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1"/>
  </p:sldMasterIdLst>
  <p:notesMasterIdLst>
    <p:notesMasterId r:id="rId32"/>
  </p:notesMasterIdLst>
  <p:sldIdLst>
    <p:sldId id="413" r:id="rId2"/>
    <p:sldId id="414" r:id="rId3"/>
    <p:sldId id="333" r:id="rId4"/>
    <p:sldId id="344" r:id="rId5"/>
    <p:sldId id="345" r:id="rId6"/>
    <p:sldId id="346" r:id="rId7"/>
    <p:sldId id="353" r:id="rId8"/>
    <p:sldId id="325" r:id="rId9"/>
    <p:sldId id="278" r:id="rId10"/>
    <p:sldId id="274" r:id="rId11"/>
    <p:sldId id="351" r:id="rId12"/>
    <p:sldId id="276" r:id="rId13"/>
    <p:sldId id="354" r:id="rId14"/>
    <p:sldId id="277" r:id="rId15"/>
    <p:sldId id="355" r:id="rId16"/>
    <p:sldId id="415" r:id="rId17"/>
    <p:sldId id="404" r:id="rId18"/>
    <p:sldId id="412" r:id="rId19"/>
    <p:sldId id="416" r:id="rId20"/>
    <p:sldId id="406" r:id="rId21"/>
    <p:sldId id="318" r:id="rId22"/>
    <p:sldId id="418" r:id="rId23"/>
    <p:sldId id="419" r:id="rId24"/>
    <p:sldId id="408" r:id="rId25"/>
    <p:sldId id="1202" r:id="rId26"/>
    <p:sldId id="409" r:id="rId27"/>
    <p:sldId id="1200" r:id="rId28"/>
    <p:sldId id="1201" r:id="rId29"/>
    <p:sldId id="764" r:id="rId30"/>
    <p:sldId id="417" r:id="rId31"/>
  </p:sldIdLst>
  <p:sldSz cx="9144000" cy="5143500" type="screen16x9"/>
  <p:notesSz cx="6858000" cy="9144000"/>
  <p:embeddedFontLst>
    <p:embeddedFont>
      <p:font typeface="Heebo" pitchFamily="2" charset="-79"/>
      <p:regular r:id="rId33"/>
      <p:bold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BB1"/>
    <a:srgbClr val="35D8B9"/>
    <a:srgbClr val="FF2122"/>
    <a:srgbClr val="009E9A"/>
    <a:srgbClr val="218EAB"/>
    <a:srgbClr val="4E77A3"/>
    <a:srgbClr val="1794A4"/>
    <a:srgbClr val="2D85B1"/>
    <a:srgbClr val="0593A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0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0761454546642E-2"/>
          <c:y val="9.1380174230660041E-2"/>
          <c:w val="0.65586981752057161"/>
          <c:h val="0.624289465180686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  <c:pt idx="3">
                  <c:v>área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017-4448-ACE5-58AF7C6322A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  <c:pt idx="3">
                  <c:v>área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017-4448-ACE5-58AF7C6322A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  <c:pt idx="3">
                  <c:v>área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017-4448-ACE5-58AF7C6322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80528"/>
        <c:axId val="33260144"/>
      </c:lineChart>
      <c:catAx>
        <c:axId val="3328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33260144"/>
        <c:crosses val="autoZero"/>
        <c:auto val="1"/>
        <c:lblAlgn val="ctr"/>
        <c:lblOffset val="100"/>
        <c:noMultiLvlLbl val="0"/>
      </c:catAx>
      <c:valAx>
        <c:axId val="33260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28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03021269693214"/>
          <c:y val="8.3729598031679092E-2"/>
          <c:w val="0.23809296836359423"/>
          <c:h val="0.65846185646313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993369249896395E-2"/>
          <c:y val="3.220324803149606E-2"/>
          <c:w val="0.97700663075010363"/>
          <c:h val="0.785767431245007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C-4306-BF98-93842F4086D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</c:strCache>
            </c:strRef>
          </c:cat>
          <c:val>
            <c:numRef>
              <c:f>Planilha1!$C$2:$C$4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C-4306-BF98-93842F4086D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</c:strCache>
            </c:strRef>
          </c:cat>
          <c:val>
            <c:numRef>
              <c:f>Planilha1!$D$2:$D$4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8C-4306-BF98-93842F40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8518672"/>
        <c:axId val="1108521584"/>
      </c:barChart>
      <c:catAx>
        <c:axId val="110851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1108521584"/>
        <c:crosses val="autoZero"/>
        <c:auto val="1"/>
        <c:lblAlgn val="ctr"/>
        <c:lblOffset val="100"/>
        <c:noMultiLvlLbl val="0"/>
      </c:catAx>
      <c:valAx>
        <c:axId val="110852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8518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 b="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60761454546642E-2"/>
          <c:y val="9.1380174230660041E-2"/>
          <c:w val="0.95374781776339979"/>
          <c:h val="0.62428946518068684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  <c:pt idx="3">
                  <c:v>área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725-436C-BD42-1D42B3F2CD1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  <c:pt idx="3">
                  <c:v>área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725-436C-BD42-1D42B3F2CD1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Planilha1!$A$2:$A$5</c:f>
              <c:strCache>
                <c:ptCount val="4"/>
                <c:pt idx="0">
                  <c:v>área 1</c:v>
                </c:pt>
                <c:pt idx="1">
                  <c:v>área 2</c:v>
                </c:pt>
                <c:pt idx="2">
                  <c:v>área 3</c:v>
                </c:pt>
                <c:pt idx="3">
                  <c:v>área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A725-436C-BD42-1D42B3F2C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280528"/>
        <c:axId val="33260144"/>
      </c:lineChart>
      <c:catAx>
        <c:axId val="3328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33260144"/>
        <c:crosses val="autoZero"/>
        <c:auto val="1"/>
        <c:lblAlgn val="ctr"/>
        <c:lblOffset val="100"/>
        <c:noMultiLvlLbl val="0"/>
      </c:catAx>
      <c:valAx>
        <c:axId val="33260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28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729804270762553E-2"/>
          <c:y val="0.10665042099051292"/>
          <c:w val="0.89050711031254171"/>
          <c:h val="0.704845254069320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C-4FA5-BE98-518434A33060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Planilha1!$C$2:$C$3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C-4FA5-BE98-518434A33060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Categoria 1</c:v>
                </c:pt>
                <c:pt idx="1">
                  <c:v>Categoria 2</c:v>
                </c:pt>
              </c:strCache>
            </c:strRef>
          </c:cat>
          <c:val>
            <c:numRef>
              <c:f>Planilha1!$D$2:$D$3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C-4FA5-BE98-518434A3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711664"/>
        <c:axId val="20712912"/>
      </c:barChart>
      <c:catAx>
        <c:axId val="20711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712912"/>
        <c:crosses val="autoZero"/>
        <c:auto val="1"/>
        <c:lblAlgn val="ctr"/>
        <c:lblOffset val="100"/>
        <c:noMultiLvlLbl val="0"/>
      </c:catAx>
      <c:valAx>
        <c:axId val="20712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2071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C8921-513E-4D0D-B7D9-6ED73086DF26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06CF2-3064-4CC1-AEE1-68BFE0E2AE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5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9CEB-02F4-4F6D-84D3-85C9E67BFAB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5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A9CEB-02F4-4F6D-84D3-85C9E67BFAB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3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60FBD-9F7A-7EF3-6359-71A874135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eça de xadrez com bebida dentro&#10;&#10;O conteúdo gerado por IA pode estar incorreto.">
            <a:extLst>
              <a:ext uri="{FF2B5EF4-FFF2-40B4-BE49-F238E27FC236}">
                <a16:creationId xmlns:a16="http://schemas.microsoft.com/office/drawing/2014/main" id="{029001D4-C534-717E-6DC9-597F5A81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E9222AB-6942-C0E6-8363-440675FC7DE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20731C-3F4F-D6DF-8913-CA0A3DBB3C77}"/>
              </a:ext>
            </a:extLst>
          </p:cNvPr>
          <p:cNvSpPr txBox="1"/>
          <p:nvPr/>
        </p:nvSpPr>
        <p:spPr>
          <a:xfrm>
            <a:off x="552893" y="1825795"/>
            <a:ext cx="803821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Gestão </a:t>
            </a:r>
            <a:r>
              <a:rPr lang="pt-BR" sz="6000" b="1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&amp;</a:t>
            </a:r>
            <a:endParaRPr lang="pt-BR" sz="60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335823B-96F2-D6E5-E45C-E413C3DFF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10254" y="4043288"/>
            <a:ext cx="1923493" cy="4959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E20834-65DE-0E75-B3DE-EC6944902F18}"/>
              </a:ext>
            </a:extLst>
          </p:cNvPr>
          <p:cNvSpPr txBox="1"/>
          <p:nvPr/>
        </p:nvSpPr>
        <p:spPr>
          <a:xfrm>
            <a:off x="552893" y="2454445"/>
            <a:ext cx="8038214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Estratégia</a:t>
            </a:r>
            <a:endParaRPr lang="pt-BR" sz="6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F11BC64-7C45-4684-8D23-503BAC5EA3DD}"/>
              </a:ext>
            </a:extLst>
          </p:cNvPr>
          <p:cNvSpPr/>
          <p:nvPr/>
        </p:nvSpPr>
        <p:spPr>
          <a:xfrm>
            <a:off x="4499791" y="595215"/>
            <a:ext cx="1976535" cy="19765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E3A48B-1E8D-4919-9B0A-60ED5823ADBD}"/>
              </a:ext>
            </a:extLst>
          </p:cNvPr>
          <p:cNvSpPr/>
          <p:nvPr/>
        </p:nvSpPr>
        <p:spPr>
          <a:xfrm>
            <a:off x="6476326" y="2571751"/>
            <a:ext cx="1976535" cy="197653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181BA6-F50E-4E86-AA6A-18CE3386675C}"/>
              </a:ext>
            </a:extLst>
          </p:cNvPr>
          <p:cNvSpPr/>
          <p:nvPr/>
        </p:nvSpPr>
        <p:spPr>
          <a:xfrm>
            <a:off x="4499791" y="2571751"/>
            <a:ext cx="1976535" cy="197653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F7C2DD-47D9-493C-A678-DFCA116249B9}"/>
              </a:ext>
            </a:extLst>
          </p:cNvPr>
          <p:cNvSpPr/>
          <p:nvPr/>
        </p:nvSpPr>
        <p:spPr>
          <a:xfrm>
            <a:off x="6476326" y="595215"/>
            <a:ext cx="1976535" cy="197653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A9B5DF98-3E62-8D9E-38EE-F9A4B1519476}"/>
              </a:ext>
            </a:extLst>
          </p:cNvPr>
          <p:cNvSpPr/>
          <p:nvPr/>
        </p:nvSpPr>
        <p:spPr>
          <a:xfrm>
            <a:off x="727560" y="2223544"/>
            <a:ext cx="3341519" cy="215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mix de marketing (4P's) da [nome da empresa] engloba produto, preço, praça e promoção, sendo essenciais para posicionar nossas ofertas de maneira estratégica e atender eficazmente as necessidades do mercado de [nome do mercado/indústria].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software de gestão de projetos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três pacotes de assinatura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Praça: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site e parcerias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Promoção: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desconto para os primeiros assinantes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54B8B14F-5D80-89B5-0471-43E1099F4363}"/>
              </a:ext>
            </a:extLst>
          </p:cNvPr>
          <p:cNvSpPr txBox="1"/>
          <p:nvPr/>
        </p:nvSpPr>
        <p:spPr>
          <a:xfrm>
            <a:off x="694364" y="1253828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Mix de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(4P's)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9DFAF05-D4E2-A8DA-7147-431F5F6D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5DACC07-3D55-038F-BC84-77793D8B3B46}"/>
              </a:ext>
            </a:extLst>
          </p:cNvPr>
          <p:cNvSpPr/>
          <p:nvPr/>
        </p:nvSpPr>
        <p:spPr>
          <a:xfrm>
            <a:off x="4671309" y="1217704"/>
            <a:ext cx="163350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software de gestão de projetos altamente intuitivo e personalizável, projetado para atender às diversas necessidades das equipes de diferentes setores.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7ECCB907-FC36-1E4B-FD5E-8A3113DCEF0A}"/>
              </a:ext>
            </a:extLst>
          </p:cNvPr>
          <p:cNvSpPr/>
          <p:nvPr/>
        </p:nvSpPr>
        <p:spPr>
          <a:xfrm>
            <a:off x="6647842" y="1217704"/>
            <a:ext cx="1633501" cy="115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Oferecemos três pacotes de assinatura: Básico por $19/mês, Profissional por $39/mês e Empresarial por $99/mês, garantindo opções acessíveis para diferentes tipos de clientes.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A36C0A72-59D5-48BD-05A0-4F5EDB459396}"/>
              </a:ext>
            </a:extLst>
          </p:cNvPr>
          <p:cNvSpPr/>
          <p:nvPr/>
        </p:nvSpPr>
        <p:spPr>
          <a:xfrm>
            <a:off x="4671309" y="3194238"/>
            <a:ext cx="163350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Disponível para compra em nosso site oficial e também por meio de parcerias com distribuidores locais de tecnologia em mercados selecionados.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F9307AF-176F-25E5-8D58-623422EF0996}"/>
              </a:ext>
            </a:extLst>
          </p:cNvPr>
          <p:cNvSpPr/>
          <p:nvPr/>
        </p:nvSpPr>
        <p:spPr>
          <a:xfrm>
            <a:off x="6647842" y="3194238"/>
            <a:ext cx="1633501" cy="115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Lançaremos uma campanha de mídia social com anúncios criativos destacando os diferenciais do software, oferecendo um desconto de 20% para os primeiros 100 assinantes.</a:t>
            </a: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47B4945E-7F87-272F-94E4-4581D0588A2D}"/>
              </a:ext>
            </a:extLst>
          </p:cNvPr>
          <p:cNvSpPr/>
          <p:nvPr/>
        </p:nvSpPr>
        <p:spPr>
          <a:xfrm>
            <a:off x="4671309" y="882424"/>
            <a:ext cx="1633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Produto: 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90A0E60E-B25F-0972-0525-497B8C1B3732}"/>
              </a:ext>
            </a:extLst>
          </p:cNvPr>
          <p:cNvSpPr/>
          <p:nvPr/>
        </p:nvSpPr>
        <p:spPr>
          <a:xfrm>
            <a:off x="6647842" y="882424"/>
            <a:ext cx="1633501" cy="23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Preço: 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79F1B435-7FB4-5FCE-B741-211C0F7B122F}"/>
              </a:ext>
            </a:extLst>
          </p:cNvPr>
          <p:cNvSpPr/>
          <p:nvPr/>
        </p:nvSpPr>
        <p:spPr>
          <a:xfrm>
            <a:off x="4671309" y="2858958"/>
            <a:ext cx="1633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Praça: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B32EDB86-CA78-5AEF-4925-6217AF72C98D}"/>
              </a:ext>
            </a:extLst>
          </p:cNvPr>
          <p:cNvSpPr/>
          <p:nvPr/>
        </p:nvSpPr>
        <p:spPr>
          <a:xfrm>
            <a:off x="6647842" y="2858958"/>
            <a:ext cx="1633501" cy="23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Promoção: </a:t>
            </a:r>
          </a:p>
        </p:txBody>
      </p:sp>
    </p:spTree>
    <p:extLst>
      <p:ext uri="{BB962C8B-B14F-4D97-AF65-F5344CB8AC3E}">
        <p14:creationId xmlns:p14="http://schemas.microsoft.com/office/powerpoint/2010/main" val="223202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3;p21">
            <a:extLst>
              <a:ext uri="{FF2B5EF4-FFF2-40B4-BE49-F238E27FC236}">
                <a16:creationId xmlns:a16="http://schemas.microsoft.com/office/drawing/2014/main" id="{EBAD71F8-4B1A-40E8-B48F-103F2154247C}"/>
              </a:ext>
            </a:extLst>
          </p:cNvPr>
          <p:cNvSpPr/>
          <p:nvPr/>
        </p:nvSpPr>
        <p:spPr>
          <a:xfrm>
            <a:off x="1538481" y="2467537"/>
            <a:ext cx="5946952" cy="3816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Infraestrutura</a:t>
            </a:r>
          </a:p>
        </p:txBody>
      </p:sp>
      <p:sp>
        <p:nvSpPr>
          <p:cNvPr id="24" name="Google Shape;133;p21">
            <a:extLst>
              <a:ext uri="{FF2B5EF4-FFF2-40B4-BE49-F238E27FC236}">
                <a16:creationId xmlns:a16="http://schemas.microsoft.com/office/drawing/2014/main" id="{8FDA6F39-5F9E-4AE2-A37F-A7B9811955AE}"/>
              </a:ext>
            </a:extLst>
          </p:cNvPr>
          <p:cNvSpPr/>
          <p:nvPr/>
        </p:nvSpPr>
        <p:spPr>
          <a:xfrm>
            <a:off x="1538481" y="2849253"/>
            <a:ext cx="59469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Gestão de Recursos Humanos</a:t>
            </a:r>
          </a:p>
        </p:txBody>
      </p:sp>
      <p:sp>
        <p:nvSpPr>
          <p:cNvPr id="25" name="Google Shape;133;p21">
            <a:extLst>
              <a:ext uri="{FF2B5EF4-FFF2-40B4-BE49-F238E27FC236}">
                <a16:creationId xmlns:a16="http://schemas.microsoft.com/office/drawing/2014/main" id="{29A49992-86DA-4B92-BCE4-4DC30831904E}"/>
              </a:ext>
            </a:extLst>
          </p:cNvPr>
          <p:cNvSpPr/>
          <p:nvPr/>
        </p:nvSpPr>
        <p:spPr>
          <a:xfrm>
            <a:off x="1538481" y="3230968"/>
            <a:ext cx="5946952" cy="3816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Desenvolvimento de Tecnologia</a:t>
            </a:r>
          </a:p>
        </p:txBody>
      </p:sp>
      <p:sp>
        <p:nvSpPr>
          <p:cNvPr id="26" name="Google Shape;133;p21">
            <a:extLst>
              <a:ext uri="{FF2B5EF4-FFF2-40B4-BE49-F238E27FC236}">
                <a16:creationId xmlns:a16="http://schemas.microsoft.com/office/drawing/2014/main" id="{21D6B550-1261-4683-910D-5AC9732B683C}"/>
              </a:ext>
            </a:extLst>
          </p:cNvPr>
          <p:cNvSpPr/>
          <p:nvPr/>
        </p:nvSpPr>
        <p:spPr>
          <a:xfrm>
            <a:off x="1538481" y="3612684"/>
            <a:ext cx="59469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Aquisição e compras</a:t>
            </a:r>
          </a:p>
        </p:txBody>
      </p:sp>
      <p:sp>
        <p:nvSpPr>
          <p:cNvPr id="27" name="Google Shape;133;p21">
            <a:extLst>
              <a:ext uri="{FF2B5EF4-FFF2-40B4-BE49-F238E27FC236}">
                <a16:creationId xmlns:a16="http://schemas.microsoft.com/office/drawing/2014/main" id="{E3D73E78-A73A-410B-AC3D-2186192D3EF3}"/>
              </a:ext>
            </a:extLst>
          </p:cNvPr>
          <p:cNvSpPr/>
          <p:nvPr/>
        </p:nvSpPr>
        <p:spPr>
          <a:xfrm>
            <a:off x="1538482" y="3994400"/>
            <a:ext cx="1189391" cy="7625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Logística de entrada</a:t>
            </a:r>
          </a:p>
        </p:txBody>
      </p:sp>
      <p:sp>
        <p:nvSpPr>
          <p:cNvPr id="28" name="Google Shape;133;p21">
            <a:extLst>
              <a:ext uri="{FF2B5EF4-FFF2-40B4-BE49-F238E27FC236}">
                <a16:creationId xmlns:a16="http://schemas.microsoft.com/office/drawing/2014/main" id="{AA161252-1780-44A6-9A80-4F5B4B7E570A}"/>
              </a:ext>
            </a:extLst>
          </p:cNvPr>
          <p:cNvSpPr/>
          <p:nvPr/>
        </p:nvSpPr>
        <p:spPr>
          <a:xfrm>
            <a:off x="2727873" y="3994400"/>
            <a:ext cx="1189391" cy="7625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Operações</a:t>
            </a:r>
          </a:p>
        </p:txBody>
      </p:sp>
      <p:sp>
        <p:nvSpPr>
          <p:cNvPr id="29" name="Google Shape;133;p21">
            <a:extLst>
              <a:ext uri="{FF2B5EF4-FFF2-40B4-BE49-F238E27FC236}">
                <a16:creationId xmlns:a16="http://schemas.microsoft.com/office/drawing/2014/main" id="{D0A1ABE5-3C8E-4451-9DC8-66370CC304DA}"/>
              </a:ext>
            </a:extLst>
          </p:cNvPr>
          <p:cNvSpPr/>
          <p:nvPr/>
        </p:nvSpPr>
        <p:spPr>
          <a:xfrm>
            <a:off x="3917263" y="3994400"/>
            <a:ext cx="1189391" cy="7625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Logística de saída</a:t>
            </a:r>
          </a:p>
        </p:txBody>
      </p:sp>
      <p:sp>
        <p:nvSpPr>
          <p:cNvPr id="30" name="Google Shape;133;p21">
            <a:extLst>
              <a:ext uri="{FF2B5EF4-FFF2-40B4-BE49-F238E27FC236}">
                <a16:creationId xmlns:a16="http://schemas.microsoft.com/office/drawing/2014/main" id="{F52FE2AE-28EE-4367-8F74-C040FA1A4146}"/>
              </a:ext>
            </a:extLst>
          </p:cNvPr>
          <p:cNvSpPr/>
          <p:nvPr/>
        </p:nvSpPr>
        <p:spPr>
          <a:xfrm>
            <a:off x="5106653" y="3994400"/>
            <a:ext cx="1189391" cy="7625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Marketing &amp; Vendas</a:t>
            </a:r>
          </a:p>
        </p:txBody>
      </p:sp>
      <p:sp>
        <p:nvSpPr>
          <p:cNvPr id="31" name="Google Shape;133;p21">
            <a:extLst>
              <a:ext uri="{FF2B5EF4-FFF2-40B4-BE49-F238E27FC236}">
                <a16:creationId xmlns:a16="http://schemas.microsoft.com/office/drawing/2014/main" id="{6D62DF82-DB60-446D-902E-A652E6AF7C0D}"/>
              </a:ext>
            </a:extLst>
          </p:cNvPr>
          <p:cNvSpPr/>
          <p:nvPr/>
        </p:nvSpPr>
        <p:spPr>
          <a:xfrm>
            <a:off x="6296043" y="3994400"/>
            <a:ext cx="1189391" cy="7625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Serviços 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F237E6F-DB26-42C7-A2D3-FCBACEBF6F52}"/>
              </a:ext>
            </a:extLst>
          </p:cNvPr>
          <p:cNvSpPr/>
          <p:nvPr/>
        </p:nvSpPr>
        <p:spPr>
          <a:xfrm>
            <a:off x="7493524" y="2467537"/>
            <a:ext cx="1048495" cy="228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72000" tIns="72000" rIns="72000" bIns="72000" rtlCol="0" anchor="ctr"/>
          <a:lstStyle/>
          <a:p>
            <a:pPr algn="ctr"/>
            <a:endParaRPr lang="pt-BR" sz="900" dirty="0"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F6B421-F5E7-425B-93E9-BE9DEE0B1CAB}"/>
              </a:ext>
            </a:extLst>
          </p:cNvPr>
          <p:cNvSpPr txBox="1"/>
          <p:nvPr/>
        </p:nvSpPr>
        <p:spPr>
          <a:xfrm>
            <a:off x="7424943" y="3505844"/>
            <a:ext cx="1040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Margem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740C48B-8242-4C9F-8ACC-41C9496CB0DA}"/>
              </a:ext>
            </a:extLst>
          </p:cNvPr>
          <p:cNvSpPr/>
          <p:nvPr/>
        </p:nvSpPr>
        <p:spPr>
          <a:xfrm>
            <a:off x="1045496" y="2467537"/>
            <a:ext cx="380067" cy="1145120"/>
          </a:xfrm>
          <a:prstGeom prst="leftBrace">
            <a:avLst>
              <a:gd name="adj1" fmla="val 0"/>
              <a:gd name="adj2" fmla="val 50000"/>
            </a:avLst>
          </a:prstGeom>
          <a:ln w="9525" cap="sq">
            <a:solidFill>
              <a:schemeClr val="accent3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9E5E2D-A3FC-4478-A6AF-43B5EA3E7E84}"/>
              </a:ext>
            </a:extLst>
          </p:cNvPr>
          <p:cNvSpPr txBox="1"/>
          <p:nvPr/>
        </p:nvSpPr>
        <p:spPr>
          <a:xfrm rot="16200000">
            <a:off x="108092" y="2900040"/>
            <a:ext cx="1630114" cy="28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Atividades de apoio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88E3AED1-B69D-0D7E-E83A-0F4D13F97165}"/>
              </a:ext>
            </a:extLst>
          </p:cNvPr>
          <p:cNvSpPr txBox="1"/>
          <p:nvPr/>
        </p:nvSpPr>
        <p:spPr>
          <a:xfrm>
            <a:off x="621275" y="1177536"/>
            <a:ext cx="271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Cadeia de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valor de Porter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4585CA20-AFDE-2DCC-DF01-5F97E9FEAD28}"/>
              </a:ext>
            </a:extLst>
          </p:cNvPr>
          <p:cNvSpPr/>
          <p:nvPr/>
        </p:nvSpPr>
        <p:spPr>
          <a:xfrm>
            <a:off x="3340106" y="1100579"/>
            <a:ext cx="5201914" cy="90370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da cadeia de valor de Porter destaca as atividades-chave da [nome da empresa], desde a entrada de matérias-primas até a entrega do produto final, identificando áreas de otimização e diferenciação para melhorar nossa vantagem competitiva no mercado de [nome do mercado/indústria].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F8B64E1-7973-AD59-A1CF-85441614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56DB11-7CDD-F678-3BA3-009C42E850D8}"/>
              </a:ext>
            </a:extLst>
          </p:cNvPr>
          <p:cNvSpPr/>
          <p:nvPr/>
        </p:nvSpPr>
        <p:spPr>
          <a:xfrm flipV="1">
            <a:off x="5507832" y="3409574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BC4DB38-DE3D-30AE-2C51-C8A272A4D08F}"/>
              </a:ext>
            </a:extLst>
          </p:cNvPr>
          <p:cNvSpPr/>
          <p:nvPr/>
        </p:nvSpPr>
        <p:spPr>
          <a:xfrm flipH="1" flipV="1">
            <a:off x="6465094" y="3409574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CFB10E0-1DC3-5F0D-6406-42055833F4F3}"/>
              </a:ext>
            </a:extLst>
          </p:cNvPr>
          <p:cNvSpPr/>
          <p:nvPr/>
        </p:nvSpPr>
        <p:spPr>
          <a:xfrm>
            <a:off x="5507832" y="1368266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FA13B58-5E02-2809-BE1E-8E8E88C95700}"/>
              </a:ext>
            </a:extLst>
          </p:cNvPr>
          <p:cNvSpPr/>
          <p:nvPr/>
        </p:nvSpPr>
        <p:spPr>
          <a:xfrm flipH="1">
            <a:off x="6465094" y="1368266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C69A0A21-1291-381C-51C1-4FDEFD51B6ED}"/>
              </a:ext>
            </a:extLst>
          </p:cNvPr>
          <p:cNvSpPr/>
          <p:nvPr/>
        </p:nvSpPr>
        <p:spPr>
          <a:xfrm>
            <a:off x="693484" y="2137465"/>
            <a:ext cx="2914800" cy="215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das cinco forças de Porter examina a dinâmica competitiva do mercado de [nome do mercado/indústria], avaliando o poder de barganha dos fornecedores, poder de negociação dos compradores, ameaça de novos entrantes, ameaça de produtos substitutos e rivalidade entre os concorrentes, orientando nossa estratégia para enfrentar eficazmente essas forças e alcançar sucesso sustentável.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8A3CD02-30F6-C193-29DA-2FFF2CD3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BFBCD95-D6E2-B434-21D6-3AF7408B12DD}"/>
              </a:ext>
            </a:extLst>
          </p:cNvPr>
          <p:cNvSpPr/>
          <p:nvPr/>
        </p:nvSpPr>
        <p:spPr>
          <a:xfrm>
            <a:off x="4373880" y="868680"/>
            <a:ext cx="1280160" cy="1280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Poder de negociação dos fornecedores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CD5B8B-95A6-8FBB-C261-CAF650D563D8}"/>
              </a:ext>
            </a:extLst>
          </p:cNvPr>
          <p:cNvSpPr/>
          <p:nvPr/>
        </p:nvSpPr>
        <p:spPr>
          <a:xfrm>
            <a:off x="7010400" y="868680"/>
            <a:ext cx="1280160" cy="128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Ameaça de produtos substitutos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5DAE54-726F-6ED4-46F2-D0DF4110A13A}"/>
              </a:ext>
            </a:extLst>
          </p:cNvPr>
          <p:cNvSpPr/>
          <p:nvPr/>
        </p:nvSpPr>
        <p:spPr>
          <a:xfrm>
            <a:off x="5692140" y="1943100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Rivalidade entre os concorrentes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2990E-A95A-D177-3F59-8D578423DDA8}"/>
              </a:ext>
            </a:extLst>
          </p:cNvPr>
          <p:cNvSpPr/>
          <p:nvPr/>
        </p:nvSpPr>
        <p:spPr>
          <a:xfrm>
            <a:off x="4373880" y="3147060"/>
            <a:ext cx="1280160" cy="1280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Ameaça de entrada de novos concorrentes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26992-55C1-548F-E52E-8597E88FDF29}"/>
              </a:ext>
            </a:extLst>
          </p:cNvPr>
          <p:cNvSpPr/>
          <p:nvPr/>
        </p:nvSpPr>
        <p:spPr>
          <a:xfrm>
            <a:off x="7010400" y="3147060"/>
            <a:ext cx="1280160" cy="1280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Poder de negociação dos clientes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FE61ADE-9B77-EE60-FF6E-D3409C232AA8}"/>
              </a:ext>
            </a:extLst>
          </p:cNvPr>
          <p:cNvSpPr/>
          <p:nvPr/>
        </p:nvSpPr>
        <p:spPr>
          <a:xfrm>
            <a:off x="4292390" y="78719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7599CE1-5CA6-CB74-3D6B-19B8B31EFC3A}"/>
              </a:ext>
            </a:extLst>
          </p:cNvPr>
          <p:cNvSpPr/>
          <p:nvPr/>
        </p:nvSpPr>
        <p:spPr>
          <a:xfrm>
            <a:off x="6928910" y="78719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C06F734-FB5A-6DAD-5726-12C259BD7373}"/>
              </a:ext>
            </a:extLst>
          </p:cNvPr>
          <p:cNvSpPr/>
          <p:nvPr/>
        </p:nvSpPr>
        <p:spPr>
          <a:xfrm>
            <a:off x="5610650" y="186161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40E1F9-AB50-5253-15BB-EC1606B946B1}"/>
              </a:ext>
            </a:extLst>
          </p:cNvPr>
          <p:cNvSpPr/>
          <p:nvPr/>
        </p:nvSpPr>
        <p:spPr>
          <a:xfrm>
            <a:off x="4292390" y="306557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193372C-1212-F357-418D-0BEBD49C89AF}"/>
              </a:ext>
            </a:extLst>
          </p:cNvPr>
          <p:cNvSpPr/>
          <p:nvPr/>
        </p:nvSpPr>
        <p:spPr>
          <a:xfrm>
            <a:off x="6928910" y="306557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7CF16F83-8F6A-10F6-E8F2-AE9671DF4B2C}"/>
              </a:ext>
            </a:extLst>
          </p:cNvPr>
          <p:cNvSpPr txBox="1"/>
          <p:nvPr/>
        </p:nvSpPr>
        <p:spPr>
          <a:xfrm>
            <a:off x="694364" y="10875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As cinco forças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Porter</a:t>
            </a:r>
          </a:p>
        </p:txBody>
      </p:sp>
    </p:spTree>
    <p:extLst>
      <p:ext uri="{BB962C8B-B14F-4D97-AF65-F5344CB8AC3E}">
        <p14:creationId xmlns:p14="http://schemas.microsoft.com/office/powerpoint/2010/main" val="244591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787E71D6-3ECB-B2F2-4A2D-B935703FE17C}"/>
              </a:ext>
            </a:extLst>
          </p:cNvPr>
          <p:cNvSpPr txBox="1"/>
          <p:nvPr/>
        </p:nvSpPr>
        <p:spPr>
          <a:xfrm>
            <a:off x="694364" y="1087574"/>
            <a:ext cx="29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As cinco forças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Porter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8A3CD02-30F6-C193-29DA-2FFF2CD3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5E813A9-3D39-AD97-4C75-75E7189B1046}"/>
              </a:ext>
            </a:extLst>
          </p:cNvPr>
          <p:cNvGraphicFramePr>
            <a:graphicFrameLocks noGrp="1"/>
          </p:cNvGraphicFramePr>
          <p:nvPr/>
        </p:nvGraphicFramePr>
        <p:xfrm>
          <a:off x="711618" y="2359915"/>
          <a:ext cx="7720765" cy="232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53">
                  <a:extLst>
                    <a:ext uri="{9D8B030D-6E8A-4147-A177-3AD203B41FA5}">
                      <a16:colId xmlns:a16="http://schemas.microsoft.com/office/drawing/2014/main" val="4288906285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2294844668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4057139400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3213189798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3234774736"/>
                    </a:ext>
                  </a:extLst>
                </a:gridCol>
              </a:tblGrid>
              <a:tr h="5128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Rivalidade entre os concorrentes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Poder de negociação dos fornecedores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 de produtos substitutos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 de entrada de novos concorrentes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Poder de negociação dos clientes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3946070306"/>
                  </a:ext>
                </a:extLst>
              </a:tr>
              <a:tr h="1812578"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Grandes redes de café competem ferozmente por participação, com promoções e novos sabores lançados frequentemente para atrair os consumidores.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Devido à concentração de produtores de grãos de café de alta qualidade, os fornecedores têm um forte poder de barganha ao determinar preços e condições.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No mercado de bebidas quentes, chás especiais podem ser uma ameaça aos produtos de café, oferecendo uma alternativa saudável e saborosa.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entrada no mercado de café gourmet exige conhecimento profundo sobre blends e processos de torrefação, o que pode dificultar a entrada de novos concorrentes.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Com uma ampla variedade de cafeterias e lojas de café, os consumidores têm o poder de escolher entre diversas opções baseadas em sabor e preço.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77101"/>
                  </a:ext>
                </a:extLst>
              </a:tr>
            </a:tbl>
          </a:graphicData>
        </a:graphic>
      </p:graphicFrame>
      <p:sp>
        <p:nvSpPr>
          <p:cNvPr id="4" name="Rectangle 26">
            <a:extLst>
              <a:ext uri="{FF2B5EF4-FFF2-40B4-BE49-F238E27FC236}">
                <a16:creationId xmlns:a16="http://schemas.microsoft.com/office/drawing/2014/main" id="{DB4FD345-2EE1-66A6-2448-06800EDA6BE5}"/>
              </a:ext>
            </a:extLst>
          </p:cNvPr>
          <p:cNvSpPr/>
          <p:nvPr/>
        </p:nvSpPr>
        <p:spPr>
          <a:xfrm>
            <a:off x="3551701" y="1067124"/>
            <a:ext cx="4820305" cy="90370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Analisando o mercado de [nome do mercado/indústria], observamos a influência dos fornecedores, a escolha dos consumidores, as barreiras à entrada, a competição com substitutos e a rivalidade entre concorrentes, orientando estratégias para prosperar nesse ambiente altamente competitivo</a:t>
            </a:r>
          </a:p>
        </p:txBody>
      </p:sp>
    </p:spTree>
    <p:extLst>
      <p:ext uri="{BB962C8B-B14F-4D97-AF65-F5344CB8AC3E}">
        <p14:creationId xmlns:p14="http://schemas.microsoft.com/office/powerpoint/2010/main" val="160640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07A94C2-1812-450F-B8A1-4269145EA597}"/>
              </a:ext>
            </a:extLst>
          </p:cNvPr>
          <p:cNvSpPr/>
          <p:nvPr/>
        </p:nvSpPr>
        <p:spPr>
          <a:xfrm>
            <a:off x="0" y="2189208"/>
            <a:ext cx="9144000" cy="2954292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D8C4283E-7B94-72D0-66EC-C47AEB7F2BCA}"/>
              </a:ext>
            </a:extLst>
          </p:cNvPr>
          <p:cNvSpPr txBox="1"/>
          <p:nvPr/>
        </p:nvSpPr>
        <p:spPr>
          <a:xfrm>
            <a:off x="595564" y="583509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PEST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90A99D3-63A0-C211-315C-5FC4DE103A74}"/>
              </a:ext>
            </a:extLst>
          </p:cNvPr>
          <p:cNvSpPr/>
          <p:nvPr/>
        </p:nvSpPr>
        <p:spPr>
          <a:xfrm>
            <a:off x="589286" y="1042812"/>
            <a:ext cx="5422894" cy="6959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PEST examina os fatores políticos, econômicos, sociais e tecnológicos que impactam o mercado de [nome do mercado/indústria], fornecendo uma compreensão abrangente do ambiente externo para direcionar as estratégias da [nome da empresa].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4C44B0D-3264-F0F0-B558-6C2E17EF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8345E-4222-4476-A5D1-C52D31738D59}"/>
              </a:ext>
            </a:extLst>
          </p:cNvPr>
          <p:cNvSpPr txBox="1"/>
          <p:nvPr/>
        </p:nvSpPr>
        <p:spPr>
          <a:xfrm>
            <a:off x="5329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Políticos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0B1D66-F249-4CD0-967A-FFBF1370F0B9}"/>
              </a:ext>
            </a:extLst>
          </p:cNvPr>
          <p:cNvSpPr txBox="1"/>
          <p:nvPr/>
        </p:nvSpPr>
        <p:spPr>
          <a:xfrm>
            <a:off x="532966" y="2983987"/>
            <a:ext cx="1836854" cy="1316890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Regulamentações de privacidade de dados</a:t>
            </a:r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Políticas de cibersegurança</a:t>
            </a:r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Leis de proteção ao consumidor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32DEEB-0A18-4E97-A2C3-C966E479D7D2}"/>
              </a:ext>
            </a:extLst>
          </p:cNvPr>
          <p:cNvCxnSpPr>
            <a:cxnSpLocks/>
          </p:cNvCxnSpPr>
          <p:nvPr/>
        </p:nvCxnSpPr>
        <p:spPr>
          <a:xfrm>
            <a:off x="6025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>
            <a:extLst>
              <a:ext uri="{FF2B5EF4-FFF2-40B4-BE49-F238E27FC236}">
                <a16:creationId xmlns:a16="http://schemas.microsoft.com/office/drawing/2014/main" id="{83FAE99F-5FF7-9B9E-F3C3-76E2DE66F7FF}"/>
              </a:ext>
            </a:extLst>
          </p:cNvPr>
          <p:cNvSpPr txBox="1"/>
          <p:nvPr/>
        </p:nvSpPr>
        <p:spPr>
          <a:xfrm>
            <a:off x="26284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Econômicos</a:t>
            </a: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E1401CB6-507E-A3B6-188D-C522852D0734}"/>
              </a:ext>
            </a:extLst>
          </p:cNvPr>
          <p:cNvSpPr txBox="1"/>
          <p:nvPr/>
        </p:nvSpPr>
        <p:spPr>
          <a:xfrm>
            <a:off x="2628466" y="2983987"/>
            <a:ext cx="1836854" cy="957817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Taxas de câmbio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Taxas de juros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Ciclos econômicos globais</a:t>
            </a:r>
          </a:p>
        </p:txBody>
      </p:sp>
      <p:cxnSp>
        <p:nvCxnSpPr>
          <p:cNvPr id="19" name="Straight Connector 72">
            <a:extLst>
              <a:ext uri="{FF2B5EF4-FFF2-40B4-BE49-F238E27FC236}">
                <a16:creationId xmlns:a16="http://schemas.microsoft.com/office/drawing/2014/main" id="{15B9CA64-9FF7-9A1B-45CC-BBC40731F97D}"/>
              </a:ext>
            </a:extLst>
          </p:cNvPr>
          <p:cNvCxnSpPr>
            <a:cxnSpLocks/>
          </p:cNvCxnSpPr>
          <p:nvPr/>
        </p:nvCxnSpPr>
        <p:spPr>
          <a:xfrm>
            <a:off x="26980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>
            <a:extLst>
              <a:ext uri="{FF2B5EF4-FFF2-40B4-BE49-F238E27FC236}">
                <a16:creationId xmlns:a16="http://schemas.microsoft.com/office/drawing/2014/main" id="{BF3D4B10-ECD9-9278-A40A-990437A8BF0F}"/>
              </a:ext>
            </a:extLst>
          </p:cNvPr>
          <p:cNvSpPr txBox="1"/>
          <p:nvPr/>
        </p:nvSpPr>
        <p:spPr>
          <a:xfrm>
            <a:off x="47239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Sociais</a:t>
            </a: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EA4C3942-76A2-29E3-755D-0C54E87B4330}"/>
              </a:ext>
            </a:extLst>
          </p:cNvPr>
          <p:cNvSpPr txBox="1"/>
          <p:nvPr/>
        </p:nvSpPr>
        <p:spPr>
          <a:xfrm>
            <a:off x="4723966" y="2983987"/>
            <a:ext cx="1836854" cy="1316890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Sustentabilidade e preocupações ambientais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Mudanças nas preferências dos consumidores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Tendências demográficas</a:t>
            </a:r>
          </a:p>
        </p:txBody>
      </p:sp>
      <p:cxnSp>
        <p:nvCxnSpPr>
          <p:cNvPr id="30" name="Straight Connector 72">
            <a:extLst>
              <a:ext uri="{FF2B5EF4-FFF2-40B4-BE49-F238E27FC236}">
                <a16:creationId xmlns:a16="http://schemas.microsoft.com/office/drawing/2014/main" id="{44D67999-0005-40A7-8581-59AFC043BE8E}"/>
              </a:ext>
            </a:extLst>
          </p:cNvPr>
          <p:cNvCxnSpPr>
            <a:cxnSpLocks/>
          </p:cNvCxnSpPr>
          <p:nvPr/>
        </p:nvCxnSpPr>
        <p:spPr>
          <a:xfrm>
            <a:off x="47935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7F443752-1465-4142-9526-2BC5D7CE2953}"/>
              </a:ext>
            </a:extLst>
          </p:cNvPr>
          <p:cNvSpPr txBox="1"/>
          <p:nvPr/>
        </p:nvSpPr>
        <p:spPr>
          <a:xfrm>
            <a:off x="68194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Tecnológicos</a:t>
            </a:r>
          </a:p>
        </p:txBody>
      </p:sp>
      <p:sp>
        <p:nvSpPr>
          <p:cNvPr id="33" name="TextBox 61">
            <a:extLst>
              <a:ext uri="{FF2B5EF4-FFF2-40B4-BE49-F238E27FC236}">
                <a16:creationId xmlns:a16="http://schemas.microsoft.com/office/drawing/2014/main" id="{BE7CDF67-BF09-66F2-AB6C-16ACD3A5E8F6}"/>
              </a:ext>
            </a:extLst>
          </p:cNvPr>
          <p:cNvSpPr txBox="1"/>
          <p:nvPr/>
        </p:nvSpPr>
        <p:spPr>
          <a:xfrm>
            <a:off x="6819466" y="2983987"/>
            <a:ext cx="1836854" cy="1156983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Avanços em Inteligência Artificial (IA)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Inovações disruptivas</a:t>
            </a:r>
          </a:p>
        </p:txBody>
      </p:sp>
      <p:cxnSp>
        <p:nvCxnSpPr>
          <p:cNvPr id="34" name="Straight Connector 72">
            <a:extLst>
              <a:ext uri="{FF2B5EF4-FFF2-40B4-BE49-F238E27FC236}">
                <a16:creationId xmlns:a16="http://schemas.microsoft.com/office/drawing/2014/main" id="{454F8799-774E-83FA-36EE-3D0462BF4A1F}"/>
              </a:ext>
            </a:extLst>
          </p:cNvPr>
          <p:cNvCxnSpPr>
            <a:cxnSpLocks/>
          </p:cNvCxnSpPr>
          <p:nvPr/>
        </p:nvCxnSpPr>
        <p:spPr>
          <a:xfrm>
            <a:off x="68890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8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CDF39C26-3803-7456-FB1A-9CAAACF0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4" name="TextBox 25">
            <a:extLst>
              <a:ext uri="{FF2B5EF4-FFF2-40B4-BE49-F238E27FC236}">
                <a16:creationId xmlns:a16="http://schemas.microsoft.com/office/drawing/2014/main" id="{BF24626E-B1BE-0F0B-DDBD-AD5FE6DFEF90}"/>
              </a:ext>
            </a:extLst>
          </p:cNvPr>
          <p:cNvSpPr txBox="1"/>
          <p:nvPr/>
        </p:nvSpPr>
        <p:spPr>
          <a:xfrm>
            <a:off x="694365" y="1158578"/>
            <a:ext cx="2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Modelo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74C00B-4A74-1620-9A32-264699386788}"/>
              </a:ext>
            </a:extLst>
          </p:cNvPr>
          <p:cNvSpPr txBox="1"/>
          <p:nvPr/>
        </p:nvSpPr>
        <p:spPr>
          <a:xfrm>
            <a:off x="4848227" y="457902"/>
            <a:ext cx="3487087" cy="4227696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 dirty="0"/>
              <a:t>Atração:</a:t>
            </a:r>
            <a:r>
              <a:rPr lang="pt-BR" dirty="0"/>
              <a:t> </a:t>
            </a:r>
          </a:p>
          <a:p>
            <a:r>
              <a:rPr lang="pt-BR" dirty="0"/>
              <a:t>Um anúncio colorido e atraente exibido nas redes sociais apresentando um novo smartphone com câmera de alta resolução.</a:t>
            </a:r>
          </a:p>
          <a:p>
            <a:endParaRPr lang="pt-BR" b="1" dirty="0"/>
          </a:p>
          <a:p>
            <a:r>
              <a:rPr lang="pt-BR" b="1" dirty="0"/>
              <a:t>Interesse: </a:t>
            </a:r>
          </a:p>
          <a:p>
            <a:r>
              <a:rPr lang="pt-BR" dirty="0"/>
              <a:t>Um vídeo explicativo detalhado sobre as características e funcionalidades do smartphone, demonstrando como ele pode melhorar a experiência do usuário.</a:t>
            </a:r>
          </a:p>
          <a:p>
            <a:endParaRPr lang="pt-BR" b="1" dirty="0"/>
          </a:p>
          <a:p>
            <a:r>
              <a:rPr lang="pt-BR" b="1" dirty="0"/>
              <a:t>Desejo: </a:t>
            </a:r>
          </a:p>
          <a:p>
            <a:r>
              <a:rPr lang="pt-BR" dirty="0"/>
              <a:t>Depoimentos de clientes satisfeitos compartilhando como a qualidade da câmera transformou suas fotos e experiências, aumentando o desejo dos potenciais clientes de obter o produto.</a:t>
            </a:r>
          </a:p>
          <a:p>
            <a:endParaRPr lang="pt-BR" b="1" dirty="0"/>
          </a:p>
          <a:p>
            <a:r>
              <a:rPr lang="pt-BR" b="1" dirty="0"/>
              <a:t>Ação: </a:t>
            </a:r>
          </a:p>
          <a:p>
            <a:r>
              <a:rPr lang="pt-BR" dirty="0"/>
              <a:t>Um botão "Compre Agora" no site que direciona os clientes para a página de compra, incentivando-os a adquirir o smartphone imediatamente.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D93DFA0-8DA0-44D1-A29B-D58B38265E79}"/>
              </a:ext>
            </a:extLst>
          </p:cNvPr>
          <p:cNvGrpSpPr/>
          <p:nvPr/>
        </p:nvGrpSpPr>
        <p:grpSpPr>
          <a:xfrm>
            <a:off x="808686" y="1914526"/>
            <a:ext cx="3143115" cy="2619374"/>
            <a:chOff x="5681070" y="2162853"/>
            <a:chExt cx="2655455" cy="2212975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9C3C047-B735-4926-3961-911A1F1DE274}"/>
                </a:ext>
              </a:extLst>
            </p:cNvPr>
            <p:cNvSpPr/>
            <p:nvPr/>
          </p:nvSpPr>
          <p:spPr>
            <a:xfrm>
              <a:off x="5807020" y="2493053"/>
              <a:ext cx="2199319" cy="390641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8651382-7672-C031-9C16-309D32C96309}"/>
                </a:ext>
              </a:extLst>
            </p:cNvPr>
            <p:cNvSpPr/>
            <p:nvPr/>
          </p:nvSpPr>
          <p:spPr>
            <a:xfrm>
              <a:off x="5681070" y="2162853"/>
              <a:ext cx="2655455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Atenção</a:t>
              </a: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0DF00BCD-41D9-AED2-0F6B-D61572E52C52}"/>
                </a:ext>
              </a:extLst>
            </p:cNvPr>
            <p:cNvSpPr/>
            <p:nvPr/>
          </p:nvSpPr>
          <p:spPr>
            <a:xfrm>
              <a:off x="6105885" y="3112178"/>
              <a:ext cx="1727328" cy="345397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5A7B642-FC4A-3A55-238F-071EC611CC14}"/>
                </a:ext>
              </a:extLst>
            </p:cNvPr>
            <p:cNvSpPr/>
            <p:nvPr/>
          </p:nvSpPr>
          <p:spPr>
            <a:xfrm>
              <a:off x="6011256" y="2781978"/>
              <a:ext cx="1995083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Interesse</a:t>
              </a: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1C48B14-F3DC-CADC-EC18-4D5A72897683}"/>
                </a:ext>
              </a:extLst>
            </p:cNvPr>
            <p:cNvSpPr/>
            <p:nvPr/>
          </p:nvSpPr>
          <p:spPr>
            <a:xfrm>
              <a:off x="6262588" y="3702728"/>
              <a:ext cx="1309295" cy="343016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A1466C77-B95D-D6E9-D37B-41D06F2F5CA2}"/>
                </a:ext>
              </a:extLst>
            </p:cNvPr>
            <p:cNvSpPr/>
            <p:nvPr/>
          </p:nvSpPr>
          <p:spPr>
            <a:xfrm>
              <a:off x="6184383" y="3372528"/>
              <a:ext cx="1648829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Desejo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2C682CDF-13FD-B2F4-BCDD-0126C035C9B7}"/>
                </a:ext>
              </a:extLst>
            </p:cNvPr>
            <p:cNvSpPr/>
            <p:nvPr/>
          </p:nvSpPr>
          <p:spPr>
            <a:xfrm>
              <a:off x="6445711" y="3963078"/>
              <a:ext cx="1126172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87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32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0D2E7-2063-02D4-6FF8-D60BC2309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eça de xadrez com bebida dentro&#10;&#10;O conteúdo gerado por IA pode estar incorreto.">
            <a:extLst>
              <a:ext uri="{FF2B5EF4-FFF2-40B4-BE49-F238E27FC236}">
                <a16:creationId xmlns:a16="http://schemas.microsoft.com/office/drawing/2014/main" id="{E2709F53-CE0B-1208-90FA-0A7C369C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F860618-0321-D997-4B08-CB02FA011E8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4EA1847-4DFA-8227-C96C-29FF537355D3}"/>
              </a:ext>
            </a:extLst>
          </p:cNvPr>
          <p:cNvSpPr txBox="1"/>
          <p:nvPr/>
        </p:nvSpPr>
        <p:spPr>
          <a:xfrm>
            <a:off x="2952750" y="2151159"/>
            <a:ext cx="32385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MODELOS DE </a:t>
            </a:r>
            <a:endParaRPr lang="pt-BR" sz="1400" spc="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E1C6E5-D351-A380-158D-FB665E2A32F8}"/>
              </a:ext>
            </a:extLst>
          </p:cNvPr>
          <p:cNvSpPr txBox="1"/>
          <p:nvPr/>
        </p:nvSpPr>
        <p:spPr>
          <a:xfrm>
            <a:off x="533400" y="2353359"/>
            <a:ext cx="80772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Gestão de Projetos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9979B7-DECD-096A-B1B9-80EE41D79511}"/>
              </a:ext>
            </a:extLst>
          </p:cNvPr>
          <p:cNvSpPr txBox="1"/>
          <p:nvPr/>
        </p:nvSpPr>
        <p:spPr>
          <a:xfrm>
            <a:off x="533400" y="2791509"/>
            <a:ext cx="80772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 Processos</a:t>
            </a:r>
            <a:endParaRPr lang="pt-BR" sz="3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8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áfico 32">
            <a:extLst>
              <a:ext uri="{FF2B5EF4-FFF2-40B4-BE49-F238E27FC236}">
                <a16:creationId xmlns:a16="http://schemas.microsoft.com/office/drawing/2014/main" id="{81C16BA6-66ED-68BF-82DA-0829E971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34" name="TextBox 40">
            <a:extLst>
              <a:ext uri="{FF2B5EF4-FFF2-40B4-BE49-F238E27FC236}">
                <a16:creationId xmlns:a16="http://schemas.microsoft.com/office/drawing/2014/main" id="{FC2692B6-A91F-B138-6FA5-47B9756B9DEE}"/>
              </a:ext>
            </a:extLst>
          </p:cNvPr>
          <p:cNvSpPr txBox="1"/>
          <p:nvPr/>
        </p:nvSpPr>
        <p:spPr>
          <a:xfrm>
            <a:off x="314324" y="364706"/>
            <a:ext cx="34147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 Scrum</a:t>
            </a:r>
          </a:p>
        </p:txBody>
      </p:sp>
      <p:grpSp>
        <p:nvGrpSpPr>
          <p:cNvPr id="1052" name="Agrupar 1051">
            <a:extLst>
              <a:ext uri="{FF2B5EF4-FFF2-40B4-BE49-F238E27FC236}">
                <a16:creationId xmlns:a16="http://schemas.microsoft.com/office/drawing/2014/main" id="{DC88334A-B3B5-22A5-C076-20C1ED85D509}"/>
              </a:ext>
            </a:extLst>
          </p:cNvPr>
          <p:cNvGrpSpPr/>
          <p:nvPr/>
        </p:nvGrpSpPr>
        <p:grpSpPr>
          <a:xfrm>
            <a:off x="1146852" y="817262"/>
            <a:ext cx="7316975" cy="3912259"/>
            <a:chOff x="781003" y="421624"/>
            <a:chExt cx="8048672" cy="4303485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60F4A256-845A-A6BB-8E68-8F708AE1AE70}"/>
                </a:ext>
              </a:extLst>
            </p:cNvPr>
            <p:cNvSpPr/>
            <p:nvPr/>
          </p:nvSpPr>
          <p:spPr>
            <a:xfrm>
              <a:off x="6776470" y="2334715"/>
              <a:ext cx="809022" cy="1588442"/>
            </a:xfrm>
            <a:custGeom>
              <a:avLst/>
              <a:gdLst>
                <a:gd name="connsiteX0" fmla="*/ 279466 w 809022"/>
                <a:gd name="connsiteY0" fmla="*/ 1322709 h 1588442"/>
                <a:gd name="connsiteX1" fmla="*/ 0 w 809022"/>
                <a:gd name="connsiteY1" fmla="*/ 1271365 h 1588442"/>
                <a:gd name="connsiteX2" fmla="*/ 205908 w 809022"/>
                <a:gd name="connsiteY2" fmla="*/ 854893 h 1588442"/>
                <a:gd name="connsiteX3" fmla="*/ 267361 w 809022"/>
                <a:gd name="connsiteY3" fmla="*/ 374839 h 1588442"/>
                <a:gd name="connsiteX4" fmla="*/ 247808 w 809022"/>
                <a:gd name="connsiteY4" fmla="*/ 172256 h 1588442"/>
                <a:gd name="connsiteX5" fmla="*/ 448396 w 809022"/>
                <a:gd name="connsiteY5" fmla="*/ 0 h 1588442"/>
                <a:gd name="connsiteX6" fmla="*/ 755131 w 809022"/>
                <a:gd name="connsiteY6" fmla="*/ 49216 h 1588442"/>
                <a:gd name="connsiteX7" fmla="*/ 772157 w 809022"/>
                <a:gd name="connsiteY7" fmla="*/ 74489 h 1588442"/>
                <a:gd name="connsiteX8" fmla="*/ 802218 w 809022"/>
                <a:gd name="connsiteY8" fmla="*/ 276540 h 1588442"/>
                <a:gd name="connsiteX9" fmla="*/ 571303 w 809022"/>
                <a:gd name="connsiteY9" fmla="*/ 1374851 h 1588442"/>
                <a:gd name="connsiteX10" fmla="*/ 432700 w 809022"/>
                <a:gd name="connsiteY10" fmla="*/ 1588076 h 1588442"/>
                <a:gd name="connsiteX11" fmla="*/ 416206 w 809022"/>
                <a:gd name="connsiteY11" fmla="*/ 1576504 h 1588442"/>
                <a:gd name="connsiteX12" fmla="*/ 279466 w 809022"/>
                <a:gd name="connsiteY12" fmla="*/ 1322842 h 158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9022" h="1588442">
                  <a:moveTo>
                    <a:pt x="279466" y="1322709"/>
                  </a:moveTo>
                  <a:lnTo>
                    <a:pt x="0" y="1271365"/>
                  </a:lnTo>
                  <a:cubicBezTo>
                    <a:pt x="85263" y="1141409"/>
                    <a:pt x="161082" y="1004802"/>
                    <a:pt x="205908" y="854893"/>
                  </a:cubicBezTo>
                  <a:cubicBezTo>
                    <a:pt x="250203" y="706846"/>
                    <a:pt x="274811" y="529403"/>
                    <a:pt x="267361" y="374839"/>
                  </a:cubicBezTo>
                  <a:cubicBezTo>
                    <a:pt x="264169" y="308065"/>
                    <a:pt x="245414" y="239029"/>
                    <a:pt x="247808" y="172256"/>
                  </a:cubicBezTo>
                  <a:cubicBezTo>
                    <a:pt x="309927" y="110137"/>
                    <a:pt x="378563" y="52009"/>
                    <a:pt x="448396" y="0"/>
                  </a:cubicBezTo>
                  <a:cubicBezTo>
                    <a:pt x="551483" y="4390"/>
                    <a:pt x="652176" y="38043"/>
                    <a:pt x="755131" y="49216"/>
                  </a:cubicBezTo>
                  <a:cubicBezTo>
                    <a:pt x="767368" y="53339"/>
                    <a:pt x="768831" y="64247"/>
                    <a:pt x="772157" y="74489"/>
                  </a:cubicBezTo>
                  <a:cubicBezTo>
                    <a:pt x="787852" y="122774"/>
                    <a:pt x="797563" y="223334"/>
                    <a:pt x="802218" y="276540"/>
                  </a:cubicBezTo>
                  <a:cubicBezTo>
                    <a:pt x="834674" y="651512"/>
                    <a:pt x="749943" y="1045371"/>
                    <a:pt x="571303" y="1374851"/>
                  </a:cubicBezTo>
                  <a:cubicBezTo>
                    <a:pt x="556937" y="1401189"/>
                    <a:pt x="446401" y="1585150"/>
                    <a:pt x="432700" y="1588076"/>
                  </a:cubicBezTo>
                  <a:cubicBezTo>
                    <a:pt x="422990" y="1590204"/>
                    <a:pt x="420729" y="1582622"/>
                    <a:pt x="416206" y="1576504"/>
                  </a:cubicBezTo>
                  <a:lnTo>
                    <a:pt x="279466" y="1322842"/>
                  </a:lnTo>
                  <a:close/>
                </a:path>
              </a:pathLst>
            </a:custGeom>
            <a:solidFill>
              <a:schemeClr val="accent4"/>
            </a:solidFill>
            <a:ln w="13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9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B64650D-B15F-545A-920A-1C8A8A673B51}"/>
                </a:ext>
              </a:extLst>
            </p:cNvPr>
            <p:cNvSpPr/>
            <p:nvPr/>
          </p:nvSpPr>
          <p:spPr>
            <a:xfrm>
              <a:off x="3689082" y="2536353"/>
              <a:ext cx="829046" cy="1512954"/>
            </a:xfrm>
            <a:custGeom>
              <a:avLst/>
              <a:gdLst>
                <a:gd name="connsiteX0" fmla="*/ 554368 w 829046"/>
                <a:gd name="connsiteY0" fmla="*/ 57078 h 1512954"/>
                <a:gd name="connsiteX1" fmla="*/ 823459 w 829046"/>
                <a:gd name="connsiteY1" fmla="*/ 1085689 h 1512954"/>
                <a:gd name="connsiteX2" fmla="*/ 829046 w 829046"/>
                <a:gd name="connsiteY2" fmla="*/ 1108435 h 1512954"/>
                <a:gd name="connsiteX3" fmla="*/ 726624 w 829046"/>
                <a:gd name="connsiteY3" fmla="*/ 1421288 h 1512954"/>
                <a:gd name="connsiteX4" fmla="*/ 480678 w 829046"/>
                <a:gd name="connsiteY4" fmla="*/ 1512936 h 1512954"/>
                <a:gd name="connsiteX5" fmla="*/ 382778 w 829046"/>
                <a:gd name="connsiteY5" fmla="*/ 1399473 h 1512954"/>
                <a:gd name="connsiteX6" fmla="*/ 12595 w 829046"/>
                <a:gd name="connsiteY6" fmla="*/ 679 h 1512954"/>
                <a:gd name="connsiteX7" fmla="*/ 37602 w 829046"/>
                <a:gd name="connsiteY7" fmla="*/ 7197 h 1512954"/>
                <a:gd name="connsiteX8" fmla="*/ 249762 w 829046"/>
                <a:gd name="connsiteY8" fmla="*/ 147129 h 1512954"/>
                <a:gd name="connsiteX9" fmla="*/ 554235 w 829046"/>
                <a:gd name="connsiteY9" fmla="*/ 56945 h 151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9046" h="1512954">
                  <a:moveTo>
                    <a:pt x="554368" y="57078"/>
                  </a:moveTo>
                  <a:cubicBezTo>
                    <a:pt x="502492" y="418482"/>
                    <a:pt x="604781" y="795980"/>
                    <a:pt x="823459" y="1085689"/>
                  </a:cubicBezTo>
                  <a:lnTo>
                    <a:pt x="829046" y="1108435"/>
                  </a:lnTo>
                  <a:lnTo>
                    <a:pt x="726624" y="1421288"/>
                  </a:lnTo>
                  <a:cubicBezTo>
                    <a:pt x="718244" y="1431397"/>
                    <a:pt x="493713" y="1514399"/>
                    <a:pt x="480678" y="1512936"/>
                  </a:cubicBezTo>
                  <a:cubicBezTo>
                    <a:pt x="465381" y="1511339"/>
                    <a:pt x="397676" y="1419425"/>
                    <a:pt x="382778" y="1399473"/>
                  </a:cubicBezTo>
                  <a:cubicBezTo>
                    <a:pt x="84157" y="1000559"/>
                    <a:pt x="-42607" y="496695"/>
                    <a:pt x="12595" y="679"/>
                  </a:cubicBezTo>
                  <a:cubicBezTo>
                    <a:pt x="23236" y="-1848"/>
                    <a:pt x="29089" y="3206"/>
                    <a:pt x="37602" y="7197"/>
                  </a:cubicBezTo>
                  <a:cubicBezTo>
                    <a:pt x="83758" y="29144"/>
                    <a:pt x="216109" y="141676"/>
                    <a:pt x="249762" y="147129"/>
                  </a:cubicBezTo>
                  <a:lnTo>
                    <a:pt x="554235" y="56945"/>
                  </a:lnTo>
                  <a:close/>
                </a:path>
              </a:pathLst>
            </a:custGeom>
            <a:solidFill>
              <a:schemeClr val="accent4"/>
            </a:solidFill>
            <a:ln w="13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9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24" name="Forma Livre: Forma 1023">
              <a:extLst>
                <a:ext uri="{FF2B5EF4-FFF2-40B4-BE49-F238E27FC236}">
                  <a16:creationId xmlns:a16="http://schemas.microsoft.com/office/drawing/2014/main" id="{0740A3C0-377D-1E2D-E159-711EE8D3AB0E}"/>
                </a:ext>
              </a:extLst>
            </p:cNvPr>
            <p:cNvSpPr/>
            <p:nvPr/>
          </p:nvSpPr>
          <p:spPr>
            <a:xfrm>
              <a:off x="4798488" y="826903"/>
              <a:ext cx="1619733" cy="681174"/>
            </a:xfrm>
            <a:custGeom>
              <a:avLst/>
              <a:gdLst>
                <a:gd name="connsiteX0" fmla="*/ 781524 w 1619733"/>
                <a:gd name="connsiteY0" fmla="*/ 0 h 681174"/>
                <a:gd name="connsiteX1" fmla="*/ 880794 w 1619733"/>
                <a:gd name="connsiteY1" fmla="*/ 1772 h 681174"/>
                <a:gd name="connsiteX2" fmla="*/ 891177 w 1619733"/>
                <a:gd name="connsiteY2" fmla="*/ 1772 h 681174"/>
                <a:gd name="connsiteX3" fmla="*/ 1063107 w 1619733"/>
                <a:gd name="connsiteY3" fmla="*/ 13719 h 681174"/>
                <a:gd name="connsiteX4" fmla="*/ 1618973 w 1619733"/>
                <a:gd name="connsiteY4" fmla="*/ 163156 h 681174"/>
                <a:gd name="connsiteX5" fmla="*/ 1607135 w 1619733"/>
                <a:gd name="connsiteY5" fmla="*/ 182975 h 681174"/>
                <a:gd name="connsiteX6" fmla="*/ 1337511 w 1619733"/>
                <a:gd name="connsiteY6" fmla="*/ 405776 h 681174"/>
                <a:gd name="connsiteX7" fmla="*/ 1337511 w 1619733"/>
                <a:gd name="connsiteY7" fmla="*/ 627248 h 681174"/>
                <a:gd name="connsiteX8" fmla="*/ 1140515 w 1619733"/>
                <a:gd name="connsiteY8" fmla="*/ 574440 h 681174"/>
                <a:gd name="connsiteX9" fmla="*/ 350668 w 1619733"/>
                <a:gd name="connsiteY9" fmla="*/ 628977 h 681174"/>
                <a:gd name="connsiteX10" fmla="*/ 211533 w 1619733"/>
                <a:gd name="connsiteY10" fmla="*/ 680720 h 681174"/>
                <a:gd name="connsiteX11" fmla="*/ 8817 w 1619733"/>
                <a:gd name="connsiteY11" fmla="*/ 524027 h 681174"/>
                <a:gd name="connsiteX12" fmla="*/ 570 w 1619733"/>
                <a:gd name="connsiteY12" fmla="*/ 201730 h 681174"/>
                <a:gd name="connsiteX13" fmla="*/ 59230 w 1619733"/>
                <a:gd name="connsiteY13" fmla="*/ 161825 h 681174"/>
                <a:gd name="connsiteX14" fmla="*/ 261015 w 1619733"/>
                <a:gd name="connsiteY14" fmla="*/ 92657 h 681174"/>
                <a:gd name="connsiteX15" fmla="*/ 268065 w 1619733"/>
                <a:gd name="connsiteY15" fmla="*/ 85607 h 681174"/>
                <a:gd name="connsiteX16" fmla="*/ 268198 w 1619733"/>
                <a:gd name="connsiteY16" fmla="*/ 85607 h 681174"/>
                <a:gd name="connsiteX17" fmla="*/ 415845 w 1619733"/>
                <a:gd name="connsiteY17" fmla="*/ 46900 h 681174"/>
                <a:gd name="connsiteX18" fmla="*/ 781772 w 1619733"/>
                <a:gd name="connsiteY18" fmla="*/ 1142 h 68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733" h="681174">
                  <a:moveTo>
                    <a:pt x="781524" y="0"/>
                  </a:moveTo>
                  <a:lnTo>
                    <a:pt x="880794" y="1772"/>
                  </a:lnTo>
                  <a:lnTo>
                    <a:pt x="891177" y="1772"/>
                  </a:lnTo>
                  <a:lnTo>
                    <a:pt x="1063107" y="13719"/>
                  </a:lnTo>
                  <a:cubicBezTo>
                    <a:pt x="1254494" y="36708"/>
                    <a:pt x="1441896" y="88035"/>
                    <a:pt x="1618973" y="163156"/>
                  </a:cubicBezTo>
                  <a:cubicBezTo>
                    <a:pt x="1622298" y="176590"/>
                    <a:pt x="1614051" y="176723"/>
                    <a:pt x="1607135" y="182975"/>
                  </a:cubicBezTo>
                  <a:cubicBezTo>
                    <a:pt x="1572816" y="214367"/>
                    <a:pt x="1337511" y="388218"/>
                    <a:pt x="1337511" y="405776"/>
                  </a:cubicBezTo>
                  <a:lnTo>
                    <a:pt x="1337511" y="627248"/>
                  </a:lnTo>
                  <a:cubicBezTo>
                    <a:pt x="1270339" y="614877"/>
                    <a:pt x="1207422" y="588806"/>
                    <a:pt x="1140515" y="574440"/>
                  </a:cubicBezTo>
                  <a:cubicBezTo>
                    <a:pt x="870892" y="516579"/>
                    <a:pt x="609250" y="537196"/>
                    <a:pt x="350668" y="628977"/>
                  </a:cubicBezTo>
                  <a:cubicBezTo>
                    <a:pt x="323266" y="638687"/>
                    <a:pt x="228958" y="686307"/>
                    <a:pt x="211533" y="680720"/>
                  </a:cubicBezTo>
                  <a:lnTo>
                    <a:pt x="8817" y="524027"/>
                  </a:lnTo>
                  <a:cubicBezTo>
                    <a:pt x="-6081" y="417482"/>
                    <a:pt x="2964" y="309207"/>
                    <a:pt x="570" y="201730"/>
                  </a:cubicBezTo>
                  <a:cubicBezTo>
                    <a:pt x="4028" y="183108"/>
                    <a:pt x="41007" y="170338"/>
                    <a:pt x="59230" y="161825"/>
                  </a:cubicBezTo>
                  <a:cubicBezTo>
                    <a:pt x="117225" y="134690"/>
                    <a:pt x="198498" y="103964"/>
                    <a:pt x="261015" y="92657"/>
                  </a:cubicBezTo>
                  <a:cubicBezTo>
                    <a:pt x="264207" y="92125"/>
                    <a:pt x="267133" y="88933"/>
                    <a:pt x="268065" y="85607"/>
                  </a:cubicBezTo>
                  <a:lnTo>
                    <a:pt x="268198" y="85607"/>
                  </a:lnTo>
                  <a:cubicBezTo>
                    <a:pt x="290012" y="86272"/>
                    <a:pt x="383389" y="53684"/>
                    <a:pt x="415845" y="46900"/>
                  </a:cubicBezTo>
                  <a:cubicBezTo>
                    <a:pt x="536358" y="21627"/>
                    <a:pt x="658599" y="5532"/>
                    <a:pt x="781772" y="1142"/>
                  </a:cubicBezTo>
                  <a:close/>
                </a:path>
              </a:pathLst>
            </a:custGeom>
            <a:solidFill>
              <a:schemeClr val="accent4"/>
            </a:solidFill>
            <a:ln w="13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9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B5FE7D2D-AC49-4B02-4D45-CAB61A385697}"/>
                </a:ext>
              </a:extLst>
            </p:cNvPr>
            <p:cNvSpPr/>
            <p:nvPr/>
          </p:nvSpPr>
          <p:spPr>
            <a:xfrm>
              <a:off x="5635946" y="3711695"/>
              <a:ext cx="1484199" cy="1013414"/>
            </a:xfrm>
            <a:custGeom>
              <a:avLst/>
              <a:gdLst>
                <a:gd name="connsiteX0" fmla="*/ 1059651 w 1484199"/>
                <a:gd name="connsiteY0" fmla="*/ 0 h 1013414"/>
                <a:gd name="connsiteX1" fmla="*/ 1337388 w 1484199"/>
                <a:gd name="connsiteY1" fmla="*/ 52807 h 1013414"/>
                <a:gd name="connsiteX2" fmla="*/ 1466683 w 1484199"/>
                <a:gd name="connsiteY2" fmla="*/ 286531 h 1013414"/>
                <a:gd name="connsiteX3" fmla="*/ 1484199 w 1484199"/>
                <a:gd name="connsiteY3" fmla="*/ 325685 h 1013414"/>
                <a:gd name="connsiteX4" fmla="*/ 1428638 w 1484199"/>
                <a:gd name="connsiteY4" fmla="*/ 388057 h 1013414"/>
                <a:gd name="connsiteX5" fmla="*/ 1358671 w 1484199"/>
                <a:gd name="connsiteY5" fmla="*/ 463959 h 1013414"/>
                <a:gd name="connsiteX6" fmla="*/ 417052 w 1484199"/>
                <a:gd name="connsiteY6" fmla="*/ 968089 h 1013414"/>
                <a:gd name="connsiteX7" fmla="*/ 204626 w 1484199"/>
                <a:gd name="connsiteY7" fmla="*/ 1005467 h 1013414"/>
                <a:gd name="connsiteX8" fmla="*/ 204759 w 1484199"/>
                <a:gd name="connsiteY8" fmla="*/ 1005599 h 1013414"/>
                <a:gd name="connsiteX9" fmla="*/ 713 w 1484199"/>
                <a:gd name="connsiteY9" fmla="*/ 1012649 h 1013414"/>
                <a:gd name="connsiteX10" fmla="*/ 125614 w 1484199"/>
                <a:gd name="connsiteY10" fmla="*/ 719615 h 1013414"/>
                <a:gd name="connsiteX11" fmla="*/ 7763 w 1484199"/>
                <a:gd name="connsiteY11" fmla="*/ 471275 h 1013414"/>
                <a:gd name="connsiteX12" fmla="*/ 922512 w 1484199"/>
                <a:gd name="connsiteY12" fmla="*/ 130222 h 1013414"/>
                <a:gd name="connsiteX13" fmla="*/ 1059651 w 1484199"/>
                <a:gd name="connsiteY13" fmla="*/ 0 h 101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4199" h="1013414">
                  <a:moveTo>
                    <a:pt x="1059651" y="0"/>
                  </a:moveTo>
                  <a:lnTo>
                    <a:pt x="1337388" y="52807"/>
                  </a:lnTo>
                  <a:lnTo>
                    <a:pt x="1466683" y="286531"/>
                  </a:lnTo>
                  <a:lnTo>
                    <a:pt x="1484199" y="325685"/>
                  </a:lnTo>
                  <a:lnTo>
                    <a:pt x="1428638" y="388057"/>
                  </a:lnTo>
                  <a:cubicBezTo>
                    <a:pt x="1406025" y="414178"/>
                    <a:pt x="1383213" y="440083"/>
                    <a:pt x="1358671" y="463959"/>
                  </a:cubicBezTo>
                  <a:cubicBezTo>
                    <a:pt x="1108202" y="707245"/>
                    <a:pt x="759435" y="894664"/>
                    <a:pt x="417052" y="968089"/>
                  </a:cubicBezTo>
                  <a:lnTo>
                    <a:pt x="204626" y="1005467"/>
                  </a:lnTo>
                  <a:lnTo>
                    <a:pt x="204759" y="1005599"/>
                  </a:lnTo>
                  <a:cubicBezTo>
                    <a:pt x="136655" y="1006797"/>
                    <a:pt x="69083" y="1016108"/>
                    <a:pt x="713" y="1012649"/>
                  </a:cubicBezTo>
                  <a:cubicBezTo>
                    <a:pt x="-10727" y="1001476"/>
                    <a:pt x="119230" y="757658"/>
                    <a:pt x="125614" y="719615"/>
                  </a:cubicBezTo>
                  <a:lnTo>
                    <a:pt x="7763" y="471275"/>
                  </a:lnTo>
                  <a:cubicBezTo>
                    <a:pt x="341366" y="473004"/>
                    <a:pt x="671910" y="347171"/>
                    <a:pt x="922512" y="130222"/>
                  </a:cubicBezTo>
                  <a:cubicBezTo>
                    <a:pt x="970265" y="88855"/>
                    <a:pt x="1010037" y="36845"/>
                    <a:pt x="1059651" y="0"/>
                  </a:cubicBezTo>
                  <a:close/>
                </a:path>
              </a:pathLst>
            </a:custGeom>
            <a:solidFill>
              <a:schemeClr val="accent1"/>
            </a:solidFill>
            <a:ln w="13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9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7D4F9C85-6067-A5DD-F993-C99EAAE6BBB4}"/>
                </a:ext>
              </a:extLst>
            </p:cNvPr>
            <p:cNvSpPr/>
            <p:nvPr/>
          </p:nvSpPr>
          <p:spPr>
            <a:xfrm>
              <a:off x="781003" y="4175787"/>
              <a:ext cx="1618849" cy="541507"/>
            </a:xfrm>
            <a:custGeom>
              <a:avLst/>
              <a:gdLst>
                <a:gd name="connsiteX0" fmla="*/ 446 w 1618849"/>
                <a:gd name="connsiteY0" fmla="*/ 0 h 541507"/>
                <a:gd name="connsiteX1" fmla="*/ 1460560 w 1618849"/>
                <a:gd name="connsiteY1" fmla="*/ 0 h 541507"/>
                <a:gd name="connsiteX2" fmla="*/ 1618849 w 1618849"/>
                <a:gd name="connsiteY2" fmla="*/ 263771 h 541507"/>
                <a:gd name="connsiteX3" fmla="*/ 1471068 w 1618849"/>
                <a:gd name="connsiteY3" fmla="*/ 541507 h 541507"/>
                <a:gd name="connsiteX4" fmla="*/ 579 w 1618849"/>
                <a:gd name="connsiteY4" fmla="*/ 541507 h 541507"/>
                <a:gd name="connsiteX5" fmla="*/ 155409 w 1618849"/>
                <a:gd name="connsiteY5" fmla="*/ 271352 h 541507"/>
                <a:gd name="connsiteX6" fmla="*/ 139846 w 1618849"/>
                <a:gd name="connsiteY6" fmla="*/ 236901 h 541507"/>
                <a:gd name="connsiteX7" fmla="*/ 6033 w 1618849"/>
                <a:gd name="connsiteY7" fmla="*/ 26071 h 541507"/>
                <a:gd name="connsiteX8" fmla="*/ 446 w 1618849"/>
                <a:gd name="connsiteY8" fmla="*/ 0 h 54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8849" h="541507">
                  <a:moveTo>
                    <a:pt x="446" y="0"/>
                  </a:moveTo>
                  <a:lnTo>
                    <a:pt x="1460560" y="0"/>
                  </a:lnTo>
                  <a:lnTo>
                    <a:pt x="1618849" y="263771"/>
                  </a:lnTo>
                  <a:lnTo>
                    <a:pt x="1471068" y="541507"/>
                  </a:lnTo>
                  <a:lnTo>
                    <a:pt x="579" y="541507"/>
                  </a:lnTo>
                  <a:lnTo>
                    <a:pt x="155409" y="271352"/>
                  </a:lnTo>
                  <a:cubicBezTo>
                    <a:pt x="153547" y="258317"/>
                    <a:pt x="145832" y="248074"/>
                    <a:pt x="139846" y="236901"/>
                  </a:cubicBezTo>
                  <a:cubicBezTo>
                    <a:pt x="104996" y="171324"/>
                    <a:pt x="32769" y="89253"/>
                    <a:pt x="6033" y="26071"/>
                  </a:cubicBezTo>
                  <a:cubicBezTo>
                    <a:pt x="2308" y="17159"/>
                    <a:pt x="-1283" y="10242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900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E16F6815-0437-CADF-9558-4F46E5FE2BF5}"/>
                </a:ext>
              </a:extLst>
            </p:cNvPr>
            <p:cNvSpPr/>
            <p:nvPr/>
          </p:nvSpPr>
          <p:spPr>
            <a:xfrm>
              <a:off x="2385885" y="4175787"/>
              <a:ext cx="1617871" cy="541507"/>
            </a:xfrm>
            <a:custGeom>
              <a:avLst/>
              <a:gdLst>
                <a:gd name="connsiteX0" fmla="*/ 0 w 1617871"/>
                <a:gd name="connsiteY0" fmla="*/ 0 h 541507"/>
                <a:gd name="connsiteX1" fmla="*/ 1467164 w 1617871"/>
                <a:gd name="connsiteY1" fmla="*/ 0 h 541507"/>
                <a:gd name="connsiteX2" fmla="*/ 1617871 w 1617871"/>
                <a:gd name="connsiteY2" fmla="*/ 263771 h 541507"/>
                <a:gd name="connsiteX3" fmla="*/ 1467164 w 1617871"/>
                <a:gd name="connsiteY3" fmla="*/ 541507 h 541507"/>
                <a:gd name="connsiteX4" fmla="*/ 0 w 1617871"/>
                <a:gd name="connsiteY4" fmla="*/ 541507 h 541507"/>
                <a:gd name="connsiteX5" fmla="*/ 161614 w 1617871"/>
                <a:gd name="connsiteY5" fmla="*/ 270687 h 54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7871" h="541507">
                  <a:moveTo>
                    <a:pt x="0" y="0"/>
                  </a:moveTo>
                  <a:lnTo>
                    <a:pt x="1467164" y="0"/>
                  </a:lnTo>
                  <a:cubicBezTo>
                    <a:pt x="1517444" y="87657"/>
                    <a:pt x="1575040" y="172256"/>
                    <a:pt x="1617871" y="263771"/>
                  </a:cubicBezTo>
                  <a:cubicBezTo>
                    <a:pt x="1572779" y="358877"/>
                    <a:pt x="1523297" y="452653"/>
                    <a:pt x="1467164" y="541507"/>
                  </a:cubicBezTo>
                  <a:lnTo>
                    <a:pt x="0" y="541507"/>
                  </a:lnTo>
                  <a:lnTo>
                    <a:pt x="161614" y="2706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900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F9677A4B-1019-DE66-C54D-A1B3CB6EBA67}"/>
                </a:ext>
              </a:extLst>
            </p:cNvPr>
            <p:cNvSpPr/>
            <p:nvPr/>
          </p:nvSpPr>
          <p:spPr>
            <a:xfrm rot="18478319">
              <a:off x="4473016" y="3721169"/>
              <a:ext cx="690649" cy="899793"/>
            </a:xfrm>
            <a:custGeom>
              <a:avLst/>
              <a:gdLst>
                <a:gd name="connsiteX0" fmla="*/ 535016 w 690649"/>
                <a:gd name="connsiteY0" fmla="*/ 52984 h 899793"/>
                <a:gd name="connsiteX1" fmla="*/ 649220 w 690649"/>
                <a:gd name="connsiteY1" fmla="*/ 799853 h 899793"/>
                <a:gd name="connsiteX2" fmla="*/ 690649 w 690649"/>
                <a:gd name="connsiteY2" fmla="*/ 899793 h 899793"/>
                <a:gd name="connsiteX3" fmla="*/ 9680 w 690649"/>
                <a:gd name="connsiteY3" fmla="*/ 27313 h 899793"/>
                <a:gd name="connsiteX4" fmla="*/ 9679 w 690649"/>
                <a:gd name="connsiteY4" fmla="*/ 27314 h 899793"/>
                <a:gd name="connsiteX5" fmla="*/ 9619 w 690649"/>
                <a:gd name="connsiteY5" fmla="*/ 27236 h 899793"/>
                <a:gd name="connsiteX6" fmla="*/ 9619 w 690649"/>
                <a:gd name="connsiteY6" fmla="*/ 27235 h 899793"/>
                <a:gd name="connsiteX7" fmla="*/ 0 w 690649"/>
                <a:gd name="connsiteY7" fmla="*/ 14911 h 899793"/>
                <a:gd name="connsiteX8" fmla="*/ 12273 w 690649"/>
                <a:gd name="connsiteY8" fmla="*/ 5292 h 899793"/>
                <a:gd name="connsiteX9" fmla="*/ 23808 w 690649"/>
                <a:gd name="connsiteY9" fmla="*/ 182 h 899793"/>
                <a:gd name="connsiteX10" fmla="*/ 266935 w 690649"/>
                <a:gd name="connsiteY10" fmla="*/ 129628 h 899793"/>
                <a:gd name="connsiteX11" fmla="*/ 534899 w 690649"/>
                <a:gd name="connsiteY11" fmla="*/ 52871 h 89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649" h="899793">
                  <a:moveTo>
                    <a:pt x="535016" y="52984"/>
                  </a:moveTo>
                  <a:cubicBezTo>
                    <a:pt x="540882" y="288628"/>
                    <a:pt x="566976" y="568960"/>
                    <a:pt x="649220" y="799853"/>
                  </a:cubicBezTo>
                  <a:lnTo>
                    <a:pt x="690649" y="899793"/>
                  </a:lnTo>
                  <a:lnTo>
                    <a:pt x="9680" y="27313"/>
                  </a:lnTo>
                  <a:lnTo>
                    <a:pt x="9679" y="27314"/>
                  </a:lnTo>
                  <a:lnTo>
                    <a:pt x="9619" y="27236"/>
                  </a:lnTo>
                  <a:lnTo>
                    <a:pt x="9619" y="27235"/>
                  </a:lnTo>
                  <a:lnTo>
                    <a:pt x="0" y="14911"/>
                  </a:lnTo>
                  <a:lnTo>
                    <a:pt x="12273" y="5292"/>
                  </a:lnTo>
                  <a:cubicBezTo>
                    <a:pt x="17707" y="1512"/>
                    <a:pt x="21935" y="-667"/>
                    <a:pt x="23808" y="182"/>
                  </a:cubicBezTo>
                  <a:cubicBezTo>
                    <a:pt x="64430" y="18862"/>
                    <a:pt x="237317" y="124987"/>
                    <a:pt x="266935" y="129628"/>
                  </a:cubicBezTo>
                  <a:lnTo>
                    <a:pt x="534899" y="52871"/>
                  </a:lnTo>
                  <a:close/>
                </a:path>
              </a:pathLst>
            </a:custGeom>
            <a:solidFill>
              <a:schemeClr val="accent1"/>
            </a:solidFill>
            <a:ln w="13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9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7E5AEDAF-2BAE-1641-21EA-B8CF00BC503E}"/>
                </a:ext>
              </a:extLst>
            </p:cNvPr>
            <p:cNvSpPr/>
            <p:nvPr/>
          </p:nvSpPr>
          <p:spPr>
            <a:xfrm>
              <a:off x="3976087" y="4175654"/>
              <a:ext cx="1653520" cy="541507"/>
            </a:xfrm>
            <a:custGeom>
              <a:avLst/>
              <a:gdLst>
                <a:gd name="connsiteX0" fmla="*/ 0 w 1653520"/>
                <a:gd name="connsiteY0" fmla="*/ 0 h 541507"/>
                <a:gd name="connsiteX1" fmla="*/ 302511 w 1653520"/>
                <a:gd name="connsiteY1" fmla="*/ 0 h 541507"/>
                <a:gd name="connsiteX2" fmla="*/ 302611 w 1653520"/>
                <a:gd name="connsiteY2" fmla="*/ 133 h 541507"/>
                <a:gd name="connsiteX3" fmla="*/ 302611 w 1653520"/>
                <a:gd name="connsiteY3" fmla="*/ 0 h 541507"/>
                <a:gd name="connsiteX4" fmla="*/ 1516618 w 1653520"/>
                <a:gd name="connsiteY4" fmla="*/ 0 h 541507"/>
                <a:gd name="connsiteX5" fmla="*/ 1525824 w 1653520"/>
                <a:gd name="connsiteY5" fmla="*/ 1197 h 541507"/>
                <a:gd name="connsiteX6" fmla="*/ 1653520 w 1653520"/>
                <a:gd name="connsiteY6" fmla="*/ 257253 h 541507"/>
                <a:gd name="connsiteX7" fmla="*/ 1526888 w 1653520"/>
                <a:gd name="connsiteY7" fmla="*/ 541507 h 541507"/>
                <a:gd name="connsiteX8" fmla="*/ 0 w 1653520"/>
                <a:gd name="connsiteY8" fmla="*/ 541507 h 541507"/>
                <a:gd name="connsiteX9" fmla="*/ 160550 w 1653520"/>
                <a:gd name="connsiteY9" fmla="*/ 269490 h 54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3520" h="541507">
                  <a:moveTo>
                    <a:pt x="0" y="0"/>
                  </a:moveTo>
                  <a:lnTo>
                    <a:pt x="302511" y="0"/>
                  </a:lnTo>
                  <a:lnTo>
                    <a:pt x="302611" y="133"/>
                  </a:lnTo>
                  <a:lnTo>
                    <a:pt x="302611" y="0"/>
                  </a:lnTo>
                  <a:lnTo>
                    <a:pt x="1516618" y="0"/>
                  </a:lnTo>
                  <a:lnTo>
                    <a:pt x="1525824" y="1197"/>
                  </a:lnTo>
                  <a:lnTo>
                    <a:pt x="1653520" y="257253"/>
                  </a:lnTo>
                  <a:lnTo>
                    <a:pt x="1526888" y="541507"/>
                  </a:lnTo>
                  <a:lnTo>
                    <a:pt x="0" y="541507"/>
                  </a:lnTo>
                  <a:lnTo>
                    <a:pt x="160550" y="2694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900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62636181-D2B3-FA83-DEB6-30404E4C4A5B}"/>
                </a:ext>
              </a:extLst>
            </p:cNvPr>
            <p:cNvSpPr/>
            <p:nvPr/>
          </p:nvSpPr>
          <p:spPr>
            <a:xfrm>
              <a:off x="5840837" y="4175654"/>
              <a:ext cx="2517723" cy="543932"/>
            </a:xfrm>
            <a:custGeom>
              <a:avLst/>
              <a:gdLst>
                <a:gd name="connsiteX0" fmla="*/ 1154045 w 2517723"/>
                <a:gd name="connsiteY0" fmla="*/ 0 h 543932"/>
                <a:gd name="connsiteX1" fmla="*/ 1153912 w 2517723"/>
                <a:gd name="connsiteY1" fmla="*/ 133 h 543932"/>
                <a:gd name="connsiteX2" fmla="*/ 2364223 w 2517723"/>
                <a:gd name="connsiteY2" fmla="*/ 3592 h 543932"/>
                <a:gd name="connsiteX3" fmla="*/ 2517723 w 2517723"/>
                <a:gd name="connsiteY3" fmla="*/ 262573 h 543932"/>
                <a:gd name="connsiteX4" fmla="*/ 2369809 w 2517723"/>
                <a:gd name="connsiteY4" fmla="*/ 540044 h 543932"/>
                <a:gd name="connsiteX5" fmla="*/ 0 w 2517723"/>
                <a:gd name="connsiteY5" fmla="*/ 541508 h 543932"/>
                <a:gd name="connsiteX6" fmla="*/ 212426 w 2517723"/>
                <a:gd name="connsiteY6" fmla="*/ 504130 h 543932"/>
                <a:gd name="connsiteX7" fmla="*/ 1154045 w 2517723"/>
                <a:gd name="connsiteY7" fmla="*/ 0 h 54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7723" h="543932">
                  <a:moveTo>
                    <a:pt x="1154045" y="0"/>
                  </a:moveTo>
                  <a:lnTo>
                    <a:pt x="1153912" y="133"/>
                  </a:lnTo>
                  <a:lnTo>
                    <a:pt x="2364223" y="3592"/>
                  </a:lnTo>
                  <a:lnTo>
                    <a:pt x="2517723" y="262573"/>
                  </a:lnTo>
                  <a:lnTo>
                    <a:pt x="2369809" y="540044"/>
                  </a:lnTo>
                  <a:cubicBezTo>
                    <a:pt x="1580361" y="553213"/>
                    <a:pt x="789316" y="527541"/>
                    <a:pt x="0" y="541508"/>
                  </a:cubicBezTo>
                  <a:lnTo>
                    <a:pt x="212426" y="504130"/>
                  </a:lnTo>
                  <a:cubicBezTo>
                    <a:pt x="554809" y="430705"/>
                    <a:pt x="903576" y="243286"/>
                    <a:pt x="1154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900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DE819471-F7A5-F7F0-6FDE-72AD99C5ABFA}"/>
                </a:ext>
              </a:extLst>
            </p:cNvPr>
            <p:cNvSpPr/>
            <p:nvPr/>
          </p:nvSpPr>
          <p:spPr>
            <a:xfrm>
              <a:off x="6262762" y="1061222"/>
              <a:ext cx="1245560" cy="1307569"/>
            </a:xfrm>
            <a:custGeom>
              <a:avLst/>
              <a:gdLst>
                <a:gd name="connsiteX0" fmla="*/ 279733 w 1245560"/>
                <a:gd name="connsiteY0" fmla="*/ 0 h 1307569"/>
                <a:gd name="connsiteX1" fmla="*/ 297557 w 1245560"/>
                <a:gd name="connsiteY1" fmla="*/ 0 h 1307569"/>
                <a:gd name="connsiteX2" fmla="*/ 882693 w 1245560"/>
                <a:gd name="connsiteY2" fmla="*/ 488301 h 1307569"/>
                <a:gd name="connsiteX3" fmla="*/ 1245560 w 1245560"/>
                <a:gd name="connsiteY3" fmla="*/ 1194482 h 1307569"/>
                <a:gd name="connsiteX4" fmla="*/ 932840 w 1245560"/>
                <a:gd name="connsiteY4" fmla="*/ 1138083 h 1307569"/>
                <a:gd name="connsiteX5" fmla="*/ 763378 w 1245560"/>
                <a:gd name="connsiteY5" fmla="*/ 1278681 h 1307569"/>
                <a:gd name="connsiteX6" fmla="*/ 717886 w 1245560"/>
                <a:gd name="connsiteY6" fmla="*/ 1307013 h 1307569"/>
                <a:gd name="connsiteX7" fmla="*/ 3592 w 1245560"/>
                <a:gd name="connsiteY7" fmla="*/ 456111 h 1307569"/>
                <a:gd name="connsiteX8" fmla="*/ 0 w 1245560"/>
                <a:gd name="connsiteY8" fmla="*/ 221870 h 13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560" h="1307569">
                  <a:moveTo>
                    <a:pt x="279733" y="0"/>
                  </a:moveTo>
                  <a:lnTo>
                    <a:pt x="297557" y="0"/>
                  </a:lnTo>
                  <a:cubicBezTo>
                    <a:pt x="527142" y="123040"/>
                    <a:pt x="719084" y="287314"/>
                    <a:pt x="882693" y="488301"/>
                  </a:cubicBezTo>
                  <a:cubicBezTo>
                    <a:pt x="1050692" y="694742"/>
                    <a:pt x="1183575" y="934303"/>
                    <a:pt x="1245560" y="1194482"/>
                  </a:cubicBezTo>
                  <a:lnTo>
                    <a:pt x="932840" y="1138083"/>
                  </a:lnTo>
                  <a:cubicBezTo>
                    <a:pt x="911025" y="1141143"/>
                    <a:pt x="791843" y="1256068"/>
                    <a:pt x="763378" y="1278681"/>
                  </a:cubicBezTo>
                  <a:cubicBezTo>
                    <a:pt x="756461" y="1284268"/>
                    <a:pt x="723207" y="1311802"/>
                    <a:pt x="717886" y="1307013"/>
                  </a:cubicBezTo>
                  <a:cubicBezTo>
                    <a:pt x="614666" y="938427"/>
                    <a:pt x="343048" y="627569"/>
                    <a:pt x="3592" y="456111"/>
                  </a:cubicBezTo>
                  <a:lnTo>
                    <a:pt x="0" y="2218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900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82D26C6-D8D0-F338-8375-615B6525FA92}"/>
                </a:ext>
              </a:extLst>
            </p:cNvPr>
            <p:cNvSpPr/>
            <p:nvPr/>
          </p:nvSpPr>
          <p:spPr>
            <a:xfrm>
              <a:off x="3729079" y="1088489"/>
              <a:ext cx="1168677" cy="1461578"/>
            </a:xfrm>
            <a:custGeom>
              <a:avLst/>
              <a:gdLst>
                <a:gd name="connsiteX0" fmla="*/ 950664 w 1168677"/>
                <a:gd name="connsiteY0" fmla="*/ 0 h 1461578"/>
                <a:gd name="connsiteX1" fmla="*/ 950664 w 1168677"/>
                <a:gd name="connsiteY1" fmla="*/ 312853 h 1461578"/>
                <a:gd name="connsiteX2" fmla="*/ 1168677 w 1168677"/>
                <a:gd name="connsiteY2" fmla="*/ 488700 h 1461578"/>
                <a:gd name="connsiteX3" fmla="*/ 538980 w 1168677"/>
                <a:gd name="connsiteY3" fmla="*/ 1364210 h 1461578"/>
                <a:gd name="connsiteX4" fmla="*/ 230915 w 1168677"/>
                <a:gd name="connsiteY4" fmla="*/ 1461578 h 1461578"/>
                <a:gd name="connsiteX5" fmla="*/ 2128 w 1168677"/>
                <a:gd name="connsiteY5" fmla="*/ 1313797 h 1461578"/>
                <a:gd name="connsiteX6" fmla="*/ 0 w 1168677"/>
                <a:gd name="connsiteY6" fmla="*/ 1304619 h 1461578"/>
                <a:gd name="connsiteX7" fmla="*/ 149510 w 1168677"/>
                <a:gd name="connsiteY7" fmla="*/ 848375 h 1461578"/>
                <a:gd name="connsiteX8" fmla="*/ 247986 w 1168677"/>
                <a:gd name="connsiteY8" fmla="*/ 674834 h 1461578"/>
                <a:gd name="connsiteX9" fmla="*/ 251495 w 1168677"/>
                <a:gd name="connsiteY9" fmla="*/ 666189 h 1461578"/>
                <a:gd name="connsiteX10" fmla="*/ 262968 w 1168677"/>
                <a:gd name="connsiteY10" fmla="*/ 647886 h 1461578"/>
                <a:gd name="connsiteX11" fmla="*/ 267773 w 1168677"/>
                <a:gd name="connsiteY11" fmla="*/ 650206 h 1461578"/>
                <a:gd name="connsiteX12" fmla="*/ 268880 w 1168677"/>
                <a:gd name="connsiteY12" fmla="*/ 648484 h 1461578"/>
                <a:gd name="connsiteX13" fmla="*/ 263270 w 1168677"/>
                <a:gd name="connsiteY13" fmla="*/ 647405 h 1461578"/>
                <a:gd name="connsiteX14" fmla="*/ 275652 w 1168677"/>
                <a:gd name="connsiteY14" fmla="*/ 627653 h 1461578"/>
                <a:gd name="connsiteX15" fmla="*/ 281912 w 1168677"/>
                <a:gd name="connsiteY15" fmla="*/ 619785 h 1461578"/>
                <a:gd name="connsiteX16" fmla="*/ 318706 w 1168677"/>
                <a:gd name="connsiteY16" fmla="*/ 560396 h 1461578"/>
                <a:gd name="connsiteX17" fmla="*/ 779605 w 1168677"/>
                <a:gd name="connsiteY17" fmla="*/ 99762 h 1461578"/>
                <a:gd name="connsiteX18" fmla="*/ 950664 w 1168677"/>
                <a:gd name="connsiteY18" fmla="*/ 0 h 146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8677" h="1461578">
                  <a:moveTo>
                    <a:pt x="950664" y="0"/>
                  </a:moveTo>
                  <a:lnTo>
                    <a:pt x="950664" y="312853"/>
                  </a:lnTo>
                  <a:lnTo>
                    <a:pt x="1168677" y="488700"/>
                  </a:lnTo>
                  <a:cubicBezTo>
                    <a:pt x="857021" y="686229"/>
                    <a:pt x="621051" y="1001875"/>
                    <a:pt x="538980" y="1364210"/>
                  </a:cubicBezTo>
                  <a:lnTo>
                    <a:pt x="230915" y="1461578"/>
                  </a:lnTo>
                  <a:lnTo>
                    <a:pt x="2128" y="1313797"/>
                  </a:lnTo>
                  <a:lnTo>
                    <a:pt x="0" y="1304619"/>
                  </a:lnTo>
                  <a:cubicBezTo>
                    <a:pt x="29795" y="1147261"/>
                    <a:pt x="81140" y="992963"/>
                    <a:pt x="149510" y="848375"/>
                  </a:cubicBezTo>
                  <a:cubicBezTo>
                    <a:pt x="164641" y="816484"/>
                    <a:pt x="229367" y="713102"/>
                    <a:pt x="247986" y="674834"/>
                  </a:cubicBezTo>
                  <a:lnTo>
                    <a:pt x="251495" y="666189"/>
                  </a:lnTo>
                  <a:lnTo>
                    <a:pt x="262968" y="647886"/>
                  </a:lnTo>
                  <a:lnTo>
                    <a:pt x="267773" y="650206"/>
                  </a:lnTo>
                  <a:lnTo>
                    <a:pt x="268880" y="648484"/>
                  </a:lnTo>
                  <a:lnTo>
                    <a:pt x="263270" y="647405"/>
                  </a:lnTo>
                  <a:lnTo>
                    <a:pt x="275652" y="627653"/>
                  </a:lnTo>
                  <a:lnTo>
                    <a:pt x="281912" y="619785"/>
                  </a:lnTo>
                  <a:cubicBezTo>
                    <a:pt x="293840" y="601972"/>
                    <a:pt x="309228" y="573066"/>
                    <a:pt x="318706" y="560396"/>
                  </a:cubicBezTo>
                  <a:cubicBezTo>
                    <a:pt x="452786" y="380558"/>
                    <a:pt x="595512" y="229851"/>
                    <a:pt x="779605" y="99762"/>
                  </a:cubicBezTo>
                  <a:cubicBezTo>
                    <a:pt x="831082" y="63449"/>
                    <a:pt x="892004" y="18356"/>
                    <a:pt x="950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sz="900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27" name="Forma Livre: Forma 1026">
              <a:extLst>
                <a:ext uri="{FF2B5EF4-FFF2-40B4-BE49-F238E27FC236}">
                  <a16:creationId xmlns:a16="http://schemas.microsoft.com/office/drawing/2014/main" id="{76F9F8B0-68FB-CDD7-CF9D-0123F2C2B47C}"/>
                </a:ext>
              </a:extLst>
            </p:cNvPr>
            <p:cNvSpPr/>
            <p:nvPr/>
          </p:nvSpPr>
          <p:spPr>
            <a:xfrm>
              <a:off x="5544021" y="421624"/>
              <a:ext cx="652819" cy="414195"/>
            </a:xfrm>
            <a:custGeom>
              <a:avLst/>
              <a:gdLst>
                <a:gd name="connsiteX0" fmla="*/ 333806 w 652819"/>
                <a:gd name="connsiteY0" fmla="*/ 38 h 414195"/>
                <a:gd name="connsiteX1" fmla="*/ 578596 w 652819"/>
                <a:gd name="connsiteY1" fmla="*/ 130388 h 414195"/>
                <a:gd name="connsiteX2" fmla="*/ 610786 w 652819"/>
                <a:gd name="connsiteY2" fmla="*/ 193171 h 414195"/>
                <a:gd name="connsiteX3" fmla="*/ 652819 w 652819"/>
                <a:gd name="connsiteY3" fmla="*/ 179205 h 414195"/>
                <a:gd name="connsiteX4" fmla="*/ 617570 w 652819"/>
                <a:gd name="connsiteY4" fmla="*/ 312753 h 414195"/>
                <a:gd name="connsiteX5" fmla="*/ 498122 w 652819"/>
                <a:gd name="connsiteY5" fmla="*/ 238929 h 414195"/>
                <a:gd name="connsiteX6" fmla="*/ 451034 w 652819"/>
                <a:gd name="connsiteY6" fmla="*/ 117219 h 414195"/>
                <a:gd name="connsiteX7" fmla="*/ 91758 w 652819"/>
                <a:gd name="connsiteY7" fmla="*/ 349731 h 414195"/>
                <a:gd name="connsiteX8" fmla="*/ 106947 w 652819"/>
                <a:gd name="connsiteY8" fmla="*/ 401133 h 414195"/>
                <a:gd name="connsiteX9" fmla="*/ 113285 w 652819"/>
                <a:gd name="connsiteY9" fmla="*/ 407936 h 414195"/>
                <a:gd name="connsiteX10" fmla="*/ 20960 w 652819"/>
                <a:gd name="connsiteY10" fmla="*/ 414195 h 414195"/>
                <a:gd name="connsiteX11" fmla="*/ 0 w 652819"/>
                <a:gd name="connsiteY11" fmla="*/ 413369 h 414195"/>
                <a:gd name="connsiteX12" fmla="*/ 26714 w 652819"/>
                <a:gd name="connsiteY12" fmla="*/ 411184 h 414195"/>
                <a:gd name="connsiteX13" fmla="*/ 333806 w 652819"/>
                <a:gd name="connsiteY13" fmla="*/ 38 h 41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2819" h="414195">
                  <a:moveTo>
                    <a:pt x="333806" y="38"/>
                  </a:moveTo>
                  <a:cubicBezTo>
                    <a:pt x="421752" y="1420"/>
                    <a:pt x="511215" y="40769"/>
                    <a:pt x="578596" y="130388"/>
                  </a:cubicBezTo>
                  <a:cubicBezTo>
                    <a:pt x="588040" y="142891"/>
                    <a:pt x="607993" y="191176"/>
                    <a:pt x="610786" y="193171"/>
                  </a:cubicBezTo>
                  <a:cubicBezTo>
                    <a:pt x="618767" y="199024"/>
                    <a:pt x="640848" y="175214"/>
                    <a:pt x="652819" y="179205"/>
                  </a:cubicBezTo>
                  <a:lnTo>
                    <a:pt x="617570" y="312753"/>
                  </a:lnTo>
                  <a:cubicBezTo>
                    <a:pt x="609456" y="318605"/>
                    <a:pt x="512753" y="251432"/>
                    <a:pt x="498122" y="238929"/>
                  </a:cubicBezTo>
                  <a:cubicBezTo>
                    <a:pt x="575537" y="221238"/>
                    <a:pt x="486017" y="139832"/>
                    <a:pt x="451034" y="117219"/>
                  </a:cubicBezTo>
                  <a:cubicBezTo>
                    <a:pt x="280242" y="6683"/>
                    <a:pt x="64889" y="149542"/>
                    <a:pt x="91758" y="349731"/>
                  </a:cubicBezTo>
                  <a:cubicBezTo>
                    <a:pt x="93155" y="360206"/>
                    <a:pt x="98966" y="386768"/>
                    <a:pt x="106947" y="401133"/>
                  </a:cubicBezTo>
                  <a:lnTo>
                    <a:pt x="113285" y="407936"/>
                  </a:lnTo>
                  <a:lnTo>
                    <a:pt x="20960" y="414195"/>
                  </a:lnTo>
                  <a:lnTo>
                    <a:pt x="0" y="413369"/>
                  </a:lnTo>
                  <a:lnTo>
                    <a:pt x="26714" y="411184"/>
                  </a:lnTo>
                  <a:cubicBezTo>
                    <a:pt x="-45805" y="177717"/>
                    <a:pt x="140327" y="-3002"/>
                    <a:pt x="333806" y="38"/>
                  </a:cubicBezTo>
                  <a:close/>
                </a:path>
              </a:pathLst>
            </a:custGeom>
            <a:solidFill>
              <a:schemeClr val="accent1"/>
            </a:solidFill>
            <a:ln w="133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90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28" name="Elipse 1027">
              <a:extLst>
                <a:ext uri="{FF2B5EF4-FFF2-40B4-BE49-F238E27FC236}">
                  <a16:creationId xmlns:a16="http://schemas.microsoft.com/office/drawing/2014/main" id="{1506B168-9715-FFE8-59AC-65475CE2A1C5}"/>
                </a:ext>
              </a:extLst>
            </p:cNvPr>
            <p:cNvSpPr/>
            <p:nvPr/>
          </p:nvSpPr>
          <p:spPr>
            <a:xfrm>
              <a:off x="4613891" y="1758129"/>
              <a:ext cx="2048765" cy="20487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Metodologia</a:t>
              </a:r>
            </a:p>
            <a:p>
              <a:pPr algn="ctr"/>
              <a:r>
                <a:rPr lang="pt-B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Scrum</a:t>
              </a:r>
            </a:p>
          </p:txBody>
        </p:sp>
        <p:sp>
          <p:nvSpPr>
            <p:cNvPr id="1029" name="CaixaDeTexto 1028">
              <a:extLst>
                <a:ext uri="{FF2B5EF4-FFF2-40B4-BE49-F238E27FC236}">
                  <a16:creationId xmlns:a16="http://schemas.microsoft.com/office/drawing/2014/main" id="{CD30951B-23C1-5791-EDCD-C0D43F4D427E}"/>
                </a:ext>
              </a:extLst>
            </p:cNvPr>
            <p:cNvSpPr txBox="1"/>
            <p:nvPr/>
          </p:nvSpPr>
          <p:spPr>
            <a:xfrm>
              <a:off x="6154519" y="613120"/>
              <a:ext cx="131377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900" b="1">
                  <a:latin typeface="Poppins" panose="00000500000000000000" pitchFamily="2" charset="0"/>
                  <a:cs typeface="Poppins" panose="00000500000000000000" pitchFamily="2" charset="0"/>
                </a:rPr>
                <a:t>Scrum Diário</a:t>
              </a:r>
              <a:endParaRPr lang="pt-BR" sz="9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31" name="CaixaDeTexto 1030">
              <a:extLst>
                <a:ext uri="{FF2B5EF4-FFF2-40B4-BE49-F238E27FC236}">
                  <a16:creationId xmlns:a16="http://schemas.microsoft.com/office/drawing/2014/main" id="{95E9B1E5-6019-C7A0-D7C8-E9143517F15B}"/>
                </a:ext>
              </a:extLst>
            </p:cNvPr>
            <p:cNvSpPr txBox="1"/>
            <p:nvPr/>
          </p:nvSpPr>
          <p:spPr>
            <a:xfrm>
              <a:off x="7468969" y="1287565"/>
              <a:ext cx="9416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Automação da Sprint</a:t>
              </a:r>
            </a:p>
          </p:txBody>
        </p:sp>
        <p:sp>
          <p:nvSpPr>
            <p:cNvPr id="1032" name="CaixaDeTexto 1031">
              <a:extLst>
                <a:ext uri="{FF2B5EF4-FFF2-40B4-BE49-F238E27FC236}">
                  <a16:creationId xmlns:a16="http://schemas.microsoft.com/office/drawing/2014/main" id="{94B06540-709F-875B-1639-656610CDD6FC}"/>
                </a:ext>
              </a:extLst>
            </p:cNvPr>
            <p:cNvSpPr txBox="1"/>
            <p:nvPr/>
          </p:nvSpPr>
          <p:spPr>
            <a:xfrm>
              <a:off x="7888069" y="2983015"/>
              <a:ext cx="94160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Backlog </a:t>
              </a:r>
            </a:p>
            <a:p>
              <a:pPr algn="l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da Sprint</a:t>
              </a:r>
            </a:p>
          </p:txBody>
        </p:sp>
        <p:sp>
          <p:nvSpPr>
            <p:cNvPr id="1033" name="CaixaDeTexto 1032">
              <a:extLst>
                <a:ext uri="{FF2B5EF4-FFF2-40B4-BE49-F238E27FC236}">
                  <a16:creationId xmlns:a16="http://schemas.microsoft.com/office/drawing/2014/main" id="{7DAC1A72-9BCE-8DA1-F6F7-D84486F008DD}"/>
                </a:ext>
              </a:extLst>
            </p:cNvPr>
            <p:cNvSpPr txBox="1"/>
            <p:nvPr/>
          </p:nvSpPr>
          <p:spPr>
            <a:xfrm>
              <a:off x="6916519" y="4278414"/>
              <a:ext cx="14940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Software </a:t>
              </a:r>
            </a:p>
            <a:p>
              <a:pPr algn="l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utilizável (Produto)</a:t>
              </a:r>
            </a:p>
          </p:txBody>
        </p:sp>
        <p:sp>
          <p:nvSpPr>
            <p:cNvPr id="1034" name="CaixaDeTexto 1033">
              <a:extLst>
                <a:ext uri="{FF2B5EF4-FFF2-40B4-BE49-F238E27FC236}">
                  <a16:creationId xmlns:a16="http://schemas.microsoft.com/office/drawing/2014/main" id="{91A3CEE3-8A69-EF30-D36A-9E61D4C69E2C}"/>
                </a:ext>
              </a:extLst>
            </p:cNvPr>
            <p:cNvSpPr txBox="1"/>
            <p:nvPr/>
          </p:nvSpPr>
          <p:spPr>
            <a:xfrm>
              <a:off x="4239994" y="4355590"/>
              <a:ext cx="1134259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Projeto</a:t>
              </a:r>
            </a:p>
          </p:txBody>
        </p:sp>
        <p:sp>
          <p:nvSpPr>
            <p:cNvPr id="1035" name="CaixaDeTexto 1034">
              <a:extLst>
                <a:ext uri="{FF2B5EF4-FFF2-40B4-BE49-F238E27FC236}">
                  <a16:creationId xmlns:a16="http://schemas.microsoft.com/office/drawing/2014/main" id="{3DBDD97D-C81C-385E-9608-668B304F188C}"/>
                </a:ext>
              </a:extLst>
            </p:cNvPr>
            <p:cNvSpPr txBox="1"/>
            <p:nvPr/>
          </p:nvSpPr>
          <p:spPr>
            <a:xfrm>
              <a:off x="2649319" y="4286341"/>
              <a:ext cx="11342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Backlog do Produto</a:t>
              </a:r>
            </a:p>
          </p:txBody>
        </p:sp>
        <p:sp>
          <p:nvSpPr>
            <p:cNvPr id="1036" name="CaixaDeTexto 1035">
              <a:extLst>
                <a:ext uri="{FF2B5EF4-FFF2-40B4-BE49-F238E27FC236}">
                  <a16:creationId xmlns:a16="http://schemas.microsoft.com/office/drawing/2014/main" id="{C6355E58-DCB1-1EFB-750E-6CFF706FFE62}"/>
                </a:ext>
              </a:extLst>
            </p:cNvPr>
            <p:cNvSpPr txBox="1"/>
            <p:nvPr/>
          </p:nvSpPr>
          <p:spPr>
            <a:xfrm>
              <a:off x="1049119" y="4355590"/>
              <a:ext cx="1134259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Escopo</a:t>
              </a:r>
            </a:p>
          </p:txBody>
        </p:sp>
        <p:sp>
          <p:nvSpPr>
            <p:cNvPr id="1037" name="CaixaDeTexto 1036">
              <a:extLst>
                <a:ext uri="{FF2B5EF4-FFF2-40B4-BE49-F238E27FC236}">
                  <a16:creationId xmlns:a16="http://schemas.microsoft.com/office/drawing/2014/main" id="{024FAF99-D7C3-1BE8-F828-3B5BA5E94A63}"/>
                </a:ext>
              </a:extLst>
            </p:cNvPr>
            <p:cNvSpPr txBox="1"/>
            <p:nvPr/>
          </p:nvSpPr>
          <p:spPr>
            <a:xfrm>
              <a:off x="3495205" y="537664"/>
              <a:ext cx="167687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Execução da Sprint</a:t>
              </a:r>
            </a:p>
          </p:txBody>
        </p:sp>
        <p:sp>
          <p:nvSpPr>
            <p:cNvPr id="1038" name="CaixaDeTexto 1037">
              <a:extLst>
                <a:ext uri="{FF2B5EF4-FFF2-40B4-BE49-F238E27FC236}">
                  <a16:creationId xmlns:a16="http://schemas.microsoft.com/office/drawing/2014/main" id="{DC01F23D-9171-7D1F-46B5-A0ECC91D52EE}"/>
                </a:ext>
              </a:extLst>
            </p:cNvPr>
            <p:cNvSpPr txBox="1"/>
            <p:nvPr/>
          </p:nvSpPr>
          <p:spPr>
            <a:xfrm>
              <a:off x="2502187" y="1439965"/>
              <a:ext cx="1260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Reunião de Revisão da Sprint</a:t>
              </a:r>
            </a:p>
          </p:txBody>
        </p:sp>
        <p:sp>
          <p:nvSpPr>
            <p:cNvPr id="1039" name="CaixaDeTexto 1038">
              <a:extLst>
                <a:ext uri="{FF2B5EF4-FFF2-40B4-BE49-F238E27FC236}">
                  <a16:creationId xmlns:a16="http://schemas.microsoft.com/office/drawing/2014/main" id="{788EC90B-F36B-DFD7-CF38-BC29ACF7CDC1}"/>
                </a:ext>
              </a:extLst>
            </p:cNvPr>
            <p:cNvSpPr txBox="1"/>
            <p:nvPr/>
          </p:nvSpPr>
          <p:spPr>
            <a:xfrm>
              <a:off x="2168812" y="3097315"/>
              <a:ext cx="126018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Retrospectiva</a:t>
              </a:r>
            </a:p>
            <a:p>
              <a:pPr algn="r"/>
              <a:r>
                <a:rPr lang="pt-BR" sz="900" b="1" dirty="0">
                  <a:latin typeface="Poppins" panose="00000500000000000000" pitchFamily="2" charset="0"/>
                  <a:cs typeface="Poppins" panose="00000500000000000000" pitchFamily="2" charset="0"/>
                </a:rPr>
                <a:t> da Sprint</a:t>
              </a:r>
            </a:p>
          </p:txBody>
        </p:sp>
        <p:cxnSp>
          <p:nvCxnSpPr>
            <p:cNvPr id="1043" name="Conector reto 1042">
              <a:extLst>
                <a:ext uri="{FF2B5EF4-FFF2-40B4-BE49-F238E27FC236}">
                  <a16:creationId xmlns:a16="http://schemas.microsoft.com/office/drawing/2014/main" id="{B45E22FE-5A22-503A-5E27-D6AC58D88CCA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25" y="3276600"/>
              <a:ext cx="561975" cy="0"/>
            </a:xfrm>
            <a:prstGeom prst="line">
              <a:avLst/>
            </a:prstGeom>
            <a:ln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Conector reto 1044">
              <a:extLst>
                <a:ext uri="{FF2B5EF4-FFF2-40B4-BE49-F238E27FC236}">
                  <a16:creationId xmlns:a16="http://schemas.microsoft.com/office/drawing/2014/main" id="{9155EC80-2118-9CA0-FCA3-1ACDCE96565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325" y="1647825"/>
              <a:ext cx="561975" cy="0"/>
            </a:xfrm>
            <a:prstGeom prst="line">
              <a:avLst/>
            </a:prstGeom>
            <a:ln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Conector reto 1045">
              <a:extLst>
                <a:ext uri="{FF2B5EF4-FFF2-40B4-BE49-F238E27FC236}">
                  <a16:creationId xmlns:a16="http://schemas.microsoft.com/office/drawing/2014/main" id="{5B1EA808-6CB6-AD3A-BB9D-F92ED29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50" y="647700"/>
              <a:ext cx="211703" cy="413522"/>
            </a:xfrm>
            <a:prstGeom prst="line">
              <a:avLst/>
            </a:prstGeom>
            <a:ln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Conector reto 1047">
              <a:extLst>
                <a:ext uri="{FF2B5EF4-FFF2-40B4-BE49-F238E27FC236}">
                  <a16:creationId xmlns:a16="http://schemas.microsoft.com/office/drawing/2014/main" id="{AB9D9C79-E3FD-D6A3-8B2E-44F53163B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6519" y="1385072"/>
              <a:ext cx="524659" cy="239559"/>
            </a:xfrm>
            <a:prstGeom prst="line">
              <a:avLst/>
            </a:prstGeom>
            <a:ln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Conector reto 1049">
              <a:extLst>
                <a:ext uri="{FF2B5EF4-FFF2-40B4-BE49-F238E27FC236}">
                  <a16:creationId xmlns:a16="http://schemas.microsoft.com/office/drawing/2014/main" id="{5897A3F8-371B-2CD4-A951-6B5676DBE94D}"/>
                </a:ext>
              </a:extLst>
            </p:cNvPr>
            <p:cNvCxnSpPr>
              <a:cxnSpLocks/>
            </p:cNvCxnSpPr>
            <p:nvPr/>
          </p:nvCxnSpPr>
          <p:spPr>
            <a:xfrm>
              <a:off x="7298303" y="3156722"/>
              <a:ext cx="552450" cy="0"/>
            </a:xfrm>
            <a:prstGeom prst="line">
              <a:avLst/>
            </a:prstGeom>
            <a:ln>
              <a:solidFill>
                <a:schemeClr val="accent2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24">
            <a:extLst>
              <a:ext uri="{FF2B5EF4-FFF2-40B4-BE49-F238E27FC236}">
                <a16:creationId xmlns:a16="http://schemas.microsoft.com/office/drawing/2014/main" id="{DA7CAD42-695B-4455-0D40-841CFC4D40CD}"/>
              </a:ext>
            </a:extLst>
          </p:cNvPr>
          <p:cNvSpPr/>
          <p:nvPr/>
        </p:nvSpPr>
        <p:spPr>
          <a:xfrm>
            <a:off x="317987" y="847110"/>
            <a:ext cx="3141988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É uma estrutura que define reuniões, ferramentas e funções para entregar projetos de forma eficiente. </a:t>
            </a:r>
          </a:p>
        </p:txBody>
      </p:sp>
    </p:spTree>
    <p:extLst>
      <p:ext uri="{BB962C8B-B14F-4D97-AF65-F5344CB8AC3E}">
        <p14:creationId xmlns:p14="http://schemas.microsoft.com/office/powerpoint/2010/main" val="121123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A421-5D3A-C569-F12A-1A53D450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41E1F21D-5EDA-6480-5843-F7E5F479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05623DE9-3D6C-E63E-1833-FDDFB5D465D3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Título Slide Kanban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6EE7E06-597F-78BF-ED37-B0526D7D5E41}"/>
              </a:ext>
            </a:extLst>
          </p:cNvPr>
          <p:cNvSpPr/>
          <p:nvPr/>
        </p:nvSpPr>
        <p:spPr>
          <a:xfrm>
            <a:off x="181985" y="1045288"/>
            <a:ext cx="1672215" cy="5011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A fazer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577B9D-E687-84F2-FBB5-BDAA561B6D1A}"/>
              </a:ext>
            </a:extLst>
          </p:cNvPr>
          <p:cNvSpPr/>
          <p:nvPr/>
        </p:nvSpPr>
        <p:spPr>
          <a:xfrm>
            <a:off x="177800" y="1430860"/>
            <a:ext cx="1676400" cy="3440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ABA37C-2CDD-9209-3D0F-87BB920B0809}"/>
              </a:ext>
            </a:extLst>
          </p:cNvPr>
          <p:cNvSpPr/>
          <p:nvPr/>
        </p:nvSpPr>
        <p:spPr>
          <a:xfrm>
            <a:off x="1959985" y="1045288"/>
            <a:ext cx="1672215" cy="5011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Próximos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1A3D14-7828-3AB5-7844-27A1D87FB0AC}"/>
              </a:ext>
            </a:extLst>
          </p:cNvPr>
          <p:cNvSpPr/>
          <p:nvPr/>
        </p:nvSpPr>
        <p:spPr>
          <a:xfrm>
            <a:off x="1955800" y="1430860"/>
            <a:ext cx="1676400" cy="3440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FA6D0C8-2148-2811-981D-EAACC6B6530C}"/>
              </a:ext>
            </a:extLst>
          </p:cNvPr>
          <p:cNvSpPr/>
          <p:nvPr/>
        </p:nvSpPr>
        <p:spPr>
          <a:xfrm>
            <a:off x="3737985" y="1045288"/>
            <a:ext cx="1672215" cy="50111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 andamento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F370BEA-63B8-5564-340A-C7DF4323FCA1}"/>
              </a:ext>
            </a:extLst>
          </p:cNvPr>
          <p:cNvSpPr/>
          <p:nvPr/>
        </p:nvSpPr>
        <p:spPr>
          <a:xfrm>
            <a:off x="3733800" y="1430860"/>
            <a:ext cx="1676400" cy="3440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C12D683-EC9F-5AC3-099C-E418857DA040}"/>
              </a:ext>
            </a:extLst>
          </p:cNvPr>
          <p:cNvSpPr/>
          <p:nvPr/>
        </p:nvSpPr>
        <p:spPr>
          <a:xfrm>
            <a:off x="5515985" y="1045288"/>
            <a:ext cx="1672215" cy="50111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Em teste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5A1D419-88D4-9ABE-9D8F-AE382B3279C4}"/>
              </a:ext>
            </a:extLst>
          </p:cNvPr>
          <p:cNvSpPr/>
          <p:nvPr/>
        </p:nvSpPr>
        <p:spPr>
          <a:xfrm>
            <a:off x="5511800" y="1430860"/>
            <a:ext cx="1676400" cy="3440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24B07F9-168F-F12C-1E48-847EE62BCE72}"/>
              </a:ext>
            </a:extLst>
          </p:cNvPr>
          <p:cNvSpPr/>
          <p:nvPr/>
        </p:nvSpPr>
        <p:spPr>
          <a:xfrm>
            <a:off x="7293985" y="1045288"/>
            <a:ext cx="1672215" cy="5011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Concluído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1A090C4-A2A0-A7E9-33B6-98C94B8F3C0D}"/>
              </a:ext>
            </a:extLst>
          </p:cNvPr>
          <p:cNvSpPr/>
          <p:nvPr/>
        </p:nvSpPr>
        <p:spPr>
          <a:xfrm>
            <a:off x="7289800" y="1430860"/>
            <a:ext cx="1676400" cy="3440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D7057FB-8C48-5506-AC17-E9B7EFA8719B}"/>
              </a:ext>
            </a:extLst>
          </p:cNvPr>
          <p:cNvSpPr/>
          <p:nvPr/>
        </p:nvSpPr>
        <p:spPr>
          <a:xfrm>
            <a:off x="344487" y="168141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D6F38B40-A981-BE6B-E956-798C2D23AB1C}"/>
              </a:ext>
            </a:extLst>
          </p:cNvPr>
          <p:cNvSpPr/>
          <p:nvPr/>
        </p:nvSpPr>
        <p:spPr>
          <a:xfrm>
            <a:off x="344488" y="168141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EEA66789-9731-51A7-359C-0A0D3EC5851C}"/>
              </a:ext>
            </a:extLst>
          </p:cNvPr>
          <p:cNvSpPr/>
          <p:nvPr/>
        </p:nvSpPr>
        <p:spPr>
          <a:xfrm>
            <a:off x="344487" y="230054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4AC93D9B-4B65-2EE0-55A7-9CA052238041}"/>
              </a:ext>
            </a:extLst>
          </p:cNvPr>
          <p:cNvSpPr/>
          <p:nvPr/>
        </p:nvSpPr>
        <p:spPr>
          <a:xfrm>
            <a:off x="344488" y="230054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193F577-2B60-B8C8-FD02-2E2D85923680}"/>
              </a:ext>
            </a:extLst>
          </p:cNvPr>
          <p:cNvSpPr/>
          <p:nvPr/>
        </p:nvSpPr>
        <p:spPr>
          <a:xfrm>
            <a:off x="344487" y="291966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A7BE7120-8A15-BD15-1BD6-3B53032213A6}"/>
              </a:ext>
            </a:extLst>
          </p:cNvPr>
          <p:cNvSpPr/>
          <p:nvPr/>
        </p:nvSpPr>
        <p:spPr>
          <a:xfrm>
            <a:off x="344488" y="291966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9A01E4CE-58FC-33B4-2A75-5DB3440697A2}"/>
              </a:ext>
            </a:extLst>
          </p:cNvPr>
          <p:cNvSpPr/>
          <p:nvPr/>
        </p:nvSpPr>
        <p:spPr>
          <a:xfrm>
            <a:off x="344487" y="353879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CA5A4DA3-C0C4-6FAA-DD98-F0716CE2910B}"/>
              </a:ext>
            </a:extLst>
          </p:cNvPr>
          <p:cNvSpPr/>
          <p:nvPr/>
        </p:nvSpPr>
        <p:spPr>
          <a:xfrm>
            <a:off x="344488" y="353879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681C8ADC-BCEE-EDFB-331B-D6BF10F8CA8A}"/>
              </a:ext>
            </a:extLst>
          </p:cNvPr>
          <p:cNvSpPr/>
          <p:nvPr/>
        </p:nvSpPr>
        <p:spPr>
          <a:xfrm>
            <a:off x="344487" y="415791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B914C7D6-3710-9EF6-0DB4-B98C82CB109C}"/>
              </a:ext>
            </a:extLst>
          </p:cNvPr>
          <p:cNvSpPr/>
          <p:nvPr/>
        </p:nvSpPr>
        <p:spPr>
          <a:xfrm>
            <a:off x="344488" y="415791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F6D8D6E8-7359-E597-2A22-32EB4F547CC5}"/>
              </a:ext>
            </a:extLst>
          </p:cNvPr>
          <p:cNvSpPr/>
          <p:nvPr/>
        </p:nvSpPr>
        <p:spPr>
          <a:xfrm>
            <a:off x="2119947" y="168141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C902E4B0-60A1-8C32-54C7-D4CD8DBA8E88}"/>
              </a:ext>
            </a:extLst>
          </p:cNvPr>
          <p:cNvSpPr/>
          <p:nvPr/>
        </p:nvSpPr>
        <p:spPr>
          <a:xfrm>
            <a:off x="2119948" y="168141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41C678DF-207F-50AB-9F4F-C6D038B002D9}"/>
              </a:ext>
            </a:extLst>
          </p:cNvPr>
          <p:cNvSpPr/>
          <p:nvPr/>
        </p:nvSpPr>
        <p:spPr>
          <a:xfrm>
            <a:off x="2119947" y="230054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93" name="Forma Livre: Forma 92">
            <a:extLst>
              <a:ext uri="{FF2B5EF4-FFF2-40B4-BE49-F238E27FC236}">
                <a16:creationId xmlns:a16="http://schemas.microsoft.com/office/drawing/2014/main" id="{AB06DD17-0317-44E9-603C-ECFE662F6210}"/>
              </a:ext>
            </a:extLst>
          </p:cNvPr>
          <p:cNvSpPr/>
          <p:nvPr/>
        </p:nvSpPr>
        <p:spPr>
          <a:xfrm>
            <a:off x="2119948" y="230054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ADBD147D-3E1C-CC44-912C-D4A7AD8A1F1F}"/>
              </a:ext>
            </a:extLst>
          </p:cNvPr>
          <p:cNvSpPr/>
          <p:nvPr/>
        </p:nvSpPr>
        <p:spPr>
          <a:xfrm>
            <a:off x="2119947" y="291966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C08B11FF-3607-6650-3E50-C8B5F99DDDE3}"/>
              </a:ext>
            </a:extLst>
          </p:cNvPr>
          <p:cNvSpPr/>
          <p:nvPr/>
        </p:nvSpPr>
        <p:spPr>
          <a:xfrm>
            <a:off x="2119948" y="291966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86111273-A0AC-B154-E9D1-F676CA601E2B}"/>
              </a:ext>
            </a:extLst>
          </p:cNvPr>
          <p:cNvSpPr/>
          <p:nvPr/>
        </p:nvSpPr>
        <p:spPr>
          <a:xfrm>
            <a:off x="3900487" y="168141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E1E5836F-BD52-0FA6-758F-CCCA20BC2961}"/>
              </a:ext>
            </a:extLst>
          </p:cNvPr>
          <p:cNvSpPr/>
          <p:nvPr/>
        </p:nvSpPr>
        <p:spPr>
          <a:xfrm>
            <a:off x="3900488" y="168141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5FEFA219-F094-01B4-7145-CBD0BF3EC460}"/>
              </a:ext>
            </a:extLst>
          </p:cNvPr>
          <p:cNvSpPr/>
          <p:nvPr/>
        </p:nvSpPr>
        <p:spPr>
          <a:xfrm>
            <a:off x="3900487" y="230054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08" name="Forma Livre: Forma 107">
            <a:extLst>
              <a:ext uri="{FF2B5EF4-FFF2-40B4-BE49-F238E27FC236}">
                <a16:creationId xmlns:a16="http://schemas.microsoft.com/office/drawing/2014/main" id="{57723814-8EA1-3209-953A-A9C37C2A1690}"/>
              </a:ext>
            </a:extLst>
          </p:cNvPr>
          <p:cNvSpPr/>
          <p:nvPr/>
        </p:nvSpPr>
        <p:spPr>
          <a:xfrm>
            <a:off x="3900488" y="230054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D4574B7C-2AAC-AD4F-2A40-79F51BECA16C}"/>
              </a:ext>
            </a:extLst>
          </p:cNvPr>
          <p:cNvSpPr/>
          <p:nvPr/>
        </p:nvSpPr>
        <p:spPr>
          <a:xfrm>
            <a:off x="5675946" y="168141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20" name="Forma Livre: Forma 119">
            <a:extLst>
              <a:ext uri="{FF2B5EF4-FFF2-40B4-BE49-F238E27FC236}">
                <a16:creationId xmlns:a16="http://schemas.microsoft.com/office/drawing/2014/main" id="{935EFFBA-D7A6-44AD-335D-22E4398CEDC1}"/>
              </a:ext>
            </a:extLst>
          </p:cNvPr>
          <p:cNvSpPr/>
          <p:nvPr/>
        </p:nvSpPr>
        <p:spPr>
          <a:xfrm>
            <a:off x="5675947" y="168141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927237BF-6694-50E4-7FC4-6A0EBBBF74DA}"/>
              </a:ext>
            </a:extLst>
          </p:cNvPr>
          <p:cNvSpPr/>
          <p:nvPr/>
        </p:nvSpPr>
        <p:spPr>
          <a:xfrm>
            <a:off x="5675946" y="230054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23" name="Forma Livre: Forma 122">
            <a:extLst>
              <a:ext uri="{FF2B5EF4-FFF2-40B4-BE49-F238E27FC236}">
                <a16:creationId xmlns:a16="http://schemas.microsoft.com/office/drawing/2014/main" id="{8F366E2A-D01F-849F-9DD4-A823B4310587}"/>
              </a:ext>
            </a:extLst>
          </p:cNvPr>
          <p:cNvSpPr/>
          <p:nvPr/>
        </p:nvSpPr>
        <p:spPr>
          <a:xfrm>
            <a:off x="5675947" y="230054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6D1C9CF4-8BF7-82A7-EE05-BE7D3C20D050}"/>
              </a:ext>
            </a:extLst>
          </p:cNvPr>
          <p:cNvSpPr/>
          <p:nvPr/>
        </p:nvSpPr>
        <p:spPr>
          <a:xfrm>
            <a:off x="5675946" y="291966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26" name="Forma Livre: Forma 125">
            <a:extLst>
              <a:ext uri="{FF2B5EF4-FFF2-40B4-BE49-F238E27FC236}">
                <a16:creationId xmlns:a16="http://schemas.microsoft.com/office/drawing/2014/main" id="{65E40535-3614-88C2-2165-DD47100D7A16}"/>
              </a:ext>
            </a:extLst>
          </p:cNvPr>
          <p:cNvSpPr/>
          <p:nvPr/>
        </p:nvSpPr>
        <p:spPr>
          <a:xfrm>
            <a:off x="5675947" y="291966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02A274C2-B09A-D1CE-1A60-297343F47F95}"/>
              </a:ext>
            </a:extLst>
          </p:cNvPr>
          <p:cNvSpPr/>
          <p:nvPr/>
        </p:nvSpPr>
        <p:spPr>
          <a:xfrm>
            <a:off x="7456486" y="168141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35" name="Forma Livre: Forma 134">
            <a:extLst>
              <a:ext uri="{FF2B5EF4-FFF2-40B4-BE49-F238E27FC236}">
                <a16:creationId xmlns:a16="http://schemas.microsoft.com/office/drawing/2014/main" id="{53B7B931-4129-3678-AFB2-0DB64D655362}"/>
              </a:ext>
            </a:extLst>
          </p:cNvPr>
          <p:cNvSpPr/>
          <p:nvPr/>
        </p:nvSpPr>
        <p:spPr>
          <a:xfrm>
            <a:off x="7456487" y="168141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9E7F93D0-F1B0-8E91-BF61-72B3CC197306}"/>
              </a:ext>
            </a:extLst>
          </p:cNvPr>
          <p:cNvSpPr/>
          <p:nvPr/>
        </p:nvSpPr>
        <p:spPr>
          <a:xfrm>
            <a:off x="7456486" y="230054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5AFEAC3D-F8AA-B801-AD87-6B9715856C0C}"/>
              </a:ext>
            </a:extLst>
          </p:cNvPr>
          <p:cNvSpPr/>
          <p:nvPr/>
        </p:nvSpPr>
        <p:spPr>
          <a:xfrm>
            <a:off x="7456487" y="230054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0" name="Retângulo: Cantos Arredondados 139">
            <a:extLst>
              <a:ext uri="{FF2B5EF4-FFF2-40B4-BE49-F238E27FC236}">
                <a16:creationId xmlns:a16="http://schemas.microsoft.com/office/drawing/2014/main" id="{8CC2941B-A99C-E3BE-F7BD-F11D642CD771}"/>
              </a:ext>
            </a:extLst>
          </p:cNvPr>
          <p:cNvSpPr/>
          <p:nvPr/>
        </p:nvSpPr>
        <p:spPr>
          <a:xfrm>
            <a:off x="7456486" y="2919668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0DE81BEB-8008-8C38-9580-7516B62CE5E6}"/>
              </a:ext>
            </a:extLst>
          </p:cNvPr>
          <p:cNvSpPr/>
          <p:nvPr/>
        </p:nvSpPr>
        <p:spPr>
          <a:xfrm>
            <a:off x="7456487" y="2919668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2D00A469-4823-4E75-3711-8C3C58AB5F1A}"/>
              </a:ext>
            </a:extLst>
          </p:cNvPr>
          <p:cNvSpPr/>
          <p:nvPr/>
        </p:nvSpPr>
        <p:spPr>
          <a:xfrm>
            <a:off x="7456486" y="3538793"/>
            <a:ext cx="1343026" cy="501117"/>
          </a:xfrm>
          <a:prstGeom prst="roundRect">
            <a:avLst>
              <a:gd name="adj" fmla="val 716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r>
              <a:rPr lang="pt-BR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seu texto aqui seu texto aqui seu texto aqui</a:t>
            </a:r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C692B795-35DD-FC86-D76D-DDA1A3827A66}"/>
              </a:ext>
            </a:extLst>
          </p:cNvPr>
          <p:cNvSpPr/>
          <p:nvPr/>
        </p:nvSpPr>
        <p:spPr>
          <a:xfrm>
            <a:off x="7456487" y="3538793"/>
            <a:ext cx="100013" cy="501117"/>
          </a:xfrm>
          <a:custGeom>
            <a:avLst/>
            <a:gdLst>
              <a:gd name="connsiteX0" fmla="*/ 35895 w 100013"/>
              <a:gd name="connsiteY0" fmla="*/ 0 h 501117"/>
              <a:gd name="connsiteX1" fmla="*/ 100013 w 100013"/>
              <a:gd name="connsiteY1" fmla="*/ 0 h 501117"/>
              <a:gd name="connsiteX2" fmla="*/ 100013 w 100013"/>
              <a:gd name="connsiteY2" fmla="*/ 501117 h 501117"/>
              <a:gd name="connsiteX3" fmla="*/ 35895 w 100013"/>
              <a:gd name="connsiteY3" fmla="*/ 501117 h 501117"/>
              <a:gd name="connsiteX4" fmla="*/ 0 w 100013"/>
              <a:gd name="connsiteY4" fmla="*/ 465222 h 501117"/>
              <a:gd name="connsiteX5" fmla="*/ 0 w 100013"/>
              <a:gd name="connsiteY5" fmla="*/ 35895 h 501117"/>
              <a:gd name="connsiteX6" fmla="*/ 35895 w 100013"/>
              <a:gd name="connsiteY6" fmla="*/ 0 h 50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3" h="501117">
                <a:moveTo>
                  <a:pt x="35895" y="0"/>
                </a:moveTo>
                <a:lnTo>
                  <a:pt x="100013" y="0"/>
                </a:lnTo>
                <a:lnTo>
                  <a:pt x="100013" y="501117"/>
                </a:lnTo>
                <a:lnTo>
                  <a:pt x="35895" y="501117"/>
                </a:lnTo>
                <a:cubicBezTo>
                  <a:pt x="16071" y="501117"/>
                  <a:pt x="0" y="485046"/>
                  <a:pt x="0" y="465222"/>
                </a:cubicBezTo>
                <a:lnTo>
                  <a:pt x="0" y="35895"/>
                </a:lnTo>
                <a:cubicBezTo>
                  <a:pt x="0" y="16071"/>
                  <a:pt x="16071" y="0"/>
                  <a:pt x="358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rIns="36000" rtlCol="0" anchor="ctr">
            <a:noAutofit/>
          </a:bodyPr>
          <a:lstStyle/>
          <a:p>
            <a:endParaRPr lang="pt-BR" sz="14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ABFA-3328-DD05-8482-B9B00BD69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eça de xadrez com bebida dentro&#10;&#10;O conteúdo gerado por IA pode estar incorreto.">
            <a:extLst>
              <a:ext uri="{FF2B5EF4-FFF2-40B4-BE49-F238E27FC236}">
                <a16:creationId xmlns:a16="http://schemas.microsoft.com/office/drawing/2014/main" id="{D2FC6DF5-4D74-FE1A-2328-EF1D478D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FE3BA84-7F36-B626-B43D-745F22DCEAD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9637E4-2164-887E-3415-364AC94B6E40}"/>
              </a:ext>
            </a:extLst>
          </p:cNvPr>
          <p:cNvSpPr txBox="1"/>
          <p:nvPr/>
        </p:nvSpPr>
        <p:spPr>
          <a:xfrm>
            <a:off x="2952750" y="2094009"/>
            <a:ext cx="32385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MODELOS DE </a:t>
            </a:r>
            <a:endParaRPr lang="pt-BR" sz="1400" spc="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CFFE2A-BE11-AF69-F812-45D09E274970}"/>
              </a:ext>
            </a:extLst>
          </p:cNvPr>
          <p:cNvSpPr txBox="1"/>
          <p:nvPr/>
        </p:nvSpPr>
        <p:spPr>
          <a:xfrm>
            <a:off x="533400" y="2296209"/>
            <a:ext cx="80772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Planejamento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0F3701-302F-1A90-3951-22CFB25DD5C2}"/>
              </a:ext>
            </a:extLst>
          </p:cNvPr>
          <p:cNvSpPr txBox="1"/>
          <p:nvPr/>
        </p:nvSpPr>
        <p:spPr>
          <a:xfrm>
            <a:off x="533400" y="2734359"/>
            <a:ext cx="80772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 Execução</a:t>
            </a:r>
          </a:p>
        </p:txBody>
      </p:sp>
    </p:spTree>
    <p:extLst>
      <p:ext uri="{BB962C8B-B14F-4D97-AF65-F5344CB8AC3E}">
        <p14:creationId xmlns:p14="http://schemas.microsoft.com/office/powerpoint/2010/main" val="30373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B1FEE-A071-BC40-E3C1-BF0DD86C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eça de xadrez com bebida dentro&#10;&#10;O conteúdo gerado por IA pode estar incorreto.">
            <a:extLst>
              <a:ext uri="{FF2B5EF4-FFF2-40B4-BE49-F238E27FC236}">
                <a16:creationId xmlns:a16="http://schemas.microsoft.com/office/drawing/2014/main" id="{EFE5F82F-79AD-86C8-64E0-395CBC143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1CD1B8D-B216-6B97-CD24-2F08331AF0F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7ABDB9-64C2-2FAC-EC32-D8405FF56CB1}"/>
              </a:ext>
            </a:extLst>
          </p:cNvPr>
          <p:cNvSpPr txBox="1"/>
          <p:nvPr/>
        </p:nvSpPr>
        <p:spPr>
          <a:xfrm>
            <a:off x="2952750" y="2313084"/>
            <a:ext cx="32385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1400" spc="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MODELOS DE </a:t>
            </a:r>
            <a:endParaRPr lang="pt-BR" sz="1400" spc="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E704F2-D5DA-2B0A-367F-9A693F2DB08C}"/>
              </a:ext>
            </a:extLst>
          </p:cNvPr>
          <p:cNvSpPr txBox="1"/>
          <p:nvPr/>
        </p:nvSpPr>
        <p:spPr>
          <a:xfrm>
            <a:off x="2076451" y="2515284"/>
            <a:ext cx="4991098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Análise Estratégica</a:t>
            </a:r>
          </a:p>
        </p:txBody>
      </p:sp>
    </p:spTree>
    <p:extLst>
      <p:ext uri="{BB962C8B-B14F-4D97-AF65-F5344CB8AC3E}">
        <p14:creationId xmlns:p14="http://schemas.microsoft.com/office/powerpoint/2010/main" val="2879130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F68F0CE3-5294-49B4-0CD5-F0CAE4994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8BF89BCD-3AB0-ED85-65D0-74D0BEBA2B26}"/>
              </a:ext>
            </a:extLst>
          </p:cNvPr>
          <p:cNvSpPr txBox="1"/>
          <p:nvPr/>
        </p:nvSpPr>
        <p:spPr>
          <a:xfrm>
            <a:off x="314324" y="364706"/>
            <a:ext cx="46482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 de Indicadores </a:t>
            </a:r>
          </a:p>
        </p:txBody>
      </p: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F0F8D3FE-81A0-1D82-0384-E95CADC28F3A}"/>
              </a:ext>
            </a:extLst>
          </p:cNvPr>
          <p:cNvSpPr/>
          <p:nvPr/>
        </p:nvSpPr>
        <p:spPr>
          <a:xfrm>
            <a:off x="305926" y="3420628"/>
            <a:ext cx="8535924" cy="1308674"/>
          </a:xfrm>
          <a:prstGeom prst="roundRect">
            <a:avLst>
              <a:gd name="adj" fmla="val 3660"/>
            </a:avLst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1F5CD1-6025-E611-0D85-8FF94615A71C}"/>
              </a:ext>
            </a:extLst>
          </p:cNvPr>
          <p:cNvSpPr/>
          <p:nvPr/>
        </p:nvSpPr>
        <p:spPr>
          <a:xfrm>
            <a:off x="2493759" y="3527005"/>
            <a:ext cx="548771" cy="10815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A3AA6BB3-F1E7-499B-747F-51943BB7C060}"/>
              </a:ext>
            </a:extLst>
          </p:cNvPr>
          <p:cNvCxnSpPr>
            <a:cxnSpLocks/>
          </p:cNvCxnSpPr>
          <p:nvPr/>
        </p:nvCxnSpPr>
        <p:spPr>
          <a:xfrm>
            <a:off x="3158406" y="3413442"/>
            <a:ext cx="0" cy="1314450"/>
          </a:xfrm>
          <a:prstGeom prst="line">
            <a:avLst/>
          </a:prstGeom>
          <a:ln>
            <a:solidFill>
              <a:schemeClr val="tx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33">
            <a:extLst>
              <a:ext uri="{FF2B5EF4-FFF2-40B4-BE49-F238E27FC236}">
                <a16:creationId xmlns:a16="http://schemas.microsoft.com/office/drawing/2014/main" id="{DCF380C6-341F-A69C-333C-4A7080F9F8EE}"/>
              </a:ext>
            </a:extLst>
          </p:cNvPr>
          <p:cNvSpPr txBox="1"/>
          <p:nvPr/>
        </p:nvSpPr>
        <p:spPr>
          <a:xfrm>
            <a:off x="2455461" y="3538944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1</a:t>
            </a:r>
          </a:p>
        </p:txBody>
      </p:sp>
      <p:sp>
        <p:nvSpPr>
          <p:cNvPr id="11" name="TextBox 36">
            <a:extLst>
              <a:ext uri="{FF2B5EF4-FFF2-40B4-BE49-F238E27FC236}">
                <a16:creationId xmlns:a16="http://schemas.microsoft.com/office/drawing/2014/main" id="{40DB9BBD-775C-F540-E308-99B85A8A6CCE}"/>
              </a:ext>
            </a:extLst>
          </p:cNvPr>
          <p:cNvSpPr txBox="1"/>
          <p:nvPr/>
        </p:nvSpPr>
        <p:spPr>
          <a:xfrm>
            <a:off x="2441186" y="3665493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</a:p>
        </p:txBody>
      </p:sp>
      <p:sp>
        <p:nvSpPr>
          <p:cNvPr id="12" name="TextBox 39">
            <a:extLst>
              <a:ext uri="{FF2B5EF4-FFF2-40B4-BE49-F238E27FC236}">
                <a16:creationId xmlns:a16="http://schemas.microsoft.com/office/drawing/2014/main" id="{90093657-03A9-1998-8357-AF1388FAFED4}"/>
              </a:ext>
            </a:extLst>
          </p:cNvPr>
          <p:cNvSpPr txBox="1"/>
          <p:nvPr/>
        </p:nvSpPr>
        <p:spPr>
          <a:xfrm>
            <a:off x="2455461" y="3898010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2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EC52BCA2-6C5A-F0D2-1E3B-6D397AE576A2}"/>
              </a:ext>
            </a:extLst>
          </p:cNvPr>
          <p:cNvSpPr txBox="1"/>
          <p:nvPr/>
        </p:nvSpPr>
        <p:spPr>
          <a:xfrm>
            <a:off x="2441186" y="4024559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</a:p>
        </p:txBody>
      </p:sp>
      <p:sp>
        <p:nvSpPr>
          <p:cNvPr id="14" name="TextBox 41">
            <a:extLst>
              <a:ext uri="{FF2B5EF4-FFF2-40B4-BE49-F238E27FC236}">
                <a16:creationId xmlns:a16="http://schemas.microsoft.com/office/drawing/2014/main" id="{64531482-C3B1-FC56-3798-7B3ED9883F6D}"/>
              </a:ext>
            </a:extLst>
          </p:cNvPr>
          <p:cNvSpPr txBox="1"/>
          <p:nvPr/>
        </p:nvSpPr>
        <p:spPr>
          <a:xfrm>
            <a:off x="2455461" y="4247551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3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1DA1EF63-44F2-075E-C6A4-5E5FD505FC4A}"/>
              </a:ext>
            </a:extLst>
          </p:cNvPr>
          <p:cNvSpPr txBox="1"/>
          <p:nvPr/>
        </p:nvSpPr>
        <p:spPr>
          <a:xfrm>
            <a:off x="2441186" y="4374102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</a:p>
        </p:txBody>
      </p:sp>
      <p:sp>
        <p:nvSpPr>
          <p:cNvPr id="16" name="Rectangle: Rounded Corners 6">
            <a:extLst>
              <a:ext uri="{FF2B5EF4-FFF2-40B4-BE49-F238E27FC236}">
                <a16:creationId xmlns:a16="http://schemas.microsoft.com/office/drawing/2014/main" id="{381D6B9F-CE0B-9515-784B-7B8CFE1521B1}"/>
              </a:ext>
            </a:extLst>
          </p:cNvPr>
          <p:cNvSpPr/>
          <p:nvPr/>
        </p:nvSpPr>
        <p:spPr>
          <a:xfrm>
            <a:off x="302150" y="1165990"/>
            <a:ext cx="4103349" cy="2039129"/>
          </a:xfrm>
          <a:prstGeom prst="roundRect">
            <a:avLst>
              <a:gd name="adj" fmla="val 2206"/>
            </a:avLst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22EF0BC8-DAF0-6D4B-E50A-91DB10D75B78}"/>
              </a:ext>
            </a:extLst>
          </p:cNvPr>
          <p:cNvSpPr/>
          <p:nvPr/>
        </p:nvSpPr>
        <p:spPr>
          <a:xfrm>
            <a:off x="4738502" y="1165991"/>
            <a:ext cx="4103349" cy="637603"/>
          </a:xfrm>
          <a:prstGeom prst="roundRect">
            <a:avLst>
              <a:gd name="adj" fmla="val 1051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68">
            <a:extLst>
              <a:ext uri="{FF2B5EF4-FFF2-40B4-BE49-F238E27FC236}">
                <a16:creationId xmlns:a16="http://schemas.microsoft.com/office/drawing/2014/main" id="{FC93AB09-0534-47CB-2005-721CF9C1DEAC}"/>
              </a:ext>
            </a:extLst>
          </p:cNvPr>
          <p:cNvSpPr txBox="1"/>
          <p:nvPr/>
        </p:nvSpPr>
        <p:spPr>
          <a:xfrm>
            <a:off x="5074473" y="1396673"/>
            <a:ext cx="67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3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área 1</a:t>
            </a:r>
          </a:p>
        </p:txBody>
      </p:sp>
      <p:cxnSp>
        <p:nvCxnSpPr>
          <p:cNvPr id="19" name="Straight Connector 83">
            <a:extLst>
              <a:ext uri="{FF2B5EF4-FFF2-40B4-BE49-F238E27FC236}">
                <a16:creationId xmlns:a16="http://schemas.microsoft.com/office/drawing/2014/main" id="{F2FFDF49-2011-7ACB-9D6E-BAA8CA7A0693}"/>
              </a:ext>
            </a:extLst>
          </p:cNvPr>
          <p:cNvCxnSpPr/>
          <p:nvPr/>
        </p:nvCxnSpPr>
        <p:spPr>
          <a:xfrm>
            <a:off x="6756475" y="1290979"/>
            <a:ext cx="0" cy="387627"/>
          </a:xfrm>
          <a:prstGeom prst="line">
            <a:avLst/>
          </a:prstGeom>
          <a:ln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4">
            <a:extLst>
              <a:ext uri="{FF2B5EF4-FFF2-40B4-BE49-F238E27FC236}">
                <a16:creationId xmlns:a16="http://schemas.microsoft.com/office/drawing/2014/main" id="{A620B118-5042-24E5-8C8F-41FD27FB95E7}"/>
              </a:ext>
            </a:extLst>
          </p:cNvPr>
          <p:cNvCxnSpPr/>
          <p:nvPr/>
        </p:nvCxnSpPr>
        <p:spPr>
          <a:xfrm>
            <a:off x="7739962" y="1290979"/>
            <a:ext cx="0" cy="387627"/>
          </a:xfrm>
          <a:prstGeom prst="line">
            <a:avLst/>
          </a:prstGeom>
          <a:ln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90">
            <a:extLst>
              <a:ext uri="{FF2B5EF4-FFF2-40B4-BE49-F238E27FC236}">
                <a16:creationId xmlns:a16="http://schemas.microsoft.com/office/drawing/2014/main" id="{3DA788FB-2960-A5BA-9D92-742E2A893EE3}"/>
              </a:ext>
            </a:extLst>
          </p:cNvPr>
          <p:cNvGrpSpPr/>
          <p:nvPr/>
        </p:nvGrpSpPr>
        <p:grpSpPr>
          <a:xfrm>
            <a:off x="5927300" y="1310031"/>
            <a:ext cx="674864" cy="384890"/>
            <a:chOff x="2181464" y="3593610"/>
            <a:chExt cx="899818" cy="549767"/>
          </a:xfrm>
        </p:grpSpPr>
        <p:sp>
          <p:nvSpPr>
            <p:cNvPr id="22" name="TextBox 79">
              <a:extLst>
                <a:ext uri="{FF2B5EF4-FFF2-40B4-BE49-F238E27FC236}">
                  <a16:creationId xmlns:a16="http://schemas.microsoft.com/office/drawing/2014/main" id="{745FA879-8472-A85B-BB48-4C4B6BB5B609}"/>
                </a:ext>
              </a:extLst>
            </p:cNvPr>
            <p:cNvSpPr txBox="1"/>
            <p:nvPr/>
          </p:nvSpPr>
          <p:spPr>
            <a:xfrm>
              <a:off x="2181464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1</a:t>
              </a:r>
            </a:p>
          </p:txBody>
        </p:sp>
        <p:sp>
          <p:nvSpPr>
            <p:cNvPr id="23" name="TextBox 85">
              <a:extLst>
                <a:ext uri="{FF2B5EF4-FFF2-40B4-BE49-F238E27FC236}">
                  <a16:creationId xmlns:a16="http://schemas.microsoft.com/office/drawing/2014/main" id="{F920ED20-6D62-9D55-587D-650030FC489E}"/>
                </a:ext>
              </a:extLst>
            </p:cNvPr>
            <p:cNvSpPr txBox="1"/>
            <p:nvPr/>
          </p:nvSpPr>
          <p:spPr>
            <a:xfrm>
              <a:off x="2195429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60%</a:t>
              </a:r>
            </a:p>
          </p:txBody>
        </p:sp>
      </p:grpSp>
      <p:grpSp>
        <p:nvGrpSpPr>
          <p:cNvPr id="24" name="Group 89">
            <a:extLst>
              <a:ext uri="{FF2B5EF4-FFF2-40B4-BE49-F238E27FC236}">
                <a16:creationId xmlns:a16="http://schemas.microsoft.com/office/drawing/2014/main" id="{458C180E-D4D4-4F5B-C665-17DDB5FBA6C9}"/>
              </a:ext>
            </a:extLst>
          </p:cNvPr>
          <p:cNvGrpSpPr/>
          <p:nvPr/>
        </p:nvGrpSpPr>
        <p:grpSpPr>
          <a:xfrm>
            <a:off x="6910787" y="1310031"/>
            <a:ext cx="674864" cy="384890"/>
            <a:chOff x="3445381" y="3593610"/>
            <a:chExt cx="899818" cy="549767"/>
          </a:xfrm>
        </p:grpSpPr>
        <p:sp>
          <p:nvSpPr>
            <p:cNvPr id="25" name="TextBox 80">
              <a:extLst>
                <a:ext uri="{FF2B5EF4-FFF2-40B4-BE49-F238E27FC236}">
                  <a16:creationId xmlns:a16="http://schemas.microsoft.com/office/drawing/2014/main" id="{9B217ECB-65EB-56DE-0188-E1379933B4E4}"/>
                </a:ext>
              </a:extLst>
            </p:cNvPr>
            <p:cNvSpPr txBox="1"/>
            <p:nvPr/>
          </p:nvSpPr>
          <p:spPr>
            <a:xfrm>
              <a:off x="3445381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2</a:t>
              </a:r>
            </a:p>
          </p:txBody>
        </p:sp>
        <p:sp>
          <p:nvSpPr>
            <p:cNvPr id="26" name="TextBox 86">
              <a:extLst>
                <a:ext uri="{FF2B5EF4-FFF2-40B4-BE49-F238E27FC236}">
                  <a16:creationId xmlns:a16="http://schemas.microsoft.com/office/drawing/2014/main" id="{079A0914-5F89-DBEE-CEF2-34D7F781C35F}"/>
                </a:ext>
              </a:extLst>
            </p:cNvPr>
            <p:cNvSpPr txBox="1"/>
            <p:nvPr/>
          </p:nvSpPr>
          <p:spPr>
            <a:xfrm>
              <a:off x="3459346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70%</a:t>
              </a:r>
            </a:p>
          </p:txBody>
        </p:sp>
      </p:grpSp>
      <p:grpSp>
        <p:nvGrpSpPr>
          <p:cNvPr id="27" name="Group 88">
            <a:extLst>
              <a:ext uri="{FF2B5EF4-FFF2-40B4-BE49-F238E27FC236}">
                <a16:creationId xmlns:a16="http://schemas.microsoft.com/office/drawing/2014/main" id="{47150A0D-69C6-6E05-859D-8609B38089A9}"/>
              </a:ext>
            </a:extLst>
          </p:cNvPr>
          <p:cNvGrpSpPr/>
          <p:nvPr/>
        </p:nvGrpSpPr>
        <p:grpSpPr>
          <a:xfrm>
            <a:off x="7894275" y="1310031"/>
            <a:ext cx="674864" cy="384890"/>
            <a:chOff x="4804097" y="3593610"/>
            <a:chExt cx="899818" cy="549767"/>
          </a:xfrm>
        </p:grpSpPr>
        <p:sp>
          <p:nvSpPr>
            <p:cNvPr id="28" name="TextBox 81">
              <a:extLst>
                <a:ext uri="{FF2B5EF4-FFF2-40B4-BE49-F238E27FC236}">
                  <a16:creationId xmlns:a16="http://schemas.microsoft.com/office/drawing/2014/main" id="{3996518B-1282-DCFF-F48E-11B705CEE2A7}"/>
                </a:ext>
              </a:extLst>
            </p:cNvPr>
            <p:cNvSpPr txBox="1"/>
            <p:nvPr/>
          </p:nvSpPr>
          <p:spPr>
            <a:xfrm>
              <a:off x="4804097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3</a:t>
              </a:r>
            </a:p>
          </p:txBody>
        </p:sp>
        <p:sp>
          <p:nvSpPr>
            <p:cNvPr id="29" name="TextBox 87">
              <a:extLst>
                <a:ext uri="{FF2B5EF4-FFF2-40B4-BE49-F238E27FC236}">
                  <a16:creationId xmlns:a16="http://schemas.microsoft.com/office/drawing/2014/main" id="{B232EE7B-EF00-A462-4B0E-9AFD1B748E4A}"/>
                </a:ext>
              </a:extLst>
            </p:cNvPr>
            <p:cNvSpPr txBox="1"/>
            <p:nvPr/>
          </p:nvSpPr>
          <p:spPr>
            <a:xfrm>
              <a:off x="4818062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80%</a:t>
              </a:r>
            </a:p>
          </p:txBody>
        </p:sp>
      </p:grp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5048A43D-63C4-9566-744B-08560D2F0943}"/>
              </a:ext>
            </a:extLst>
          </p:cNvPr>
          <p:cNvSpPr/>
          <p:nvPr/>
        </p:nvSpPr>
        <p:spPr>
          <a:xfrm>
            <a:off x="4738502" y="1866754"/>
            <a:ext cx="4103349" cy="637603"/>
          </a:xfrm>
          <a:prstGeom prst="roundRect">
            <a:avLst>
              <a:gd name="adj" fmla="val 1051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4476455F-2CEF-8BE5-CDAD-D89E6892D13D}"/>
              </a:ext>
            </a:extLst>
          </p:cNvPr>
          <p:cNvSpPr/>
          <p:nvPr/>
        </p:nvSpPr>
        <p:spPr>
          <a:xfrm>
            <a:off x="4738502" y="2567517"/>
            <a:ext cx="4103349" cy="637603"/>
          </a:xfrm>
          <a:prstGeom prst="roundRect">
            <a:avLst>
              <a:gd name="adj" fmla="val 1051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DDCF907E-A708-7626-047D-0EE87E6F1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209651"/>
              </p:ext>
            </p:extLst>
          </p:nvPr>
        </p:nvGraphicFramePr>
        <p:xfrm>
          <a:off x="283315" y="1534462"/>
          <a:ext cx="4050317" cy="1750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CaixaDeTexto 32">
            <a:extLst>
              <a:ext uri="{FF2B5EF4-FFF2-40B4-BE49-F238E27FC236}">
                <a16:creationId xmlns:a16="http://schemas.microsoft.com/office/drawing/2014/main" id="{E2965211-054F-896B-C704-7F8100F4B0B6}"/>
              </a:ext>
            </a:extLst>
          </p:cNvPr>
          <p:cNvSpPr txBox="1"/>
          <p:nvPr/>
        </p:nvSpPr>
        <p:spPr>
          <a:xfrm>
            <a:off x="1121148" y="1323031"/>
            <a:ext cx="2644139" cy="21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TÍTULO DO GRÁFICO</a:t>
            </a:r>
          </a:p>
        </p:txBody>
      </p:sp>
      <p:graphicFrame>
        <p:nvGraphicFramePr>
          <p:cNvPr id="34" name="Gráfico 33">
            <a:extLst>
              <a:ext uri="{FF2B5EF4-FFF2-40B4-BE49-F238E27FC236}">
                <a16:creationId xmlns:a16="http://schemas.microsoft.com/office/drawing/2014/main" id="{D1CD72B3-980D-5FDE-EE6C-5A9AE20CAE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137311"/>
              </p:ext>
            </p:extLst>
          </p:nvPr>
        </p:nvGraphicFramePr>
        <p:xfrm>
          <a:off x="405456" y="3527307"/>
          <a:ext cx="1979604" cy="1052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Gráfico 34">
            <a:extLst>
              <a:ext uri="{FF2B5EF4-FFF2-40B4-BE49-F238E27FC236}">
                <a16:creationId xmlns:a16="http://schemas.microsoft.com/office/drawing/2014/main" id="{2EC8E267-9FF1-312C-8F0B-578F61DFF9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484449"/>
              </p:ext>
            </p:extLst>
          </p:nvPr>
        </p:nvGraphicFramePr>
        <p:xfrm>
          <a:off x="3239875" y="3500399"/>
          <a:ext cx="2011049" cy="118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Retângulo 35">
            <a:extLst>
              <a:ext uri="{FF2B5EF4-FFF2-40B4-BE49-F238E27FC236}">
                <a16:creationId xmlns:a16="http://schemas.microsoft.com/office/drawing/2014/main" id="{3B88F167-FF20-845F-EC8B-03AF47C52C91}"/>
              </a:ext>
            </a:extLst>
          </p:cNvPr>
          <p:cNvSpPr/>
          <p:nvPr/>
        </p:nvSpPr>
        <p:spPr>
          <a:xfrm>
            <a:off x="5356534" y="3527005"/>
            <a:ext cx="548771" cy="10815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A5DC57F9-54CD-83FF-9213-0185A03D7C01}"/>
              </a:ext>
            </a:extLst>
          </p:cNvPr>
          <p:cNvCxnSpPr>
            <a:cxnSpLocks/>
          </p:cNvCxnSpPr>
          <p:nvPr/>
        </p:nvCxnSpPr>
        <p:spPr>
          <a:xfrm>
            <a:off x="6021181" y="3413442"/>
            <a:ext cx="0" cy="1314450"/>
          </a:xfrm>
          <a:prstGeom prst="line">
            <a:avLst/>
          </a:prstGeom>
          <a:ln>
            <a:solidFill>
              <a:schemeClr val="tx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3">
            <a:extLst>
              <a:ext uri="{FF2B5EF4-FFF2-40B4-BE49-F238E27FC236}">
                <a16:creationId xmlns:a16="http://schemas.microsoft.com/office/drawing/2014/main" id="{90AD37F4-75D6-0AC7-885D-CFAB9BB96EF3}"/>
              </a:ext>
            </a:extLst>
          </p:cNvPr>
          <p:cNvSpPr txBox="1"/>
          <p:nvPr/>
        </p:nvSpPr>
        <p:spPr>
          <a:xfrm>
            <a:off x="5318236" y="3538944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1</a:t>
            </a:r>
          </a:p>
        </p:txBody>
      </p:sp>
      <p:sp>
        <p:nvSpPr>
          <p:cNvPr id="39" name="TextBox 36">
            <a:extLst>
              <a:ext uri="{FF2B5EF4-FFF2-40B4-BE49-F238E27FC236}">
                <a16:creationId xmlns:a16="http://schemas.microsoft.com/office/drawing/2014/main" id="{AAEA0DCC-B59E-1005-CD32-E8E83356DCF9}"/>
              </a:ext>
            </a:extLst>
          </p:cNvPr>
          <p:cNvSpPr txBox="1"/>
          <p:nvPr/>
        </p:nvSpPr>
        <p:spPr>
          <a:xfrm>
            <a:off x="5303961" y="3665493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F193F-541C-1162-ED5B-39759468487F}"/>
              </a:ext>
            </a:extLst>
          </p:cNvPr>
          <p:cNvSpPr txBox="1"/>
          <p:nvPr/>
        </p:nvSpPr>
        <p:spPr>
          <a:xfrm>
            <a:off x="5318236" y="3898010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AE3C31-957A-CE72-BA2A-D78AB2BE83B9}"/>
              </a:ext>
            </a:extLst>
          </p:cNvPr>
          <p:cNvSpPr txBox="1"/>
          <p:nvPr/>
        </p:nvSpPr>
        <p:spPr>
          <a:xfrm>
            <a:off x="5303961" y="4024559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1F218E-E6D8-4512-DACD-46773E66A5AD}"/>
              </a:ext>
            </a:extLst>
          </p:cNvPr>
          <p:cNvSpPr txBox="1"/>
          <p:nvPr/>
        </p:nvSpPr>
        <p:spPr>
          <a:xfrm>
            <a:off x="5318236" y="4247551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A958C5-F611-86FA-3421-02065E64B4EC}"/>
              </a:ext>
            </a:extLst>
          </p:cNvPr>
          <p:cNvSpPr txBox="1"/>
          <p:nvPr/>
        </p:nvSpPr>
        <p:spPr>
          <a:xfrm>
            <a:off x="5303961" y="4374102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B0BB8537-8C57-6621-47A1-36AF86F67210}"/>
              </a:ext>
            </a:extLst>
          </p:cNvPr>
          <p:cNvSpPr/>
          <p:nvPr/>
        </p:nvSpPr>
        <p:spPr>
          <a:xfrm>
            <a:off x="8184140" y="3527005"/>
            <a:ext cx="548771" cy="10815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2BDD8E38-7FFE-2975-001E-93523FCB7C7C}"/>
              </a:ext>
            </a:extLst>
          </p:cNvPr>
          <p:cNvSpPr txBox="1"/>
          <p:nvPr/>
        </p:nvSpPr>
        <p:spPr>
          <a:xfrm>
            <a:off x="8145842" y="3538944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1</a:t>
            </a:r>
          </a:p>
        </p:txBody>
      </p:sp>
      <p:sp>
        <p:nvSpPr>
          <p:cNvPr id="46" name="TextBox 36">
            <a:extLst>
              <a:ext uri="{FF2B5EF4-FFF2-40B4-BE49-F238E27FC236}">
                <a16:creationId xmlns:a16="http://schemas.microsoft.com/office/drawing/2014/main" id="{75FB2183-8AC9-4C82-828A-605E9D2AED3B}"/>
              </a:ext>
            </a:extLst>
          </p:cNvPr>
          <p:cNvSpPr txBox="1"/>
          <p:nvPr/>
        </p:nvSpPr>
        <p:spPr>
          <a:xfrm>
            <a:off x="8131567" y="3665493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12</a:t>
            </a:r>
          </a:p>
        </p:txBody>
      </p:sp>
      <p:sp>
        <p:nvSpPr>
          <p:cNvPr id="47" name="TextBox 39">
            <a:extLst>
              <a:ext uri="{FF2B5EF4-FFF2-40B4-BE49-F238E27FC236}">
                <a16:creationId xmlns:a16="http://schemas.microsoft.com/office/drawing/2014/main" id="{C22E0950-843C-88C3-0823-0D1D4DBA41EF}"/>
              </a:ext>
            </a:extLst>
          </p:cNvPr>
          <p:cNvSpPr txBox="1"/>
          <p:nvPr/>
        </p:nvSpPr>
        <p:spPr>
          <a:xfrm>
            <a:off x="8145842" y="3898010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2</a:t>
            </a:r>
          </a:p>
        </p:txBody>
      </p:sp>
      <p:sp>
        <p:nvSpPr>
          <p:cNvPr id="48" name="TextBox 40">
            <a:extLst>
              <a:ext uri="{FF2B5EF4-FFF2-40B4-BE49-F238E27FC236}">
                <a16:creationId xmlns:a16="http://schemas.microsoft.com/office/drawing/2014/main" id="{49BAA527-1123-7FFB-023F-CEEBDF25F1CB}"/>
              </a:ext>
            </a:extLst>
          </p:cNvPr>
          <p:cNvSpPr txBox="1"/>
          <p:nvPr/>
        </p:nvSpPr>
        <p:spPr>
          <a:xfrm>
            <a:off x="8131567" y="4024559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15</a:t>
            </a:r>
          </a:p>
        </p:txBody>
      </p:sp>
      <p:sp>
        <p:nvSpPr>
          <p:cNvPr id="49" name="TextBox 41">
            <a:extLst>
              <a:ext uri="{FF2B5EF4-FFF2-40B4-BE49-F238E27FC236}">
                <a16:creationId xmlns:a16="http://schemas.microsoft.com/office/drawing/2014/main" id="{BECBF135-81BE-DDB6-8CD8-5064AA03D568}"/>
              </a:ext>
            </a:extLst>
          </p:cNvPr>
          <p:cNvSpPr txBox="1"/>
          <p:nvPr/>
        </p:nvSpPr>
        <p:spPr>
          <a:xfrm>
            <a:off x="8145842" y="4247551"/>
            <a:ext cx="625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área 3</a:t>
            </a:r>
          </a:p>
        </p:txBody>
      </p:sp>
      <p:sp>
        <p:nvSpPr>
          <p:cNvPr id="50" name="TextBox 42">
            <a:extLst>
              <a:ext uri="{FF2B5EF4-FFF2-40B4-BE49-F238E27FC236}">
                <a16:creationId xmlns:a16="http://schemas.microsoft.com/office/drawing/2014/main" id="{1902B391-8939-2E12-C4D9-C76E4B7466AD}"/>
              </a:ext>
            </a:extLst>
          </p:cNvPr>
          <p:cNvSpPr txBox="1"/>
          <p:nvPr/>
        </p:nvSpPr>
        <p:spPr>
          <a:xfrm>
            <a:off x="8131567" y="4374102"/>
            <a:ext cx="653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latin typeface="Poppins" panose="00000500000000000000" pitchFamily="2" charset="0"/>
                <a:cs typeface="Poppins" panose="00000500000000000000" pitchFamily="2" charset="0"/>
              </a:rPr>
              <a:t>19</a:t>
            </a:r>
          </a:p>
        </p:txBody>
      </p:sp>
      <p:graphicFrame>
        <p:nvGraphicFramePr>
          <p:cNvPr id="51" name="Gráfico 50">
            <a:extLst>
              <a:ext uri="{FF2B5EF4-FFF2-40B4-BE49-F238E27FC236}">
                <a16:creationId xmlns:a16="http://schemas.microsoft.com/office/drawing/2014/main" id="{4338D050-9DC5-D917-E0BE-2FD03C2A5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668213"/>
              </p:ext>
            </p:extLst>
          </p:nvPr>
        </p:nvGraphicFramePr>
        <p:xfrm>
          <a:off x="6200180" y="3566734"/>
          <a:ext cx="1887719" cy="1020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" name="Forma Livre: Forma 51" descr="Seta para Cima com preenchimento sólido">
            <a:extLst>
              <a:ext uri="{FF2B5EF4-FFF2-40B4-BE49-F238E27FC236}">
                <a16:creationId xmlns:a16="http://schemas.microsoft.com/office/drawing/2014/main" id="{5C2FA804-0059-C71D-75E5-0A423B3D873D}"/>
              </a:ext>
            </a:extLst>
          </p:cNvPr>
          <p:cNvSpPr/>
          <p:nvPr/>
        </p:nvSpPr>
        <p:spPr>
          <a:xfrm>
            <a:off x="4900786" y="1370285"/>
            <a:ext cx="182589" cy="257997"/>
          </a:xfrm>
          <a:custGeom>
            <a:avLst/>
            <a:gdLst>
              <a:gd name="connsiteX0" fmla="*/ 80596 w 182589"/>
              <a:gd name="connsiteY0" fmla="*/ 4301 h 257997"/>
              <a:gd name="connsiteX1" fmla="*/ 102640 w 182589"/>
              <a:gd name="connsiteY1" fmla="*/ 4839 h 257997"/>
              <a:gd name="connsiteX2" fmla="*/ 177912 w 182589"/>
              <a:gd name="connsiteY2" fmla="*/ 80069 h 257997"/>
              <a:gd name="connsiteX3" fmla="*/ 177912 w 182589"/>
              <a:gd name="connsiteY3" fmla="*/ 102650 h 257997"/>
              <a:gd name="connsiteX4" fmla="*/ 155330 w 182589"/>
              <a:gd name="connsiteY4" fmla="*/ 102650 h 257997"/>
              <a:gd name="connsiteX5" fmla="*/ 107479 w 182589"/>
              <a:gd name="connsiteY5" fmla="*/ 54798 h 257997"/>
              <a:gd name="connsiteX6" fmla="*/ 107479 w 182589"/>
              <a:gd name="connsiteY6" fmla="*/ 257997 h 257997"/>
              <a:gd name="connsiteX7" fmla="*/ 75246 w 182589"/>
              <a:gd name="connsiteY7" fmla="*/ 257997 h 257997"/>
              <a:gd name="connsiteX8" fmla="*/ 75246 w 182589"/>
              <a:gd name="connsiteY8" fmla="*/ 54815 h 257997"/>
              <a:gd name="connsiteX9" fmla="*/ 27421 w 182589"/>
              <a:gd name="connsiteY9" fmla="*/ 102640 h 257997"/>
              <a:gd name="connsiteX10" fmla="*/ 26883 w 182589"/>
              <a:gd name="connsiteY10" fmla="*/ 103177 h 257997"/>
              <a:gd name="connsiteX11" fmla="*/ 4839 w 182589"/>
              <a:gd name="connsiteY11" fmla="*/ 102640 h 257997"/>
              <a:gd name="connsiteX12" fmla="*/ 4301 w 182589"/>
              <a:gd name="connsiteY12" fmla="*/ 102102 h 257997"/>
              <a:gd name="connsiteX13" fmla="*/ 4839 w 182589"/>
              <a:gd name="connsiteY13" fmla="*/ 80058 h 257997"/>
              <a:gd name="connsiteX14" fmla="*/ 80058 w 182589"/>
              <a:gd name="connsiteY14" fmla="*/ 4839 h 257997"/>
              <a:gd name="connsiteX15" fmla="*/ 80596 w 182589"/>
              <a:gd name="connsiteY15" fmla="*/ 4301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589" h="257997">
                <a:moveTo>
                  <a:pt x="80596" y="4301"/>
                </a:moveTo>
                <a:cubicBezTo>
                  <a:pt x="86831" y="-1638"/>
                  <a:pt x="96701" y="-1397"/>
                  <a:pt x="102640" y="4839"/>
                </a:cubicBezTo>
                <a:lnTo>
                  <a:pt x="177912" y="80069"/>
                </a:lnTo>
                <a:cubicBezTo>
                  <a:pt x="184148" y="86304"/>
                  <a:pt x="184148" y="96415"/>
                  <a:pt x="177912" y="102650"/>
                </a:cubicBezTo>
                <a:cubicBezTo>
                  <a:pt x="171676" y="108886"/>
                  <a:pt x="161566" y="108886"/>
                  <a:pt x="155330" y="102650"/>
                </a:cubicBezTo>
                <a:lnTo>
                  <a:pt x="107479" y="54798"/>
                </a:lnTo>
                <a:lnTo>
                  <a:pt x="107479" y="257997"/>
                </a:lnTo>
                <a:lnTo>
                  <a:pt x="75246" y="257997"/>
                </a:lnTo>
                <a:lnTo>
                  <a:pt x="75246" y="54815"/>
                </a:lnTo>
                <a:lnTo>
                  <a:pt x="27421" y="102640"/>
                </a:lnTo>
                <a:cubicBezTo>
                  <a:pt x="27246" y="102823"/>
                  <a:pt x="27067" y="103003"/>
                  <a:pt x="26883" y="103177"/>
                </a:cubicBezTo>
                <a:cubicBezTo>
                  <a:pt x="20647" y="109116"/>
                  <a:pt x="10778" y="108875"/>
                  <a:pt x="4839" y="102640"/>
                </a:cubicBezTo>
                <a:cubicBezTo>
                  <a:pt x="4656" y="102465"/>
                  <a:pt x="4476" y="102285"/>
                  <a:pt x="4301" y="102102"/>
                </a:cubicBezTo>
                <a:cubicBezTo>
                  <a:pt x="-1638" y="95866"/>
                  <a:pt x="-1397" y="85997"/>
                  <a:pt x="4839" y="80058"/>
                </a:cubicBezTo>
                <a:lnTo>
                  <a:pt x="80058" y="4839"/>
                </a:lnTo>
                <a:cubicBezTo>
                  <a:pt x="80233" y="4655"/>
                  <a:pt x="80412" y="4476"/>
                  <a:pt x="80596" y="4301"/>
                </a:cubicBezTo>
                <a:close/>
              </a:path>
            </a:pathLst>
          </a:custGeom>
          <a:solidFill>
            <a:schemeClr val="accent5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68">
            <a:extLst>
              <a:ext uri="{FF2B5EF4-FFF2-40B4-BE49-F238E27FC236}">
                <a16:creationId xmlns:a16="http://schemas.microsoft.com/office/drawing/2014/main" id="{5CB71A3C-5963-0280-DFAD-45E58DABFF71}"/>
              </a:ext>
            </a:extLst>
          </p:cNvPr>
          <p:cNvSpPr txBox="1"/>
          <p:nvPr/>
        </p:nvSpPr>
        <p:spPr>
          <a:xfrm>
            <a:off x="5074473" y="2082473"/>
            <a:ext cx="67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3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área 2</a:t>
            </a:r>
          </a:p>
        </p:txBody>
      </p:sp>
      <p:cxnSp>
        <p:nvCxnSpPr>
          <p:cNvPr id="54" name="Straight Connector 83">
            <a:extLst>
              <a:ext uri="{FF2B5EF4-FFF2-40B4-BE49-F238E27FC236}">
                <a16:creationId xmlns:a16="http://schemas.microsoft.com/office/drawing/2014/main" id="{A890257C-F742-292A-E100-1173A6F38739}"/>
              </a:ext>
            </a:extLst>
          </p:cNvPr>
          <p:cNvCxnSpPr/>
          <p:nvPr/>
        </p:nvCxnSpPr>
        <p:spPr>
          <a:xfrm>
            <a:off x="6756475" y="1976779"/>
            <a:ext cx="0" cy="387627"/>
          </a:xfrm>
          <a:prstGeom prst="line">
            <a:avLst/>
          </a:prstGeom>
          <a:ln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84">
            <a:extLst>
              <a:ext uri="{FF2B5EF4-FFF2-40B4-BE49-F238E27FC236}">
                <a16:creationId xmlns:a16="http://schemas.microsoft.com/office/drawing/2014/main" id="{D4F097DD-D241-2791-A5AB-F19BC1DDCCE7}"/>
              </a:ext>
            </a:extLst>
          </p:cNvPr>
          <p:cNvCxnSpPr/>
          <p:nvPr/>
        </p:nvCxnSpPr>
        <p:spPr>
          <a:xfrm>
            <a:off x="7739962" y="1976779"/>
            <a:ext cx="0" cy="387627"/>
          </a:xfrm>
          <a:prstGeom prst="line">
            <a:avLst/>
          </a:prstGeom>
          <a:ln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90">
            <a:extLst>
              <a:ext uri="{FF2B5EF4-FFF2-40B4-BE49-F238E27FC236}">
                <a16:creationId xmlns:a16="http://schemas.microsoft.com/office/drawing/2014/main" id="{C7973E98-948B-4729-F3FD-B48A6CA1CD40}"/>
              </a:ext>
            </a:extLst>
          </p:cNvPr>
          <p:cNvGrpSpPr/>
          <p:nvPr/>
        </p:nvGrpSpPr>
        <p:grpSpPr>
          <a:xfrm>
            <a:off x="5927300" y="1995831"/>
            <a:ext cx="674864" cy="384890"/>
            <a:chOff x="2181464" y="3593610"/>
            <a:chExt cx="899818" cy="549767"/>
          </a:xfrm>
        </p:grpSpPr>
        <p:sp>
          <p:nvSpPr>
            <p:cNvPr id="57" name="TextBox 79">
              <a:extLst>
                <a:ext uri="{FF2B5EF4-FFF2-40B4-BE49-F238E27FC236}">
                  <a16:creationId xmlns:a16="http://schemas.microsoft.com/office/drawing/2014/main" id="{3A7E35F2-7F0B-17D3-6F38-7775710266E5}"/>
                </a:ext>
              </a:extLst>
            </p:cNvPr>
            <p:cNvSpPr txBox="1"/>
            <p:nvPr/>
          </p:nvSpPr>
          <p:spPr>
            <a:xfrm>
              <a:off x="2181464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1</a:t>
              </a:r>
            </a:p>
          </p:txBody>
        </p:sp>
        <p:sp>
          <p:nvSpPr>
            <p:cNvPr id="58" name="TextBox 85">
              <a:extLst>
                <a:ext uri="{FF2B5EF4-FFF2-40B4-BE49-F238E27FC236}">
                  <a16:creationId xmlns:a16="http://schemas.microsoft.com/office/drawing/2014/main" id="{17BFB247-46FA-315E-619F-5410019EA913}"/>
                </a:ext>
              </a:extLst>
            </p:cNvPr>
            <p:cNvSpPr txBox="1"/>
            <p:nvPr/>
          </p:nvSpPr>
          <p:spPr>
            <a:xfrm>
              <a:off x="2195429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60%</a:t>
              </a:r>
            </a:p>
          </p:txBody>
        </p:sp>
      </p:grpSp>
      <p:grpSp>
        <p:nvGrpSpPr>
          <p:cNvPr id="59" name="Group 89">
            <a:extLst>
              <a:ext uri="{FF2B5EF4-FFF2-40B4-BE49-F238E27FC236}">
                <a16:creationId xmlns:a16="http://schemas.microsoft.com/office/drawing/2014/main" id="{59D84A05-711E-649A-2FE7-DF00C5BBE3A4}"/>
              </a:ext>
            </a:extLst>
          </p:cNvPr>
          <p:cNvGrpSpPr/>
          <p:nvPr/>
        </p:nvGrpSpPr>
        <p:grpSpPr>
          <a:xfrm>
            <a:off x="6910787" y="1995831"/>
            <a:ext cx="674864" cy="384890"/>
            <a:chOff x="3445381" y="3593610"/>
            <a:chExt cx="899818" cy="549767"/>
          </a:xfrm>
        </p:grpSpPr>
        <p:sp>
          <p:nvSpPr>
            <p:cNvPr id="60" name="TextBox 80">
              <a:extLst>
                <a:ext uri="{FF2B5EF4-FFF2-40B4-BE49-F238E27FC236}">
                  <a16:creationId xmlns:a16="http://schemas.microsoft.com/office/drawing/2014/main" id="{D9808DF7-14AF-D9AD-365B-A63384B6A261}"/>
                </a:ext>
              </a:extLst>
            </p:cNvPr>
            <p:cNvSpPr txBox="1"/>
            <p:nvPr/>
          </p:nvSpPr>
          <p:spPr>
            <a:xfrm>
              <a:off x="3445381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2</a:t>
              </a:r>
            </a:p>
          </p:txBody>
        </p:sp>
        <p:sp>
          <p:nvSpPr>
            <p:cNvPr id="61" name="TextBox 86">
              <a:extLst>
                <a:ext uri="{FF2B5EF4-FFF2-40B4-BE49-F238E27FC236}">
                  <a16:creationId xmlns:a16="http://schemas.microsoft.com/office/drawing/2014/main" id="{20B71F82-55B5-9E9D-1C9E-A81B0404CB3E}"/>
                </a:ext>
              </a:extLst>
            </p:cNvPr>
            <p:cNvSpPr txBox="1"/>
            <p:nvPr/>
          </p:nvSpPr>
          <p:spPr>
            <a:xfrm>
              <a:off x="3459346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70%</a:t>
              </a:r>
            </a:p>
          </p:txBody>
        </p:sp>
      </p:grpSp>
      <p:grpSp>
        <p:nvGrpSpPr>
          <p:cNvPr id="62" name="Group 88">
            <a:extLst>
              <a:ext uri="{FF2B5EF4-FFF2-40B4-BE49-F238E27FC236}">
                <a16:creationId xmlns:a16="http://schemas.microsoft.com/office/drawing/2014/main" id="{B6560C50-891A-5521-7F42-ABE3EE24AF6B}"/>
              </a:ext>
            </a:extLst>
          </p:cNvPr>
          <p:cNvGrpSpPr/>
          <p:nvPr/>
        </p:nvGrpSpPr>
        <p:grpSpPr>
          <a:xfrm>
            <a:off x="7894275" y="1995831"/>
            <a:ext cx="674864" cy="384890"/>
            <a:chOff x="4804097" y="3593610"/>
            <a:chExt cx="899818" cy="549767"/>
          </a:xfrm>
        </p:grpSpPr>
        <p:sp>
          <p:nvSpPr>
            <p:cNvPr id="63" name="TextBox 81">
              <a:extLst>
                <a:ext uri="{FF2B5EF4-FFF2-40B4-BE49-F238E27FC236}">
                  <a16:creationId xmlns:a16="http://schemas.microsoft.com/office/drawing/2014/main" id="{D5B84200-F3E7-E9E5-50C3-990FF91E2E12}"/>
                </a:ext>
              </a:extLst>
            </p:cNvPr>
            <p:cNvSpPr txBox="1"/>
            <p:nvPr/>
          </p:nvSpPr>
          <p:spPr>
            <a:xfrm>
              <a:off x="4804097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3</a:t>
              </a:r>
            </a:p>
          </p:txBody>
        </p:sp>
        <p:sp>
          <p:nvSpPr>
            <p:cNvPr id="64" name="TextBox 87">
              <a:extLst>
                <a:ext uri="{FF2B5EF4-FFF2-40B4-BE49-F238E27FC236}">
                  <a16:creationId xmlns:a16="http://schemas.microsoft.com/office/drawing/2014/main" id="{1DF8D90A-17CB-5888-EF86-8B752381C8E5}"/>
                </a:ext>
              </a:extLst>
            </p:cNvPr>
            <p:cNvSpPr txBox="1"/>
            <p:nvPr/>
          </p:nvSpPr>
          <p:spPr>
            <a:xfrm>
              <a:off x="4818062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80%</a:t>
              </a:r>
            </a:p>
          </p:txBody>
        </p:sp>
      </p:grpSp>
      <p:sp>
        <p:nvSpPr>
          <p:cNvPr id="65" name="Forma Livre: Forma 64" descr="Seta para Cima com preenchimento sólido">
            <a:extLst>
              <a:ext uri="{FF2B5EF4-FFF2-40B4-BE49-F238E27FC236}">
                <a16:creationId xmlns:a16="http://schemas.microsoft.com/office/drawing/2014/main" id="{BA024364-DE55-C0B1-4DD8-800AFC1B1FCB}"/>
              </a:ext>
            </a:extLst>
          </p:cNvPr>
          <p:cNvSpPr/>
          <p:nvPr/>
        </p:nvSpPr>
        <p:spPr>
          <a:xfrm rot="10800000">
            <a:off x="4900786" y="2056085"/>
            <a:ext cx="182589" cy="257997"/>
          </a:xfrm>
          <a:custGeom>
            <a:avLst/>
            <a:gdLst>
              <a:gd name="connsiteX0" fmla="*/ 80596 w 182589"/>
              <a:gd name="connsiteY0" fmla="*/ 4301 h 257997"/>
              <a:gd name="connsiteX1" fmla="*/ 102640 w 182589"/>
              <a:gd name="connsiteY1" fmla="*/ 4839 h 257997"/>
              <a:gd name="connsiteX2" fmla="*/ 177912 w 182589"/>
              <a:gd name="connsiteY2" fmla="*/ 80069 h 257997"/>
              <a:gd name="connsiteX3" fmla="*/ 177912 w 182589"/>
              <a:gd name="connsiteY3" fmla="*/ 102650 h 257997"/>
              <a:gd name="connsiteX4" fmla="*/ 155330 w 182589"/>
              <a:gd name="connsiteY4" fmla="*/ 102650 h 257997"/>
              <a:gd name="connsiteX5" fmla="*/ 107479 w 182589"/>
              <a:gd name="connsiteY5" fmla="*/ 54798 h 257997"/>
              <a:gd name="connsiteX6" fmla="*/ 107479 w 182589"/>
              <a:gd name="connsiteY6" fmla="*/ 257997 h 257997"/>
              <a:gd name="connsiteX7" fmla="*/ 75246 w 182589"/>
              <a:gd name="connsiteY7" fmla="*/ 257997 h 257997"/>
              <a:gd name="connsiteX8" fmla="*/ 75246 w 182589"/>
              <a:gd name="connsiteY8" fmla="*/ 54815 h 257997"/>
              <a:gd name="connsiteX9" fmla="*/ 27421 w 182589"/>
              <a:gd name="connsiteY9" fmla="*/ 102640 h 257997"/>
              <a:gd name="connsiteX10" fmla="*/ 26883 w 182589"/>
              <a:gd name="connsiteY10" fmla="*/ 103177 h 257997"/>
              <a:gd name="connsiteX11" fmla="*/ 4839 w 182589"/>
              <a:gd name="connsiteY11" fmla="*/ 102640 h 257997"/>
              <a:gd name="connsiteX12" fmla="*/ 4301 w 182589"/>
              <a:gd name="connsiteY12" fmla="*/ 102102 h 257997"/>
              <a:gd name="connsiteX13" fmla="*/ 4839 w 182589"/>
              <a:gd name="connsiteY13" fmla="*/ 80058 h 257997"/>
              <a:gd name="connsiteX14" fmla="*/ 80058 w 182589"/>
              <a:gd name="connsiteY14" fmla="*/ 4839 h 257997"/>
              <a:gd name="connsiteX15" fmla="*/ 80596 w 182589"/>
              <a:gd name="connsiteY15" fmla="*/ 4301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589" h="257997">
                <a:moveTo>
                  <a:pt x="80596" y="4301"/>
                </a:moveTo>
                <a:cubicBezTo>
                  <a:pt x="86831" y="-1638"/>
                  <a:pt x="96701" y="-1397"/>
                  <a:pt x="102640" y="4839"/>
                </a:cubicBezTo>
                <a:lnTo>
                  <a:pt x="177912" y="80069"/>
                </a:lnTo>
                <a:cubicBezTo>
                  <a:pt x="184148" y="86304"/>
                  <a:pt x="184148" y="96415"/>
                  <a:pt x="177912" y="102650"/>
                </a:cubicBezTo>
                <a:cubicBezTo>
                  <a:pt x="171676" y="108886"/>
                  <a:pt x="161566" y="108886"/>
                  <a:pt x="155330" y="102650"/>
                </a:cubicBezTo>
                <a:lnTo>
                  <a:pt x="107479" y="54798"/>
                </a:lnTo>
                <a:lnTo>
                  <a:pt x="107479" y="257997"/>
                </a:lnTo>
                <a:lnTo>
                  <a:pt x="75246" y="257997"/>
                </a:lnTo>
                <a:lnTo>
                  <a:pt x="75246" y="54815"/>
                </a:lnTo>
                <a:lnTo>
                  <a:pt x="27421" y="102640"/>
                </a:lnTo>
                <a:cubicBezTo>
                  <a:pt x="27246" y="102823"/>
                  <a:pt x="27067" y="103003"/>
                  <a:pt x="26883" y="103177"/>
                </a:cubicBezTo>
                <a:cubicBezTo>
                  <a:pt x="20647" y="109116"/>
                  <a:pt x="10778" y="108875"/>
                  <a:pt x="4839" y="102640"/>
                </a:cubicBezTo>
                <a:cubicBezTo>
                  <a:pt x="4656" y="102465"/>
                  <a:pt x="4476" y="102285"/>
                  <a:pt x="4301" y="102102"/>
                </a:cubicBezTo>
                <a:cubicBezTo>
                  <a:pt x="-1638" y="95866"/>
                  <a:pt x="-1397" y="85997"/>
                  <a:pt x="4839" y="80058"/>
                </a:cubicBezTo>
                <a:lnTo>
                  <a:pt x="80058" y="4839"/>
                </a:lnTo>
                <a:cubicBezTo>
                  <a:pt x="80233" y="4655"/>
                  <a:pt x="80412" y="4476"/>
                  <a:pt x="80596" y="4301"/>
                </a:cubicBezTo>
                <a:close/>
              </a:path>
            </a:pathLst>
          </a:custGeom>
          <a:solidFill>
            <a:schemeClr val="accent4"/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6" name="TextBox 68">
            <a:extLst>
              <a:ext uri="{FF2B5EF4-FFF2-40B4-BE49-F238E27FC236}">
                <a16:creationId xmlns:a16="http://schemas.microsoft.com/office/drawing/2014/main" id="{D828055A-6034-370A-BE2E-2E75D1507179}"/>
              </a:ext>
            </a:extLst>
          </p:cNvPr>
          <p:cNvSpPr txBox="1"/>
          <p:nvPr/>
        </p:nvSpPr>
        <p:spPr>
          <a:xfrm>
            <a:off x="5074473" y="2758748"/>
            <a:ext cx="674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accent3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área 3</a:t>
            </a:r>
          </a:p>
        </p:txBody>
      </p:sp>
      <p:cxnSp>
        <p:nvCxnSpPr>
          <p:cNvPr id="67" name="Straight Connector 83">
            <a:extLst>
              <a:ext uri="{FF2B5EF4-FFF2-40B4-BE49-F238E27FC236}">
                <a16:creationId xmlns:a16="http://schemas.microsoft.com/office/drawing/2014/main" id="{AF2FB980-C25B-1153-93B4-294BC50040D3}"/>
              </a:ext>
            </a:extLst>
          </p:cNvPr>
          <p:cNvCxnSpPr/>
          <p:nvPr/>
        </p:nvCxnSpPr>
        <p:spPr>
          <a:xfrm>
            <a:off x="6756475" y="2653054"/>
            <a:ext cx="0" cy="387627"/>
          </a:xfrm>
          <a:prstGeom prst="line">
            <a:avLst/>
          </a:prstGeom>
          <a:ln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84">
            <a:extLst>
              <a:ext uri="{FF2B5EF4-FFF2-40B4-BE49-F238E27FC236}">
                <a16:creationId xmlns:a16="http://schemas.microsoft.com/office/drawing/2014/main" id="{7E72F009-EE8A-B773-1082-D9C84E11DB07}"/>
              </a:ext>
            </a:extLst>
          </p:cNvPr>
          <p:cNvCxnSpPr/>
          <p:nvPr/>
        </p:nvCxnSpPr>
        <p:spPr>
          <a:xfrm>
            <a:off x="7739962" y="2653054"/>
            <a:ext cx="0" cy="387627"/>
          </a:xfrm>
          <a:prstGeom prst="line">
            <a:avLst/>
          </a:prstGeom>
          <a:ln>
            <a:solidFill>
              <a:schemeClr val="tx2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90">
            <a:extLst>
              <a:ext uri="{FF2B5EF4-FFF2-40B4-BE49-F238E27FC236}">
                <a16:creationId xmlns:a16="http://schemas.microsoft.com/office/drawing/2014/main" id="{72A6B81C-F545-F46B-F04F-FB53F78AEA02}"/>
              </a:ext>
            </a:extLst>
          </p:cNvPr>
          <p:cNvGrpSpPr/>
          <p:nvPr/>
        </p:nvGrpSpPr>
        <p:grpSpPr>
          <a:xfrm>
            <a:off x="5927300" y="2672106"/>
            <a:ext cx="674864" cy="384890"/>
            <a:chOff x="2181464" y="3593610"/>
            <a:chExt cx="899818" cy="549767"/>
          </a:xfrm>
        </p:grpSpPr>
        <p:sp>
          <p:nvSpPr>
            <p:cNvPr id="70" name="TextBox 79">
              <a:extLst>
                <a:ext uri="{FF2B5EF4-FFF2-40B4-BE49-F238E27FC236}">
                  <a16:creationId xmlns:a16="http://schemas.microsoft.com/office/drawing/2014/main" id="{D02E1F9F-BF41-C488-A420-0247B6F10D80}"/>
                </a:ext>
              </a:extLst>
            </p:cNvPr>
            <p:cNvSpPr txBox="1"/>
            <p:nvPr/>
          </p:nvSpPr>
          <p:spPr>
            <a:xfrm>
              <a:off x="2181464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1</a:t>
              </a:r>
            </a:p>
          </p:txBody>
        </p:sp>
        <p:sp>
          <p:nvSpPr>
            <p:cNvPr id="71" name="TextBox 85">
              <a:extLst>
                <a:ext uri="{FF2B5EF4-FFF2-40B4-BE49-F238E27FC236}">
                  <a16:creationId xmlns:a16="http://schemas.microsoft.com/office/drawing/2014/main" id="{D28FF889-3E8F-4F33-8514-5992271F8F2A}"/>
                </a:ext>
              </a:extLst>
            </p:cNvPr>
            <p:cNvSpPr txBox="1"/>
            <p:nvPr/>
          </p:nvSpPr>
          <p:spPr>
            <a:xfrm>
              <a:off x="2195429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60%</a:t>
              </a:r>
            </a:p>
          </p:txBody>
        </p:sp>
      </p:grpSp>
      <p:grpSp>
        <p:nvGrpSpPr>
          <p:cNvPr id="72" name="Group 89">
            <a:extLst>
              <a:ext uri="{FF2B5EF4-FFF2-40B4-BE49-F238E27FC236}">
                <a16:creationId xmlns:a16="http://schemas.microsoft.com/office/drawing/2014/main" id="{62BC6AEC-0C6F-4007-AE42-6BB287ED1F50}"/>
              </a:ext>
            </a:extLst>
          </p:cNvPr>
          <p:cNvGrpSpPr/>
          <p:nvPr/>
        </p:nvGrpSpPr>
        <p:grpSpPr>
          <a:xfrm>
            <a:off x="6910787" y="2672106"/>
            <a:ext cx="674864" cy="384890"/>
            <a:chOff x="3445381" y="3593610"/>
            <a:chExt cx="899818" cy="549767"/>
          </a:xfrm>
        </p:grpSpPr>
        <p:sp>
          <p:nvSpPr>
            <p:cNvPr id="73" name="TextBox 80">
              <a:extLst>
                <a:ext uri="{FF2B5EF4-FFF2-40B4-BE49-F238E27FC236}">
                  <a16:creationId xmlns:a16="http://schemas.microsoft.com/office/drawing/2014/main" id="{9B767E79-50B0-7202-2DB4-B258FCF3759D}"/>
                </a:ext>
              </a:extLst>
            </p:cNvPr>
            <p:cNvSpPr txBox="1"/>
            <p:nvPr/>
          </p:nvSpPr>
          <p:spPr>
            <a:xfrm>
              <a:off x="3445381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2</a:t>
              </a:r>
            </a:p>
          </p:txBody>
        </p:sp>
        <p:sp>
          <p:nvSpPr>
            <p:cNvPr id="74" name="TextBox 86">
              <a:extLst>
                <a:ext uri="{FF2B5EF4-FFF2-40B4-BE49-F238E27FC236}">
                  <a16:creationId xmlns:a16="http://schemas.microsoft.com/office/drawing/2014/main" id="{92D835CF-C8A1-F16F-AC20-12B846038A0D}"/>
                </a:ext>
              </a:extLst>
            </p:cNvPr>
            <p:cNvSpPr txBox="1"/>
            <p:nvPr/>
          </p:nvSpPr>
          <p:spPr>
            <a:xfrm>
              <a:off x="3459346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70%</a:t>
              </a:r>
            </a:p>
          </p:txBody>
        </p:sp>
      </p:grpSp>
      <p:grpSp>
        <p:nvGrpSpPr>
          <p:cNvPr id="75" name="Group 88">
            <a:extLst>
              <a:ext uri="{FF2B5EF4-FFF2-40B4-BE49-F238E27FC236}">
                <a16:creationId xmlns:a16="http://schemas.microsoft.com/office/drawing/2014/main" id="{B60F1B38-B9FA-07BA-5132-5F9621BF4731}"/>
              </a:ext>
            </a:extLst>
          </p:cNvPr>
          <p:cNvGrpSpPr/>
          <p:nvPr/>
        </p:nvGrpSpPr>
        <p:grpSpPr>
          <a:xfrm>
            <a:off x="7894275" y="2672106"/>
            <a:ext cx="674864" cy="384890"/>
            <a:chOff x="4804097" y="3593610"/>
            <a:chExt cx="899818" cy="549767"/>
          </a:xfrm>
        </p:grpSpPr>
        <p:sp>
          <p:nvSpPr>
            <p:cNvPr id="76" name="TextBox 81">
              <a:extLst>
                <a:ext uri="{FF2B5EF4-FFF2-40B4-BE49-F238E27FC236}">
                  <a16:creationId xmlns:a16="http://schemas.microsoft.com/office/drawing/2014/main" id="{BA0CD912-8657-7C70-9CCE-92C0A92C526F}"/>
                </a:ext>
              </a:extLst>
            </p:cNvPr>
            <p:cNvSpPr txBox="1"/>
            <p:nvPr/>
          </p:nvSpPr>
          <p:spPr>
            <a:xfrm>
              <a:off x="4804097" y="3593610"/>
              <a:ext cx="899818" cy="305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88" b="1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equipe 3</a:t>
              </a:r>
            </a:p>
          </p:txBody>
        </p:sp>
        <p:sp>
          <p:nvSpPr>
            <p:cNvPr id="77" name="TextBox 87">
              <a:extLst>
                <a:ext uri="{FF2B5EF4-FFF2-40B4-BE49-F238E27FC236}">
                  <a16:creationId xmlns:a16="http://schemas.microsoft.com/office/drawing/2014/main" id="{0CB5F857-2061-1D0D-D27E-7E4C65EE1305}"/>
                </a:ext>
              </a:extLst>
            </p:cNvPr>
            <p:cNvSpPr txBox="1"/>
            <p:nvPr/>
          </p:nvSpPr>
          <p:spPr>
            <a:xfrm>
              <a:off x="4818062" y="3846634"/>
              <a:ext cx="871887" cy="296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50" dirty="0">
                  <a:solidFill>
                    <a:schemeClr val="accent3">
                      <a:lumMod val="50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80%</a:t>
              </a:r>
            </a:p>
          </p:txBody>
        </p:sp>
      </p:grpSp>
      <p:sp>
        <p:nvSpPr>
          <p:cNvPr id="78" name="Forma Livre: Forma 77" descr="Seta para Cima com preenchimento sólido">
            <a:extLst>
              <a:ext uri="{FF2B5EF4-FFF2-40B4-BE49-F238E27FC236}">
                <a16:creationId xmlns:a16="http://schemas.microsoft.com/office/drawing/2014/main" id="{91C2A3FB-1639-B65C-932A-7091B20F32BD}"/>
              </a:ext>
            </a:extLst>
          </p:cNvPr>
          <p:cNvSpPr/>
          <p:nvPr/>
        </p:nvSpPr>
        <p:spPr>
          <a:xfrm>
            <a:off x="4900786" y="2732360"/>
            <a:ext cx="182589" cy="257997"/>
          </a:xfrm>
          <a:custGeom>
            <a:avLst/>
            <a:gdLst>
              <a:gd name="connsiteX0" fmla="*/ 80596 w 182589"/>
              <a:gd name="connsiteY0" fmla="*/ 4301 h 257997"/>
              <a:gd name="connsiteX1" fmla="*/ 102640 w 182589"/>
              <a:gd name="connsiteY1" fmla="*/ 4839 h 257997"/>
              <a:gd name="connsiteX2" fmla="*/ 177912 w 182589"/>
              <a:gd name="connsiteY2" fmla="*/ 80069 h 257997"/>
              <a:gd name="connsiteX3" fmla="*/ 177912 w 182589"/>
              <a:gd name="connsiteY3" fmla="*/ 102650 h 257997"/>
              <a:gd name="connsiteX4" fmla="*/ 155330 w 182589"/>
              <a:gd name="connsiteY4" fmla="*/ 102650 h 257997"/>
              <a:gd name="connsiteX5" fmla="*/ 107479 w 182589"/>
              <a:gd name="connsiteY5" fmla="*/ 54798 h 257997"/>
              <a:gd name="connsiteX6" fmla="*/ 107479 w 182589"/>
              <a:gd name="connsiteY6" fmla="*/ 257997 h 257997"/>
              <a:gd name="connsiteX7" fmla="*/ 75246 w 182589"/>
              <a:gd name="connsiteY7" fmla="*/ 257997 h 257997"/>
              <a:gd name="connsiteX8" fmla="*/ 75246 w 182589"/>
              <a:gd name="connsiteY8" fmla="*/ 54815 h 257997"/>
              <a:gd name="connsiteX9" fmla="*/ 27421 w 182589"/>
              <a:gd name="connsiteY9" fmla="*/ 102640 h 257997"/>
              <a:gd name="connsiteX10" fmla="*/ 26883 w 182589"/>
              <a:gd name="connsiteY10" fmla="*/ 103177 h 257997"/>
              <a:gd name="connsiteX11" fmla="*/ 4839 w 182589"/>
              <a:gd name="connsiteY11" fmla="*/ 102640 h 257997"/>
              <a:gd name="connsiteX12" fmla="*/ 4301 w 182589"/>
              <a:gd name="connsiteY12" fmla="*/ 102102 h 257997"/>
              <a:gd name="connsiteX13" fmla="*/ 4839 w 182589"/>
              <a:gd name="connsiteY13" fmla="*/ 80058 h 257997"/>
              <a:gd name="connsiteX14" fmla="*/ 80058 w 182589"/>
              <a:gd name="connsiteY14" fmla="*/ 4839 h 257997"/>
              <a:gd name="connsiteX15" fmla="*/ 80596 w 182589"/>
              <a:gd name="connsiteY15" fmla="*/ 4301 h 2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589" h="257997">
                <a:moveTo>
                  <a:pt x="80596" y="4301"/>
                </a:moveTo>
                <a:cubicBezTo>
                  <a:pt x="86831" y="-1638"/>
                  <a:pt x="96701" y="-1397"/>
                  <a:pt x="102640" y="4839"/>
                </a:cubicBezTo>
                <a:lnTo>
                  <a:pt x="177912" y="80069"/>
                </a:lnTo>
                <a:cubicBezTo>
                  <a:pt x="184148" y="86304"/>
                  <a:pt x="184148" y="96415"/>
                  <a:pt x="177912" y="102650"/>
                </a:cubicBezTo>
                <a:cubicBezTo>
                  <a:pt x="171676" y="108886"/>
                  <a:pt x="161566" y="108886"/>
                  <a:pt x="155330" y="102650"/>
                </a:cubicBezTo>
                <a:lnTo>
                  <a:pt x="107479" y="54798"/>
                </a:lnTo>
                <a:lnTo>
                  <a:pt x="107479" y="257997"/>
                </a:lnTo>
                <a:lnTo>
                  <a:pt x="75246" y="257997"/>
                </a:lnTo>
                <a:lnTo>
                  <a:pt x="75246" y="54815"/>
                </a:lnTo>
                <a:lnTo>
                  <a:pt x="27421" y="102640"/>
                </a:lnTo>
                <a:cubicBezTo>
                  <a:pt x="27246" y="102823"/>
                  <a:pt x="27067" y="103003"/>
                  <a:pt x="26883" y="103177"/>
                </a:cubicBezTo>
                <a:cubicBezTo>
                  <a:pt x="20647" y="109116"/>
                  <a:pt x="10778" y="108875"/>
                  <a:pt x="4839" y="102640"/>
                </a:cubicBezTo>
                <a:cubicBezTo>
                  <a:pt x="4656" y="102465"/>
                  <a:pt x="4476" y="102285"/>
                  <a:pt x="4301" y="102102"/>
                </a:cubicBezTo>
                <a:cubicBezTo>
                  <a:pt x="-1638" y="95866"/>
                  <a:pt x="-1397" y="85997"/>
                  <a:pt x="4839" y="80058"/>
                </a:cubicBezTo>
                <a:lnTo>
                  <a:pt x="80058" y="4839"/>
                </a:lnTo>
                <a:cubicBezTo>
                  <a:pt x="80233" y="4655"/>
                  <a:pt x="80412" y="4476"/>
                  <a:pt x="80596" y="430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29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1D229F64-7984-41F4-ADB5-6D5DD6FE7F16}"/>
              </a:ext>
            </a:extLst>
          </p:cNvPr>
          <p:cNvSpPr/>
          <p:nvPr/>
        </p:nvSpPr>
        <p:spPr>
          <a:xfrm>
            <a:off x="2522220" y="449580"/>
            <a:ext cx="4030980" cy="25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624E89B-C124-4472-AEAB-F3B7BD0170CE}"/>
              </a:ext>
            </a:extLst>
          </p:cNvPr>
          <p:cNvSpPr/>
          <p:nvPr/>
        </p:nvSpPr>
        <p:spPr>
          <a:xfrm>
            <a:off x="2522220" y="3208020"/>
            <a:ext cx="403098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954398F1-620B-49D4-A313-8F75C5FC7D17}"/>
              </a:ext>
            </a:extLst>
          </p:cNvPr>
          <p:cNvSpPr/>
          <p:nvPr/>
        </p:nvSpPr>
        <p:spPr>
          <a:xfrm>
            <a:off x="6690360" y="449580"/>
            <a:ext cx="1981200" cy="1493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5C0CD17-7B89-466E-95E7-51487059FA80}"/>
              </a:ext>
            </a:extLst>
          </p:cNvPr>
          <p:cNvSpPr/>
          <p:nvPr/>
        </p:nvSpPr>
        <p:spPr>
          <a:xfrm>
            <a:off x="6690360" y="2095500"/>
            <a:ext cx="1981200" cy="25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C9E87D6-7281-4DF3-B7D2-65F5BE0AF3B9}"/>
              </a:ext>
            </a:extLst>
          </p:cNvPr>
          <p:cNvSpPr/>
          <p:nvPr/>
        </p:nvSpPr>
        <p:spPr>
          <a:xfrm>
            <a:off x="426720" y="449580"/>
            <a:ext cx="1958340" cy="1493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9E765DA-78FE-4CDE-8682-33A2AD3C9782}"/>
              </a:ext>
            </a:extLst>
          </p:cNvPr>
          <p:cNvSpPr/>
          <p:nvPr/>
        </p:nvSpPr>
        <p:spPr>
          <a:xfrm>
            <a:off x="426720" y="2095500"/>
            <a:ext cx="1958340" cy="2560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27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2249774-159C-4BED-9D74-2CD85067C042}"/>
              </a:ext>
            </a:extLst>
          </p:cNvPr>
          <p:cNvSpPr txBox="1"/>
          <p:nvPr/>
        </p:nvSpPr>
        <p:spPr>
          <a:xfrm>
            <a:off x="518400" y="953400"/>
            <a:ext cx="132159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1.354.476 </a:t>
            </a:r>
            <a:r>
              <a:rPr lang="pt-BR" sz="900" dirty="0" err="1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shares</a:t>
            </a:r>
            <a:endParaRPr lang="pt-BR" sz="9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C884448-4628-4CAC-A27F-6A9E08C9C387}"/>
              </a:ext>
            </a:extLst>
          </p:cNvPr>
          <p:cNvSpPr txBox="1"/>
          <p:nvPr/>
        </p:nvSpPr>
        <p:spPr>
          <a:xfrm>
            <a:off x="518400" y="618258"/>
            <a:ext cx="17784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$64.7 bi</a:t>
            </a:r>
            <a:endParaRPr lang="pt-BR" sz="24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7D43FE0-BA30-485F-A62C-2B0D7E25A58E}"/>
              </a:ext>
            </a:extLst>
          </p:cNvPr>
          <p:cNvSpPr txBox="1"/>
          <p:nvPr/>
        </p:nvSpPr>
        <p:spPr>
          <a:xfrm>
            <a:off x="518400" y="1255800"/>
            <a:ext cx="17784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Escreva uma breve descrição do item que está sendo analisado. 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5839832-6D2A-411F-B3D0-69AF3EA0B30A}"/>
              </a:ext>
            </a:extLst>
          </p:cNvPr>
          <p:cNvSpPr txBox="1"/>
          <p:nvPr/>
        </p:nvSpPr>
        <p:spPr>
          <a:xfrm>
            <a:off x="518400" y="2263800"/>
            <a:ext cx="132159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Números globais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6D308D7-9104-4698-9DC1-631E3F9A9B89}"/>
              </a:ext>
            </a:extLst>
          </p:cNvPr>
          <p:cNvSpPr txBox="1"/>
          <p:nvPr/>
        </p:nvSpPr>
        <p:spPr>
          <a:xfrm>
            <a:off x="518400" y="2443800"/>
            <a:ext cx="17784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5044C32-10A3-416A-877F-0CAFCB8F214F}"/>
              </a:ext>
            </a:extLst>
          </p:cNvPr>
          <p:cNvSpPr/>
          <p:nvPr/>
        </p:nvSpPr>
        <p:spPr>
          <a:xfrm>
            <a:off x="597600" y="2925707"/>
            <a:ext cx="146880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A3865DD-0895-45B3-A35D-31DAFC5A2895}"/>
              </a:ext>
            </a:extLst>
          </p:cNvPr>
          <p:cNvSpPr txBox="1"/>
          <p:nvPr/>
        </p:nvSpPr>
        <p:spPr>
          <a:xfrm>
            <a:off x="518400" y="3014807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BAC6FE3-420A-4D2A-BE83-31D8E5210DB3}"/>
              </a:ext>
            </a:extLst>
          </p:cNvPr>
          <p:cNvSpPr/>
          <p:nvPr/>
        </p:nvSpPr>
        <p:spPr>
          <a:xfrm>
            <a:off x="597600" y="3350297"/>
            <a:ext cx="127565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2B05FEE-8E1F-4D77-8F5D-591E4A1C6055}"/>
              </a:ext>
            </a:extLst>
          </p:cNvPr>
          <p:cNvSpPr txBox="1"/>
          <p:nvPr/>
        </p:nvSpPr>
        <p:spPr>
          <a:xfrm>
            <a:off x="518400" y="3439397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2163F53-9C2B-4F11-A23D-BEA8EABC3747}"/>
              </a:ext>
            </a:extLst>
          </p:cNvPr>
          <p:cNvSpPr/>
          <p:nvPr/>
        </p:nvSpPr>
        <p:spPr>
          <a:xfrm>
            <a:off x="597600" y="3774887"/>
            <a:ext cx="107880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90EFF321-2163-484E-8E89-6CAB9E85BB89}"/>
              </a:ext>
            </a:extLst>
          </p:cNvPr>
          <p:cNvSpPr txBox="1"/>
          <p:nvPr/>
        </p:nvSpPr>
        <p:spPr>
          <a:xfrm>
            <a:off x="518400" y="3863987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DD8FB7F1-F661-4016-844A-12A758124A10}"/>
              </a:ext>
            </a:extLst>
          </p:cNvPr>
          <p:cNvSpPr/>
          <p:nvPr/>
        </p:nvSpPr>
        <p:spPr>
          <a:xfrm>
            <a:off x="597600" y="4199476"/>
            <a:ext cx="146880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F8339A8-0EFA-4D8A-A3C6-88C10F5DD1BC}"/>
              </a:ext>
            </a:extLst>
          </p:cNvPr>
          <p:cNvSpPr txBox="1"/>
          <p:nvPr/>
        </p:nvSpPr>
        <p:spPr>
          <a:xfrm>
            <a:off x="518400" y="4288576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A5D962BE-55D6-4960-AE12-2E73E1D85C9B}"/>
              </a:ext>
            </a:extLst>
          </p:cNvPr>
          <p:cNvSpPr txBox="1"/>
          <p:nvPr/>
        </p:nvSpPr>
        <p:spPr>
          <a:xfrm>
            <a:off x="2718675" y="1229625"/>
            <a:ext cx="332970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Global Market </a:t>
            </a:r>
            <a:r>
              <a:rPr lang="pt-BR" sz="900" dirty="0" err="1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Shares</a:t>
            </a:r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Private </a:t>
            </a:r>
            <a:r>
              <a:rPr lang="pt-BR" sz="900" dirty="0" err="1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Label</a:t>
            </a:r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Market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C27E5C1-1891-4A4F-82E2-AFEA6AA2C901}"/>
              </a:ext>
            </a:extLst>
          </p:cNvPr>
          <p:cNvSpPr txBox="1"/>
          <p:nvPr/>
        </p:nvSpPr>
        <p:spPr>
          <a:xfrm>
            <a:off x="2718674" y="623772"/>
            <a:ext cx="2367675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+22,45%</a:t>
            </a:r>
            <a:endParaRPr lang="pt-BR" sz="44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A76D90D-5800-45FE-A56A-6ADB2A567E43}"/>
              </a:ext>
            </a:extLst>
          </p:cNvPr>
          <p:cNvSpPr txBox="1"/>
          <p:nvPr/>
        </p:nvSpPr>
        <p:spPr>
          <a:xfrm>
            <a:off x="2728199" y="1493925"/>
            <a:ext cx="3430905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Escreva uma breve descrição do item que está sendo analisado. Escreva uma breve descrição do item que está sendo analisado. </a:t>
            </a:r>
          </a:p>
        </p:txBody>
      </p:sp>
      <p:graphicFrame>
        <p:nvGraphicFramePr>
          <p:cNvPr id="70" name="Tabela 70">
            <a:extLst>
              <a:ext uri="{FF2B5EF4-FFF2-40B4-BE49-F238E27FC236}">
                <a16:creationId xmlns:a16="http://schemas.microsoft.com/office/drawing/2014/main" id="{53923938-7B70-49CC-89EE-206B6A1A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66395"/>
              </p:ext>
            </p:extLst>
          </p:nvPr>
        </p:nvGraphicFramePr>
        <p:xfrm>
          <a:off x="2781300" y="2133071"/>
          <a:ext cx="3430906" cy="69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53">
                  <a:extLst>
                    <a:ext uri="{9D8B030D-6E8A-4147-A177-3AD203B41FA5}">
                      <a16:colId xmlns:a16="http://schemas.microsoft.com/office/drawing/2014/main" val="398428997"/>
                    </a:ext>
                  </a:extLst>
                </a:gridCol>
                <a:gridCol w="1715453">
                  <a:extLst>
                    <a:ext uri="{9D8B030D-6E8A-4147-A177-3AD203B41FA5}">
                      <a16:colId xmlns:a16="http://schemas.microsoft.com/office/drawing/2014/main" val="2604401248"/>
                    </a:ext>
                  </a:extLst>
                </a:gridCol>
              </a:tblGrid>
              <a:tr h="230329">
                <a:tc>
                  <a:txBody>
                    <a:bodyPr/>
                    <a:lstStyle/>
                    <a:p>
                      <a:r>
                        <a:rPr lang="pt-BR" sz="900" b="0" dirty="0">
                          <a:solidFill>
                            <a:srgbClr val="2D3355"/>
                          </a:solidFill>
                          <a:latin typeface="Heebo" pitchFamily="2" charset="-79"/>
                          <a:cs typeface="Heebo" pitchFamily="2" charset="-79"/>
                        </a:rPr>
                        <a:t>Total acumulado em 2021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900" b="0" dirty="0">
                          <a:solidFill>
                            <a:schemeClr val="accent4"/>
                          </a:solidFill>
                          <a:latin typeface="Heebo" pitchFamily="2" charset="-79"/>
                          <a:cs typeface="Heebo" pitchFamily="2" charset="-79"/>
                        </a:rPr>
                        <a:t>7.456.899,21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191696"/>
                  </a:ext>
                </a:extLst>
              </a:tr>
              <a:tr h="23032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D3355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Total acumulado em 2021</a:t>
                      </a:r>
                      <a:endParaRPr kumimoji="0" lang="pt-B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D3355"/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7.456.899,21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118415"/>
                  </a:ext>
                </a:extLst>
              </a:tr>
              <a:tr h="23032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D3355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Total acumulado em 2021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7.456.899,21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173778"/>
                  </a:ext>
                </a:extLst>
              </a:tr>
            </a:tbl>
          </a:graphicData>
        </a:graphic>
      </p:graphicFrame>
      <p:pic>
        <p:nvPicPr>
          <p:cNvPr id="72" name="Gráfico 71" descr="Gráfico de barras com preenchimento sólido">
            <a:extLst>
              <a:ext uri="{FF2B5EF4-FFF2-40B4-BE49-F238E27FC236}">
                <a16:creationId xmlns:a16="http://schemas.microsoft.com/office/drawing/2014/main" id="{6EA34345-9116-461A-A2EA-CD40F58C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1052" y="3345112"/>
            <a:ext cx="309324" cy="309324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FAE14F53-B1F2-44B4-A720-F791C186A116}"/>
              </a:ext>
            </a:extLst>
          </p:cNvPr>
          <p:cNvSpPr txBox="1"/>
          <p:nvPr/>
        </p:nvSpPr>
        <p:spPr>
          <a:xfrm>
            <a:off x="2623425" y="3696600"/>
            <a:ext cx="9960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Estatística 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B793063-E78A-4D34-AD4C-1D311D759DA1}"/>
              </a:ext>
            </a:extLst>
          </p:cNvPr>
          <p:cNvSpPr txBox="1"/>
          <p:nvPr/>
        </p:nvSpPr>
        <p:spPr>
          <a:xfrm>
            <a:off x="2623425" y="3868050"/>
            <a:ext cx="79605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$23.6 mi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C5AA0B0-6927-491F-ACA4-FB3B0DFC556C}"/>
              </a:ext>
            </a:extLst>
          </p:cNvPr>
          <p:cNvSpPr txBox="1"/>
          <p:nvPr/>
        </p:nvSpPr>
        <p:spPr>
          <a:xfrm>
            <a:off x="2623425" y="4094250"/>
            <a:ext cx="1310400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</a:t>
            </a:r>
          </a:p>
        </p:txBody>
      </p:sp>
      <p:pic>
        <p:nvPicPr>
          <p:cNvPr id="81" name="Gráfico 80" descr="Gráfico de barras com preenchimento sólido">
            <a:extLst>
              <a:ext uri="{FF2B5EF4-FFF2-40B4-BE49-F238E27FC236}">
                <a16:creationId xmlns:a16="http://schemas.microsoft.com/office/drawing/2014/main" id="{61E68122-5A5F-462D-8257-ED1270619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739" y="3345112"/>
            <a:ext cx="309324" cy="309324"/>
          </a:xfrm>
          <a:prstGeom prst="rect">
            <a:avLst/>
          </a:prstGeom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0A65A7F4-7CF6-4CAC-8EA6-67C5CFB2929D}"/>
              </a:ext>
            </a:extLst>
          </p:cNvPr>
          <p:cNvSpPr txBox="1"/>
          <p:nvPr/>
        </p:nvSpPr>
        <p:spPr>
          <a:xfrm>
            <a:off x="3933112" y="3696600"/>
            <a:ext cx="9960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Estatística B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680667FA-E8E3-40E7-86FC-82DD4A7D0996}"/>
              </a:ext>
            </a:extLst>
          </p:cNvPr>
          <p:cNvSpPr txBox="1"/>
          <p:nvPr/>
        </p:nvSpPr>
        <p:spPr>
          <a:xfrm>
            <a:off x="3933112" y="3868050"/>
            <a:ext cx="79605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$23.6 mi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C6108E0-A579-4FF9-9AC7-02009E006AE8}"/>
              </a:ext>
            </a:extLst>
          </p:cNvPr>
          <p:cNvSpPr txBox="1"/>
          <p:nvPr/>
        </p:nvSpPr>
        <p:spPr>
          <a:xfrm>
            <a:off x="3933112" y="4094250"/>
            <a:ext cx="1310400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</a:t>
            </a:r>
          </a:p>
        </p:txBody>
      </p:sp>
      <p:pic>
        <p:nvPicPr>
          <p:cNvPr id="88" name="Gráfico 87" descr="Gráfico de barras com preenchimento sólido">
            <a:extLst>
              <a:ext uri="{FF2B5EF4-FFF2-40B4-BE49-F238E27FC236}">
                <a16:creationId xmlns:a16="http://schemas.microsoft.com/office/drawing/2014/main" id="{508E218C-94C2-4276-B5C6-51A822AC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0427" y="3345112"/>
            <a:ext cx="309324" cy="309324"/>
          </a:xfrm>
          <a:prstGeom prst="rect">
            <a:avLst/>
          </a:prstGeom>
        </p:spPr>
      </p:pic>
      <p:sp>
        <p:nvSpPr>
          <p:cNvPr id="89" name="CaixaDeTexto 88">
            <a:extLst>
              <a:ext uri="{FF2B5EF4-FFF2-40B4-BE49-F238E27FC236}">
                <a16:creationId xmlns:a16="http://schemas.microsoft.com/office/drawing/2014/main" id="{4DFD7114-0A86-400D-9194-AA16CC744B73}"/>
              </a:ext>
            </a:extLst>
          </p:cNvPr>
          <p:cNvSpPr txBox="1"/>
          <p:nvPr/>
        </p:nvSpPr>
        <p:spPr>
          <a:xfrm>
            <a:off x="5242800" y="3696600"/>
            <a:ext cx="996075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Estatística C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6CD6C9CD-E45B-4AEA-BB98-D2C0FEC51758}"/>
              </a:ext>
            </a:extLst>
          </p:cNvPr>
          <p:cNvSpPr txBox="1"/>
          <p:nvPr/>
        </p:nvSpPr>
        <p:spPr>
          <a:xfrm>
            <a:off x="5242800" y="3868050"/>
            <a:ext cx="796050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$23.6 mi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F800C4E0-8712-4F2D-904E-507B3A370C34}"/>
              </a:ext>
            </a:extLst>
          </p:cNvPr>
          <p:cNvSpPr txBox="1"/>
          <p:nvPr/>
        </p:nvSpPr>
        <p:spPr>
          <a:xfrm>
            <a:off x="5242800" y="4094250"/>
            <a:ext cx="1310400" cy="4154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DB7A3AB-AF91-481B-914F-3FD6F49DBE2E}"/>
              </a:ext>
            </a:extLst>
          </p:cNvPr>
          <p:cNvSpPr txBox="1"/>
          <p:nvPr/>
        </p:nvSpPr>
        <p:spPr>
          <a:xfrm>
            <a:off x="6776325" y="953400"/>
            <a:ext cx="132159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1.354.476 </a:t>
            </a:r>
            <a:r>
              <a:rPr lang="pt-BR" sz="900" dirty="0" err="1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shares</a:t>
            </a:r>
            <a:endParaRPr lang="pt-BR" sz="9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66DE238-035B-4D6D-B746-4DD17FDF7009}"/>
              </a:ext>
            </a:extLst>
          </p:cNvPr>
          <p:cNvSpPr txBox="1"/>
          <p:nvPr/>
        </p:nvSpPr>
        <p:spPr>
          <a:xfrm>
            <a:off x="6776325" y="618258"/>
            <a:ext cx="1778400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$64.7 bi</a:t>
            </a:r>
            <a:endParaRPr lang="pt-BR" sz="24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31B5ACF4-B2DD-4332-B262-1959027F3DE6}"/>
              </a:ext>
            </a:extLst>
          </p:cNvPr>
          <p:cNvSpPr txBox="1"/>
          <p:nvPr/>
        </p:nvSpPr>
        <p:spPr>
          <a:xfrm>
            <a:off x="6776325" y="1255800"/>
            <a:ext cx="17784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Escreva uma breve descrição do item que está sendo analisado. 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1BC4721-C2EA-4075-9420-E2D72BE2ECCD}"/>
              </a:ext>
            </a:extLst>
          </p:cNvPr>
          <p:cNvSpPr txBox="1"/>
          <p:nvPr/>
        </p:nvSpPr>
        <p:spPr>
          <a:xfrm>
            <a:off x="6785850" y="2263800"/>
            <a:ext cx="1321598" cy="2308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Números globais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3706F352-8392-4A0D-A1F9-A70FABDD3260}"/>
              </a:ext>
            </a:extLst>
          </p:cNvPr>
          <p:cNvSpPr txBox="1"/>
          <p:nvPr/>
        </p:nvSpPr>
        <p:spPr>
          <a:xfrm>
            <a:off x="6785850" y="2443800"/>
            <a:ext cx="17784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uma breve descrição do item que está sendo analisado. </a:t>
            </a:r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177833D8-BD26-4940-8E76-C56113AF1145}"/>
              </a:ext>
            </a:extLst>
          </p:cNvPr>
          <p:cNvSpPr/>
          <p:nvPr/>
        </p:nvSpPr>
        <p:spPr>
          <a:xfrm rot="16200000">
            <a:off x="6239024" y="3731509"/>
            <a:ext cx="146880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59D05C45-6287-4A31-A865-FA4CA27E039D}"/>
              </a:ext>
            </a:extLst>
          </p:cNvPr>
          <p:cNvSpPr txBox="1"/>
          <p:nvPr/>
        </p:nvSpPr>
        <p:spPr>
          <a:xfrm rot="16200000">
            <a:off x="6222092" y="3614835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9C3E5145-49BA-4B11-A139-6048DB9C29D4}"/>
              </a:ext>
            </a:extLst>
          </p:cNvPr>
          <p:cNvSpPr/>
          <p:nvPr/>
        </p:nvSpPr>
        <p:spPr>
          <a:xfrm rot="16200000">
            <a:off x="6760189" y="3828084"/>
            <a:ext cx="127565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B70B414-61C4-4045-ADDD-91074BB1AE3B}"/>
              </a:ext>
            </a:extLst>
          </p:cNvPr>
          <p:cNvSpPr txBox="1"/>
          <p:nvPr/>
        </p:nvSpPr>
        <p:spPr>
          <a:xfrm rot="16200000">
            <a:off x="6646682" y="3614835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0AD48DF-BA9A-48E8-BC40-30B4F6C720E2}"/>
              </a:ext>
            </a:extLst>
          </p:cNvPr>
          <p:cNvSpPr/>
          <p:nvPr/>
        </p:nvSpPr>
        <p:spPr>
          <a:xfrm rot="16200000">
            <a:off x="7283204" y="3926509"/>
            <a:ext cx="107880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08834515-1512-4A08-8026-72DE1395BE3A}"/>
              </a:ext>
            </a:extLst>
          </p:cNvPr>
          <p:cNvSpPr txBox="1"/>
          <p:nvPr/>
        </p:nvSpPr>
        <p:spPr>
          <a:xfrm rot="16200000">
            <a:off x="7071272" y="3614835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D209BCDA-9203-4E72-BA4F-5567A6ED8AFD}"/>
              </a:ext>
            </a:extLst>
          </p:cNvPr>
          <p:cNvSpPr/>
          <p:nvPr/>
        </p:nvSpPr>
        <p:spPr>
          <a:xfrm rot="16200000">
            <a:off x="7512793" y="3731509"/>
            <a:ext cx="1468800" cy="1179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ABBD7701-C4D6-4BC6-99A0-E6DBD8580EE7}"/>
              </a:ext>
            </a:extLst>
          </p:cNvPr>
          <p:cNvSpPr txBox="1"/>
          <p:nvPr/>
        </p:nvSpPr>
        <p:spPr>
          <a:xfrm rot="16200000">
            <a:off x="7495861" y="3614835"/>
            <a:ext cx="177840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Total: $2.958.322</a:t>
            </a:r>
          </a:p>
        </p:txBody>
      </p:sp>
    </p:spTree>
    <p:extLst>
      <p:ext uri="{BB962C8B-B14F-4D97-AF65-F5344CB8AC3E}">
        <p14:creationId xmlns:p14="http://schemas.microsoft.com/office/powerpoint/2010/main" val="106459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5AFCE734-8CB1-D806-08F4-D870BA1044B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1036" y="1304911"/>
            <a:ext cx="6555405" cy="178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Heebo" pitchFamily="2" charset="-79"/>
            </a:endParaRPr>
          </a:p>
        </p:txBody>
      </p:sp>
      <p:sp>
        <p:nvSpPr>
          <p:cNvPr id="3" name="Freeform 30">
            <a:extLst>
              <a:ext uri="{FF2B5EF4-FFF2-40B4-BE49-F238E27FC236}">
                <a16:creationId xmlns:a16="http://schemas.microsoft.com/office/drawing/2014/main" id="{B259771C-2FF3-AF1A-A67A-54B79795A5CC}"/>
              </a:ext>
            </a:extLst>
          </p:cNvPr>
          <p:cNvSpPr/>
          <p:nvPr/>
        </p:nvSpPr>
        <p:spPr>
          <a:xfrm>
            <a:off x="461036" y="1303979"/>
            <a:ext cx="1556909" cy="1790942"/>
          </a:xfrm>
          <a:custGeom>
            <a:avLst/>
            <a:gdLst>
              <a:gd name="connsiteX0" fmla="*/ 1192006 w 2384012"/>
              <a:gd name="connsiteY0" fmla="*/ 0 h 2742375"/>
              <a:gd name="connsiteX1" fmla="*/ 1218569 w 2384012"/>
              <a:gd name="connsiteY1" fmla="*/ 7484 h 2742375"/>
              <a:gd name="connsiteX2" fmla="*/ 2357449 w 2384012"/>
              <a:gd name="connsiteY2" fmla="*/ 666054 h 2742375"/>
              <a:gd name="connsiteX3" fmla="*/ 2384012 w 2384012"/>
              <a:gd name="connsiteY3" fmla="*/ 712619 h 2742375"/>
              <a:gd name="connsiteX4" fmla="*/ 2384012 w 2384012"/>
              <a:gd name="connsiteY4" fmla="*/ 2029757 h 2742375"/>
              <a:gd name="connsiteX5" fmla="*/ 2357449 w 2384012"/>
              <a:gd name="connsiteY5" fmla="*/ 2076323 h 2742375"/>
              <a:gd name="connsiteX6" fmla="*/ 1218569 w 2384012"/>
              <a:gd name="connsiteY6" fmla="*/ 2734892 h 2742375"/>
              <a:gd name="connsiteX7" fmla="*/ 1165443 w 2384012"/>
              <a:gd name="connsiteY7" fmla="*/ 2734892 h 2742375"/>
              <a:gd name="connsiteX8" fmla="*/ 26563 w 2384012"/>
              <a:gd name="connsiteY8" fmla="*/ 2076323 h 2742375"/>
              <a:gd name="connsiteX9" fmla="*/ 0 w 2384012"/>
              <a:gd name="connsiteY9" fmla="*/ 2029757 h 2742375"/>
              <a:gd name="connsiteX10" fmla="*/ 0 w 2384012"/>
              <a:gd name="connsiteY10" fmla="*/ 712619 h 2742375"/>
              <a:gd name="connsiteX11" fmla="*/ 26563 w 2384012"/>
              <a:gd name="connsiteY11" fmla="*/ 666054 h 2742375"/>
              <a:gd name="connsiteX12" fmla="*/ 1165443 w 2384012"/>
              <a:gd name="connsiteY12" fmla="*/ 7484 h 2742375"/>
              <a:gd name="connsiteX13" fmla="*/ 1192006 w 2384012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4012" h="2742375">
                <a:moveTo>
                  <a:pt x="1192006" y="0"/>
                </a:moveTo>
                <a:cubicBezTo>
                  <a:pt x="1201137" y="0"/>
                  <a:pt x="1210268" y="2495"/>
                  <a:pt x="1218569" y="7484"/>
                </a:cubicBezTo>
                <a:cubicBezTo>
                  <a:pt x="1218569" y="7484"/>
                  <a:pt x="1218569" y="7484"/>
                  <a:pt x="2357449" y="666054"/>
                </a:cubicBezTo>
                <a:cubicBezTo>
                  <a:pt x="2374051" y="676032"/>
                  <a:pt x="2384012" y="692662"/>
                  <a:pt x="2384012" y="712619"/>
                </a:cubicBezTo>
                <a:cubicBezTo>
                  <a:pt x="2384012" y="712619"/>
                  <a:pt x="2384012" y="712619"/>
                  <a:pt x="2384012" y="2029757"/>
                </a:cubicBezTo>
                <a:cubicBezTo>
                  <a:pt x="2384012" y="2049714"/>
                  <a:pt x="2374051" y="2066344"/>
                  <a:pt x="2357449" y="2076323"/>
                </a:cubicBezTo>
                <a:cubicBezTo>
                  <a:pt x="2357449" y="2076323"/>
                  <a:pt x="2357449" y="2076323"/>
                  <a:pt x="1218569" y="2734892"/>
                </a:cubicBezTo>
                <a:cubicBezTo>
                  <a:pt x="1201967" y="2744870"/>
                  <a:pt x="1182045" y="2744870"/>
                  <a:pt x="1165443" y="2734892"/>
                </a:cubicBezTo>
                <a:cubicBezTo>
                  <a:pt x="1165443" y="2734892"/>
                  <a:pt x="1165443" y="2734892"/>
                  <a:pt x="26563" y="2076323"/>
                </a:cubicBezTo>
                <a:cubicBezTo>
                  <a:pt x="9961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9961" y="676032"/>
                  <a:pt x="26563" y="666054"/>
                </a:cubicBezTo>
                <a:cubicBezTo>
                  <a:pt x="26563" y="666054"/>
                  <a:pt x="26563" y="666054"/>
                  <a:pt x="1165443" y="7484"/>
                </a:cubicBezTo>
                <a:cubicBezTo>
                  <a:pt x="1173744" y="2495"/>
                  <a:pt x="1182875" y="0"/>
                  <a:pt x="11920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DA0C4DCF-E503-0F84-4ABF-26BB19AC6E0E}"/>
              </a:ext>
            </a:extLst>
          </p:cNvPr>
          <p:cNvSpPr>
            <a:spLocks/>
          </p:cNvSpPr>
          <p:nvPr/>
        </p:nvSpPr>
        <p:spPr bwMode="auto">
          <a:xfrm>
            <a:off x="712839" y="1597605"/>
            <a:ext cx="1364003" cy="1203689"/>
          </a:xfrm>
          <a:custGeom>
            <a:avLst/>
            <a:gdLst>
              <a:gd name="connsiteX0" fmla="*/ 806787 w 2088625"/>
              <a:gd name="connsiteY0" fmla="*/ 0 h 1843146"/>
              <a:gd name="connsiteX1" fmla="*/ 833348 w 2088625"/>
              <a:gd name="connsiteY1" fmla="*/ 7479 h 1843146"/>
              <a:gd name="connsiteX2" fmla="*/ 1583693 w 2088625"/>
              <a:gd name="connsiteY2" fmla="*/ 439596 h 1843146"/>
              <a:gd name="connsiteX3" fmla="*/ 1610254 w 2088625"/>
              <a:gd name="connsiteY3" fmla="*/ 486132 h 1843146"/>
              <a:gd name="connsiteX4" fmla="*/ 1610254 w 2088625"/>
              <a:gd name="connsiteY4" fmla="*/ 769126 h 1843146"/>
              <a:gd name="connsiteX5" fmla="*/ 1610254 w 2088625"/>
              <a:gd name="connsiteY5" fmla="*/ 831388 h 1843146"/>
              <a:gd name="connsiteX6" fmla="*/ 2088625 w 2088625"/>
              <a:gd name="connsiteY6" fmla="*/ 831388 h 1843146"/>
              <a:gd name="connsiteX7" fmla="*/ 2088625 w 2088625"/>
              <a:gd name="connsiteY7" fmla="*/ 1027442 h 1843146"/>
              <a:gd name="connsiteX8" fmla="*/ 1610254 w 2088625"/>
              <a:gd name="connsiteY8" fmla="*/ 1027442 h 1843146"/>
              <a:gd name="connsiteX9" fmla="*/ 1610254 w 2088625"/>
              <a:gd name="connsiteY9" fmla="*/ 1069555 h 1843146"/>
              <a:gd name="connsiteX10" fmla="*/ 1610254 w 2088625"/>
              <a:gd name="connsiteY10" fmla="*/ 1357014 h 1843146"/>
              <a:gd name="connsiteX11" fmla="*/ 1583693 w 2088625"/>
              <a:gd name="connsiteY11" fmla="*/ 1403550 h 1843146"/>
              <a:gd name="connsiteX12" fmla="*/ 833348 w 2088625"/>
              <a:gd name="connsiteY12" fmla="*/ 1835667 h 1843146"/>
              <a:gd name="connsiteX13" fmla="*/ 780226 w 2088625"/>
              <a:gd name="connsiteY13" fmla="*/ 1835667 h 1843146"/>
              <a:gd name="connsiteX14" fmla="*/ 26561 w 2088625"/>
              <a:gd name="connsiteY14" fmla="*/ 1403550 h 1843146"/>
              <a:gd name="connsiteX15" fmla="*/ 0 w 2088625"/>
              <a:gd name="connsiteY15" fmla="*/ 1357014 h 1843146"/>
              <a:gd name="connsiteX16" fmla="*/ 0 w 2088625"/>
              <a:gd name="connsiteY16" fmla="*/ 486132 h 1843146"/>
              <a:gd name="connsiteX17" fmla="*/ 26561 w 2088625"/>
              <a:gd name="connsiteY17" fmla="*/ 439596 h 1843146"/>
              <a:gd name="connsiteX18" fmla="*/ 780226 w 2088625"/>
              <a:gd name="connsiteY18" fmla="*/ 7479 h 1843146"/>
              <a:gd name="connsiteX19" fmla="*/ 806787 w 2088625"/>
              <a:gd name="connsiteY19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88625" h="1843146">
                <a:moveTo>
                  <a:pt x="806787" y="0"/>
                </a:moveTo>
                <a:cubicBezTo>
                  <a:pt x="815918" y="0"/>
                  <a:pt x="825048" y="2493"/>
                  <a:pt x="833348" y="7479"/>
                </a:cubicBezTo>
                <a:cubicBezTo>
                  <a:pt x="833348" y="7479"/>
                  <a:pt x="833348" y="7479"/>
                  <a:pt x="1583693" y="439596"/>
                </a:cubicBezTo>
                <a:cubicBezTo>
                  <a:pt x="1600294" y="449568"/>
                  <a:pt x="1610254" y="466188"/>
                  <a:pt x="1610254" y="486132"/>
                </a:cubicBezTo>
                <a:cubicBezTo>
                  <a:pt x="1610254" y="486132"/>
                  <a:pt x="1610254" y="486132"/>
                  <a:pt x="1610254" y="769126"/>
                </a:cubicBezTo>
                <a:lnTo>
                  <a:pt x="1610254" y="831388"/>
                </a:lnTo>
                <a:lnTo>
                  <a:pt x="2088625" y="831388"/>
                </a:lnTo>
                <a:lnTo>
                  <a:pt x="2088625" y="1027442"/>
                </a:lnTo>
                <a:lnTo>
                  <a:pt x="1610254" y="1027442"/>
                </a:lnTo>
                <a:lnTo>
                  <a:pt x="1610254" y="1069555"/>
                </a:lnTo>
                <a:cubicBezTo>
                  <a:pt x="1610254" y="1152901"/>
                  <a:pt x="1610254" y="1248154"/>
                  <a:pt x="1610254" y="1357014"/>
                </a:cubicBezTo>
                <a:cubicBezTo>
                  <a:pt x="1610254" y="1373634"/>
                  <a:pt x="1600294" y="1393578"/>
                  <a:pt x="1583693" y="1403550"/>
                </a:cubicBezTo>
                <a:cubicBezTo>
                  <a:pt x="1583693" y="1403550"/>
                  <a:pt x="1583693" y="1403550"/>
                  <a:pt x="833348" y="1835667"/>
                </a:cubicBezTo>
                <a:cubicBezTo>
                  <a:pt x="816748" y="1845639"/>
                  <a:pt x="796827" y="1845639"/>
                  <a:pt x="780226" y="1835667"/>
                </a:cubicBezTo>
                <a:cubicBezTo>
                  <a:pt x="780226" y="1835667"/>
                  <a:pt x="780226" y="1835667"/>
                  <a:pt x="26561" y="1403550"/>
                </a:cubicBezTo>
                <a:cubicBezTo>
                  <a:pt x="9960" y="1393578"/>
                  <a:pt x="0" y="1373634"/>
                  <a:pt x="0" y="1357014"/>
                </a:cubicBezTo>
                <a:cubicBezTo>
                  <a:pt x="0" y="1357014"/>
                  <a:pt x="0" y="1357014"/>
                  <a:pt x="0" y="486132"/>
                </a:cubicBezTo>
                <a:cubicBezTo>
                  <a:pt x="0" y="466188"/>
                  <a:pt x="9960" y="449568"/>
                  <a:pt x="26561" y="439596"/>
                </a:cubicBezTo>
                <a:cubicBezTo>
                  <a:pt x="26561" y="439596"/>
                  <a:pt x="26561" y="439596"/>
                  <a:pt x="780226" y="7479"/>
                </a:cubicBezTo>
                <a:cubicBezTo>
                  <a:pt x="788527" y="2493"/>
                  <a:pt x="797657" y="0"/>
                  <a:pt x="806787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reeform 31">
            <a:extLst>
              <a:ext uri="{FF2B5EF4-FFF2-40B4-BE49-F238E27FC236}">
                <a16:creationId xmlns:a16="http://schemas.microsoft.com/office/drawing/2014/main" id="{639F93BF-42D5-680F-AA88-105E042F628E}"/>
              </a:ext>
            </a:extLst>
          </p:cNvPr>
          <p:cNvSpPr/>
          <p:nvPr/>
        </p:nvSpPr>
        <p:spPr>
          <a:xfrm>
            <a:off x="2130616" y="1303979"/>
            <a:ext cx="1556909" cy="1790942"/>
          </a:xfrm>
          <a:custGeom>
            <a:avLst/>
            <a:gdLst>
              <a:gd name="connsiteX0" fmla="*/ 1192006 w 2384012"/>
              <a:gd name="connsiteY0" fmla="*/ 0 h 2742375"/>
              <a:gd name="connsiteX1" fmla="*/ 1218569 w 2384012"/>
              <a:gd name="connsiteY1" fmla="*/ 7484 h 2742375"/>
              <a:gd name="connsiteX2" fmla="*/ 2357449 w 2384012"/>
              <a:gd name="connsiteY2" fmla="*/ 666054 h 2742375"/>
              <a:gd name="connsiteX3" fmla="*/ 2384012 w 2384012"/>
              <a:gd name="connsiteY3" fmla="*/ 712619 h 2742375"/>
              <a:gd name="connsiteX4" fmla="*/ 2384012 w 2384012"/>
              <a:gd name="connsiteY4" fmla="*/ 2029757 h 2742375"/>
              <a:gd name="connsiteX5" fmla="*/ 2357449 w 2384012"/>
              <a:gd name="connsiteY5" fmla="*/ 2076323 h 2742375"/>
              <a:gd name="connsiteX6" fmla="*/ 1218569 w 2384012"/>
              <a:gd name="connsiteY6" fmla="*/ 2734892 h 2742375"/>
              <a:gd name="connsiteX7" fmla="*/ 1165443 w 2384012"/>
              <a:gd name="connsiteY7" fmla="*/ 2734892 h 2742375"/>
              <a:gd name="connsiteX8" fmla="*/ 26563 w 2384012"/>
              <a:gd name="connsiteY8" fmla="*/ 2076323 h 2742375"/>
              <a:gd name="connsiteX9" fmla="*/ 0 w 2384012"/>
              <a:gd name="connsiteY9" fmla="*/ 2029757 h 2742375"/>
              <a:gd name="connsiteX10" fmla="*/ 0 w 2384012"/>
              <a:gd name="connsiteY10" fmla="*/ 712619 h 2742375"/>
              <a:gd name="connsiteX11" fmla="*/ 26563 w 2384012"/>
              <a:gd name="connsiteY11" fmla="*/ 666054 h 2742375"/>
              <a:gd name="connsiteX12" fmla="*/ 1165443 w 2384012"/>
              <a:gd name="connsiteY12" fmla="*/ 7484 h 2742375"/>
              <a:gd name="connsiteX13" fmla="*/ 1192006 w 2384012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4012" h="2742375">
                <a:moveTo>
                  <a:pt x="1192006" y="0"/>
                </a:moveTo>
                <a:cubicBezTo>
                  <a:pt x="1201137" y="0"/>
                  <a:pt x="1210268" y="2495"/>
                  <a:pt x="1218569" y="7484"/>
                </a:cubicBezTo>
                <a:cubicBezTo>
                  <a:pt x="1218569" y="7484"/>
                  <a:pt x="1218569" y="7484"/>
                  <a:pt x="2357449" y="666054"/>
                </a:cubicBezTo>
                <a:cubicBezTo>
                  <a:pt x="2374051" y="676032"/>
                  <a:pt x="2384012" y="692662"/>
                  <a:pt x="2384012" y="712619"/>
                </a:cubicBezTo>
                <a:cubicBezTo>
                  <a:pt x="2384012" y="712619"/>
                  <a:pt x="2384012" y="712619"/>
                  <a:pt x="2384012" y="2029757"/>
                </a:cubicBezTo>
                <a:cubicBezTo>
                  <a:pt x="2384012" y="2049714"/>
                  <a:pt x="2374051" y="2066344"/>
                  <a:pt x="2357449" y="2076323"/>
                </a:cubicBezTo>
                <a:cubicBezTo>
                  <a:pt x="2357449" y="2076323"/>
                  <a:pt x="2357449" y="2076323"/>
                  <a:pt x="1218569" y="2734892"/>
                </a:cubicBezTo>
                <a:cubicBezTo>
                  <a:pt x="1201967" y="2744870"/>
                  <a:pt x="1182045" y="2744870"/>
                  <a:pt x="1165443" y="2734892"/>
                </a:cubicBezTo>
                <a:cubicBezTo>
                  <a:pt x="1165443" y="2734892"/>
                  <a:pt x="1165443" y="2734892"/>
                  <a:pt x="26563" y="2076323"/>
                </a:cubicBezTo>
                <a:cubicBezTo>
                  <a:pt x="9961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9961" y="676032"/>
                  <a:pt x="26563" y="666054"/>
                </a:cubicBezTo>
                <a:cubicBezTo>
                  <a:pt x="26563" y="666054"/>
                  <a:pt x="26563" y="666054"/>
                  <a:pt x="1165443" y="7484"/>
                </a:cubicBezTo>
                <a:cubicBezTo>
                  <a:pt x="1173744" y="2495"/>
                  <a:pt x="1182875" y="0"/>
                  <a:pt x="11920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 38">
            <a:extLst>
              <a:ext uri="{FF2B5EF4-FFF2-40B4-BE49-F238E27FC236}">
                <a16:creationId xmlns:a16="http://schemas.microsoft.com/office/drawing/2014/main" id="{8DFB77B9-5888-E32F-B90E-13E00002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840" y="1597605"/>
            <a:ext cx="1665313" cy="1203689"/>
          </a:xfrm>
          <a:custGeom>
            <a:avLst/>
            <a:gdLst>
              <a:gd name="connsiteX0" fmla="*/ 1274648 w 2550004"/>
              <a:gd name="connsiteY0" fmla="*/ 0 h 1843146"/>
              <a:gd name="connsiteX1" fmla="*/ 1301231 w 2550004"/>
              <a:gd name="connsiteY1" fmla="*/ 7479 h 1843146"/>
              <a:gd name="connsiteX2" fmla="*/ 2055508 w 2550004"/>
              <a:gd name="connsiteY2" fmla="*/ 439596 h 1843146"/>
              <a:gd name="connsiteX3" fmla="*/ 2082090 w 2550004"/>
              <a:gd name="connsiteY3" fmla="*/ 486132 h 1843146"/>
              <a:gd name="connsiteX4" fmla="*/ 2082090 w 2550004"/>
              <a:gd name="connsiteY4" fmla="*/ 769126 h 1843146"/>
              <a:gd name="connsiteX5" fmla="*/ 2082090 w 2550004"/>
              <a:gd name="connsiteY5" fmla="*/ 831388 h 1843146"/>
              <a:gd name="connsiteX6" fmla="*/ 2550004 w 2550004"/>
              <a:gd name="connsiteY6" fmla="*/ 831388 h 1843146"/>
              <a:gd name="connsiteX7" fmla="*/ 2550004 w 2550004"/>
              <a:gd name="connsiteY7" fmla="*/ 1027442 h 1843146"/>
              <a:gd name="connsiteX8" fmla="*/ 2082090 w 2550004"/>
              <a:gd name="connsiteY8" fmla="*/ 1027442 h 1843146"/>
              <a:gd name="connsiteX9" fmla="*/ 2082090 w 2550004"/>
              <a:gd name="connsiteY9" fmla="*/ 1069555 h 1843146"/>
              <a:gd name="connsiteX10" fmla="*/ 2082090 w 2550004"/>
              <a:gd name="connsiteY10" fmla="*/ 1357014 h 1843146"/>
              <a:gd name="connsiteX11" fmla="*/ 2055508 w 2550004"/>
              <a:gd name="connsiteY11" fmla="*/ 1403550 h 1843146"/>
              <a:gd name="connsiteX12" fmla="*/ 1301231 w 2550004"/>
              <a:gd name="connsiteY12" fmla="*/ 1835667 h 1843146"/>
              <a:gd name="connsiteX13" fmla="*/ 1248066 w 2550004"/>
              <a:gd name="connsiteY13" fmla="*/ 1835667 h 1843146"/>
              <a:gd name="connsiteX14" fmla="*/ 497112 w 2550004"/>
              <a:gd name="connsiteY14" fmla="*/ 1403550 h 1843146"/>
              <a:gd name="connsiteX15" fmla="*/ 470529 w 2550004"/>
              <a:gd name="connsiteY15" fmla="*/ 1357014 h 1843146"/>
              <a:gd name="connsiteX16" fmla="*/ 470529 w 2550004"/>
              <a:gd name="connsiteY16" fmla="*/ 1074020 h 1843146"/>
              <a:gd name="connsiteX17" fmla="*/ 470529 w 2550004"/>
              <a:gd name="connsiteY17" fmla="*/ 1027442 h 1843146"/>
              <a:gd name="connsiteX18" fmla="*/ 0 w 2550004"/>
              <a:gd name="connsiteY18" fmla="*/ 1027442 h 1843146"/>
              <a:gd name="connsiteX19" fmla="*/ 0 w 2550004"/>
              <a:gd name="connsiteY19" fmla="*/ 831388 h 1843146"/>
              <a:gd name="connsiteX20" fmla="*/ 470529 w 2550004"/>
              <a:gd name="connsiteY20" fmla="*/ 831388 h 1843146"/>
              <a:gd name="connsiteX21" fmla="*/ 470529 w 2550004"/>
              <a:gd name="connsiteY21" fmla="*/ 773591 h 1843146"/>
              <a:gd name="connsiteX22" fmla="*/ 470529 w 2550004"/>
              <a:gd name="connsiteY22" fmla="*/ 486132 h 1843146"/>
              <a:gd name="connsiteX23" fmla="*/ 497112 w 2550004"/>
              <a:gd name="connsiteY23" fmla="*/ 439596 h 1843146"/>
              <a:gd name="connsiteX24" fmla="*/ 1248066 w 2550004"/>
              <a:gd name="connsiteY24" fmla="*/ 7479 h 1843146"/>
              <a:gd name="connsiteX25" fmla="*/ 1274648 w 2550004"/>
              <a:gd name="connsiteY25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50004" h="1843146">
                <a:moveTo>
                  <a:pt x="1274648" y="0"/>
                </a:moveTo>
                <a:cubicBezTo>
                  <a:pt x="1283786" y="0"/>
                  <a:pt x="1292924" y="2493"/>
                  <a:pt x="1301231" y="7479"/>
                </a:cubicBezTo>
                <a:cubicBezTo>
                  <a:pt x="1301231" y="7479"/>
                  <a:pt x="1301231" y="7479"/>
                  <a:pt x="2055508" y="439596"/>
                </a:cubicBezTo>
                <a:cubicBezTo>
                  <a:pt x="2072122" y="449568"/>
                  <a:pt x="2082090" y="466188"/>
                  <a:pt x="2082090" y="486132"/>
                </a:cubicBezTo>
                <a:cubicBezTo>
                  <a:pt x="2082090" y="486132"/>
                  <a:pt x="2082090" y="486132"/>
                  <a:pt x="2082090" y="769126"/>
                </a:cubicBezTo>
                <a:lnTo>
                  <a:pt x="2082090" y="831388"/>
                </a:lnTo>
                <a:lnTo>
                  <a:pt x="2550004" y="831388"/>
                </a:lnTo>
                <a:lnTo>
                  <a:pt x="2550004" y="1027442"/>
                </a:lnTo>
                <a:lnTo>
                  <a:pt x="2082090" y="1027442"/>
                </a:lnTo>
                <a:lnTo>
                  <a:pt x="2082090" y="1069555"/>
                </a:lnTo>
                <a:cubicBezTo>
                  <a:pt x="2082090" y="1152901"/>
                  <a:pt x="2082090" y="1248154"/>
                  <a:pt x="2082090" y="1357014"/>
                </a:cubicBezTo>
                <a:cubicBezTo>
                  <a:pt x="2082090" y="1373634"/>
                  <a:pt x="2072122" y="1393578"/>
                  <a:pt x="2055508" y="1403550"/>
                </a:cubicBezTo>
                <a:cubicBezTo>
                  <a:pt x="2055508" y="1403550"/>
                  <a:pt x="2055508" y="1403550"/>
                  <a:pt x="1301231" y="1835667"/>
                </a:cubicBezTo>
                <a:cubicBezTo>
                  <a:pt x="1284617" y="1845639"/>
                  <a:pt x="1264680" y="1845639"/>
                  <a:pt x="1248066" y="1835667"/>
                </a:cubicBezTo>
                <a:cubicBezTo>
                  <a:pt x="1248066" y="1835667"/>
                  <a:pt x="1248066" y="1835667"/>
                  <a:pt x="497112" y="1403550"/>
                </a:cubicBezTo>
                <a:cubicBezTo>
                  <a:pt x="480498" y="1393578"/>
                  <a:pt x="470529" y="1373634"/>
                  <a:pt x="470529" y="1357014"/>
                </a:cubicBezTo>
                <a:cubicBezTo>
                  <a:pt x="470529" y="1357014"/>
                  <a:pt x="470529" y="1357014"/>
                  <a:pt x="470529" y="1074020"/>
                </a:cubicBezTo>
                <a:lnTo>
                  <a:pt x="470529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70529" y="831388"/>
                </a:lnTo>
                <a:lnTo>
                  <a:pt x="470529" y="773591"/>
                </a:lnTo>
                <a:cubicBezTo>
                  <a:pt x="470529" y="690245"/>
                  <a:pt x="470529" y="594992"/>
                  <a:pt x="470529" y="486132"/>
                </a:cubicBezTo>
                <a:cubicBezTo>
                  <a:pt x="470529" y="466188"/>
                  <a:pt x="480498" y="449568"/>
                  <a:pt x="497112" y="439596"/>
                </a:cubicBezTo>
                <a:cubicBezTo>
                  <a:pt x="497112" y="439596"/>
                  <a:pt x="497112" y="439596"/>
                  <a:pt x="1248066" y="7479"/>
                </a:cubicBezTo>
                <a:cubicBezTo>
                  <a:pt x="1256373" y="2493"/>
                  <a:pt x="1265511" y="0"/>
                  <a:pt x="1274648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3C9F4618-D9C2-4734-8967-6C6FF40708A6}"/>
              </a:ext>
            </a:extLst>
          </p:cNvPr>
          <p:cNvSpPr/>
          <p:nvPr/>
        </p:nvSpPr>
        <p:spPr>
          <a:xfrm>
            <a:off x="3787393" y="1303979"/>
            <a:ext cx="1556909" cy="1790942"/>
          </a:xfrm>
          <a:custGeom>
            <a:avLst/>
            <a:gdLst>
              <a:gd name="connsiteX0" fmla="*/ 1192006 w 2384012"/>
              <a:gd name="connsiteY0" fmla="*/ 0 h 2742375"/>
              <a:gd name="connsiteX1" fmla="*/ 1218569 w 2384012"/>
              <a:gd name="connsiteY1" fmla="*/ 7484 h 2742375"/>
              <a:gd name="connsiteX2" fmla="*/ 2357449 w 2384012"/>
              <a:gd name="connsiteY2" fmla="*/ 666054 h 2742375"/>
              <a:gd name="connsiteX3" fmla="*/ 2384012 w 2384012"/>
              <a:gd name="connsiteY3" fmla="*/ 712619 h 2742375"/>
              <a:gd name="connsiteX4" fmla="*/ 2384012 w 2384012"/>
              <a:gd name="connsiteY4" fmla="*/ 2029757 h 2742375"/>
              <a:gd name="connsiteX5" fmla="*/ 2357449 w 2384012"/>
              <a:gd name="connsiteY5" fmla="*/ 2076323 h 2742375"/>
              <a:gd name="connsiteX6" fmla="*/ 1218569 w 2384012"/>
              <a:gd name="connsiteY6" fmla="*/ 2734892 h 2742375"/>
              <a:gd name="connsiteX7" fmla="*/ 1165443 w 2384012"/>
              <a:gd name="connsiteY7" fmla="*/ 2734892 h 2742375"/>
              <a:gd name="connsiteX8" fmla="*/ 26563 w 2384012"/>
              <a:gd name="connsiteY8" fmla="*/ 2076323 h 2742375"/>
              <a:gd name="connsiteX9" fmla="*/ 0 w 2384012"/>
              <a:gd name="connsiteY9" fmla="*/ 2029757 h 2742375"/>
              <a:gd name="connsiteX10" fmla="*/ 0 w 2384012"/>
              <a:gd name="connsiteY10" fmla="*/ 712619 h 2742375"/>
              <a:gd name="connsiteX11" fmla="*/ 26563 w 2384012"/>
              <a:gd name="connsiteY11" fmla="*/ 666054 h 2742375"/>
              <a:gd name="connsiteX12" fmla="*/ 1165443 w 2384012"/>
              <a:gd name="connsiteY12" fmla="*/ 7484 h 2742375"/>
              <a:gd name="connsiteX13" fmla="*/ 1192006 w 2384012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4012" h="2742375">
                <a:moveTo>
                  <a:pt x="1192006" y="0"/>
                </a:moveTo>
                <a:cubicBezTo>
                  <a:pt x="1201137" y="0"/>
                  <a:pt x="1210268" y="2495"/>
                  <a:pt x="1218569" y="7484"/>
                </a:cubicBezTo>
                <a:cubicBezTo>
                  <a:pt x="1218569" y="7484"/>
                  <a:pt x="1218569" y="7484"/>
                  <a:pt x="2357449" y="666054"/>
                </a:cubicBezTo>
                <a:cubicBezTo>
                  <a:pt x="2374051" y="676032"/>
                  <a:pt x="2384012" y="692662"/>
                  <a:pt x="2384012" y="712619"/>
                </a:cubicBezTo>
                <a:cubicBezTo>
                  <a:pt x="2384012" y="712619"/>
                  <a:pt x="2384012" y="712619"/>
                  <a:pt x="2384012" y="2029757"/>
                </a:cubicBezTo>
                <a:cubicBezTo>
                  <a:pt x="2384012" y="2049714"/>
                  <a:pt x="2374051" y="2066344"/>
                  <a:pt x="2357449" y="2076323"/>
                </a:cubicBezTo>
                <a:cubicBezTo>
                  <a:pt x="2357449" y="2076323"/>
                  <a:pt x="2357449" y="2076323"/>
                  <a:pt x="1218569" y="2734892"/>
                </a:cubicBezTo>
                <a:cubicBezTo>
                  <a:pt x="1201967" y="2744870"/>
                  <a:pt x="1182045" y="2744870"/>
                  <a:pt x="1165443" y="2734892"/>
                </a:cubicBezTo>
                <a:cubicBezTo>
                  <a:pt x="1165443" y="2734892"/>
                  <a:pt x="1165443" y="2734892"/>
                  <a:pt x="26563" y="2076323"/>
                </a:cubicBezTo>
                <a:cubicBezTo>
                  <a:pt x="9961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9961" y="676032"/>
                  <a:pt x="26563" y="666054"/>
                </a:cubicBezTo>
                <a:cubicBezTo>
                  <a:pt x="26563" y="666054"/>
                  <a:pt x="26563" y="666054"/>
                  <a:pt x="1165443" y="7484"/>
                </a:cubicBezTo>
                <a:cubicBezTo>
                  <a:pt x="1173744" y="2495"/>
                  <a:pt x="1182875" y="0"/>
                  <a:pt x="11920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reeform 39">
            <a:extLst>
              <a:ext uri="{FF2B5EF4-FFF2-40B4-BE49-F238E27FC236}">
                <a16:creationId xmlns:a16="http://schemas.microsoft.com/office/drawing/2014/main" id="{3AE548F8-9EA3-0C1F-04D4-E89586239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154" y="1597605"/>
            <a:ext cx="1662751" cy="1203689"/>
          </a:xfrm>
          <a:custGeom>
            <a:avLst/>
            <a:gdLst>
              <a:gd name="connsiteX0" fmla="*/ 1261577 w 2546083"/>
              <a:gd name="connsiteY0" fmla="*/ 0 h 1843146"/>
              <a:gd name="connsiteX1" fmla="*/ 1288160 w 2546083"/>
              <a:gd name="connsiteY1" fmla="*/ 7479 h 1843146"/>
              <a:gd name="connsiteX2" fmla="*/ 2042437 w 2546083"/>
              <a:gd name="connsiteY2" fmla="*/ 439596 h 1843146"/>
              <a:gd name="connsiteX3" fmla="*/ 2069019 w 2546083"/>
              <a:gd name="connsiteY3" fmla="*/ 486132 h 1843146"/>
              <a:gd name="connsiteX4" fmla="*/ 2069019 w 2546083"/>
              <a:gd name="connsiteY4" fmla="*/ 769126 h 1843146"/>
              <a:gd name="connsiteX5" fmla="*/ 2069019 w 2546083"/>
              <a:gd name="connsiteY5" fmla="*/ 831388 h 1843146"/>
              <a:gd name="connsiteX6" fmla="*/ 2546083 w 2546083"/>
              <a:gd name="connsiteY6" fmla="*/ 831388 h 1843146"/>
              <a:gd name="connsiteX7" fmla="*/ 2546083 w 2546083"/>
              <a:gd name="connsiteY7" fmla="*/ 1027442 h 1843146"/>
              <a:gd name="connsiteX8" fmla="*/ 2069019 w 2546083"/>
              <a:gd name="connsiteY8" fmla="*/ 1027442 h 1843146"/>
              <a:gd name="connsiteX9" fmla="*/ 2069019 w 2546083"/>
              <a:gd name="connsiteY9" fmla="*/ 1069555 h 1843146"/>
              <a:gd name="connsiteX10" fmla="*/ 2069019 w 2546083"/>
              <a:gd name="connsiteY10" fmla="*/ 1357014 h 1843146"/>
              <a:gd name="connsiteX11" fmla="*/ 2042437 w 2546083"/>
              <a:gd name="connsiteY11" fmla="*/ 1403550 h 1843146"/>
              <a:gd name="connsiteX12" fmla="*/ 1288160 w 2546083"/>
              <a:gd name="connsiteY12" fmla="*/ 1835667 h 1843146"/>
              <a:gd name="connsiteX13" fmla="*/ 1234995 w 2546083"/>
              <a:gd name="connsiteY13" fmla="*/ 1835667 h 1843146"/>
              <a:gd name="connsiteX14" fmla="*/ 484041 w 2546083"/>
              <a:gd name="connsiteY14" fmla="*/ 1403550 h 1843146"/>
              <a:gd name="connsiteX15" fmla="*/ 457458 w 2546083"/>
              <a:gd name="connsiteY15" fmla="*/ 1357014 h 1843146"/>
              <a:gd name="connsiteX16" fmla="*/ 457458 w 2546083"/>
              <a:gd name="connsiteY16" fmla="*/ 1074020 h 1843146"/>
              <a:gd name="connsiteX17" fmla="*/ 457458 w 2546083"/>
              <a:gd name="connsiteY17" fmla="*/ 1027442 h 1843146"/>
              <a:gd name="connsiteX18" fmla="*/ 0 w 2546083"/>
              <a:gd name="connsiteY18" fmla="*/ 1027442 h 1843146"/>
              <a:gd name="connsiteX19" fmla="*/ 0 w 2546083"/>
              <a:gd name="connsiteY19" fmla="*/ 831388 h 1843146"/>
              <a:gd name="connsiteX20" fmla="*/ 457458 w 2546083"/>
              <a:gd name="connsiteY20" fmla="*/ 831388 h 1843146"/>
              <a:gd name="connsiteX21" fmla="*/ 457458 w 2546083"/>
              <a:gd name="connsiteY21" fmla="*/ 773591 h 1843146"/>
              <a:gd name="connsiteX22" fmla="*/ 457458 w 2546083"/>
              <a:gd name="connsiteY22" fmla="*/ 486132 h 1843146"/>
              <a:gd name="connsiteX23" fmla="*/ 484041 w 2546083"/>
              <a:gd name="connsiteY23" fmla="*/ 439596 h 1843146"/>
              <a:gd name="connsiteX24" fmla="*/ 1234995 w 2546083"/>
              <a:gd name="connsiteY24" fmla="*/ 7479 h 1843146"/>
              <a:gd name="connsiteX25" fmla="*/ 1261577 w 2546083"/>
              <a:gd name="connsiteY25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46083" h="1843146">
                <a:moveTo>
                  <a:pt x="1261577" y="0"/>
                </a:moveTo>
                <a:cubicBezTo>
                  <a:pt x="1270715" y="0"/>
                  <a:pt x="1279853" y="2493"/>
                  <a:pt x="1288160" y="7479"/>
                </a:cubicBezTo>
                <a:cubicBezTo>
                  <a:pt x="1288160" y="7479"/>
                  <a:pt x="1288160" y="7479"/>
                  <a:pt x="2042437" y="439596"/>
                </a:cubicBezTo>
                <a:cubicBezTo>
                  <a:pt x="2059051" y="449568"/>
                  <a:pt x="2069019" y="466188"/>
                  <a:pt x="2069019" y="486132"/>
                </a:cubicBezTo>
                <a:cubicBezTo>
                  <a:pt x="2069019" y="486132"/>
                  <a:pt x="2069019" y="486132"/>
                  <a:pt x="2069019" y="769126"/>
                </a:cubicBezTo>
                <a:lnTo>
                  <a:pt x="2069019" y="831388"/>
                </a:lnTo>
                <a:lnTo>
                  <a:pt x="2546083" y="831388"/>
                </a:lnTo>
                <a:lnTo>
                  <a:pt x="2546083" y="1027442"/>
                </a:lnTo>
                <a:lnTo>
                  <a:pt x="2069019" y="1027442"/>
                </a:lnTo>
                <a:lnTo>
                  <a:pt x="2069019" y="1069555"/>
                </a:lnTo>
                <a:cubicBezTo>
                  <a:pt x="2069019" y="1152901"/>
                  <a:pt x="2069019" y="1248154"/>
                  <a:pt x="2069019" y="1357014"/>
                </a:cubicBezTo>
                <a:cubicBezTo>
                  <a:pt x="2069019" y="1373634"/>
                  <a:pt x="2059051" y="1393578"/>
                  <a:pt x="2042437" y="1403550"/>
                </a:cubicBezTo>
                <a:cubicBezTo>
                  <a:pt x="2042437" y="1403550"/>
                  <a:pt x="2042437" y="1403550"/>
                  <a:pt x="1288160" y="1835667"/>
                </a:cubicBezTo>
                <a:cubicBezTo>
                  <a:pt x="1271546" y="1845639"/>
                  <a:pt x="1251609" y="1845639"/>
                  <a:pt x="1234995" y="1835667"/>
                </a:cubicBezTo>
                <a:cubicBezTo>
                  <a:pt x="1234995" y="1835667"/>
                  <a:pt x="1234995" y="1835667"/>
                  <a:pt x="484041" y="1403550"/>
                </a:cubicBezTo>
                <a:cubicBezTo>
                  <a:pt x="467427" y="1393578"/>
                  <a:pt x="457458" y="1373634"/>
                  <a:pt x="457458" y="1357014"/>
                </a:cubicBezTo>
                <a:cubicBezTo>
                  <a:pt x="457458" y="1357014"/>
                  <a:pt x="457458" y="1357014"/>
                  <a:pt x="457458" y="1074020"/>
                </a:cubicBezTo>
                <a:lnTo>
                  <a:pt x="457458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57458" y="831388"/>
                </a:lnTo>
                <a:lnTo>
                  <a:pt x="457458" y="773591"/>
                </a:lnTo>
                <a:cubicBezTo>
                  <a:pt x="457458" y="690245"/>
                  <a:pt x="457458" y="594992"/>
                  <a:pt x="457458" y="486132"/>
                </a:cubicBezTo>
                <a:cubicBezTo>
                  <a:pt x="457458" y="466188"/>
                  <a:pt x="467427" y="449568"/>
                  <a:pt x="484041" y="439596"/>
                </a:cubicBezTo>
                <a:cubicBezTo>
                  <a:pt x="484041" y="439596"/>
                  <a:pt x="484041" y="439596"/>
                  <a:pt x="1234995" y="7479"/>
                </a:cubicBezTo>
                <a:cubicBezTo>
                  <a:pt x="1243302" y="2493"/>
                  <a:pt x="1252440" y="0"/>
                  <a:pt x="1261577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D1E6DF76-A67E-1D08-C156-4453F2FB664F}"/>
              </a:ext>
            </a:extLst>
          </p:cNvPr>
          <p:cNvSpPr/>
          <p:nvPr/>
        </p:nvSpPr>
        <p:spPr>
          <a:xfrm>
            <a:off x="5456973" y="1303979"/>
            <a:ext cx="1559470" cy="1790942"/>
          </a:xfrm>
          <a:custGeom>
            <a:avLst/>
            <a:gdLst>
              <a:gd name="connsiteX0" fmla="*/ 1195627 w 2387933"/>
              <a:gd name="connsiteY0" fmla="*/ 0 h 2742375"/>
              <a:gd name="connsiteX1" fmla="*/ 1222197 w 2387933"/>
              <a:gd name="connsiteY1" fmla="*/ 7484 h 2742375"/>
              <a:gd name="connsiteX2" fmla="*/ 2361363 w 2387933"/>
              <a:gd name="connsiteY2" fmla="*/ 666054 h 2742375"/>
              <a:gd name="connsiteX3" fmla="*/ 2387933 w 2387933"/>
              <a:gd name="connsiteY3" fmla="*/ 712619 h 2742375"/>
              <a:gd name="connsiteX4" fmla="*/ 2387933 w 2387933"/>
              <a:gd name="connsiteY4" fmla="*/ 2029757 h 2742375"/>
              <a:gd name="connsiteX5" fmla="*/ 2361363 w 2387933"/>
              <a:gd name="connsiteY5" fmla="*/ 2076323 h 2742375"/>
              <a:gd name="connsiteX6" fmla="*/ 1222197 w 2387933"/>
              <a:gd name="connsiteY6" fmla="*/ 2734892 h 2742375"/>
              <a:gd name="connsiteX7" fmla="*/ 1169058 w 2387933"/>
              <a:gd name="connsiteY7" fmla="*/ 2734892 h 2742375"/>
              <a:gd name="connsiteX8" fmla="*/ 29891 w 2387933"/>
              <a:gd name="connsiteY8" fmla="*/ 2076323 h 2742375"/>
              <a:gd name="connsiteX9" fmla="*/ 0 w 2387933"/>
              <a:gd name="connsiteY9" fmla="*/ 2029757 h 2742375"/>
              <a:gd name="connsiteX10" fmla="*/ 0 w 2387933"/>
              <a:gd name="connsiteY10" fmla="*/ 712619 h 2742375"/>
              <a:gd name="connsiteX11" fmla="*/ 29891 w 2387933"/>
              <a:gd name="connsiteY11" fmla="*/ 666054 h 2742375"/>
              <a:gd name="connsiteX12" fmla="*/ 1169058 w 2387933"/>
              <a:gd name="connsiteY12" fmla="*/ 7484 h 2742375"/>
              <a:gd name="connsiteX13" fmla="*/ 1195627 w 2387933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7933" h="2742375">
                <a:moveTo>
                  <a:pt x="1195627" y="0"/>
                </a:moveTo>
                <a:cubicBezTo>
                  <a:pt x="1204760" y="0"/>
                  <a:pt x="1213894" y="2495"/>
                  <a:pt x="1222197" y="7484"/>
                </a:cubicBezTo>
                <a:cubicBezTo>
                  <a:pt x="1222197" y="7484"/>
                  <a:pt x="1222197" y="7484"/>
                  <a:pt x="2361363" y="666054"/>
                </a:cubicBezTo>
                <a:cubicBezTo>
                  <a:pt x="2377969" y="676032"/>
                  <a:pt x="2387933" y="692662"/>
                  <a:pt x="2387933" y="712619"/>
                </a:cubicBezTo>
                <a:cubicBezTo>
                  <a:pt x="2387933" y="712619"/>
                  <a:pt x="2387933" y="712619"/>
                  <a:pt x="2387933" y="2029757"/>
                </a:cubicBezTo>
                <a:cubicBezTo>
                  <a:pt x="2387933" y="2049714"/>
                  <a:pt x="2377969" y="2066344"/>
                  <a:pt x="2361363" y="2076323"/>
                </a:cubicBezTo>
                <a:cubicBezTo>
                  <a:pt x="2361363" y="2076323"/>
                  <a:pt x="2361363" y="2076323"/>
                  <a:pt x="1222197" y="2734892"/>
                </a:cubicBezTo>
                <a:cubicBezTo>
                  <a:pt x="1205591" y="2744870"/>
                  <a:pt x="1185663" y="2744870"/>
                  <a:pt x="1169058" y="2734892"/>
                </a:cubicBezTo>
                <a:cubicBezTo>
                  <a:pt x="1169058" y="2734892"/>
                  <a:pt x="1169058" y="2734892"/>
                  <a:pt x="29891" y="2076323"/>
                </a:cubicBezTo>
                <a:cubicBezTo>
                  <a:pt x="13285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13285" y="676032"/>
                  <a:pt x="29891" y="666054"/>
                </a:cubicBezTo>
                <a:cubicBezTo>
                  <a:pt x="29891" y="666054"/>
                  <a:pt x="29891" y="666054"/>
                  <a:pt x="1169058" y="7484"/>
                </a:cubicBezTo>
                <a:cubicBezTo>
                  <a:pt x="1177361" y="2495"/>
                  <a:pt x="1186494" y="0"/>
                  <a:pt x="11956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Freeform 40">
            <a:extLst>
              <a:ext uri="{FF2B5EF4-FFF2-40B4-BE49-F238E27FC236}">
                <a16:creationId xmlns:a16="http://schemas.microsoft.com/office/drawing/2014/main" id="{4B403C5F-2E89-5DE4-5CC8-C2A16ADF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905" y="1597605"/>
            <a:ext cx="1358027" cy="1203689"/>
          </a:xfrm>
          <a:custGeom>
            <a:avLst/>
            <a:gdLst>
              <a:gd name="connsiteX0" fmla="*/ 1276008 w 2079475"/>
              <a:gd name="connsiteY0" fmla="*/ 0 h 1843146"/>
              <a:gd name="connsiteX1" fmla="*/ 1302569 w 2079475"/>
              <a:gd name="connsiteY1" fmla="*/ 7479 h 1843146"/>
              <a:gd name="connsiteX2" fmla="*/ 2052914 w 2079475"/>
              <a:gd name="connsiteY2" fmla="*/ 439596 h 1843146"/>
              <a:gd name="connsiteX3" fmla="*/ 2079475 w 2079475"/>
              <a:gd name="connsiteY3" fmla="*/ 486132 h 1843146"/>
              <a:gd name="connsiteX4" fmla="*/ 2079475 w 2079475"/>
              <a:gd name="connsiteY4" fmla="*/ 1357014 h 1843146"/>
              <a:gd name="connsiteX5" fmla="*/ 2052914 w 2079475"/>
              <a:gd name="connsiteY5" fmla="*/ 1403550 h 1843146"/>
              <a:gd name="connsiteX6" fmla="*/ 1302569 w 2079475"/>
              <a:gd name="connsiteY6" fmla="*/ 1835667 h 1843146"/>
              <a:gd name="connsiteX7" fmla="*/ 1249447 w 2079475"/>
              <a:gd name="connsiteY7" fmla="*/ 1835667 h 1843146"/>
              <a:gd name="connsiteX8" fmla="*/ 495782 w 2079475"/>
              <a:gd name="connsiteY8" fmla="*/ 1403550 h 1843146"/>
              <a:gd name="connsiteX9" fmla="*/ 469221 w 2079475"/>
              <a:gd name="connsiteY9" fmla="*/ 1357014 h 1843146"/>
              <a:gd name="connsiteX10" fmla="*/ 469221 w 2079475"/>
              <a:gd name="connsiteY10" fmla="*/ 1074020 h 1843146"/>
              <a:gd name="connsiteX11" fmla="*/ 469221 w 2079475"/>
              <a:gd name="connsiteY11" fmla="*/ 1027442 h 1843146"/>
              <a:gd name="connsiteX12" fmla="*/ 0 w 2079475"/>
              <a:gd name="connsiteY12" fmla="*/ 1027442 h 1843146"/>
              <a:gd name="connsiteX13" fmla="*/ 0 w 2079475"/>
              <a:gd name="connsiteY13" fmla="*/ 831388 h 1843146"/>
              <a:gd name="connsiteX14" fmla="*/ 469221 w 2079475"/>
              <a:gd name="connsiteY14" fmla="*/ 831388 h 1843146"/>
              <a:gd name="connsiteX15" fmla="*/ 469221 w 2079475"/>
              <a:gd name="connsiteY15" fmla="*/ 773591 h 1843146"/>
              <a:gd name="connsiteX16" fmla="*/ 469221 w 2079475"/>
              <a:gd name="connsiteY16" fmla="*/ 486132 h 1843146"/>
              <a:gd name="connsiteX17" fmla="*/ 495782 w 2079475"/>
              <a:gd name="connsiteY17" fmla="*/ 439596 h 1843146"/>
              <a:gd name="connsiteX18" fmla="*/ 1249447 w 2079475"/>
              <a:gd name="connsiteY18" fmla="*/ 7479 h 1843146"/>
              <a:gd name="connsiteX19" fmla="*/ 1276008 w 2079475"/>
              <a:gd name="connsiteY19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79475" h="1843146">
                <a:moveTo>
                  <a:pt x="1276008" y="0"/>
                </a:moveTo>
                <a:cubicBezTo>
                  <a:pt x="1285138" y="0"/>
                  <a:pt x="1294269" y="2493"/>
                  <a:pt x="1302569" y="7479"/>
                </a:cubicBezTo>
                <a:cubicBezTo>
                  <a:pt x="1302569" y="7479"/>
                  <a:pt x="1302569" y="7479"/>
                  <a:pt x="2052914" y="439596"/>
                </a:cubicBezTo>
                <a:cubicBezTo>
                  <a:pt x="2069515" y="449568"/>
                  <a:pt x="2079475" y="466188"/>
                  <a:pt x="2079475" y="486132"/>
                </a:cubicBezTo>
                <a:cubicBezTo>
                  <a:pt x="2079475" y="486132"/>
                  <a:pt x="2079475" y="486132"/>
                  <a:pt x="2079475" y="1357014"/>
                </a:cubicBezTo>
                <a:cubicBezTo>
                  <a:pt x="2079475" y="1373634"/>
                  <a:pt x="2069515" y="1393578"/>
                  <a:pt x="2052914" y="1403550"/>
                </a:cubicBezTo>
                <a:cubicBezTo>
                  <a:pt x="2052914" y="1403550"/>
                  <a:pt x="2052914" y="1403550"/>
                  <a:pt x="1302569" y="1835667"/>
                </a:cubicBezTo>
                <a:cubicBezTo>
                  <a:pt x="1285968" y="1845639"/>
                  <a:pt x="1266048" y="1845639"/>
                  <a:pt x="1249447" y="1835667"/>
                </a:cubicBezTo>
                <a:cubicBezTo>
                  <a:pt x="1249447" y="1835667"/>
                  <a:pt x="1249447" y="1835667"/>
                  <a:pt x="495782" y="1403550"/>
                </a:cubicBezTo>
                <a:cubicBezTo>
                  <a:pt x="479181" y="1393578"/>
                  <a:pt x="469221" y="1373634"/>
                  <a:pt x="469221" y="1357014"/>
                </a:cubicBezTo>
                <a:cubicBezTo>
                  <a:pt x="469221" y="1357014"/>
                  <a:pt x="469221" y="1357014"/>
                  <a:pt x="469221" y="1074020"/>
                </a:cubicBezTo>
                <a:lnTo>
                  <a:pt x="469221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69221" y="831388"/>
                </a:lnTo>
                <a:lnTo>
                  <a:pt x="469221" y="773591"/>
                </a:lnTo>
                <a:cubicBezTo>
                  <a:pt x="469221" y="690245"/>
                  <a:pt x="469221" y="594992"/>
                  <a:pt x="469221" y="486132"/>
                </a:cubicBezTo>
                <a:cubicBezTo>
                  <a:pt x="469221" y="466188"/>
                  <a:pt x="479181" y="449568"/>
                  <a:pt x="495782" y="439596"/>
                </a:cubicBezTo>
                <a:cubicBezTo>
                  <a:pt x="495782" y="439596"/>
                  <a:pt x="495782" y="439596"/>
                  <a:pt x="1249447" y="7479"/>
                </a:cubicBezTo>
                <a:cubicBezTo>
                  <a:pt x="1257748" y="2493"/>
                  <a:pt x="1266878" y="0"/>
                  <a:pt x="1276008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0234679E-75D2-160A-62D0-A233908E48EC}"/>
              </a:ext>
            </a:extLst>
          </p:cNvPr>
          <p:cNvSpPr/>
          <p:nvPr/>
        </p:nvSpPr>
        <p:spPr>
          <a:xfrm>
            <a:off x="5216266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3E227CF5-39AA-3ED3-4F2E-E8990B76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891" y="2097023"/>
            <a:ext cx="203149" cy="20485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 34">
            <a:extLst>
              <a:ext uri="{FF2B5EF4-FFF2-40B4-BE49-F238E27FC236}">
                <a16:creationId xmlns:a16="http://schemas.microsoft.com/office/drawing/2014/main" id="{163CD474-4030-6927-1D6F-3D3E379C126B}"/>
              </a:ext>
            </a:extLst>
          </p:cNvPr>
          <p:cNvSpPr/>
          <p:nvPr/>
        </p:nvSpPr>
        <p:spPr>
          <a:xfrm>
            <a:off x="1892470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9E79C2EE-E522-B6DA-92A5-341922DDA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42" y="2097023"/>
            <a:ext cx="204003" cy="20485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Freeform 35">
            <a:extLst>
              <a:ext uri="{FF2B5EF4-FFF2-40B4-BE49-F238E27FC236}">
                <a16:creationId xmlns:a16="http://schemas.microsoft.com/office/drawing/2014/main" id="{55C0DFF7-4CCB-E149-452C-51DA40F25A00}"/>
              </a:ext>
            </a:extLst>
          </p:cNvPr>
          <p:cNvSpPr/>
          <p:nvPr/>
        </p:nvSpPr>
        <p:spPr>
          <a:xfrm>
            <a:off x="3546686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023274BE-DCBE-5DD9-BA0B-0EBDD3BC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57" y="2097023"/>
            <a:ext cx="204003" cy="20485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73">
            <a:extLst>
              <a:ext uri="{FF2B5EF4-FFF2-40B4-BE49-F238E27FC236}">
                <a16:creationId xmlns:a16="http://schemas.microsoft.com/office/drawing/2014/main" id="{84EFD691-FC4C-7340-48E8-044DFE705C17}"/>
              </a:ext>
            </a:extLst>
          </p:cNvPr>
          <p:cNvSpPr txBox="1"/>
          <p:nvPr/>
        </p:nvSpPr>
        <p:spPr>
          <a:xfrm>
            <a:off x="921296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74">
            <a:extLst>
              <a:ext uri="{FF2B5EF4-FFF2-40B4-BE49-F238E27FC236}">
                <a16:creationId xmlns:a16="http://schemas.microsoft.com/office/drawing/2014/main" id="{1E9A511C-A380-6509-E36F-2EEDA7007906}"/>
              </a:ext>
            </a:extLst>
          </p:cNvPr>
          <p:cNvSpPr/>
          <p:nvPr/>
        </p:nvSpPr>
        <p:spPr>
          <a:xfrm flipH="1">
            <a:off x="522029" y="3189667"/>
            <a:ext cx="1400536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Específicos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(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Specific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)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6" name="Rectangle 75">
            <a:extLst>
              <a:ext uri="{FF2B5EF4-FFF2-40B4-BE49-F238E27FC236}">
                <a16:creationId xmlns:a16="http://schemas.microsoft.com/office/drawing/2014/main" id="{601AC891-8A2E-88F7-39EB-2E169BA6A46A}"/>
              </a:ext>
            </a:extLst>
          </p:cNvPr>
          <p:cNvSpPr/>
          <p:nvPr/>
        </p:nvSpPr>
        <p:spPr>
          <a:xfrm flipH="1">
            <a:off x="558260" y="3630126"/>
            <a:ext cx="1328074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As metas devem ser formuladas de forma específica e precisa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E317AA61-65FD-6EFA-BD76-73836C6DDD4B}"/>
              </a:ext>
            </a:extLst>
          </p:cNvPr>
          <p:cNvSpPr/>
          <p:nvPr/>
        </p:nvSpPr>
        <p:spPr>
          <a:xfrm>
            <a:off x="7123495" y="1303979"/>
            <a:ext cx="1559470" cy="1790942"/>
          </a:xfrm>
          <a:custGeom>
            <a:avLst/>
            <a:gdLst>
              <a:gd name="connsiteX0" fmla="*/ 1195627 w 2387933"/>
              <a:gd name="connsiteY0" fmla="*/ 0 h 2742375"/>
              <a:gd name="connsiteX1" fmla="*/ 1222197 w 2387933"/>
              <a:gd name="connsiteY1" fmla="*/ 7484 h 2742375"/>
              <a:gd name="connsiteX2" fmla="*/ 2361363 w 2387933"/>
              <a:gd name="connsiteY2" fmla="*/ 666054 h 2742375"/>
              <a:gd name="connsiteX3" fmla="*/ 2387933 w 2387933"/>
              <a:gd name="connsiteY3" fmla="*/ 712619 h 2742375"/>
              <a:gd name="connsiteX4" fmla="*/ 2387933 w 2387933"/>
              <a:gd name="connsiteY4" fmla="*/ 2029757 h 2742375"/>
              <a:gd name="connsiteX5" fmla="*/ 2361363 w 2387933"/>
              <a:gd name="connsiteY5" fmla="*/ 2076323 h 2742375"/>
              <a:gd name="connsiteX6" fmla="*/ 1222197 w 2387933"/>
              <a:gd name="connsiteY6" fmla="*/ 2734892 h 2742375"/>
              <a:gd name="connsiteX7" fmla="*/ 1169058 w 2387933"/>
              <a:gd name="connsiteY7" fmla="*/ 2734892 h 2742375"/>
              <a:gd name="connsiteX8" fmla="*/ 29891 w 2387933"/>
              <a:gd name="connsiteY8" fmla="*/ 2076323 h 2742375"/>
              <a:gd name="connsiteX9" fmla="*/ 0 w 2387933"/>
              <a:gd name="connsiteY9" fmla="*/ 2029757 h 2742375"/>
              <a:gd name="connsiteX10" fmla="*/ 0 w 2387933"/>
              <a:gd name="connsiteY10" fmla="*/ 712619 h 2742375"/>
              <a:gd name="connsiteX11" fmla="*/ 29891 w 2387933"/>
              <a:gd name="connsiteY11" fmla="*/ 666054 h 2742375"/>
              <a:gd name="connsiteX12" fmla="*/ 1169058 w 2387933"/>
              <a:gd name="connsiteY12" fmla="*/ 7484 h 2742375"/>
              <a:gd name="connsiteX13" fmla="*/ 1195627 w 2387933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7933" h="2742375">
                <a:moveTo>
                  <a:pt x="1195627" y="0"/>
                </a:moveTo>
                <a:cubicBezTo>
                  <a:pt x="1204760" y="0"/>
                  <a:pt x="1213894" y="2495"/>
                  <a:pt x="1222197" y="7484"/>
                </a:cubicBezTo>
                <a:cubicBezTo>
                  <a:pt x="1222197" y="7484"/>
                  <a:pt x="1222197" y="7484"/>
                  <a:pt x="2361363" y="666054"/>
                </a:cubicBezTo>
                <a:cubicBezTo>
                  <a:pt x="2377969" y="676032"/>
                  <a:pt x="2387933" y="692662"/>
                  <a:pt x="2387933" y="712619"/>
                </a:cubicBezTo>
                <a:cubicBezTo>
                  <a:pt x="2387933" y="712619"/>
                  <a:pt x="2387933" y="712619"/>
                  <a:pt x="2387933" y="2029757"/>
                </a:cubicBezTo>
                <a:cubicBezTo>
                  <a:pt x="2387933" y="2049714"/>
                  <a:pt x="2377969" y="2066344"/>
                  <a:pt x="2361363" y="2076323"/>
                </a:cubicBezTo>
                <a:cubicBezTo>
                  <a:pt x="2361363" y="2076323"/>
                  <a:pt x="2361363" y="2076323"/>
                  <a:pt x="1222197" y="2734892"/>
                </a:cubicBezTo>
                <a:cubicBezTo>
                  <a:pt x="1205591" y="2744870"/>
                  <a:pt x="1185663" y="2744870"/>
                  <a:pt x="1169058" y="2734892"/>
                </a:cubicBezTo>
                <a:cubicBezTo>
                  <a:pt x="1169058" y="2734892"/>
                  <a:pt x="1169058" y="2734892"/>
                  <a:pt x="29891" y="2076323"/>
                </a:cubicBezTo>
                <a:cubicBezTo>
                  <a:pt x="13285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13285" y="676032"/>
                  <a:pt x="29891" y="666054"/>
                </a:cubicBezTo>
                <a:cubicBezTo>
                  <a:pt x="29891" y="666054"/>
                  <a:pt x="29891" y="666054"/>
                  <a:pt x="1169058" y="7484"/>
                </a:cubicBezTo>
                <a:cubicBezTo>
                  <a:pt x="1177361" y="2495"/>
                  <a:pt x="1186494" y="0"/>
                  <a:pt x="11956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 40">
            <a:extLst>
              <a:ext uri="{FF2B5EF4-FFF2-40B4-BE49-F238E27FC236}">
                <a16:creationId xmlns:a16="http://schemas.microsoft.com/office/drawing/2014/main" id="{758733B4-7FA4-E0EB-66AA-F029FA8E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428" y="1597605"/>
            <a:ext cx="1358027" cy="1203689"/>
          </a:xfrm>
          <a:custGeom>
            <a:avLst/>
            <a:gdLst>
              <a:gd name="connsiteX0" fmla="*/ 1276008 w 2079475"/>
              <a:gd name="connsiteY0" fmla="*/ 0 h 1843146"/>
              <a:gd name="connsiteX1" fmla="*/ 1302569 w 2079475"/>
              <a:gd name="connsiteY1" fmla="*/ 7479 h 1843146"/>
              <a:gd name="connsiteX2" fmla="*/ 2052914 w 2079475"/>
              <a:gd name="connsiteY2" fmla="*/ 439596 h 1843146"/>
              <a:gd name="connsiteX3" fmla="*/ 2079475 w 2079475"/>
              <a:gd name="connsiteY3" fmla="*/ 486132 h 1843146"/>
              <a:gd name="connsiteX4" fmla="*/ 2079475 w 2079475"/>
              <a:gd name="connsiteY4" fmla="*/ 1357014 h 1843146"/>
              <a:gd name="connsiteX5" fmla="*/ 2052914 w 2079475"/>
              <a:gd name="connsiteY5" fmla="*/ 1403550 h 1843146"/>
              <a:gd name="connsiteX6" fmla="*/ 1302569 w 2079475"/>
              <a:gd name="connsiteY6" fmla="*/ 1835667 h 1843146"/>
              <a:gd name="connsiteX7" fmla="*/ 1249447 w 2079475"/>
              <a:gd name="connsiteY7" fmla="*/ 1835667 h 1843146"/>
              <a:gd name="connsiteX8" fmla="*/ 495782 w 2079475"/>
              <a:gd name="connsiteY8" fmla="*/ 1403550 h 1843146"/>
              <a:gd name="connsiteX9" fmla="*/ 469221 w 2079475"/>
              <a:gd name="connsiteY9" fmla="*/ 1357014 h 1843146"/>
              <a:gd name="connsiteX10" fmla="*/ 469221 w 2079475"/>
              <a:gd name="connsiteY10" fmla="*/ 1074020 h 1843146"/>
              <a:gd name="connsiteX11" fmla="*/ 469221 w 2079475"/>
              <a:gd name="connsiteY11" fmla="*/ 1027442 h 1843146"/>
              <a:gd name="connsiteX12" fmla="*/ 0 w 2079475"/>
              <a:gd name="connsiteY12" fmla="*/ 1027442 h 1843146"/>
              <a:gd name="connsiteX13" fmla="*/ 0 w 2079475"/>
              <a:gd name="connsiteY13" fmla="*/ 831388 h 1843146"/>
              <a:gd name="connsiteX14" fmla="*/ 469221 w 2079475"/>
              <a:gd name="connsiteY14" fmla="*/ 831388 h 1843146"/>
              <a:gd name="connsiteX15" fmla="*/ 469221 w 2079475"/>
              <a:gd name="connsiteY15" fmla="*/ 773591 h 1843146"/>
              <a:gd name="connsiteX16" fmla="*/ 469221 w 2079475"/>
              <a:gd name="connsiteY16" fmla="*/ 486132 h 1843146"/>
              <a:gd name="connsiteX17" fmla="*/ 495782 w 2079475"/>
              <a:gd name="connsiteY17" fmla="*/ 439596 h 1843146"/>
              <a:gd name="connsiteX18" fmla="*/ 1249447 w 2079475"/>
              <a:gd name="connsiteY18" fmla="*/ 7479 h 1843146"/>
              <a:gd name="connsiteX19" fmla="*/ 1276008 w 2079475"/>
              <a:gd name="connsiteY19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79475" h="1843146">
                <a:moveTo>
                  <a:pt x="1276008" y="0"/>
                </a:moveTo>
                <a:cubicBezTo>
                  <a:pt x="1285138" y="0"/>
                  <a:pt x="1294269" y="2493"/>
                  <a:pt x="1302569" y="7479"/>
                </a:cubicBezTo>
                <a:cubicBezTo>
                  <a:pt x="1302569" y="7479"/>
                  <a:pt x="1302569" y="7479"/>
                  <a:pt x="2052914" y="439596"/>
                </a:cubicBezTo>
                <a:cubicBezTo>
                  <a:pt x="2069515" y="449568"/>
                  <a:pt x="2079475" y="466188"/>
                  <a:pt x="2079475" y="486132"/>
                </a:cubicBezTo>
                <a:cubicBezTo>
                  <a:pt x="2079475" y="486132"/>
                  <a:pt x="2079475" y="486132"/>
                  <a:pt x="2079475" y="1357014"/>
                </a:cubicBezTo>
                <a:cubicBezTo>
                  <a:pt x="2079475" y="1373634"/>
                  <a:pt x="2069515" y="1393578"/>
                  <a:pt x="2052914" y="1403550"/>
                </a:cubicBezTo>
                <a:cubicBezTo>
                  <a:pt x="2052914" y="1403550"/>
                  <a:pt x="2052914" y="1403550"/>
                  <a:pt x="1302569" y="1835667"/>
                </a:cubicBezTo>
                <a:cubicBezTo>
                  <a:pt x="1285968" y="1845639"/>
                  <a:pt x="1266048" y="1845639"/>
                  <a:pt x="1249447" y="1835667"/>
                </a:cubicBezTo>
                <a:cubicBezTo>
                  <a:pt x="1249447" y="1835667"/>
                  <a:pt x="1249447" y="1835667"/>
                  <a:pt x="495782" y="1403550"/>
                </a:cubicBezTo>
                <a:cubicBezTo>
                  <a:pt x="479181" y="1393578"/>
                  <a:pt x="469221" y="1373634"/>
                  <a:pt x="469221" y="1357014"/>
                </a:cubicBezTo>
                <a:cubicBezTo>
                  <a:pt x="469221" y="1357014"/>
                  <a:pt x="469221" y="1357014"/>
                  <a:pt x="469221" y="1074020"/>
                </a:cubicBezTo>
                <a:lnTo>
                  <a:pt x="469221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69221" y="831388"/>
                </a:lnTo>
                <a:lnTo>
                  <a:pt x="469221" y="773591"/>
                </a:lnTo>
                <a:cubicBezTo>
                  <a:pt x="469221" y="690245"/>
                  <a:pt x="469221" y="594992"/>
                  <a:pt x="469221" y="486132"/>
                </a:cubicBezTo>
                <a:cubicBezTo>
                  <a:pt x="469221" y="466188"/>
                  <a:pt x="479181" y="449568"/>
                  <a:pt x="495782" y="439596"/>
                </a:cubicBezTo>
                <a:cubicBezTo>
                  <a:pt x="495782" y="439596"/>
                  <a:pt x="495782" y="439596"/>
                  <a:pt x="1249447" y="7479"/>
                </a:cubicBezTo>
                <a:cubicBezTo>
                  <a:pt x="1257748" y="2493"/>
                  <a:pt x="1266878" y="0"/>
                  <a:pt x="1276008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927448FB-AF42-3D90-665B-8D87E71F4614}"/>
              </a:ext>
            </a:extLst>
          </p:cNvPr>
          <p:cNvSpPr/>
          <p:nvPr/>
        </p:nvSpPr>
        <p:spPr>
          <a:xfrm>
            <a:off x="6882788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Oval 22">
            <a:extLst>
              <a:ext uri="{FF2B5EF4-FFF2-40B4-BE49-F238E27FC236}">
                <a16:creationId xmlns:a16="http://schemas.microsoft.com/office/drawing/2014/main" id="{E882A3B6-3731-97D5-5DCC-7202E852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414" y="2097023"/>
            <a:ext cx="203149" cy="2048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6FD6D8C4-EAF1-2C3E-A082-D8B8B3EB284C}"/>
              </a:ext>
            </a:extLst>
          </p:cNvPr>
          <p:cNvSpPr txBox="1"/>
          <p:nvPr/>
        </p:nvSpPr>
        <p:spPr>
          <a:xfrm>
            <a:off x="2597696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18ED69B8-1B14-A4CF-CCB8-3A3F3B11BD19}"/>
              </a:ext>
            </a:extLst>
          </p:cNvPr>
          <p:cNvSpPr txBox="1"/>
          <p:nvPr/>
        </p:nvSpPr>
        <p:spPr>
          <a:xfrm>
            <a:off x="4264571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4" name="TextBox 73">
            <a:extLst>
              <a:ext uri="{FF2B5EF4-FFF2-40B4-BE49-F238E27FC236}">
                <a16:creationId xmlns:a16="http://schemas.microsoft.com/office/drawing/2014/main" id="{FD7C6580-59F6-675F-C984-8D1C598899BC}"/>
              </a:ext>
            </a:extLst>
          </p:cNvPr>
          <p:cNvSpPr txBox="1"/>
          <p:nvPr/>
        </p:nvSpPr>
        <p:spPr>
          <a:xfrm>
            <a:off x="5940971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id="{A45C5194-8531-3667-2656-B69BE8E2CC1B}"/>
              </a:ext>
            </a:extLst>
          </p:cNvPr>
          <p:cNvSpPr txBox="1"/>
          <p:nvPr/>
        </p:nvSpPr>
        <p:spPr>
          <a:xfrm>
            <a:off x="7607846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275976BC-D442-EC91-0895-EBEA8A88E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47" name="TextBox 40">
            <a:extLst>
              <a:ext uri="{FF2B5EF4-FFF2-40B4-BE49-F238E27FC236}">
                <a16:creationId xmlns:a16="http://schemas.microsoft.com/office/drawing/2014/main" id="{5474CF32-7FAB-016F-B2AF-7E9B53FE88D6}"/>
              </a:ext>
            </a:extLst>
          </p:cNvPr>
          <p:cNvSpPr txBox="1"/>
          <p:nvPr/>
        </p:nvSpPr>
        <p:spPr>
          <a:xfrm>
            <a:off x="314324" y="364706"/>
            <a:ext cx="34147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Metas SMART</a:t>
            </a:r>
          </a:p>
        </p:txBody>
      </p:sp>
      <p:sp>
        <p:nvSpPr>
          <p:cNvPr id="51" name="Rectangle 74">
            <a:extLst>
              <a:ext uri="{FF2B5EF4-FFF2-40B4-BE49-F238E27FC236}">
                <a16:creationId xmlns:a16="http://schemas.microsoft.com/office/drawing/2014/main" id="{F3B6E401-29F8-E5B2-0459-1C37587EEFDE}"/>
              </a:ext>
            </a:extLst>
          </p:cNvPr>
          <p:cNvSpPr/>
          <p:nvPr/>
        </p:nvSpPr>
        <p:spPr>
          <a:xfrm flipH="1">
            <a:off x="2208802" y="3189667"/>
            <a:ext cx="1400536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Mensuráveis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(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Measurable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52" name="Rectangle 75">
            <a:extLst>
              <a:ext uri="{FF2B5EF4-FFF2-40B4-BE49-F238E27FC236}">
                <a16:creationId xmlns:a16="http://schemas.microsoft.com/office/drawing/2014/main" id="{12B0AF8A-67A9-EB23-DEC4-0D537E046C01}"/>
              </a:ext>
            </a:extLst>
          </p:cNvPr>
          <p:cNvSpPr/>
          <p:nvPr/>
        </p:nvSpPr>
        <p:spPr>
          <a:xfrm flipH="1">
            <a:off x="2245033" y="3692451"/>
            <a:ext cx="1328074" cy="10618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As metas devem ser definidas de forma a poderem ser medidas e analisadas em termos de valores ou volumes</a:t>
            </a:r>
          </a:p>
        </p:txBody>
      </p:sp>
      <p:sp>
        <p:nvSpPr>
          <p:cNvPr id="54" name="Rectangle 74">
            <a:extLst>
              <a:ext uri="{FF2B5EF4-FFF2-40B4-BE49-F238E27FC236}">
                <a16:creationId xmlns:a16="http://schemas.microsoft.com/office/drawing/2014/main" id="{6F8BC92F-4C4D-06F3-DD06-C8FEFB6A6E28}"/>
              </a:ext>
            </a:extLst>
          </p:cNvPr>
          <p:cNvSpPr/>
          <p:nvPr/>
        </p:nvSpPr>
        <p:spPr>
          <a:xfrm flipH="1">
            <a:off x="3866323" y="3189667"/>
            <a:ext cx="1400536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Atingíveis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(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Attainable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55" name="Rectangle 75">
            <a:extLst>
              <a:ext uri="{FF2B5EF4-FFF2-40B4-BE49-F238E27FC236}">
                <a16:creationId xmlns:a16="http://schemas.microsoft.com/office/drawing/2014/main" id="{5F122CBB-65FB-54E5-B191-9DF5DD748697}"/>
              </a:ext>
            </a:extLst>
          </p:cNvPr>
          <p:cNvSpPr/>
          <p:nvPr/>
        </p:nvSpPr>
        <p:spPr>
          <a:xfrm flipH="1">
            <a:off x="3902554" y="3630126"/>
            <a:ext cx="132807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 possibilidade de concretização das metas deve estar presente, ou seja, devem ser alcançáveis</a:t>
            </a:r>
          </a:p>
        </p:txBody>
      </p:sp>
      <p:sp>
        <p:nvSpPr>
          <p:cNvPr id="57" name="Rectangle 74">
            <a:extLst>
              <a:ext uri="{FF2B5EF4-FFF2-40B4-BE49-F238E27FC236}">
                <a16:creationId xmlns:a16="http://schemas.microsoft.com/office/drawing/2014/main" id="{1BDF60C1-ABB7-027C-9CAA-284267A17EFE}"/>
              </a:ext>
            </a:extLst>
          </p:cNvPr>
          <p:cNvSpPr/>
          <p:nvPr/>
        </p:nvSpPr>
        <p:spPr>
          <a:xfrm flipH="1">
            <a:off x="5553096" y="3189667"/>
            <a:ext cx="1400536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Realistas</a:t>
            </a:r>
          </a:p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(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Realistic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58" name="Rectangle 75">
            <a:extLst>
              <a:ext uri="{FF2B5EF4-FFF2-40B4-BE49-F238E27FC236}">
                <a16:creationId xmlns:a16="http://schemas.microsoft.com/office/drawing/2014/main" id="{18965F4B-A0FA-ABA8-0123-D9228D741BDE}"/>
              </a:ext>
            </a:extLst>
          </p:cNvPr>
          <p:cNvSpPr/>
          <p:nvPr/>
        </p:nvSpPr>
        <p:spPr>
          <a:xfrm flipH="1">
            <a:off x="5589327" y="3630126"/>
            <a:ext cx="1328074" cy="7848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As metas não devem pretender alcançar fins superiores aos que os meios permitem</a:t>
            </a:r>
          </a:p>
        </p:txBody>
      </p:sp>
      <p:sp>
        <p:nvSpPr>
          <p:cNvPr id="60" name="Rectangle 74">
            <a:extLst>
              <a:ext uri="{FF2B5EF4-FFF2-40B4-BE49-F238E27FC236}">
                <a16:creationId xmlns:a16="http://schemas.microsoft.com/office/drawing/2014/main" id="{86279418-7E2C-AB6F-9DE5-F633A81C8EDB}"/>
              </a:ext>
            </a:extLst>
          </p:cNvPr>
          <p:cNvSpPr/>
          <p:nvPr/>
        </p:nvSpPr>
        <p:spPr>
          <a:xfrm flipH="1">
            <a:off x="7221435" y="3189667"/>
            <a:ext cx="1400536" cy="41549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Temporizáveis 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(Time-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bound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61" name="Rectangle 75">
            <a:extLst>
              <a:ext uri="{FF2B5EF4-FFF2-40B4-BE49-F238E27FC236}">
                <a16:creationId xmlns:a16="http://schemas.microsoft.com/office/drawing/2014/main" id="{48413B85-9EAB-B4C1-8A0B-FE7ED8BB563A}"/>
              </a:ext>
            </a:extLst>
          </p:cNvPr>
          <p:cNvSpPr/>
          <p:nvPr/>
        </p:nvSpPr>
        <p:spPr>
          <a:xfrm flipH="1">
            <a:off x="7257666" y="3630126"/>
            <a:ext cx="1328074" cy="5078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As metas devem ter prazo e duração definidas</a:t>
            </a:r>
          </a:p>
        </p:txBody>
      </p:sp>
    </p:spTree>
    <p:extLst>
      <p:ext uri="{BB962C8B-B14F-4D97-AF65-F5344CB8AC3E}">
        <p14:creationId xmlns:p14="http://schemas.microsoft.com/office/powerpoint/2010/main" val="744547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B6D4-C0D0-D442-87D8-85BA520BE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1B422EC0-1792-8023-D62C-FE6648C126D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61036" y="1304911"/>
            <a:ext cx="6555405" cy="178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 dirty="0">
              <a:latin typeface="Heebo" pitchFamily="2" charset="-79"/>
            </a:endParaRPr>
          </a:p>
        </p:txBody>
      </p:sp>
      <p:sp>
        <p:nvSpPr>
          <p:cNvPr id="3" name="Freeform 30">
            <a:extLst>
              <a:ext uri="{FF2B5EF4-FFF2-40B4-BE49-F238E27FC236}">
                <a16:creationId xmlns:a16="http://schemas.microsoft.com/office/drawing/2014/main" id="{8945EB4E-7910-65B2-F32C-778AE3BEDE85}"/>
              </a:ext>
            </a:extLst>
          </p:cNvPr>
          <p:cNvSpPr/>
          <p:nvPr/>
        </p:nvSpPr>
        <p:spPr>
          <a:xfrm>
            <a:off x="461036" y="1303979"/>
            <a:ext cx="1556909" cy="1790942"/>
          </a:xfrm>
          <a:custGeom>
            <a:avLst/>
            <a:gdLst>
              <a:gd name="connsiteX0" fmla="*/ 1192006 w 2384012"/>
              <a:gd name="connsiteY0" fmla="*/ 0 h 2742375"/>
              <a:gd name="connsiteX1" fmla="*/ 1218569 w 2384012"/>
              <a:gd name="connsiteY1" fmla="*/ 7484 h 2742375"/>
              <a:gd name="connsiteX2" fmla="*/ 2357449 w 2384012"/>
              <a:gd name="connsiteY2" fmla="*/ 666054 h 2742375"/>
              <a:gd name="connsiteX3" fmla="*/ 2384012 w 2384012"/>
              <a:gd name="connsiteY3" fmla="*/ 712619 h 2742375"/>
              <a:gd name="connsiteX4" fmla="*/ 2384012 w 2384012"/>
              <a:gd name="connsiteY4" fmla="*/ 2029757 h 2742375"/>
              <a:gd name="connsiteX5" fmla="*/ 2357449 w 2384012"/>
              <a:gd name="connsiteY5" fmla="*/ 2076323 h 2742375"/>
              <a:gd name="connsiteX6" fmla="*/ 1218569 w 2384012"/>
              <a:gd name="connsiteY6" fmla="*/ 2734892 h 2742375"/>
              <a:gd name="connsiteX7" fmla="*/ 1165443 w 2384012"/>
              <a:gd name="connsiteY7" fmla="*/ 2734892 h 2742375"/>
              <a:gd name="connsiteX8" fmla="*/ 26563 w 2384012"/>
              <a:gd name="connsiteY8" fmla="*/ 2076323 h 2742375"/>
              <a:gd name="connsiteX9" fmla="*/ 0 w 2384012"/>
              <a:gd name="connsiteY9" fmla="*/ 2029757 h 2742375"/>
              <a:gd name="connsiteX10" fmla="*/ 0 w 2384012"/>
              <a:gd name="connsiteY10" fmla="*/ 712619 h 2742375"/>
              <a:gd name="connsiteX11" fmla="*/ 26563 w 2384012"/>
              <a:gd name="connsiteY11" fmla="*/ 666054 h 2742375"/>
              <a:gd name="connsiteX12" fmla="*/ 1165443 w 2384012"/>
              <a:gd name="connsiteY12" fmla="*/ 7484 h 2742375"/>
              <a:gd name="connsiteX13" fmla="*/ 1192006 w 2384012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4012" h="2742375">
                <a:moveTo>
                  <a:pt x="1192006" y="0"/>
                </a:moveTo>
                <a:cubicBezTo>
                  <a:pt x="1201137" y="0"/>
                  <a:pt x="1210268" y="2495"/>
                  <a:pt x="1218569" y="7484"/>
                </a:cubicBezTo>
                <a:cubicBezTo>
                  <a:pt x="1218569" y="7484"/>
                  <a:pt x="1218569" y="7484"/>
                  <a:pt x="2357449" y="666054"/>
                </a:cubicBezTo>
                <a:cubicBezTo>
                  <a:pt x="2374051" y="676032"/>
                  <a:pt x="2384012" y="692662"/>
                  <a:pt x="2384012" y="712619"/>
                </a:cubicBezTo>
                <a:cubicBezTo>
                  <a:pt x="2384012" y="712619"/>
                  <a:pt x="2384012" y="712619"/>
                  <a:pt x="2384012" y="2029757"/>
                </a:cubicBezTo>
                <a:cubicBezTo>
                  <a:pt x="2384012" y="2049714"/>
                  <a:pt x="2374051" y="2066344"/>
                  <a:pt x="2357449" y="2076323"/>
                </a:cubicBezTo>
                <a:cubicBezTo>
                  <a:pt x="2357449" y="2076323"/>
                  <a:pt x="2357449" y="2076323"/>
                  <a:pt x="1218569" y="2734892"/>
                </a:cubicBezTo>
                <a:cubicBezTo>
                  <a:pt x="1201967" y="2744870"/>
                  <a:pt x="1182045" y="2744870"/>
                  <a:pt x="1165443" y="2734892"/>
                </a:cubicBezTo>
                <a:cubicBezTo>
                  <a:pt x="1165443" y="2734892"/>
                  <a:pt x="1165443" y="2734892"/>
                  <a:pt x="26563" y="2076323"/>
                </a:cubicBezTo>
                <a:cubicBezTo>
                  <a:pt x="9961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9961" y="676032"/>
                  <a:pt x="26563" y="666054"/>
                </a:cubicBezTo>
                <a:cubicBezTo>
                  <a:pt x="26563" y="666054"/>
                  <a:pt x="26563" y="666054"/>
                  <a:pt x="1165443" y="7484"/>
                </a:cubicBezTo>
                <a:cubicBezTo>
                  <a:pt x="1173744" y="2495"/>
                  <a:pt x="1182875" y="0"/>
                  <a:pt x="11920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Freeform 37">
            <a:extLst>
              <a:ext uri="{FF2B5EF4-FFF2-40B4-BE49-F238E27FC236}">
                <a16:creationId xmlns:a16="http://schemas.microsoft.com/office/drawing/2014/main" id="{9E0941D1-29C1-16F3-9650-46F9EBA89E13}"/>
              </a:ext>
            </a:extLst>
          </p:cNvPr>
          <p:cNvSpPr>
            <a:spLocks/>
          </p:cNvSpPr>
          <p:nvPr/>
        </p:nvSpPr>
        <p:spPr bwMode="auto">
          <a:xfrm>
            <a:off x="712839" y="1597605"/>
            <a:ext cx="1364003" cy="1203689"/>
          </a:xfrm>
          <a:custGeom>
            <a:avLst/>
            <a:gdLst>
              <a:gd name="connsiteX0" fmla="*/ 806787 w 2088625"/>
              <a:gd name="connsiteY0" fmla="*/ 0 h 1843146"/>
              <a:gd name="connsiteX1" fmla="*/ 833348 w 2088625"/>
              <a:gd name="connsiteY1" fmla="*/ 7479 h 1843146"/>
              <a:gd name="connsiteX2" fmla="*/ 1583693 w 2088625"/>
              <a:gd name="connsiteY2" fmla="*/ 439596 h 1843146"/>
              <a:gd name="connsiteX3" fmla="*/ 1610254 w 2088625"/>
              <a:gd name="connsiteY3" fmla="*/ 486132 h 1843146"/>
              <a:gd name="connsiteX4" fmla="*/ 1610254 w 2088625"/>
              <a:gd name="connsiteY4" fmla="*/ 769126 h 1843146"/>
              <a:gd name="connsiteX5" fmla="*/ 1610254 w 2088625"/>
              <a:gd name="connsiteY5" fmla="*/ 831388 h 1843146"/>
              <a:gd name="connsiteX6" fmla="*/ 2088625 w 2088625"/>
              <a:gd name="connsiteY6" fmla="*/ 831388 h 1843146"/>
              <a:gd name="connsiteX7" fmla="*/ 2088625 w 2088625"/>
              <a:gd name="connsiteY7" fmla="*/ 1027442 h 1843146"/>
              <a:gd name="connsiteX8" fmla="*/ 1610254 w 2088625"/>
              <a:gd name="connsiteY8" fmla="*/ 1027442 h 1843146"/>
              <a:gd name="connsiteX9" fmla="*/ 1610254 w 2088625"/>
              <a:gd name="connsiteY9" fmla="*/ 1069555 h 1843146"/>
              <a:gd name="connsiteX10" fmla="*/ 1610254 w 2088625"/>
              <a:gd name="connsiteY10" fmla="*/ 1357014 h 1843146"/>
              <a:gd name="connsiteX11" fmla="*/ 1583693 w 2088625"/>
              <a:gd name="connsiteY11" fmla="*/ 1403550 h 1843146"/>
              <a:gd name="connsiteX12" fmla="*/ 833348 w 2088625"/>
              <a:gd name="connsiteY12" fmla="*/ 1835667 h 1843146"/>
              <a:gd name="connsiteX13" fmla="*/ 780226 w 2088625"/>
              <a:gd name="connsiteY13" fmla="*/ 1835667 h 1843146"/>
              <a:gd name="connsiteX14" fmla="*/ 26561 w 2088625"/>
              <a:gd name="connsiteY14" fmla="*/ 1403550 h 1843146"/>
              <a:gd name="connsiteX15" fmla="*/ 0 w 2088625"/>
              <a:gd name="connsiteY15" fmla="*/ 1357014 h 1843146"/>
              <a:gd name="connsiteX16" fmla="*/ 0 w 2088625"/>
              <a:gd name="connsiteY16" fmla="*/ 486132 h 1843146"/>
              <a:gd name="connsiteX17" fmla="*/ 26561 w 2088625"/>
              <a:gd name="connsiteY17" fmla="*/ 439596 h 1843146"/>
              <a:gd name="connsiteX18" fmla="*/ 780226 w 2088625"/>
              <a:gd name="connsiteY18" fmla="*/ 7479 h 1843146"/>
              <a:gd name="connsiteX19" fmla="*/ 806787 w 2088625"/>
              <a:gd name="connsiteY19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88625" h="1843146">
                <a:moveTo>
                  <a:pt x="806787" y="0"/>
                </a:moveTo>
                <a:cubicBezTo>
                  <a:pt x="815918" y="0"/>
                  <a:pt x="825048" y="2493"/>
                  <a:pt x="833348" y="7479"/>
                </a:cubicBezTo>
                <a:cubicBezTo>
                  <a:pt x="833348" y="7479"/>
                  <a:pt x="833348" y="7479"/>
                  <a:pt x="1583693" y="439596"/>
                </a:cubicBezTo>
                <a:cubicBezTo>
                  <a:pt x="1600294" y="449568"/>
                  <a:pt x="1610254" y="466188"/>
                  <a:pt x="1610254" y="486132"/>
                </a:cubicBezTo>
                <a:cubicBezTo>
                  <a:pt x="1610254" y="486132"/>
                  <a:pt x="1610254" y="486132"/>
                  <a:pt x="1610254" y="769126"/>
                </a:cubicBezTo>
                <a:lnTo>
                  <a:pt x="1610254" y="831388"/>
                </a:lnTo>
                <a:lnTo>
                  <a:pt x="2088625" y="831388"/>
                </a:lnTo>
                <a:lnTo>
                  <a:pt x="2088625" y="1027442"/>
                </a:lnTo>
                <a:lnTo>
                  <a:pt x="1610254" y="1027442"/>
                </a:lnTo>
                <a:lnTo>
                  <a:pt x="1610254" y="1069555"/>
                </a:lnTo>
                <a:cubicBezTo>
                  <a:pt x="1610254" y="1152901"/>
                  <a:pt x="1610254" y="1248154"/>
                  <a:pt x="1610254" y="1357014"/>
                </a:cubicBezTo>
                <a:cubicBezTo>
                  <a:pt x="1610254" y="1373634"/>
                  <a:pt x="1600294" y="1393578"/>
                  <a:pt x="1583693" y="1403550"/>
                </a:cubicBezTo>
                <a:cubicBezTo>
                  <a:pt x="1583693" y="1403550"/>
                  <a:pt x="1583693" y="1403550"/>
                  <a:pt x="833348" y="1835667"/>
                </a:cubicBezTo>
                <a:cubicBezTo>
                  <a:pt x="816748" y="1845639"/>
                  <a:pt x="796827" y="1845639"/>
                  <a:pt x="780226" y="1835667"/>
                </a:cubicBezTo>
                <a:cubicBezTo>
                  <a:pt x="780226" y="1835667"/>
                  <a:pt x="780226" y="1835667"/>
                  <a:pt x="26561" y="1403550"/>
                </a:cubicBezTo>
                <a:cubicBezTo>
                  <a:pt x="9960" y="1393578"/>
                  <a:pt x="0" y="1373634"/>
                  <a:pt x="0" y="1357014"/>
                </a:cubicBezTo>
                <a:cubicBezTo>
                  <a:pt x="0" y="1357014"/>
                  <a:pt x="0" y="1357014"/>
                  <a:pt x="0" y="486132"/>
                </a:cubicBezTo>
                <a:cubicBezTo>
                  <a:pt x="0" y="466188"/>
                  <a:pt x="9960" y="449568"/>
                  <a:pt x="26561" y="439596"/>
                </a:cubicBezTo>
                <a:cubicBezTo>
                  <a:pt x="26561" y="439596"/>
                  <a:pt x="26561" y="439596"/>
                  <a:pt x="780226" y="7479"/>
                </a:cubicBezTo>
                <a:cubicBezTo>
                  <a:pt x="788527" y="2493"/>
                  <a:pt x="797657" y="0"/>
                  <a:pt x="806787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reeform 31">
            <a:extLst>
              <a:ext uri="{FF2B5EF4-FFF2-40B4-BE49-F238E27FC236}">
                <a16:creationId xmlns:a16="http://schemas.microsoft.com/office/drawing/2014/main" id="{2F55426B-CBD0-E4C1-9F98-5D1865337350}"/>
              </a:ext>
            </a:extLst>
          </p:cNvPr>
          <p:cNvSpPr/>
          <p:nvPr/>
        </p:nvSpPr>
        <p:spPr>
          <a:xfrm>
            <a:off x="2130616" y="1303979"/>
            <a:ext cx="1556909" cy="1790942"/>
          </a:xfrm>
          <a:custGeom>
            <a:avLst/>
            <a:gdLst>
              <a:gd name="connsiteX0" fmla="*/ 1192006 w 2384012"/>
              <a:gd name="connsiteY0" fmla="*/ 0 h 2742375"/>
              <a:gd name="connsiteX1" fmla="*/ 1218569 w 2384012"/>
              <a:gd name="connsiteY1" fmla="*/ 7484 h 2742375"/>
              <a:gd name="connsiteX2" fmla="*/ 2357449 w 2384012"/>
              <a:gd name="connsiteY2" fmla="*/ 666054 h 2742375"/>
              <a:gd name="connsiteX3" fmla="*/ 2384012 w 2384012"/>
              <a:gd name="connsiteY3" fmla="*/ 712619 h 2742375"/>
              <a:gd name="connsiteX4" fmla="*/ 2384012 w 2384012"/>
              <a:gd name="connsiteY4" fmla="*/ 2029757 h 2742375"/>
              <a:gd name="connsiteX5" fmla="*/ 2357449 w 2384012"/>
              <a:gd name="connsiteY5" fmla="*/ 2076323 h 2742375"/>
              <a:gd name="connsiteX6" fmla="*/ 1218569 w 2384012"/>
              <a:gd name="connsiteY6" fmla="*/ 2734892 h 2742375"/>
              <a:gd name="connsiteX7" fmla="*/ 1165443 w 2384012"/>
              <a:gd name="connsiteY7" fmla="*/ 2734892 h 2742375"/>
              <a:gd name="connsiteX8" fmla="*/ 26563 w 2384012"/>
              <a:gd name="connsiteY8" fmla="*/ 2076323 h 2742375"/>
              <a:gd name="connsiteX9" fmla="*/ 0 w 2384012"/>
              <a:gd name="connsiteY9" fmla="*/ 2029757 h 2742375"/>
              <a:gd name="connsiteX10" fmla="*/ 0 w 2384012"/>
              <a:gd name="connsiteY10" fmla="*/ 712619 h 2742375"/>
              <a:gd name="connsiteX11" fmla="*/ 26563 w 2384012"/>
              <a:gd name="connsiteY11" fmla="*/ 666054 h 2742375"/>
              <a:gd name="connsiteX12" fmla="*/ 1165443 w 2384012"/>
              <a:gd name="connsiteY12" fmla="*/ 7484 h 2742375"/>
              <a:gd name="connsiteX13" fmla="*/ 1192006 w 2384012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4012" h="2742375">
                <a:moveTo>
                  <a:pt x="1192006" y="0"/>
                </a:moveTo>
                <a:cubicBezTo>
                  <a:pt x="1201137" y="0"/>
                  <a:pt x="1210268" y="2495"/>
                  <a:pt x="1218569" y="7484"/>
                </a:cubicBezTo>
                <a:cubicBezTo>
                  <a:pt x="1218569" y="7484"/>
                  <a:pt x="1218569" y="7484"/>
                  <a:pt x="2357449" y="666054"/>
                </a:cubicBezTo>
                <a:cubicBezTo>
                  <a:pt x="2374051" y="676032"/>
                  <a:pt x="2384012" y="692662"/>
                  <a:pt x="2384012" y="712619"/>
                </a:cubicBezTo>
                <a:cubicBezTo>
                  <a:pt x="2384012" y="712619"/>
                  <a:pt x="2384012" y="712619"/>
                  <a:pt x="2384012" y="2029757"/>
                </a:cubicBezTo>
                <a:cubicBezTo>
                  <a:pt x="2384012" y="2049714"/>
                  <a:pt x="2374051" y="2066344"/>
                  <a:pt x="2357449" y="2076323"/>
                </a:cubicBezTo>
                <a:cubicBezTo>
                  <a:pt x="2357449" y="2076323"/>
                  <a:pt x="2357449" y="2076323"/>
                  <a:pt x="1218569" y="2734892"/>
                </a:cubicBezTo>
                <a:cubicBezTo>
                  <a:pt x="1201967" y="2744870"/>
                  <a:pt x="1182045" y="2744870"/>
                  <a:pt x="1165443" y="2734892"/>
                </a:cubicBezTo>
                <a:cubicBezTo>
                  <a:pt x="1165443" y="2734892"/>
                  <a:pt x="1165443" y="2734892"/>
                  <a:pt x="26563" y="2076323"/>
                </a:cubicBezTo>
                <a:cubicBezTo>
                  <a:pt x="9961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9961" y="676032"/>
                  <a:pt x="26563" y="666054"/>
                </a:cubicBezTo>
                <a:cubicBezTo>
                  <a:pt x="26563" y="666054"/>
                  <a:pt x="26563" y="666054"/>
                  <a:pt x="1165443" y="7484"/>
                </a:cubicBezTo>
                <a:cubicBezTo>
                  <a:pt x="1173744" y="2495"/>
                  <a:pt x="1182875" y="0"/>
                  <a:pt x="11920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 38">
            <a:extLst>
              <a:ext uri="{FF2B5EF4-FFF2-40B4-BE49-F238E27FC236}">
                <a16:creationId xmlns:a16="http://schemas.microsoft.com/office/drawing/2014/main" id="{20DE431E-7E04-C072-DF49-67B5D3DB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840" y="1597605"/>
            <a:ext cx="1665313" cy="1203689"/>
          </a:xfrm>
          <a:custGeom>
            <a:avLst/>
            <a:gdLst>
              <a:gd name="connsiteX0" fmla="*/ 1274648 w 2550004"/>
              <a:gd name="connsiteY0" fmla="*/ 0 h 1843146"/>
              <a:gd name="connsiteX1" fmla="*/ 1301231 w 2550004"/>
              <a:gd name="connsiteY1" fmla="*/ 7479 h 1843146"/>
              <a:gd name="connsiteX2" fmla="*/ 2055508 w 2550004"/>
              <a:gd name="connsiteY2" fmla="*/ 439596 h 1843146"/>
              <a:gd name="connsiteX3" fmla="*/ 2082090 w 2550004"/>
              <a:gd name="connsiteY3" fmla="*/ 486132 h 1843146"/>
              <a:gd name="connsiteX4" fmla="*/ 2082090 w 2550004"/>
              <a:gd name="connsiteY4" fmla="*/ 769126 h 1843146"/>
              <a:gd name="connsiteX5" fmla="*/ 2082090 w 2550004"/>
              <a:gd name="connsiteY5" fmla="*/ 831388 h 1843146"/>
              <a:gd name="connsiteX6" fmla="*/ 2550004 w 2550004"/>
              <a:gd name="connsiteY6" fmla="*/ 831388 h 1843146"/>
              <a:gd name="connsiteX7" fmla="*/ 2550004 w 2550004"/>
              <a:gd name="connsiteY7" fmla="*/ 1027442 h 1843146"/>
              <a:gd name="connsiteX8" fmla="*/ 2082090 w 2550004"/>
              <a:gd name="connsiteY8" fmla="*/ 1027442 h 1843146"/>
              <a:gd name="connsiteX9" fmla="*/ 2082090 w 2550004"/>
              <a:gd name="connsiteY9" fmla="*/ 1069555 h 1843146"/>
              <a:gd name="connsiteX10" fmla="*/ 2082090 w 2550004"/>
              <a:gd name="connsiteY10" fmla="*/ 1357014 h 1843146"/>
              <a:gd name="connsiteX11" fmla="*/ 2055508 w 2550004"/>
              <a:gd name="connsiteY11" fmla="*/ 1403550 h 1843146"/>
              <a:gd name="connsiteX12" fmla="*/ 1301231 w 2550004"/>
              <a:gd name="connsiteY12" fmla="*/ 1835667 h 1843146"/>
              <a:gd name="connsiteX13" fmla="*/ 1248066 w 2550004"/>
              <a:gd name="connsiteY13" fmla="*/ 1835667 h 1843146"/>
              <a:gd name="connsiteX14" fmla="*/ 497112 w 2550004"/>
              <a:gd name="connsiteY14" fmla="*/ 1403550 h 1843146"/>
              <a:gd name="connsiteX15" fmla="*/ 470529 w 2550004"/>
              <a:gd name="connsiteY15" fmla="*/ 1357014 h 1843146"/>
              <a:gd name="connsiteX16" fmla="*/ 470529 w 2550004"/>
              <a:gd name="connsiteY16" fmla="*/ 1074020 h 1843146"/>
              <a:gd name="connsiteX17" fmla="*/ 470529 w 2550004"/>
              <a:gd name="connsiteY17" fmla="*/ 1027442 h 1843146"/>
              <a:gd name="connsiteX18" fmla="*/ 0 w 2550004"/>
              <a:gd name="connsiteY18" fmla="*/ 1027442 h 1843146"/>
              <a:gd name="connsiteX19" fmla="*/ 0 w 2550004"/>
              <a:gd name="connsiteY19" fmla="*/ 831388 h 1843146"/>
              <a:gd name="connsiteX20" fmla="*/ 470529 w 2550004"/>
              <a:gd name="connsiteY20" fmla="*/ 831388 h 1843146"/>
              <a:gd name="connsiteX21" fmla="*/ 470529 w 2550004"/>
              <a:gd name="connsiteY21" fmla="*/ 773591 h 1843146"/>
              <a:gd name="connsiteX22" fmla="*/ 470529 w 2550004"/>
              <a:gd name="connsiteY22" fmla="*/ 486132 h 1843146"/>
              <a:gd name="connsiteX23" fmla="*/ 497112 w 2550004"/>
              <a:gd name="connsiteY23" fmla="*/ 439596 h 1843146"/>
              <a:gd name="connsiteX24" fmla="*/ 1248066 w 2550004"/>
              <a:gd name="connsiteY24" fmla="*/ 7479 h 1843146"/>
              <a:gd name="connsiteX25" fmla="*/ 1274648 w 2550004"/>
              <a:gd name="connsiteY25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50004" h="1843146">
                <a:moveTo>
                  <a:pt x="1274648" y="0"/>
                </a:moveTo>
                <a:cubicBezTo>
                  <a:pt x="1283786" y="0"/>
                  <a:pt x="1292924" y="2493"/>
                  <a:pt x="1301231" y="7479"/>
                </a:cubicBezTo>
                <a:cubicBezTo>
                  <a:pt x="1301231" y="7479"/>
                  <a:pt x="1301231" y="7479"/>
                  <a:pt x="2055508" y="439596"/>
                </a:cubicBezTo>
                <a:cubicBezTo>
                  <a:pt x="2072122" y="449568"/>
                  <a:pt x="2082090" y="466188"/>
                  <a:pt x="2082090" y="486132"/>
                </a:cubicBezTo>
                <a:cubicBezTo>
                  <a:pt x="2082090" y="486132"/>
                  <a:pt x="2082090" y="486132"/>
                  <a:pt x="2082090" y="769126"/>
                </a:cubicBezTo>
                <a:lnTo>
                  <a:pt x="2082090" y="831388"/>
                </a:lnTo>
                <a:lnTo>
                  <a:pt x="2550004" y="831388"/>
                </a:lnTo>
                <a:lnTo>
                  <a:pt x="2550004" y="1027442"/>
                </a:lnTo>
                <a:lnTo>
                  <a:pt x="2082090" y="1027442"/>
                </a:lnTo>
                <a:lnTo>
                  <a:pt x="2082090" y="1069555"/>
                </a:lnTo>
                <a:cubicBezTo>
                  <a:pt x="2082090" y="1152901"/>
                  <a:pt x="2082090" y="1248154"/>
                  <a:pt x="2082090" y="1357014"/>
                </a:cubicBezTo>
                <a:cubicBezTo>
                  <a:pt x="2082090" y="1373634"/>
                  <a:pt x="2072122" y="1393578"/>
                  <a:pt x="2055508" y="1403550"/>
                </a:cubicBezTo>
                <a:cubicBezTo>
                  <a:pt x="2055508" y="1403550"/>
                  <a:pt x="2055508" y="1403550"/>
                  <a:pt x="1301231" y="1835667"/>
                </a:cubicBezTo>
                <a:cubicBezTo>
                  <a:pt x="1284617" y="1845639"/>
                  <a:pt x="1264680" y="1845639"/>
                  <a:pt x="1248066" y="1835667"/>
                </a:cubicBezTo>
                <a:cubicBezTo>
                  <a:pt x="1248066" y="1835667"/>
                  <a:pt x="1248066" y="1835667"/>
                  <a:pt x="497112" y="1403550"/>
                </a:cubicBezTo>
                <a:cubicBezTo>
                  <a:pt x="480498" y="1393578"/>
                  <a:pt x="470529" y="1373634"/>
                  <a:pt x="470529" y="1357014"/>
                </a:cubicBezTo>
                <a:cubicBezTo>
                  <a:pt x="470529" y="1357014"/>
                  <a:pt x="470529" y="1357014"/>
                  <a:pt x="470529" y="1074020"/>
                </a:cubicBezTo>
                <a:lnTo>
                  <a:pt x="470529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70529" y="831388"/>
                </a:lnTo>
                <a:lnTo>
                  <a:pt x="470529" y="773591"/>
                </a:lnTo>
                <a:cubicBezTo>
                  <a:pt x="470529" y="690245"/>
                  <a:pt x="470529" y="594992"/>
                  <a:pt x="470529" y="486132"/>
                </a:cubicBezTo>
                <a:cubicBezTo>
                  <a:pt x="470529" y="466188"/>
                  <a:pt x="480498" y="449568"/>
                  <a:pt x="497112" y="439596"/>
                </a:cubicBezTo>
                <a:cubicBezTo>
                  <a:pt x="497112" y="439596"/>
                  <a:pt x="497112" y="439596"/>
                  <a:pt x="1248066" y="7479"/>
                </a:cubicBezTo>
                <a:cubicBezTo>
                  <a:pt x="1256373" y="2493"/>
                  <a:pt x="1265511" y="0"/>
                  <a:pt x="1274648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CFF116E6-E551-6E25-C4EA-6EB2FEF0CC9D}"/>
              </a:ext>
            </a:extLst>
          </p:cNvPr>
          <p:cNvSpPr/>
          <p:nvPr/>
        </p:nvSpPr>
        <p:spPr>
          <a:xfrm>
            <a:off x="3787393" y="1303979"/>
            <a:ext cx="1556909" cy="1790942"/>
          </a:xfrm>
          <a:custGeom>
            <a:avLst/>
            <a:gdLst>
              <a:gd name="connsiteX0" fmla="*/ 1192006 w 2384012"/>
              <a:gd name="connsiteY0" fmla="*/ 0 h 2742375"/>
              <a:gd name="connsiteX1" fmla="*/ 1218569 w 2384012"/>
              <a:gd name="connsiteY1" fmla="*/ 7484 h 2742375"/>
              <a:gd name="connsiteX2" fmla="*/ 2357449 w 2384012"/>
              <a:gd name="connsiteY2" fmla="*/ 666054 h 2742375"/>
              <a:gd name="connsiteX3" fmla="*/ 2384012 w 2384012"/>
              <a:gd name="connsiteY3" fmla="*/ 712619 h 2742375"/>
              <a:gd name="connsiteX4" fmla="*/ 2384012 w 2384012"/>
              <a:gd name="connsiteY4" fmla="*/ 2029757 h 2742375"/>
              <a:gd name="connsiteX5" fmla="*/ 2357449 w 2384012"/>
              <a:gd name="connsiteY5" fmla="*/ 2076323 h 2742375"/>
              <a:gd name="connsiteX6" fmla="*/ 1218569 w 2384012"/>
              <a:gd name="connsiteY6" fmla="*/ 2734892 h 2742375"/>
              <a:gd name="connsiteX7" fmla="*/ 1165443 w 2384012"/>
              <a:gd name="connsiteY7" fmla="*/ 2734892 h 2742375"/>
              <a:gd name="connsiteX8" fmla="*/ 26563 w 2384012"/>
              <a:gd name="connsiteY8" fmla="*/ 2076323 h 2742375"/>
              <a:gd name="connsiteX9" fmla="*/ 0 w 2384012"/>
              <a:gd name="connsiteY9" fmla="*/ 2029757 h 2742375"/>
              <a:gd name="connsiteX10" fmla="*/ 0 w 2384012"/>
              <a:gd name="connsiteY10" fmla="*/ 712619 h 2742375"/>
              <a:gd name="connsiteX11" fmla="*/ 26563 w 2384012"/>
              <a:gd name="connsiteY11" fmla="*/ 666054 h 2742375"/>
              <a:gd name="connsiteX12" fmla="*/ 1165443 w 2384012"/>
              <a:gd name="connsiteY12" fmla="*/ 7484 h 2742375"/>
              <a:gd name="connsiteX13" fmla="*/ 1192006 w 2384012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4012" h="2742375">
                <a:moveTo>
                  <a:pt x="1192006" y="0"/>
                </a:moveTo>
                <a:cubicBezTo>
                  <a:pt x="1201137" y="0"/>
                  <a:pt x="1210268" y="2495"/>
                  <a:pt x="1218569" y="7484"/>
                </a:cubicBezTo>
                <a:cubicBezTo>
                  <a:pt x="1218569" y="7484"/>
                  <a:pt x="1218569" y="7484"/>
                  <a:pt x="2357449" y="666054"/>
                </a:cubicBezTo>
                <a:cubicBezTo>
                  <a:pt x="2374051" y="676032"/>
                  <a:pt x="2384012" y="692662"/>
                  <a:pt x="2384012" y="712619"/>
                </a:cubicBezTo>
                <a:cubicBezTo>
                  <a:pt x="2384012" y="712619"/>
                  <a:pt x="2384012" y="712619"/>
                  <a:pt x="2384012" y="2029757"/>
                </a:cubicBezTo>
                <a:cubicBezTo>
                  <a:pt x="2384012" y="2049714"/>
                  <a:pt x="2374051" y="2066344"/>
                  <a:pt x="2357449" y="2076323"/>
                </a:cubicBezTo>
                <a:cubicBezTo>
                  <a:pt x="2357449" y="2076323"/>
                  <a:pt x="2357449" y="2076323"/>
                  <a:pt x="1218569" y="2734892"/>
                </a:cubicBezTo>
                <a:cubicBezTo>
                  <a:pt x="1201967" y="2744870"/>
                  <a:pt x="1182045" y="2744870"/>
                  <a:pt x="1165443" y="2734892"/>
                </a:cubicBezTo>
                <a:cubicBezTo>
                  <a:pt x="1165443" y="2734892"/>
                  <a:pt x="1165443" y="2734892"/>
                  <a:pt x="26563" y="2076323"/>
                </a:cubicBezTo>
                <a:cubicBezTo>
                  <a:pt x="9961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9961" y="676032"/>
                  <a:pt x="26563" y="666054"/>
                </a:cubicBezTo>
                <a:cubicBezTo>
                  <a:pt x="26563" y="666054"/>
                  <a:pt x="26563" y="666054"/>
                  <a:pt x="1165443" y="7484"/>
                </a:cubicBezTo>
                <a:cubicBezTo>
                  <a:pt x="1173744" y="2495"/>
                  <a:pt x="1182875" y="0"/>
                  <a:pt x="119200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Freeform 39">
            <a:extLst>
              <a:ext uri="{FF2B5EF4-FFF2-40B4-BE49-F238E27FC236}">
                <a16:creationId xmlns:a16="http://schemas.microsoft.com/office/drawing/2014/main" id="{11560567-9CEC-5AC7-BE1F-7A96310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154" y="1597605"/>
            <a:ext cx="1662751" cy="1203689"/>
          </a:xfrm>
          <a:custGeom>
            <a:avLst/>
            <a:gdLst>
              <a:gd name="connsiteX0" fmla="*/ 1261577 w 2546083"/>
              <a:gd name="connsiteY0" fmla="*/ 0 h 1843146"/>
              <a:gd name="connsiteX1" fmla="*/ 1288160 w 2546083"/>
              <a:gd name="connsiteY1" fmla="*/ 7479 h 1843146"/>
              <a:gd name="connsiteX2" fmla="*/ 2042437 w 2546083"/>
              <a:gd name="connsiteY2" fmla="*/ 439596 h 1843146"/>
              <a:gd name="connsiteX3" fmla="*/ 2069019 w 2546083"/>
              <a:gd name="connsiteY3" fmla="*/ 486132 h 1843146"/>
              <a:gd name="connsiteX4" fmla="*/ 2069019 w 2546083"/>
              <a:gd name="connsiteY4" fmla="*/ 769126 h 1843146"/>
              <a:gd name="connsiteX5" fmla="*/ 2069019 w 2546083"/>
              <a:gd name="connsiteY5" fmla="*/ 831388 h 1843146"/>
              <a:gd name="connsiteX6" fmla="*/ 2546083 w 2546083"/>
              <a:gd name="connsiteY6" fmla="*/ 831388 h 1843146"/>
              <a:gd name="connsiteX7" fmla="*/ 2546083 w 2546083"/>
              <a:gd name="connsiteY7" fmla="*/ 1027442 h 1843146"/>
              <a:gd name="connsiteX8" fmla="*/ 2069019 w 2546083"/>
              <a:gd name="connsiteY8" fmla="*/ 1027442 h 1843146"/>
              <a:gd name="connsiteX9" fmla="*/ 2069019 w 2546083"/>
              <a:gd name="connsiteY9" fmla="*/ 1069555 h 1843146"/>
              <a:gd name="connsiteX10" fmla="*/ 2069019 w 2546083"/>
              <a:gd name="connsiteY10" fmla="*/ 1357014 h 1843146"/>
              <a:gd name="connsiteX11" fmla="*/ 2042437 w 2546083"/>
              <a:gd name="connsiteY11" fmla="*/ 1403550 h 1843146"/>
              <a:gd name="connsiteX12" fmla="*/ 1288160 w 2546083"/>
              <a:gd name="connsiteY12" fmla="*/ 1835667 h 1843146"/>
              <a:gd name="connsiteX13" fmla="*/ 1234995 w 2546083"/>
              <a:gd name="connsiteY13" fmla="*/ 1835667 h 1843146"/>
              <a:gd name="connsiteX14" fmla="*/ 484041 w 2546083"/>
              <a:gd name="connsiteY14" fmla="*/ 1403550 h 1843146"/>
              <a:gd name="connsiteX15" fmla="*/ 457458 w 2546083"/>
              <a:gd name="connsiteY15" fmla="*/ 1357014 h 1843146"/>
              <a:gd name="connsiteX16" fmla="*/ 457458 w 2546083"/>
              <a:gd name="connsiteY16" fmla="*/ 1074020 h 1843146"/>
              <a:gd name="connsiteX17" fmla="*/ 457458 w 2546083"/>
              <a:gd name="connsiteY17" fmla="*/ 1027442 h 1843146"/>
              <a:gd name="connsiteX18" fmla="*/ 0 w 2546083"/>
              <a:gd name="connsiteY18" fmla="*/ 1027442 h 1843146"/>
              <a:gd name="connsiteX19" fmla="*/ 0 w 2546083"/>
              <a:gd name="connsiteY19" fmla="*/ 831388 h 1843146"/>
              <a:gd name="connsiteX20" fmla="*/ 457458 w 2546083"/>
              <a:gd name="connsiteY20" fmla="*/ 831388 h 1843146"/>
              <a:gd name="connsiteX21" fmla="*/ 457458 w 2546083"/>
              <a:gd name="connsiteY21" fmla="*/ 773591 h 1843146"/>
              <a:gd name="connsiteX22" fmla="*/ 457458 w 2546083"/>
              <a:gd name="connsiteY22" fmla="*/ 486132 h 1843146"/>
              <a:gd name="connsiteX23" fmla="*/ 484041 w 2546083"/>
              <a:gd name="connsiteY23" fmla="*/ 439596 h 1843146"/>
              <a:gd name="connsiteX24" fmla="*/ 1234995 w 2546083"/>
              <a:gd name="connsiteY24" fmla="*/ 7479 h 1843146"/>
              <a:gd name="connsiteX25" fmla="*/ 1261577 w 2546083"/>
              <a:gd name="connsiteY25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46083" h="1843146">
                <a:moveTo>
                  <a:pt x="1261577" y="0"/>
                </a:moveTo>
                <a:cubicBezTo>
                  <a:pt x="1270715" y="0"/>
                  <a:pt x="1279853" y="2493"/>
                  <a:pt x="1288160" y="7479"/>
                </a:cubicBezTo>
                <a:cubicBezTo>
                  <a:pt x="1288160" y="7479"/>
                  <a:pt x="1288160" y="7479"/>
                  <a:pt x="2042437" y="439596"/>
                </a:cubicBezTo>
                <a:cubicBezTo>
                  <a:pt x="2059051" y="449568"/>
                  <a:pt x="2069019" y="466188"/>
                  <a:pt x="2069019" y="486132"/>
                </a:cubicBezTo>
                <a:cubicBezTo>
                  <a:pt x="2069019" y="486132"/>
                  <a:pt x="2069019" y="486132"/>
                  <a:pt x="2069019" y="769126"/>
                </a:cubicBezTo>
                <a:lnTo>
                  <a:pt x="2069019" y="831388"/>
                </a:lnTo>
                <a:lnTo>
                  <a:pt x="2546083" y="831388"/>
                </a:lnTo>
                <a:lnTo>
                  <a:pt x="2546083" y="1027442"/>
                </a:lnTo>
                <a:lnTo>
                  <a:pt x="2069019" y="1027442"/>
                </a:lnTo>
                <a:lnTo>
                  <a:pt x="2069019" y="1069555"/>
                </a:lnTo>
                <a:cubicBezTo>
                  <a:pt x="2069019" y="1152901"/>
                  <a:pt x="2069019" y="1248154"/>
                  <a:pt x="2069019" y="1357014"/>
                </a:cubicBezTo>
                <a:cubicBezTo>
                  <a:pt x="2069019" y="1373634"/>
                  <a:pt x="2059051" y="1393578"/>
                  <a:pt x="2042437" y="1403550"/>
                </a:cubicBezTo>
                <a:cubicBezTo>
                  <a:pt x="2042437" y="1403550"/>
                  <a:pt x="2042437" y="1403550"/>
                  <a:pt x="1288160" y="1835667"/>
                </a:cubicBezTo>
                <a:cubicBezTo>
                  <a:pt x="1271546" y="1845639"/>
                  <a:pt x="1251609" y="1845639"/>
                  <a:pt x="1234995" y="1835667"/>
                </a:cubicBezTo>
                <a:cubicBezTo>
                  <a:pt x="1234995" y="1835667"/>
                  <a:pt x="1234995" y="1835667"/>
                  <a:pt x="484041" y="1403550"/>
                </a:cubicBezTo>
                <a:cubicBezTo>
                  <a:pt x="467427" y="1393578"/>
                  <a:pt x="457458" y="1373634"/>
                  <a:pt x="457458" y="1357014"/>
                </a:cubicBezTo>
                <a:cubicBezTo>
                  <a:pt x="457458" y="1357014"/>
                  <a:pt x="457458" y="1357014"/>
                  <a:pt x="457458" y="1074020"/>
                </a:cubicBezTo>
                <a:lnTo>
                  <a:pt x="457458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57458" y="831388"/>
                </a:lnTo>
                <a:lnTo>
                  <a:pt x="457458" y="773591"/>
                </a:lnTo>
                <a:cubicBezTo>
                  <a:pt x="457458" y="690245"/>
                  <a:pt x="457458" y="594992"/>
                  <a:pt x="457458" y="486132"/>
                </a:cubicBezTo>
                <a:cubicBezTo>
                  <a:pt x="457458" y="466188"/>
                  <a:pt x="467427" y="449568"/>
                  <a:pt x="484041" y="439596"/>
                </a:cubicBezTo>
                <a:cubicBezTo>
                  <a:pt x="484041" y="439596"/>
                  <a:pt x="484041" y="439596"/>
                  <a:pt x="1234995" y="7479"/>
                </a:cubicBezTo>
                <a:cubicBezTo>
                  <a:pt x="1243302" y="2493"/>
                  <a:pt x="1252440" y="0"/>
                  <a:pt x="1261577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1C032552-2141-3696-F91E-8ECC611CADAE}"/>
              </a:ext>
            </a:extLst>
          </p:cNvPr>
          <p:cNvSpPr/>
          <p:nvPr/>
        </p:nvSpPr>
        <p:spPr>
          <a:xfrm>
            <a:off x="5456973" y="1303979"/>
            <a:ext cx="1559470" cy="1790942"/>
          </a:xfrm>
          <a:custGeom>
            <a:avLst/>
            <a:gdLst>
              <a:gd name="connsiteX0" fmla="*/ 1195627 w 2387933"/>
              <a:gd name="connsiteY0" fmla="*/ 0 h 2742375"/>
              <a:gd name="connsiteX1" fmla="*/ 1222197 w 2387933"/>
              <a:gd name="connsiteY1" fmla="*/ 7484 h 2742375"/>
              <a:gd name="connsiteX2" fmla="*/ 2361363 w 2387933"/>
              <a:gd name="connsiteY2" fmla="*/ 666054 h 2742375"/>
              <a:gd name="connsiteX3" fmla="*/ 2387933 w 2387933"/>
              <a:gd name="connsiteY3" fmla="*/ 712619 h 2742375"/>
              <a:gd name="connsiteX4" fmla="*/ 2387933 w 2387933"/>
              <a:gd name="connsiteY4" fmla="*/ 2029757 h 2742375"/>
              <a:gd name="connsiteX5" fmla="*/ 2361363 w 2387933"/>
              <a:gd name="connsiteY5" fmla="*/ 2076323 h 2742375"/>
              <a:gd name="connsiteX6" fmla="*/ 1222197 w 2387933"/>
              <a:gd name="connsiteY6" fmla="*/ 2734892 h 2742375"/>
              <a:gd name="connsiteX7" fmla="*/ 1169058 w 2387933"/>
              <a:gd name="connsiteY7" fmla="*/ 2734892 h 2742375"/>
              <a:gd name="connsiteX8" fmla="*/ 29891 w 2387933"/>
              <a:gd name="connsiteY8" fmla="*/ 2076323 h 2742375"/>
              <a:gd name="connsiteX9" fmla="*/ 0 w 2387933"/>
              <a:gd name="connsiteY9" fmla="*/ 2029757 h 2742375"/>
              <a:gd name="connsiteX10" fmla="*/ 0 w 2387933"/>
              <a:gd name="connsiteY10" fmla="*/ 712619 h 2742375"/>
              <a:gd name="connsiteX11" fmla="*/ 29891 w 2387933"/>
              <a:gd name="connsiteY11" fmla="*/ 666054 h 2742375"/>
              <a:gd name="connsiteX12" fmla="*/ 1169058 w 2387933"/>
              <a:gd name="connsiteY12" fmla="*/ 7484 h 2742375"/>
              <a:gd name="connsiteX13" fmla="*/ 1195627 w 2387933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7933" h="2742375">
                <a:moveTo>
                  <a:pt x="1195627" y="0"/>
                </a:moveTo>
                <a:cubicBezTo>
                  <a:pt x="1204760" y="0"/>
                  <a:pt x="1213894" y="2495"/>
                  <a:pt x="1222197" y="7484"/>
                </a:cubicBezTo>
                <a:cubicBezTo>
                  <a:pt x="1222197" y="7484"/>
                  <a:pt x="1222197" y="7484"/>
                  <a:pt x="2361363" y="666054"/>
                </a:cubicBezTo>
                <a:cubicBezTo>
                  <a:pt x="2377969" y="676032"/>
                  <a:pt x="2387933" y="692662"/>
                  <a:pt x="2387933" y="712619"/>
                </a:cubicBezTo>
                <a:cubicBezTo>
                  <a:pt x="2387933" y="712619"/>
                  <a:pt x="2387933" y="712619"/>
                  <a:pt x="2387933" y="2029757"/>
                </a:cubicBezTo>
                <a:cubicBezTo>
                  <a:pt x="2387933" y="2049714"/>
                  <a:pt x="2377969" y="2066344"/>
                  <a:pt x="2361363" y="2076323"/>
                </a:cubicBezTo>
                <a:cubicBezTo>
                  <a:pt x="2361363" y="2076323"/>
                  <a:pt x="2361363" y="2076323"/>
                  <a:pt x="1222197" y="2734892"/>
                </a:cubicBezTo>
                <a:cubicBezTo>
                  <a:pt x="1205591" y="2744870"/>
                  <a:pt x="1185663" y="2744870"/>
                  <a:pt x="1169058" y="2734892"/>
                </a:cubicBezTo>
                <a:cubicBezTo>
                  <a:pt x="1169058" y="2734892"/>
                  <a:pt x="1169058" y="2734892"/>
                  <a:pt x="29891" y="2076323"/>
                </a:cubicBezTo>
                <a:cubicBezTo>
                  <a:pt x="13285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13285" y="676032"/>
                  <a:pt x="29891" y="666054"/>
                </a:cubicBezTo>
                <a:cubicBezTo>
                  <a:pt x="29891" y="666054"/>
                  <a:pt x="29891" y="666054"/>
                  <a:pt x="1169058" y="7484"/>
                </a:cubicBezTo>
                <a:cubicBezTo>
                  <a:pt x="1177361" y="2495"/>
                  <a:pt x="1186494" y="0"/>
                  <a:pt x="11956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Freeform 40">
            <a:extLst>
              <a:ext uri="{FF2B5EF4-FFF2-40B4-BE49-F238E27FC236}">
                <a16:creationId xmlns:a16="http://schemas.microsoft.com/office/drawing/2014/main" id="{696F084A-7BDF-6DF3-ACD1-7D93FE002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905" y="1597605"/>
            <a:ext cx="1358027" cy="1203689"/>
          </a:xfrm>
          <a:custGeom>
            <a:avLst/>
            <a:gdLst>
              <a:gd name="connsiteX0" fmla="*/ 1276008 w 2079475"/>
              <a:gd name="connsiteY0" fmla="*/ 0 h 1843146"/>
              <a:gd name="connsiteX1" fmla="*/ 1302569 w 2079475"/>
              <a:gd name="connsiteY1" fmla="*/ 7479 h 1843146"/>
              <a:gd name="connsiteX2" fmla="*/ 2052914 w 2079475"/>
              <a:gd name="connsiteY2" fmla="*/ 439596 h 1843146"/>
              <a:gd name="connsiteX3" fmla="*/ 2079475 w 2079475"/>
              <a:gd name="connsiteY3" fmla="*/ 486132 h 1843146"/>
              <a:gd name="connsiteX4" fmla="*/ 2079475 w 2079475"/>
              <a:gd name="connsiteY4" fmla="*/ 1357014 h 1843146"/>
              <a:gd name="connsiteX5" fmla="*/ 2052914 w 2079475"/>
              <a:gd name="connsiteY5" fmla="*/ 1403550 h 1843146"/>
              <a:gd name="connsiteX6" fmla="*/ 1302569 w 2079475"/>
              <a:gd name="connsiteY6" fmla="*/ 1835667 h 1843146"/>
              <a:gd name="connsiteX7" fmla="*/ 1249447 w 2079475"/>
              <a:gd name="connsiteY7" fmla="*/ 1835667 h 1843146"/>
              <a:gd name="connsiteX8" fmla="*/ 495782 w 2079475"/>
              <a:gd name="connsiteY8" fmla="*/ 1403550 h 1843146"/>
              <a:gd name="connsiteX9" fmla="*/ 469221 w 2079475"/>
              <a:gd name="connsiteY9" fmla="*/ 1357014 h 1843146"/>
              <a:gd name="connsiteX10" fmla="*/ 469221 w 2079475"/>
              <a:gd name="connsiteY10" fmla="*/ 1074020 h 1843146"/>
              <a:gd name="connsiteX11" fmla="*/ 469221 w 2079475"/>
              <a:gd name="connsiteY11" fmla="*/ 1027442 h 1843146"/>
              <a:gd name="connsiteX12" fmla="*/ 0 w 2079475"/>
              <a:gd name="connsiteY12" fmla="*/ 1027442 h 1843146"/>
              <a:gd name="connsiteX13" fmla="*/ 0 w 2079475"/>
              <a:gd name="connsiteY13" fmla="*/ 831388 h 1843146"/>
              <a:gd name="connsiteX14" fmla="*/ 469221 w 2079475"/>
              <a:gd name="connsiteY14" fmla="*/ 831388 h 1843146"/>
              <a:gd name="connsiteX15" fmla="*/ 469221 w 2079475"/>
              <a:gd name="connsiteY15" fmla="*/ 773591 h 1843146"/>
              <a:gd name="connsiteX16" fmla="*/ 469221 w 2079475"/>
              <a:gd name="connsiteY16" fmla="*/ 486132 h 1843146"/>
              <a:gd name="connsiteX17" fmla="*/ 495782 w 2079475"/>
              <a:gd name="connsiteY17" fmla="*/ 439596 h 1843146"/>
              <a:gd name="connsiteX18" fmla="*/ 1249447 w 2079475"/>
              <a:gd name="connsiteY18" fmla="*/ 7479 h 1843146"/>
              <a:gd name="connsiteX19" fmla="*/ 1276008 w 2079475"/>
              <a:gd name="connsiteY19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79475" h="1843146">
                <a:moveTo>
                  <a:pt x="1276008" y="0"/>
                </a:moveTo>
                <a:cubicBezTo>
                  <a:pt x="1285138" y="0"/>
                  <a:pt x="1294269" y="2493"/>
                  <a:pt x="1302569" y="7479"/>
                </a:cubicBezTo>
                <a:cubicBezTo>
                  <a:pt x="1302569" y="7479"/>
                  <a:pt x="1302569" y="7479"/>
                  <a:pt x="2052914" y="439596"/>
                </a:cubicBezTo>
                <a:cubicBezTo>
                  <a:pt x="2069515" y="449568"/>
                  <a:pt x="2079475" y="466188"/>
                  <a:pt x="2079475" y="486132"/>
                </a:cubicBezTo>
                <a:cubicBezTo>
                  <a:pt x="2079475" y="486132"/>
                  <a:pt x="2079475" y="486132"/>
                  <a:pt x="2079475" y="1357014"/>
                </a:cubicBezTo>
                <a:cubicBezTo>
                  <a:pt x="2079475" y="1373634"/>
                  <a:pt x="2069515" y="1393578"/>
                  <a:pt x="2052914" y="1403550"/>
                </a:cubicBezTo>
                <a:cubicBezTo>
                  <a:pt x="2052914" y="1403550"/>
                  <a:pt x="2052914" y="1403550"/>
                  <a:pt x="1302569" y="1835667"/>
                </a:cubicBezTo>
                <a:cubicBezTo>
                  <a:pt x="1285968" y="1845639"/>
                  <a:pt x="1266048" y="1845639"/>
                  <a:pt x="1249447" y="1835667"/>
                </a:cubicBezTo>
                <a:cubicBezTo>
                  <a:pt x="1249447" y="1835667"/>
                  <a:pt x="1249447" y="1835667"/>
                  <a:pt x="495782" y="1403550"/>
                </a:cubicBezTo>
                <a:cubicBezTo>
                  <a:pt x="479181" y="1393578"/>
                  <a:pt x="469221" y="1373634"/>
                  <a:pt x="469221" y="1357014"/>
                </a:cubicBezTo>
                <a:cubicBezTo>
                  <a:pt x="469221" y="1357014"/>
                  <a:pt x="469221" y="1357014"/>
                  <a:pt x="469221" y="1074020"/>
                </a:cubicBezTo>
                <a:lnTo>
                  <a:pt x="469221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69221" y="831388"/>
                </a:lnTo>
                <a:lnTo>
                  <a:pt x="469221" y="773591"/>
                </a:lnTo>
                <a:cubicBezTo>
                  <a:pt x="469221" y="690245"/>
                  <a:pt x="469221" y="594992"/>
                  <a:pt x="469221" y="486132"/>
                </a:cubicBezTo>
                <a:cubicBezTo>
                  <a:pt x="469221" y="466188"/>
                  <a:pt x="479181" y="449568"/>
                  <a:pt x="495782" y="439596"/>
                </a:cubicBezTo>
                <a:cubicBezTo>
                  <a:pt x="495782" y="439596"/>
                  <a:pt x="495782" y="439596"/>
                  <a:pt x="1249447" y="7479"/>
                </a:cubicBezTo>
                <a:cubicBezTo>
                  <a:pt x="1257748" y="2493"/>
                  <a:pt x="1266878" y="0"/>
                  <a:pt x="1276008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CC5B2940-DD46-659F-6B67-5D62ECD482E9}"/>
              </a:ext>
            </a:extLst>
          </p:cNvPr>
          <p:cNvSpPr/>
          <p:nvPr/>
        </p:nvSpPr>
        <p:spPr>
          <a:xfrm>
            <a:off x="5216266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0E8F9A7-2819-1D0B-DFBF-F91C4BAA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891" y="2097023"/>
            <a:ext cx="203149" cy="20485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 34">
            <a:extLst>
              <a:ext uri="{FF2B5EF4-FFF2-40B4-BE49-F238E27FC236}">
                <a16:creationId xmlns:a16="http://schemas.microsoft.com/office/drawing/2014/main" id="{997A7CE3-30C0-F929-9CA3-63F95F65D570}"/>
              </a:ext>
            </a:extLst>
          </p:cNvPr>
          <p:cNvSpPr/>
          <p:nvPr/>
        </p:nvSpPr>
        <p:spPr>
          <a:xfrm>
            <a:off x="1892470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A93E8CEB-8B67-A521-C6F1-927AD291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42" y="2097023"/>
            <a:ext cx="204003" cy="20485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Freeform 35">
            <a:extLst>
              <a:ext uri="{FF2B5EF4-FFF2-40B4-BE49-F238E27FC236}">
                <a16:creationId xmlns:a16="http://schemas.microsoft.com/office/drawing/2014/main" id="{CF8D93AF-0C08-0271-A4DB-30E0C05E75FD}"/>
              </a:ext>
            </a:extLst>
          </p:cNvPr>
          <p:cNvSpPr/>
          <p:nvPr/>
        </p:nvSpPr>
        <p:spPr>
          <a:xfrm>
            <a:off x="3546686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C2990683-4D46-DB50-E43F-2B5F461EC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57" y="2097023"/>
            <a:ext cx="204003" cy="20485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73">
            <a:extLst>
              <a:ext uri="{FF2B5EF4-FFF2-40B4-BE49-F238E27FC236}">
                <a16:creationId xmlns:a16="http://schemas.microsoft.com/office/drawing/2014/main" id="{A2989B15-6E70-9A07-AC71-39A6D7831495}"/>
              </a:ext>
            </a:extLst>
          </p:cNvPr>
          <p:cNvSpPr txBox="1"/>
          <p:nvPr/>
        </p:nvSpPr>
        <p:spPr>
          <a:xfrm>
            <a:off x="921296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0D16BE2-84CC-79E0-6321-EB06E30DC5F0}"/>
              </a:ext>
            </a:extLst>
          </p:cNvPr>
          <p:cNvSpPr/>
          <p:nvPr/>
        </p:nvSpPr>
        <p:spPr>
          <a:xfrm>
            <a:off x="7123495" y="1303979"/>
            <a:ext cx="1559470" cy="1790942"/>
          </a:xfrm>
          <a:custGeom>
            <a:avLst/>
            <a:gdLst>
              <a:gd name="connsiteX0" fmla="*/ 1195627 w 2387933"/>
              <a:gd name="connsiteY0" fmla="*/ 0 h 2742375"/>
              <a:gd name="connsiteX1" fmla="*/ 1222197 w 2387933"/>
              <a:gd name="connsiteY1" fmla="*/ 7484 h 2742375"/>
              <a:gd name="connsiteX2" fmla="*/ 2361363 w 2387933"/>
              <a:gd name="connsiteY2" fmla="*/ 666054 h 2742375"/>
              <a:gd name="connsiteX3" fmla="*/ 2387933 w 2387933"/>
              <a:gd name="connsiteY3" fmla="*/ 712619 h 2742375"/>
              <a:gd name="connsiteX4" fmla="*/ 2387933 w 2387933"/>
              <a:gd name="connsiteY4" fmla="*/ 2029757 h 2742375"/>
              <a:gd name="connsiteX5" fmla="*/ 2361363 w 2387933"/>
              <a:gd name="connsiteY5" fmla="*/ 2076323 h 2742375"/>
              <a:gd name="connsiteX6" fmla="*/ 1222197 w 2387933"/>
              <a:gd name="connsiteY6" fmla="*/ 2734892 h 2742375"/>
              <a:gd name="connsiteX7" fmla="*/ 1169058 w 2387933"/>
              <a:gd name="connsiteY7" fmla="*/ 2734892 h 2742375"/>
              <a:gd name="connsiteX8" fmla="*/ 29891 w 2387933"/>
              <a:gd name="connsiteY8" fmla="*/ 2076323 h 2742375"/>
              <a:gd name="connsiteX9" fmla="*/ 0 w 2387933"/>
              <a:gd name="connsiteY9" fmla="*/ 2029757 h 2742375"/>
              <a:gd name="connsiteX10" fmla="*/ 0 w 2387933"/>
              <a:gd name="connsiteY10" fmla="*/ 712619 h 2742375"/>
              <a:gd name="connsiteX11" fmla="*/ 29891 w 2387933"/>
              <a:gd name="connsiteY11" fmla="*/ 666054 h 2742375"/>
              <a:gd name="connsiteX12" fmla="*/ 1169058 w 2387933"/>
              <a:gd name="connsiteY12" fmla="*/ 7484 h 2742375"/>
              <a:gd name="connsiteX13" fmla="*/ 1195627 w 2387933"/>
              <a:gd name="connsiteY13" fmla="*/ 0 h 274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87933" h="2742375">
                <a:moveTo>
                  <a:pt x="1195627" y="0"/>
                </a:moveTo>
                <a:cubicBezTo>
                  <a:pt x="1204760" y="0"/>
                  <a:pt x="1213894" y="2495"/>
                  <a:pt x="1222197" y="7484"/>
                </a:cubicBezTo>
                <a:cubicBezTo>
                  <a:pt x="1222197" y="7484"/>
                  <a:pt x="1222197" y="7484"/>
                  <a:pt x="2361363" y="666054"/>
                </a:cubicBezTo>
                <a:cubicBezTo>
                  <a:pt x="2377969" y="676032"/>
                  <a:pt x="2387933" y="692662"/>
                  <a:pt x="2387933" y="712619"/>
                </a:cubicBezTo>
                <a:cubicBezTo>
                  <a:pt x="2387933" y="712619"/>
                  <a:pt x="2387933" y="712619"/>
                  <a:pt x="2387933" y="2029757"/>
                </a:cubicBezTo>
                <a:cubicBezTo>
                  <a:pt x="2387933" y="2049714"/>
                  <a:pt x="2377969" y="2066344"/>
                  <a:pt x="2361363" y="2076323"/>
                </a:cubicBezTo>
                <a:cubicBezTo>
                  <a:pt x="2361363" y="2076323"/>
                  <a:pt x="2361363" y="2076323"/>
                  <a:pt x="1222197" y="2734892"/>
                </a:cubicBezTo>
                <a:cubicBezTo>
                  <a:pt x="1205591" y="2744870"/>
                  <a:pt x="1185663" y="2744870"/>
                  <a:pt x="1169058" y="2734892"/>
                </a:cubicBezTo>
                <a:cubicBezTo>
                  <a:pt x="1169058" y="2734892"/>
                  <a:pt x="1169058" y="2734892"/>
                  <a:pt x="29891" y="2076323"/>
                </a:cubicBezTo>
                <a:cubicBezTo>
                  <a:pt x="13285" y="2066344"/>
                  <a:pt x="0" y="2049714"/>
                  <a:pt x="0" y="2029757"/>
                </a:cubicBezTo>
                <a:cubicBezTo>
                  <a:pt x="0" y="2029757"/>
                  <a:pt x="0" y="2029757"/>
                  <a:pt x="0" y="712619"/>
                </a:cubicBezTo>
                <a:cubicBezTo>
                  <a:pt x="0" y="692662"/>
                  <a:pt x="13285" y="676032"/>
                  <a:pt x="29891" y="666054"/>
                </a:cubicBezTo>
                <a:cubicBezTo>
                  <a:pt x="29891" y="666054"/>
                  <a:pt x="29891" y="666054"/>
                  <a:pt x="1169058" y="7484"/>
                </a:cubicBezTo>
                <a:cubicBezTo>
                  <a:pt x="1177361" y="2495"/>
                  <a:pt x="1186494" y="0"/>
                  <a:pt x="11956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 40">
            <a:extLst>
              <a:ext uri="{FF2B5EF4-FFF2-40B4-BE49-F238E27FC236}">
                <a16:creationId xmlns:a16="http://schemas.microsoft.com/office/drawing/2014/main" id="{C3FBD3E3-61B3-C013-B1C0-DAD56BF3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428" y="1597605"/>
            <a:ext cx="1358027" cy="1203689"/>
          </a:xfrm>
          <a:custGeom>
            <a:avLst/>
            <a:gdLst>
              <a:gd name="connsiteX0" fmla="*/ 1276008 w 2079475"/>
              <a:gd name="connsiteY0" fmla="*/ 0 h 1843146"/>
              <a:gd name="connsiteX1" fmla="*/ 1302569 w 2079475"/>
              <a:gd name="connsiteY1" fmla="*/ 7479 h 1843146"/>
              <a:gd name="connsiteX2" fmla="*/ 2052914 w 2079475"/>
              <a:gd name="connsiteY2" fmla="*/ 439596 h 1843146"/>
              <a:gd name="connsiteX3" fmla="*/ 2079475 w 2079475"/>
              <a:gd name="connsiteY3" fmla="*/ 486132 h 1843146"/>
              <a:gd name="connsiteX4" fmla="*/ 2079475 w 2079475"/>
              <a:gd name="connsiteY4" fmla="*/ 1357014 h 1843146"/>
              <a:gd name="connsiteX5" fmla="*/ 2052914 w 2079475"/>
              <a:gd name="connsiteY5" fmla="*/ 1403550 h 1843146"/>
              <a:gd name="connsiteX6" fmla="*/ 1302569 w 2079475"/>
              <a:gd name="connsiteY6" fmla="*/ 1835667 h 1843146"/>
              <a:gd name="connsiteX7" fmla="*/ 1249447 w 2079475"/>
              <a:gd name="connsiteY7" fmla="*/ 1835667 h 1843146"/>
              <a:gd name="connsiteX8" fmla="*/ 495782 w 2079475"/>
              <a:gd name="connsiteY8" fmla="*/ 1403550 h 1843146"/>
              <a:gd name="connsiteX9" fmla="*/ 469221 w 2079475"/>
              <a:gd name="connsiteY9" fmla="*/ 1357014 h 1843146"/>
              <a:gd name="connsiteX10" fmla="*/ 469221 w 2079475"/>
              <a:gd name="connsiteY10" fmla="*/ 1074020 h 1843146"/>
              <a:gd name="connsiteX11" fmla="*/ 469221 w 2079475"/>
              <a:gd name="connsiteY11" fmla="*/ 1027442 h 1843146"/>
              <a:gd name="connsiteX12" fmla="*/ 0 w 2079475"/>
              <a:gd name="connsiteY12" fmla="*/ 1027442 h 1843146"/>
              <a:gd name="connsiteX13" fmla="*/ 0 w 2079475"/>
              <a:gd name="connsiteY13" fmla="*/ 831388 h 1843146"/>
              <a:gd name="connsiteX14" fmla="*/ 469221 w 2079475"/>
              <a:gd name="connsiteY14" fmla="*/ 831388 h 1843146"/>
              <a:gd name="connsiteX15" fmla="*/ 469221 w 2079475"/>
              <a:gd name="connsiteY15" fmla="*/ 773591 h 1843146"/>
              <a:gd name="connsiteX16" fmla="*/ 469221 w 2079475"/>
              <a:gd name="connsiteY16" fmla="*/ 486132 h 1843146"/>
              <a:gd name="connsiteX17" fmla="*/ 495782 w 2079475"/>
              <a:gd name="connsiteY17" fmla="*/ 439596 h 1843146"/>
              <a:gd name="connsiteX18" fmla="*/ 1249447 w 2079475"/>
              <a:gd name="connsiteY18" fmla="*/ 7479 h 1843146"/>
              <a:gd name="connsiteX19" fmla="*/ 1276008 w 2079475"/>
              <a:gd name="connsiteY19" fmla="*/ 0 h 184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79475" h="1843146">
                <a:moveTo>
                  <a:pt x="1276008" y="0"/>
                </a:moveTo>
                <a:cubicBezTo>
                  <a:pt x="1285138" y="0"/>
                  <a:pt x="1294269" y="2493"/>
                  <a:pt x="1302569" y="7479"/>
                </a:cubicBezTo>
                <a:cubicBezTo>
                  <a:pt x="1302569" y="7479"/>
                  <a:pt x="1302569" y="7479"/>
                  <a:pt x="2052914" y="439596"/>
                </a:cubicBezTo>
                <a:cubicBezTo>
                  <a:pt x="2069515" y="449568"/>
                  <a:pt x="2079475" y="466188"/>
                  <a:pt x="2079475" y="486132"/>
                </a:cubicBezTo>
                <a:cubicBezTo>
                  <a:pt x="2079475" y="486132"/>
                  <a:pt x="2079475" y="486132"/>
                  <a:pt x="2079475" y="1357014"/>
                </a:cubicBezTo>
                <a:cubicBezTo>
                  <a:pt x="2079475" y="1373634"/>
                  <a:pt x="2069515" y="1393578"/>
                  <a:pt x="2052914" y="1403550"/>
                </a:cubicBezTo>
                <a:cubicBezTo>
                  <a:pt x="2052914" y="1403550"/>
                  <a:pt x="2052914" y="1403550"/>
                  <a:pt x="1302569" y="1835667"/>
                </a:cubicBezTo>
                <a:cubicBezTo>
                  <a:pt x="1285968" y="1845639"/>
                  <a:pt x="1266048" y="1845639"/>
                  <a:pt x="1249447" y="1835667"/>
                </a:cubicBezTo>
                <a:cubicBezTo>
                  <a:pt x="1249447" y="1835667"/>
                  <a:pt x="1249447" y="1835667"/>
                  <a:pt x="495782" y="1403550"/>
                </a:cubicBezTo>
                <a:cubicBezTo>
                  <a:pt x="479181" y="1393578"/>
                  <a:pt x="469221" y="1373634"/>
                  <a:pt x="469221" y="1357014"/>
                </a:cubicBezTo>
                <a:cubicBezTo>
                  <a:pt x="469221" y="1357014"/>
                  <a:pt x="469221" y="1357014"/>
                  <a:pt x="469221" y="1074020"/>
                </a:cubicBezTo>
                <a:lnTo>
                  <a:pt x="469221" y="1027442"/>
                </a:lnTo>
                <a:lnTo>
                  <a:pt x="0" y="1027442"/>
                </a:lnTo>
                <a:lnTo>
                  <a:pt x="0" y="831388"/>
                </a:lnTo>
                <a:lnTo>
                  <a:pt x="469221" y="831388"/>
                </a:lnTo>
                <a:lnTo>
                  <a:pt x="469221" y="773591"/>
                </a:lnTo>
                <a:cubicBezTo>
                  <a:pt x="469221" y="690245"/>
                  <a:pt x="469221" y="594992"/>
                  <a:pt x="469221" y="486132"/>
                </a:cubicBezTo>
                <a:cubicBezTo>
                  <a:pt x="469221" y="466188"/>
                  <a:pt x="479181" y="449568"/>
                  <a:pt x="495782" y="439596"/>
                </a:cubicBezTo>
                <a:cubicBezTo>
                  <a:pt x="495782" y="439596"/>
                  <a:pt x="495782" y="439596"/>
                  <a:pt x="1249447" y="7479"/>
                </a:cubicBezTo>
                <a:cubicBezTo>
                  <a:pt x="1257748" y="2493"/>
                  <a:pt x="1266878" y="0"/>
                  <a:pt x="1276008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Autofit/>
          </a:bodyPr>
          <a:lstStyle/>
          <a:p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6EF76958-039D-05DE-DD66-D3EAD2EB3906}"/>
              </a:ext>
            </a:extLst>
          </p:cNvPr>
          <p:cNvSpPr/>
          <p:nvPr/>
        </p:nvSpPr>
        <p:spPr>
          <a:xfrm>
            <a:off x="6882788" y="2008251"/>
            <a:ext cx="381546" cy="382400"/>
          </a:xfrm>
          <a:custGeom>
            <a:avLst/>
            <a:gdLst>
              <a:gd name="connsiteX0" fmla="*/ 292120 w 584240"/>
              <a:gd name="connsiteY0" fmla="*/ 0 h 585548"/>
              <a:gd name="connsiteX1" fmla="*/ 584240 w 584240"/>
              <a:gd name="connsiteY1" fmla="*/ 292774 h 585548"/>
              <a:gd name="connsiteX2" fmla="*/ 292120 w 584240"/>
              <a:gd name="connsiteY2" fmla="*/ 585548 h 585548"/>
              <a:gd name="connsiteX3" fmla="*/ 0 w 584240"/>
              <a:gd name="connsiteY3" fmla="*/ 292774 h 585548"/>
              <a:gd name="connsiteX4" fmla="*/ 292120 w 584240"/>
              <a:gd name="connsiteY4" fmla="*/ 0 h 585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240" h="585548">
                <a:moveTo>
                  <a:pt x="292120" y="0"/>
                </a:moveTo>
                <a:cubicBezTo>
                  <a:pt x="453453" y="0"/>
                  <a:pt x="584240" y="131079"/>
                  <a:pt x="584240" y="292774"/>
                </a:cubicBezTo>
                <a:cubicBezTo>
                  <a:pt x="584240" y="454469"/>
                  <a:pt x="453453" y="585548"/>
                  <a:pt x="292120" y="585548"/>
                </a:cubicBezTo>
                <a:cubicBezTo>
                  <a:pt x="130787" y="585548"/>
                  <a:pt x="0" y="454469"/>
                  <a:pt x="0" y="292774"/>
                </a:cubicBezTo>
                <a:cubicBezTo>
                  <a:pt x="0" y="131079"/>
                  <a:pt x="130787" y="0"/>
                  <a:pt x="29212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38100" dist="127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Oval 22">
            <a:extLst>
              <a:ext uri="{FF2B5EF4-FFF2-40B4-BE49-F238E27FC236}">
                <a16:creationId xmlns:a16="http://schemas.microsoft.com/office/drawing/2014/main" id="{3041F447-2D6C-8188-FDB4-5973FDB72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414" y="2097023"/>
            <a:ext cx="203149" cy="20485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73">
            <a:extLst>
              <a:ext uri="{FF2B5EF4-FFF2-40B4-BE49-F238E27FC236}">
                <a16:creationId xmlns:a16="http://schemas.microsoft.com/office/drawing/2014/main" id="{C7DBF8AB-5989-8F58-371E-8321BAD60359}"/>
              </a:ext>
            </a:extLst>
          </p:cNvPr>
          <p:cNvSpPr txBox="1"/>
          <p:nvPr/>
        </p:nvSpPr>
        <p:spPr>
          <a:xfrm>
            <a:off x="2597696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</a:t>
            </a: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DD028AEE-B6FE-E70D-CEFD-066C81FC8D90}"/>
              </a:ext>
            </a:extLst>
          </p:cNvPr>
          <p:cNvSpPr txBox="1"/>
          <p:nvPr/>
        </p:nvSpPr>
        <p:spPr>
          <a:xfrm>
            <a:off x="4264571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4" name="TextBox 73">
            <a:extLst>
              <a:ext uri="{FF2B5EF4-FFF2-40B4-BE49-F238E27FC236}">
                <a16:creationId xmlns:a16="http://schemas.microsoft.com/office/drawing/2014/main" id="{BBBE7287-899E-8976-DDFC-388B291BF7A4}"/>
              </a:ext>
            </a:extLst>
          </p:cNvPr>
          <p:cNvSpPr txBox="1"/>
          <p:nvPr/>
        </p:nvSpPr>
        <p:spPr>
          <a:xfrm>
            <a:off x="5940971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</a:t>
            </a:r>
          </a:p>
        </p:txBody>
      </p:sp>
      <p:sp>
        <p:nvSpPr>
          <p:cNvPr id="45" name="TextBox 73">
            <a:extLst>
              <a:ext uri="{FF2B5EF4-FFF2-40B4-BE49-F238E27FC236}">
                <a16:creationId xmlns:a16="http://schemas.microsoft.com/office/drawing/2014/main" id="{AEB092CF-E208-1BBB-6E2B-FC431A3E18BC}"/>
              </a:ext>
            </a:extLst>
          </p:cNvPr>
          <p:cNvSpPr txBox="1"/>
          <p:nvPr/>
        </p:nvSpPr>
        <p:spPr>
          <a:xfrm>
            <a:off x="7607846" y="1813517"/>
            <a:ext cx="635145" cy="830997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accent3"/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defTabSz="685800"/>
            <a:r>
              <a:rPr lang="pt-BR" sz="4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</a:t>
            </a:r>
          </a:p>
        </p:txBody>
      </p:sp>
      <p:pic>
        <p:nvPicPr>
          <p:cNvPr id="46" name="Gráfico 45">
            <a:extLst>
              <a:ext uri="{FF2B5EF4-FFF2-40B4-BE49-F238E27FC236}">
                <a16:creationId xmlns:a16="http://schemas.microsoft.com/office/drawing/2014/main" id="{4B29681B-D031-F792-9F6E-919542FD9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47" name="TextBox 40">
            <a:extLst>
              <a:ext uri="{FF2B5EF4-FFF2-40B4-BE49-F238E27FC236}">
                <a16:creationId xmlns:a16="http://schemas.microsoft.com/office/drawing/2014/main" id="{52103F7A-1227-EC67-277E-6BB33DFF652E}"/>
              </a:ext>
            </a:extLst>
          </p:cNvPr>
          <p:cNvSpPr txBox="1"/>
          <p:nvPr/>
        </p:nvSpPr>
        <p:spPr>
          <a:xfrm>
            <a:off x="314324" y="364706"/>
            <a:ext cx="34147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Metas SMART</a:t>
            </a: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064A2F81-7457-6715-360A-BC1D971E04A0}"/>
              </a:ext>
            </a:extLst>
          </p:cNvPr>
          <p:cNvSpPr/>
          <p:nvPr/>
        </p:nvSpPr>
        <p:spPr>
          <a:xfrm flipH="1">
            <a:off x="522029" y="3818317"/>
            <a:ext cx="1400536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Aumento de lojas próprias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19" name="Rectangle 74">
            <a:extLst>
              <a:ext uri="{FF2B5EF4-FFF2-40B4-BE49-F238E27FC236}">
                <a16:creationId xmlns:a16="http://schemas.microsoft.com/office/drawing/2014/main" id="{D7C5A72F-5F92-496F-CDF9-5C6775826352}"/>
              </a:ext>
            </a:extLst>
          </p:cNvPr>
          <p:cNvSpPr/>
          <p:nvPr/>
        </p:nvSpPr>
        <p:spPr>
          <a:xfrm flipH="1">
            <a:off x="2208802" y="3818317"/>
            <a:ext cx="1400536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10 lojas </a:t>
            </a:r>
          </a:p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próprias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0" name="Rectangle 74">
            <a:extLst>
              <a:ext uri="{FF2B5EF4-FFF2-40B4-BE49-F238E27FC236}">
                <a16:creationId xmlns:a16="http://schemas.microsoft.com/office/drawing/2014/main" id="{BAB0A9AA-B5F0-0274-A16F-4D634186278D}"/>
              </a:ext>
            </a:extLst>
          </p:cNvPr>
          <p:cNvSpPr/>
          <p:nvPr/>
        </p:nvSpPr>
        <p:spPr>
          <a:xfrm flipH="1">
            <a:off x="3866323" y="3818317"/>
            <a:ext cx="1400536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De 2 para </a:t>
            </a:r>
          </a:p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10 lojas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1" name="Rectangle 74">
            <a:extLst>
              <a:ext uri="{FF2B5EF4-FFF2-40B4-BE49-F238E27FC236}">
                <a16:creationId xmlns:a16="http://schemas.microsoft.com/office/drawing/2014/main" id="{0700096B-9228-261E-53FB-B207985108AC}"/>
              </a:ext>
            </a:extLst>
          </p:cNvPr>
          <p:cNvSpPr/>
          <p:nvPr/>
        </p:nvSpPr>
        <p:spPr>
          <a:xfrm flipH="1">
            <a:off x="5553096" y="3818317"/>
            <a:ext cx="1400536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Expansão da empresa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2" name="Rectangle 74">
            <a:extLst>
              <a:ext uri="{FF2B5EF4-FFF2-40B4-BE49-F238E27FC236}">
                <a16:creationId xmlns:a16="http://schemas.microsoft.com/office/drawing/2014/main" id="{37D6BA25-22C8-25AE-CB80-537316E615ED}"/>
              </a:ext>
            </a:extLst>
          </p:cNvPr>
          <p:cNvSpPr/>
          <p:nvPr/>
        </p:nvSpPr>
        <p:spPr>
          <a:xfrm flipH="1">
            <a:off x="7221435" y="3818317"/>
            <a:ext cx="1400536" cy="43088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Em</a:t>
            </a:r>
          </a:p>
          <a:p>
            <a:pPr algn="ctr" defTabSz="685800"/>
            <a:r>
              <a:rPr lang="pt-B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3 anos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3" name="Rectangle 74">
            <a:extLst>
              <a:ext uri="{FF2B5EF4-FFF2-40B4-BE49-F238E27FC236}">
                <a16:creationId xmlns:a16="http://schemas.microsoft.com/office/drawing/2014/main" id="{EA714499-C75D-6CD7-72F7-800CF8A2D5D4}"/>
              </a:ext>
            </a:extLst>
          </p:cNvPr>
          <p:cNvSpPr/>
          <p:nvPr/>
        </p:nvSpPr>
        <p:spPr>
          <a:xfrm flipH="1">
            <a:off x="522029" y="3189667"/>
            <a:ext cx="1400536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Específicos</a:t>
            </a: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4" name="Rectangle 74">
            <a:extLst>
              <a:ext uri="{FF2B5EF4-FFF2-40B4-BE49-F238E27FC236}">
                <a16:creationId xmlns:a16="http://schemas.microsoft.com/office/drawing/2014/main" id="{6D705E64-C0F4-3027-9217-5F0D12A4B542}"/>
              </a:ext>
            </a:extLst>
          </p:cNvPr>
          <p:cNvSpPr/>
          <p:nvPr/>
        </p:nvSpPr>
        <p:spPr>
          <a:xfrm flipH="1">
            <a:off x="2208802" y="3189667"/>
            <a:ext cx="1400536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Mensuráveis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7" name="Rectangle 74">
            <a:extLst>
              <a:ext uri="{FF2B5EF4-FFF2-40B4-BE49-F238E27FC236}">
                <a16:creationId xmlns:a16="http://schemas.microsoft.com/office/drawing/2014/main" id="{A141DA29-C9DF-9B14-C6D3-557E7199514C}"/>
              </a:ext>
            </a:extLst>
          </p:cNvPr>
          <p:cNvSpPr/>
          <p:nvPr/>
        </p:nvSpPr>
        <p:spPr>
          <a:xfrm flipH="1">
            <a:off x="3866323" y="3189667"/>
            <a:ext cx="1400536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Atingíveis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8" name="Rectangle 74">
            <a:extLst>
              <a:ext uri="{FF2B5EF4-FFF2-40B4-BE49-F238E27FC236}">
                <a16:creationId xmlns:a16="http://schemas.microsoft.com/office/drawing/2014/main" id="{AAF50337-2DE2-7285-3529-F5BA5B3C0653}"/>
              </a:ext>
            </a:extLst>
          </p:cNvPr>
          <p:cNvSpPr/>
          <p:nvPr/>
        </p:nvSpPr>
        <p:spPr>
          <a:xfrm flipH="1">
            <a:off x="5553096" y="3189667"/>
            <a:ext cx="1400536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Realistas</a:t>
            </a:r>
          </a:p>
        </p:txBody>
      </p:sp>
      <p:sp>
        <p:nvSpPr>
          <p:cNvPr id="29" name="Rectangle 74">
            <a:extLst>
              <a:ext uri="{FF2B5EF4-FFF2-40B4-BE49-F238E27FC236}">
                <a16:creationId xmlns:a16="http://schemas.microsoft.com/office/drawing/2014/main" id="{C00D1D79-D03B-005D-AD2C-E78E938D45F6}"/>
              </a:ext>
            </a:extLst>
          </p:cNvPr>
          <p:cNvSpPr/>
          <p:nvPr/>
        </p:nvSpPr>
        <p:spPr>
          <a:xfrm flipH="1">
            <a:off x="7221435" y="3189667"/>
            <a:ext cx="1400536" cy="2616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 defTabSz="685800"/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Temporizáveis</a:t>
            </a:r>
            <a:endParaRPr lang="pt-BR" sz="10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6DC3CD5F-BDA7-188C-8C6C-5F7A137204C9}"/>
              </a:ext>
            </a:extLst>
          </p:cNvPr>
          <p:cNvSpPr/>
          <p:nvPr/>
        </p:nvSpPr>
        <p:spPr>
          <a:xfrm rot="10800000">
            <a:off x="1129330" y="3543850"/>
            <a:ext cx="219075" cy="1888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1" name="Triângulo isósceles 30">
            <a:extLst>
              <a:ext uri="{FF2B5EF4-FFF2-40B4-BE49-F238E27FC236}">
                <a16:creationId xmlns:a16="http://schemas.microsoft.com/office/drawing/2014/main" id="{7376004B-8173-593F-096A-CFCB8B1EEEE0}"/>
              </a:ext>
            </a:extLst>
          </p:cNvPr>
          <p:cNvSpPr/>
          <p:nvPr/>
        </p:nvSpPr>
        <p:spPr>
          <a:xfrm rot="10800000">
            <a:off x="2799532" y="3543850"/>
            <a:ext cx="219075" cy="18885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2FD4AE2C-1109-83E8-4FDD-9D16ECD8AF86}"/>
              </a:ext>
            </a:extLst>
          </p:cNvPr>
          <p:cNvSpPr/>
          <p:nvPr/>
        </p:nvSpPr>
        <p:spPr>
          <a:xfrm rot="10800000">
            <a:off x="4456309" y="3543850"/>
            <a:ext cx="219075" cy="188858"/>
          </a:xfrm>
          <a:prstGeom prst="triangle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3B10E083-2C3A-C85D-208F-0A393063379C}"/>
              </a:ext>
            </a:extLst>
          </p:cNvPr>
          <p:cNvSpPr/>
          <p:nvPr/>
        </p:nvSpPr>
        <p:spPr>
          <a:xfrm rot="10800000">
            <a:off x="6138818" y="3543850"/>
            <a:ext cx="219075" cy="1888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5DA64039-475B-4951-7AA5-9FFCC9AB0A89}"/>
              </a:ext>
            </a:extLst>
          </p:cNvPr>
          <p:cNvSpPr/>
          <p:nvPr/>
        </p:nvSpPr>
        <p:spPr>
          <a:xfrm rot="10800000">
            <a:off x="7795595" y="3543850"/>
            <a:ext cx="219075" cy="188858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C5BBE08B-589F-F234-0317-455F94F4C40E}"/>
              </a:ext>
            </a:extLst>
          </p:cNvPr>
          <p:cNvSpPr/>
          <p:nvPr/>
        </p:nvSpPr>
        <p:spPr>
          <a:xfrm>
            <a:off x="522029" y="4496456"/>
            <a:ext cx="8221928" cy="349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Sairemos de 2 lojas próprias em 2025 para 10 lojas próprias até 2028</a:t>
            </a:r>
          </a:p>
        </p:txBody>
      </p:sp>
    </p:spTree>
    <p:extLst>
      <p:ext uri="{BB962C8B-B14F-4D97-AF65-F5344CB8AC3E}">
        <p14:creationId xmlns:p14="http://schemas.microsoft.com/office/powerpoint/2010/main" val="327735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EE4AC35B-1D3D-A48F-CBB7-BB3118A91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C1407294-7FD5-EB2C-39A6-B25A18E6B7A7}"/>
              </a:ext>
            </a:extLst>
          </p:cNvPr>
          <p:cNvSpPr txBox="1"/>
          <p:nvPr/>
        </p:nvSpPr>
        <p:spPr>
          <a:xfrm>
            <a:off x="314324" y="364706"/>
            <a:ext cx="4400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Roadmap Estratégico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AED953-0B97-7249-848E-5AFA547597C0}"/>
              </a:ext>
            </a:extLst>
          </p:cNvPr>
          <p:cNvSpPr/>
          <p:nvPr/>
        </p:nvSpPr>
        <p:spPr>
          <a:xfrm>
            <a:off x="390525" y="1575500"/>
            <a:ext cx="1228725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MILESTONES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EE7FD2B-873E-1ABB-6139-C9FA7E63E252}"/>
              </a:ext>
            </a:extLst>
          </p:cNvPr>
          <p:cNvSpPr/>
          <p:nvPr/>
        </p:nvSpPr>
        <p:spPr>
          <a:xfrm>
            <a:off x="390525" y="2921795"/>
            <a:ext cx="1228725" cy="678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LOAD REDUCTION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BDAACE5-544D-4D95-6859-682033FF71BB}"/>
              </a:ext>
            </a:extLst>
          </p:cNvPr>
          <p:cNvSpPr/>
          <p:nvPr/>
        </p:nvSpPr>
        <p:spPr>
          <a:xfrm>
            <a:off x="390525" y="3707609"/>
            <a:ext cx="1228725" cy="4393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SERVICE QUALITY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140400CE-A43F-D3D8-EEC7-C7274CBBE860}"/>
              </a:ext>
            </a:extLst>
          </p:cNvPr>
          <p:cNvSpPr/>
          <p:nvPr/>
        </p:nvSpPr>
        <p:spPr>
          <a:xfrm>
            <a:off x="390525" y="4258353"/>
            <a:ext cx="1228725" cy="4393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SECURITY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FE83A7AE-0190-3137-C34E-D3549B38F8F3}"/>
              </a:ext>
            </a:extLst>
          </p:cNvPr>
          <p:cNvSpPr/>
          <p:nvPr/>
        </p:nvSpPr>
        <p:spPr>
          <a:xfrm>
            <a:off x="390525" y="1885576"/>
            <a:ext cx="1228725" cy="924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OPERATIONS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744058B-0AE9-E6ED-3B77-4D4A4DED8741}"/>
              </a:ext>
            </a:extLst>
          </p:cNvPr>
          <p:cNvGrpSpPr/>
          <p:nvPr/>
        </p:nvGrpSpPr>
        <p:grpSpPr>
          <a:xfrm>
            <a:off x="1738313" y="1575500"/>
            <a:ext cx="7096124" cy="3122193"/>
            <a:chOff x="1738313" y="1575500"/>
            <a:chExt cx="7096124" cy="3122193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041DACF-0631-64E3-9193-D9885B643DEE}"/>
                </a:ext>
              </a:extLst>
            </p:cNvPr>
            <p:cNvSpPr/>
            <p:nvPr/>
          </p:nvSpPr>
          <p:spPr>
            <a:xfrm>
              <a:off x="1738313" y="1575500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96180BA-5147-2144-EDBF-20BEAB0CA937}"/>
                </a:ext>
              </a:extLst>
            </p:cNvPr>
            <p:cNvSpPr/>
            <p:nvPr/>
          </p:nvSpPr>
          <p:spPr>
            <a:xfrm>
              <a:off x="1738313" y="2921795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76D11A1-2D3A-004C-3A90-CF393C3B5024}"/>
                </a:ext>
              </a:extLst>
            </p:cNvPr>
            <p:cNvSpPr/>
            <p:nvPr/>
          </p:nvSpPr>
          <p:spPr>
            <a:xfrm>
              <a:off x="1738313" y="3161110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BCA87AA6-F780-A500-BB18-59C916B9BC07}"/>
                </a:ext>
              </a:extLst>
            </p:cNvPr>
            <p:cNvSpPr/>
            <p:nvPr/>
          </p:nvSpPr>
          <p:spPr>
            <a:xfrm>
              <a:off x="1738313" y="3400425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2AFB32C-14F1-0FBE-8603-4B835BDB57EF}"/>
                </a:ext>
              </a:extLst>
            </p:cNvPr>
            <p:cNvSpPr/>
            <p:nvPr/>
          </p:nvSpPr>
          <p:spPr>
            <a:xfrm>
              <a:off x="1738313" y="3707609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784D43D9-4E28-5EAF-3BA3-70C3D94D4D31}"/>
                </a:ext>
              </a:extLst>
            </p:cNvPr>
            <p:cNvSpPr/>
            <p:nvPr/>
          </p:nvSpPr>
          <p:spPr>
            <a:xfrm>
              <a:off x="1738313" y="3946924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9719351-01B7-2745-1766-66263F272340}"/>
                </a:ext>
              </a:extLst>
            </p:cNvPr>
            <p:cNvSpPr/>
            <p:nvPr/>
          </p:nvSpPr>
          <p:spPr>
            <a:xfrm>
              <a:off x="1738313" y="4258353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6638C54-E9D1-B779-3026-5ADDC295D652}"/>
                </a:ext>
              </a:extLst>
            </p:cNvPr>
            <p:cNvSpPr/>
            <p:nvPr/>
          </p:nvSpPr>
          <p:spPr>
            <a:xfrm>
              <a:off x="1738313" y="4497668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D7E3CD62-6FA5-2122-E376-99E421332EAC}"/>
                </a:ext>
              </a:extLst>
            </p:cNvPr>
            <p:cNvSpPr/>
            <p:nvPr/>
          </p:nvSpPr>
          <p:spPr>
            <a:xfrm>
              <a:off x="1738313" y="2131736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0D463BEF-4F3F-E999-3931-9A8C063B0F77}"/>
                </a:ext>
              </a:extLst>
            </p:cNvPr>
            <p:cNvSpPr/>
            <p:nvPr/>
          </p:nvSpPr>
          <p:spPr>
            <a:xfrm>
              <a:off x="1738313" y="2371051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FB33ADD9-F617-E318-6414-1674C23FD11A}"/>
                </a:ext>
              </a:extLst>
            </p:cNvPr>
            <p:cNvSpPr/>
            <p:nvPr/>
          </p:nvSpPr>
          <p:spPr>
            <a:xfrm>
              <a:off x="1738313" y="2610366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AD3D5AC6-7B17-18AE-210A-A2E0E44BF3BA}"/>
                </a:ext>
              </a:extLst>
            </p:cNvPr>
            <p:cNvSpPr/>
            <p:nvPr/>
          </p:nvSpPr>
          <p:spPr>
            <a:xfrm>
              <a:off x="1738313" y="1885576"/>
              <a:ext cx="7096124" cy="200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8E10D0C-1450-3A1F-2AAD-F64858A9D787}"/>
              </a:ext>
            </a:extLst>
          </p:cNvPr>
          <p:cNvCxnSpPr/>
          <p:nvPr/>
        </p:nvCxnSpPr>
        <p:spPr>
          <a:xfrm>
            <a:off x="1738313" y="1189438"/>
            <a:ext cx="0" cy="3718318"/>
          </a:xfrm>
          <a:prstGeom prst="line">
            <a:avLst/>
          </a:prstGeom>
          <a:ln>
            <a:solidFill>
              <a:schemeClr val="accent3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131EA61-0EE6-2ED4-F65B-63D51105C8F0}"/>
              </a:ext>
            </a:extLst>
          </p:cNvPr>
          <p:cNvCxnSpPr/>
          <p:nvPr/>
        </p:nvCxnSpPr>
        <p:spPr>
          <a:xfrm>
            <a:off x="3511749" y="1189438"/>
            <a:ext cx="0" cy="3718318"/>
          </a:xfrm>
          <a:prstGeom prst="line">
            <a:avLst/>
          </a:prstGeom>
          <a:ln>
            <a:solidFill>
              <a:schemeClr val="accent3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42D6794-3AE7-CB2D-ABA0-27EAFAD613B7}"/>
              </a:ext>
            </a:extLst>
          </p:cNvPr>
          <p:cNvCxnSpPr/>
          <p:nvPr/>
        </p:nvCxnSpPr>
        <p:spPr>
          <a:xfrm>
            <a:off x="5285185" y="1189438"/>
            <a:ext cx="0" cy="3718318"/>
          </a:xfrm>
          <a:prstGeom prst="line">
            <a:avLst/>
          </a:prstGeom>
          <a:ln>
            <a:solidFill>
              <a:schemeClr val="accent3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3353B0F-F487-D249-DE5A-0CD145D9858F}"/>
              </a:ext>
            </a:extLst>
          </p:cNvPr>
          <p:cNvCxnSpPr/>
          <p:nvPr/>
        </p:nvCxnSpPr>
        <p:spPr>
          <a:xfrm>
            <a:off x="7058621" y="1189438"/>
            <a:ext cx="0" cy="3718318"/>
          </a:xfrm>
          <a:prstGeom prst="line">
            <a:avLst/>
          </a:prstGeom>
          <a:ln>
            <a:solidFill>
              <a:schemeClr val="accent3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5CDBB31-22C6-84CC-A958-4C35545C6A86}"/>
              </a:ext>
            </a:extLst>
          </p:cNvPr>
          <p:cNvCxnSpPr/>
          <p:nvPr/>
        </p:nvCxnSpPr>
        <p:spPr>
          <a:xfrm>
            <a:off x="8832057" y="1189438"/>
            <a:ext cx="0" cy="3718318"/>
          </a:xfrm>
          <a:prstGeom prst="line">
            <a:avLst/>
          </a:prstGeom>
          <a:ln>
            <a:solidFill>
              <a:schemeClr val="accent3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9">
            <a:extLst>
              <a:ext uri="{FF2B5EF4-FFF2-40B4-BE49-F238E27FC236}">
                <a16:creationId xmlns:a16="http://schemas.microsoft.com/office/drawing/2014/main" id="{0D43FE84-A073-72A1-811F-BFAB0FD0F45E}"/>
              </a:ext>
            </a:extLst>
          </p:cNvPr>
          <p:cNvSpPr/>
          <p:nvPr/>
        </p:nvSpPr>
        <p:spPr>
          <a:xfrm>
            <a:off x="1816544" y="1193941"/>
            <a:ext cx="1612212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Q1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22662AD-A636-FECF-18B4-E5BA816BF8FE}"/>
              </a:ext>
            </a:extLst>
          </p:cNvPr>
          <p:cNvSpPr/>
          <p:nvPr/>
        </p:nvSpPr>
        <p:spPr>
          <a:xfrm>
            <a:off x="3592361" y="1193941"/>
            <a:ext cx="1612212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Q2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D8366A9D-3499-9530-AE42-C5471A95BD13}"/>
              </a:ext>
            </a:extLst>
          </p:cNvPr>
          <p:cNvSpPr/>
          <p:nvPr/>
        </p:nvSpPr>
        <p:spPr>
          <a:xfrm>
            <a:off x="5365796" y="1193941"/>
            <a:ext cx="1612212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Q3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14C2137-720C-D2F0-3F9F-073169FB9613}"/>
              </a:ext>
            </a:extLst>
          </p:cNvPr>
          <p:cNvSpPr/>
          <p:nvPr/>
        </p:nvSpPr>
        <p:spPr>
          <a:xfrm>
            <a:off x="7141613" y="1193941"/>
            <a:ext cx="1612212" cy="200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Heebo" pitchFamily="2" charset="-79"/>
                <a:cs typeface="Heebo" pitchFamily="2" charset="-79"/>
              </a:rPr>
              <a:t>Q4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91CD068A-1CE0-E64F-8D7B-C1EE1E9F4A72}"/>
              </a:ext>
            </a:extLst>
          </p:cNvPr>
          <p:cNvSpPr/>
          <p:nvPr/>
        </p:nvSpPr>
        <p:spPr>
          <a:xfrm>
            <a:off x="1738313" y="2135417"/>
            <a:ext cx="1012508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CONFIGURE TERM.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3C0EB05-2D68-F193-6078-0BAB8576F6E1}"/>
              </a:ext>
            </a:extLst>
          </p:cNvPr>
          <p:cNvSpPr/>
          <p:nvPr/>
        </p:nvSpPr>
        <p:spPr>
          <a:xfrm>
            <a:off x="3170872" y="2135417"/>
            <a:ext cx="1233471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DOCUMENTATION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5DAC62B-968C-9E09-7873-04B825233786}"/>
              </a:ext>
            </a:extLst>
          </p:cNvPr>
          <p:cNvSpPr/>
          <p:nvPr/>
        </p:nvSpPr>
        <p:spPr>
          <a:xfrm>
            <a:off x="5548312" y="2135417"/>
            <a:ext cx="1510308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ONBOARDING COMPLETE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4DD34E5-AC22-6183-0228-8F5B95B3AE53}"/>
              </a:ext>
            </a:extLst>
          </p:cNvPr>
          <p:cNvSpPr/>
          <p:nvPr/>
        </p:nvSpPr>
        <p:spPr>
          <a:xfrm>
            <a:off x="3334005" y="2374732"/>
            <a:ext cx="1801874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SOCIAL SINGLE SIGN-ON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E11F14C-57E2-5CB6-294E-E15C84E86F3E}"/>
              </a:ext>
            </a:extLst>
          </p:cNvPr>
          <p:cNvSpPr/>
          <p:nvPr/>
        </p:nvSpPr>
        <p:spPr>
          <a:xfrm>
            <a:off x="5548312" y="1881487"/>
            <a:ext cx="2376484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SOURCE MAPPING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D90D13DB-366D-743D-3A55-8B81F709F794}"/>
              </a:ext>
            </a:extLst>
          </p:cNvPr>
          <p:cNvSpPr/>
          <p:nvPr/>
        </p:nvSpPr>
        <p:spPr>
          <a:xfrm>
            <a:off x="6458205" y="2374732"/>
            <a:ext cx="1801874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WEB FILTER AND POLICY</a:t>
            </a:r>
          </a:p>
        </p:txBody>
      </p:sp>
      <p:sp>
        <p:nvSpPr>
          <p:cNvPr id="2048" name="Retângulo 2047">
            <a:extLst>
              <a:ext uri="{FF2B5EF4-FFF2-40B4-BE49-F238E27FC236}">
                <a16:creationId xmlns:a16="http://schemas.microsoft.com/office/drawing/2014/main" id="{F5075AAA-55AE-138D-0153-1AE318EBF411}"/>
              </a:ext>
            </a:extLst>
          </p:cNvPr>
          <p:cNvSpPr/>
          <p:nvPr/>
        </p:nvSpPr>
        <p:spPr>
          <a:xfrm>
            <a:off x="2392680" y="2610366"/>
            <a:ext cx="2890125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HIRING: PHASE 1</a:t>
            </a:r>
          </a:p>
        </p:txBody>
      </p:sp>
      <p:sp>
        <p:nvSpPr>
          <p:cNvPr id="2052" name="Retângulo 2051">
            <a:extLst>
              <a:ext uri="{FF2B5EF4-FFF2-40B4-BE49-F238E27FC236}">
                <a16:creationId xmlns:a16="http://schemas.microsoft.com/office/drawing/2014/main" id="{13760D4D-E7B3-7F57-ED4A-8582596498C0}"/>
              </a:ext>
            </a:extLst>
          </p:cNvPr>
          <p:cNvSpPr/>
          <p:nvPr/>
        </p:nvSpPr>
        <p:spPr>
          <a:xfrm>
            <a:off x="5722622" y="2609684"/>
            <a:ext cx="3107052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HIRING: PHASE 2</a:t>
            </a:r>
          </a:p>
        </p:txBody>
      </p:sp>
      <p:sp>
        <p:nvSpPr>
          <p:cNvPr id="2053" name="Retângulo 2052">
            <a:extLst>
              <a:ext uri="{FF2B5EF4-FFF2-40B4-BE49-F238E27FC236}">
                <a16:creationId xmlns:a16="http://schemas.microsoft.com/office/drawing/2014/main" id="{1DF4F9D4-155C-31B6-68B1-A45714A45091}"/>
              </a:ext>
            </a:extLst>
          </p:cNvPr>
          <p:cNvSpPr/>
          <p:nvPr/>
        </p:nvSpPr>
        <p:spPr>
          <a:xfrm>
            <a:off x="1738313" y="2925770"/>
            <a:ext cx="1432558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EMBEDDED VIDEO</a:t>
            </a:r>
          </a:p>
        </p:txBody>
      </p:sp>
      <p:sp>
        <p:nvSpPr>
          <p:cNvPr id="2054" name="Retângulo 2053">
            <a:extLst>
              <a:ext uri="{FF2B5EF4-FFF2-40B4-BE49-F238E27FC236}">
                <a16:creationId xmlns:a16="http://schemas.microsoft.com/office/drawing/2014/main" id="{F7E106BA-1B55-5C9F-5197-3ED3787EDC44}"/>
              </a:ext>
            </a:extLst>
          </p:cNvPr>
          <p:cNvSpPr/>
          <p:nvPr/>
        </p:nvSpPr>
        <p:spPr>
          <a:xfrm>
            <a:off x="3390138" y="2925770"/>
            <a:ext cx="1810512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PAGE LOAD COUNTS</a:t>
            </a:r>
          </a:p>
        </p:txBody>
      </p:sp>
      <p:sp>
        <p:nvSpPr>
          <p:cNvPr id="2055" name="Retângulo 2054">
            <a:extLst>
              <a:ext uri="{FF2B5EF4-FFF2-40B4-BE49-F238E27FC236}">
                <a16:creationId xmlns:a16="http://schemas.microsoft.com/office/drawing/2014/main" id="{9F5553E2-7119-1BDD-2D86-5003541E157A}"/>
              </a:ext>
            </a:extLst>
          </p:cNvPr>
          <p:cNvSpPr/>
          <p:nvPr/>
        </p:nvSpPr>
        <p:spPr>
          <a:xfrm>
            <a:off x="5490400" y="2925770"/>
            <a:ext cx="1810512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DEFER LOADING</a:t>
            </a:r>
          </a:p>
        </p:txBody>
      </p:sp>
      <p:sp>
        <p:nvSpPr>
          <p:cNvPr id="2056" name="Retângulo 2055">
            <a:extLst>
              <a:ext uri="{FF2B5EF4-FFF2-40B4-BE49-F238E27FC236}">
                <a16:creationId xmlns:a16="http://schemas.microsoft.com/office/drawing/2014/main" id="{15B37BE7-1871-0E3C-32FE-E93D2FB73A80}"/>
              </a:ext>
            </a:extLst>
          </p:cNvPr>
          <p:cNvSpPr/>
          <p:nvPr/>
        </p:nvSpPr>
        <p:spPr>
          <a:xfrm>
            <a:off x="2882351" y="3165089"/>
            <a:ext cx="1810512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UTILIZATION METRICS</a:t>
            </a:r>
          </a:p>
        </p:txBody>
      </p:sp>
      <p:sp>
        <p:nvSpPr>
          <p:cNvPr id="2057" name="Retângulo 2056">
            <a:extLst>
              <a:ext uri="{FF2B5EF4-FFF2-40B4-BE49-F238E27FC236}">
                <a16:creationId xmlns:a16="http://schemas.microsoft.com/office/drawing/2014/main" id="{83299809-D0C9-A8BC-F9C0-F465D70BB581}"/>
              </a:ext>
            </a:extLst>
          </p:cNvPr>
          <p:cNvSpPr/>
          <p:nvPr/>
        </p:nvSpPr>
        <p:spPr>
          <a:xfrm>
            <a:off x="5939876" y="3165089"/>
            <a:ext cx="1810512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API HOOKS</a:t>
            </a:r>
          </a:p>
        </p:txBody>
      </p:sp>
      <p:sp>
        <p:nvSpPr>
          <p:cNvPr id="2058" name="Retângulo 2057">
            <a:extLst>
              <a:ext uri="{FF2B5EF4-FFF2-40B4-BE49-F238E27FC236}">
                <a16:creationId xmlns:a16="http://schemas.microsoft.com/office/drawing/2014/main" id="{682D11BC-48A1-4804-1FE4-FF7843583A86}"/>
              </a:ext>
            </a:extLst>
          </p:cNvPr>
          <p:cNvSpPr/>
          <p:nvPr/>
        </p:nvSpPr>
        <p:spPr>
          <a:xfrm>
            <a:off x="3181014" y="3405444"/>
            <a:ext cx="1213186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LOAD SPINNER</a:t>
            </a:r>
          </a:p>
        </p:txBody>
      </p:sp>
      <p:sp>
        <p:nvSpPr>
          <p:cNvPr id="2059" name="Retângulo 2058">
            <a:extLst>
              <a:ext uri="{FF2B5EF4-FFF2-40B4-BE49-F238E27FC236}">
                <a16:creationId xmlns:a16="http://schemas.microsoft.com/office/drawing/2014/main" id="{FECA8C1D-874D-2112-59E0-645E6D0E98D3}"/>
              </a:ext>
            </a:extLst>
          </p:cNvPr>
          <p:cNvSpPr/>
          <p:nvPr/>
        </p:nvSpPr>
        <p:spPr>
          <a:xfrm>
            <a:off x="4876463" y="3405444"/>
            <a:ext cx="2424447" cy="20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LOAD BALANCING</a:t>
            </a:r>
          </a:p>
        </p:txBody>
      </p:sp>
      <p:sp>
        <p:nvSpPr>
          <p:cNvPr id="2060" name="Retângulo 2059">
            <a:extLst>
              <a:ext uri="{FF2B5EF4-FFF2-40B4-BE49-F238E27FC236}">
                <a16:creationId xmlns:a16="http://schemas.microsoft.com/office/drawing/2014/main" id="{26F3F452-D035-FBFD-2CB6-A156FC086FE3}"/>
              </a:ext>
            </a:extLst>
          </p:cNvPr>
          <p:cNvSpPr/>
          <p:nvPr/>
        </p:nvSpPr>
        <p:spPr>
          <a:xfrm>
            <a:off x="1738312" y="3706679"/>
            <a:ext cx="1531145" cy="20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DEFINE SECURITY AVAILABILITY</a:t>
            </a:r>
          </a:p>
        </p:txBody>
      </p:sp>
      <p:sp>
        <p:nvSpPr>
          <p:cNvPr id="2061" name="Retângulo 2060">
            <a:extLst>
              <a:ext uri="{FF2B5EF4-FFF2-40B4-BE49-F238E27FC236}">
                <a16:creationId xmlns:a16="http://schemas.microsoft.com/office/drawing/2014/main" id="{7F994053-04AD-1A85-0B2D-37C3F7C1FA68}"/>
              </a:ext>
            </a:extLst>
          </p:cNvPr>
          <p:cNvSpPr/>
          <p:nvPr/>
        </p:nvSpPr>
        <p:spPr>
          <a:xfrm>
            <a:off x="2544065" y="3946923"/>
            <a:ext cx="1970784" cy="20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TRAINING</a:t>
            </a:r>
          </a:p>
        </p:txBody>
      </p:sp>
      <p:sp>
        <p:nvSpPr>
          <p:cNvPr id="2062" name="Retângulo 2061">
            <a:extLst>
              <a:ext uri="{FF2B5EF4-FFF2-40B4-BE49-F238E27FC236}">
                <a16:creationId xmlns:a16="http://schemas.microsoft.com/office/drawing/2014/main" id="{0572A1F4-8C82-EFB8-E143-ECE250AED6CD}"/>
              </a:ext>
            </a:extLst>
          </p:cNvPr>
          <p:cNvSpPr/>
          <p:nvPr/>
        </p:nvSpPr>
        <p:spPr>
          <a:xfrm>
            <a:off x="6062448" y="3706679"/>
            <a:ext cx="1531145" cy="20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RECORD SECURITY AVAIBILITY</a:t>
            </a:r>
          </a:p>
        </p:txBody>
      </p:sp>
      <p:sp>
        <p:nvSpPr>
          <p:cNvPr id="2063" name="Retângulo 2062">
            <a:extLst>
              <a:ext uri="{FF2B5EF4-FFF2-40B4-BE49-F238E27FC236}">
                <a16:creationId xmlns:a16="http://schemas.microsoft.com/office/drawing/2014/main" id="{1AB79783-3BEF-DA07-ABAD-46B7EB9E0587}"/>
              </a:ext>
            </a:extLst>
          </p:cNvPr>
          <p:cNvSpPr/>
          <p:nvPr/>
        </p:nvSpPr>
        <p:spPr>
          <a:xfrm>
            <a:off x="6868201" y="3946923"/>
            <a:ext cx="1970784" cy="20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SERVER DENSITY ALERTS</a:t>
            </a:r>
          </a:p>
        </p:txBody>
      </p:sp>
      <p:sp>
        <p:nvSpPr>
          <p:cNvPr id="2064" name="Retângulo 2063">
            <a:extLst>
              <a:ext uri="{FF2B5EF4-FFF2-40B4-BE49-F238E27FC236}">
                <a16:creationId xmlns:a16="http://schemas.microsoft.com/office/drawing/2014/main" id="{40139DAD-DE5A-00E4-25D5-0702137EA1CF}"/>
              </a:ext>
            </a:extLst>
          </p:cNvPr>
          <p:cNvSpPr/>
          <p:nvPr/>
        </p:nvSpPr>
        <p:spPr>
          <a:xfrm>
            <a:off x="2348613" y="4258352"/>
            <a:ext cx="1970784" cy="20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MEASURE SECURITY AVAIBILITY</a:t>
            </a:r>
          </a:p>
        </p:txBody>
      </p:sp>
      <p:sp>
        <p:nvSpPr>
          <p:cNvPr id="2065" name="Retângulo 2064">
            <a:extLst>
              <a:ext uri="{FF2B5EF4-FFF2-40B4-BE49-F238E27FC236}">
                <a16:creationId xmlns:a16="http://schemas.microsoft.com/office/drawing/2014/main" id="{76C7FCE9-030C-51EB-2087-BA9A92420342}"/>
              </a:ext>
            </a:extLst>
          </p:cNvPr>
          <p:cNvSpPr/>
          <p:nvPr/>
        </p:nvSpPr>
        <p:spPr>
          <a:xfrm>
            <a:off x="1738312" y="4508130"/>
            <a:ext cx="1316829" cy="20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EMPLOYEE TRAINING</a:t>
            </a:r>
          </a:p>
        </p:txBody>
      </p:sp>
      <p:sp>
        <p:nvSpPr>
          <p:cNvPr id="2066" name="Retângulo 2065">
            <a:extLst>
              <a:ext uri="{FF2B5EF4-FFF2-40B4-BE49-F238E27FC236}">
                <a16:creationId xmlns:a16="http://schemas.microsoft.com/office/drawing/2014/main" id="{5B6EB232-585D-6C7A-E47A-8D8921B83F9E}"/>
              </a:ext>
            </a:extLst>
          </p:cNvPr>
          <p:cNvSpPr/>
          <p:nvPr/>
        </p:nvSpPr>
        <p:spPr>
          <a:xfrm>
            <a:off x="4391725" y="4258352"/>
            <a:ext cx="893459" cy="20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ISO CERTIFICATE</a:t>
            </a:r>
          </a:p>
        </p:txBody>
      </p:sp>
      <p:sp>
        <p:nvSpPr>
          <p:cNvPr id="2067" name="Retângulo 2066">
            <a:extLst>
              <a:ext uri="{FF2B5EF4-FFF2-40B4-BE49-F238E27FC236}">
                <a16:creationId xmlns:a16="http://schemas.microsoft.com/office/drawing/2014/main" id="{28590801-A426-61A7-5FA0-1A938B66604A}"/>
              </a:ext>
            </a:extLst>
          </p:cNvPr>
          <p:cNvSpPr/>
          <p:nvPr/>
        </p:nvSpPr>
        <p:spPr>
          <a:xfrm>
            <a:off x="4876126" y="4498488"/>
            <a:ext cx="1582078" cy="20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PASSWORD STRENGTH</a:t>
            </a:r>
          </a:p>
        </p:txBody>
      </p:sp>
      <p:sp>
        <p:nvSpPr>
          <p:cNvPr id="2068" name="Retângulo 2067">
            <a:extLst>
              <a:ext uri="{FF2B5EF4-FFF2-40B4-BE49-F238E27FC236}">
                <a16:creationId xmlns:a16="http://schemas.microsoft.com/office/drawing/2014/main" id="{A741BCCD-72BE-14F3-BAE8-533F5EF133CB}"/>
              </a:ext>
            </a:extLst>
          </p:cNvPr>
          <p:cNvSpPr/>
          <p:nvPr/>
        </p:nvSpPr>
        <p:spPr>
          <a:xfrm>
            <a:off x="6649561" y="4498488"/>
            <a:ext cx="1582078" cy="20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CONTENT SECURITY POLICY</a:t>
            </a:r>
          </a:p>
        </p:txBody>
      </p:sp>
      <p:sp>
        <p:nvSpPr>
          <p:cNvPr id="2069" name="Retângulo 2068">
            <a:extLst>
              <a:ext uri="{FF2B5EF4-FFF2-40B4-BE49-F238E27FC236}">
                <a16:creationId xmlns:a16="http://schemas.microsoft.com/office/drawing/2014/main" id="{4D57BF16-E5C7-CE1B-3838-F6AFECBF8CCA}"/>
              </a:ext>
            </a:extLst>
          </p:cNvPr>
          <p:cNvSpPr/>
          <p:nvPr/>
        </p:nvSpPr>
        <p:spPr>
          <a:xfrm>
            <a:off x="7414325" y="4258352"/>
            <a:ext cx="1212518" cy="2000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700" dirty="0">
                <a:latin typeface="Heebo" pitchFamily="2" charset="-79"/>
                <a:cs typeface="Heebo" pitchFamily="2" charset="-79"/>
              </a:rPr>
              <a:t>SECURITY LOG FILTER</a:t>
            </a:r>
          </a:p>
        </p:txBody>
      </p:sp>
      <p:grpSp>
        <p:nvGrpSpPr>
          <p:cNvPr id="2072" name="Agrupar 2071">
            <a:extLst>
              <a:ext uri="{FF2B5EF4-FFF2-40B4-BE49-F238E27FC236}">
                <a16:creationId xmlns:a16="http://schemas.microsoft.com/office/drawing/2014/main" id="{96BE32BD-8A08-85AA-F615-B72B455016A9}"/>
              </a:ext>
            </a:extLst>
          </p:cNvPr>
          <p:cNvGrpSpPr/>
          <p:nvPr/>
        </p:nvGrpSpPr>
        <p:grpSpPr>
          <a:xfrm>
            <a:off x="2260118" y="1566698"/>
            <a:ext cx="1012927" cy="226222"/>
            <a:chOff x="2321078" y="1566698"/>
            <a:chExt cx="1012927" cy="226222"/>
          </a:xfrm>
        </p:grpSpPr>
        <p:sp>
          <p:nvSpPr>
            <p:cNvPr id="2070" name="Estrela: 5 Pontas 2069">
              <a:extLst>
                <a:ext uri="{FF2B5EF4-FFF2-40B4-BE49-F238E27FC236}">
                  <a16:creationId xmlns:a16="http://schemas.microsoft.com/office/drawing/2014/main" id="{59724057-F383-ED98-C235-E1CAEC5139B7}"/>
                </a:ext>
              </a:extLst>
            </p:cNvPr>
            <p:cNvSpPr/>
            <p:nvPr/>
          </p:nvSpPr>
          <p:spPr>
            <a:xfrm>
              <a:off x="2321078" y="1566698"/>
              <a:ext cx="188925" cy="188925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071" name="TextBox 40">
              <a:extLst>
                <a:ext uri="{FF2B5EF4-FFF2-40B4-BE49-F238E27FC236}">
                  <a16:creationId xmlns:a16="http://schemas.microsoft.com/office/drawing/2014/main" id="{C37DE6C2-AA32-BD91-6108-819236BE2D23}"/>
                </a:ext>
              </a:extLst>
            </p:cNvPr>
            <p:cNvSpPr txBox="1"/>
            <p:nvPr/>
          </p:nvSpPr>
          <p:spPr>
            <a:xfrm>
              <a:off x="2440304" y="1577476"/>
              <a:ext cx="8937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bg1"/>
                  </a:solidFill>
                  <a:latin typeface="Poppins" panose="00000500000000000000" pitchFamily="2" charset="0"/>
                  <a:ea typeface="Open Sans ExtraBold" panose="020B0906030804020204" pitchFamily="34" charset="0"/>
                  <a:cs typeface="Poppins" panose="00000500000000000000" pitchFamily="2" charset="0"/>
                </a:defRPr>
              </a:lvl1pPr>
            </a:lstStyle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RELEASE 1.1</a:t>
              </a:r>
            </a:p>
          </p:txBody>
        </p:sp>
      </p:grpSp>
      <p:grpSp>
        <p:nvGrpSpPr>
          <p:cNvPr id="2073" name="Agrupar 2072">
            <a:extLst>
              <a:ext uri="{FF2B5EF4-FFF2-40B4-BE49-F238E27FC236}">
                <a16:creationId xmlns:a16="http://schemas.microsoft.com/office/drawing/2014/main" id="{430D4F91-4643-1C90-221E-384B2F9B716E}"/>
              </a:ext>
            </a:extLst>
          </p:cNvPr>
          <p:cNvGrpSpPr/>
          <p:nvPr/>
        </p:nvGrpSpPr>
        <p:grpSpPr>
          <a:xfrm>
            <a:off x="3936518" y="1566698"/>
            <a:ext cx="1012927" cy="226222"/>
            <a:chOff x="2321078" y="1566698"/>
            <a:chExt cx="1012927" cy="226222"/>
          </a:xfrm>
        </p:grpSpPr>
        <p:sp>
          <p:nvSpPr>
            <p:cNvPr id="2074" name="Estrela: 5 Pontas 2073">
              <a:extLst>
                <a:ext uri="{FF2B5EF4-FFF2-40B4-BE49-F238E27FC236}">
                  <a16:creationId xmlns:a16="http://schemas.microsoft.com/office/drawing/2014/main" id="{BB0FE78E-B2CC-B497-21C8-34C505770509}"/>
                </a:ext>
              </a:extLst>
            </p:cNvPr>
            <p:cNvSpPr/>
            <p:nvPr/>
          </p:nvSpPr>
          <p:spPr>
            <a:xfrm>
              <a:off x="2321078" y="1566698"/>
              <a:ext cx="188925" cy="188925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075" name="TextBox 40">
              <a:extLst>
                <a:ext uri="{FF2B5EF4-FFF2-40B4-BE49-F238E27FC236}">
                  <a16:creationId xmlns:a16="http://schemas.microsoft.com/office/drawing/2014/main" id="{712D6E1B-88F5-672F-93E2-8F735E9F980C}"/>
                </a:ext>
              </a:extLst>
            </p:cNvPr>
            <p:cNvSpPr txBox="1"/>
            <p:nvPr/>
          </p:nvSpPr>
          <p:spPr>
            <a:xfrm>
              <a:off x="2440304" y="1577476"/>
              <a:ext cx="8937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bg1"/>
                  </a:solidFill>
                  <a:latin typeface="Poppins" panose="00000500000000000000" pitchFamily="2" charset="0"/>
                  <a:ea typeface="Open Sans ExtraBold" panose="020B0906030804020204" pitchFamily="34" charset="0"/>
                  <a:cs typeface="Poppins" panose="00000500000000000000" pitchFamily="2" charset="0"/>
                </a:defRPr>
              </a:lvl1pPr>
            </a:lstStyle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RELEASE 1.2</a:t>
              </a:r>
            </a:p>
          </p:txBody>
        </p:sp>
      </p:grpSp>
      <p:grpSp>
        <p:nvGrpSpPr>
          <p:cNvPr id="2076" name="Agrupar 2075">
            <a:extLst>
              <a:ext uri="{FF2B5EF4-FFF2-40B4-BE49-F238E27FC236}">
                <a16:creationId xmlns:a16="http://schemas.microsoft.com/office/drawing/2014/main" id="{40D7A60C-D9DF-0425-8194-321E676EA423}"/>
              </a:ext>
            </a:extLst>
          </p:cNvPr>
          <p:cNvGrpSpPr/>
          <p:nvPr/>
        </p:nvGrpSpPr>
        <p:grpSpPr>
          <a:xfrm>
            <a:off x="6184418" y="1566698"/>
            <a:ext cx="1012927" cy="226222"/>
            <a:chOff x="2321078" y="1566698"/>
            <a:chExt cx="1012927" cy="226222"/>
          </a:xfrm>
        </p:grpSpPr>
        <p:sp>
          <p:nvSpPr>
            <p:cNvPr id="2077" name="Estrela: 5 Pontas 2076">
              <a:extLst>
                <a:ext uri="{FF2B5EF4-FFF2-40B4-BE49-F238E27FC236}">
                  <a16:creationId xmlns:a16="http://schemas.microsoft.com/office/drawing/2014/main" id="{3E1597FD-3CE5-EE67-5CE0-6D177D7DFA68}"/>
                </a:ext>
              </a:extLst>
            </p:cNvPr>
            <p:cNvSpPr/>
            <p:nvPr/>
          </p:nvSpPr>
          <p:spPr>
            <a:xfrm>
              <a:off x="2321078" y="1566698"/>
              <a:ext cx="188925" cy="188925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078" name="TextBox 40">
              <a:extLst>
                <a:ext uri="{FF2B5EF4-FFF2-40B4-BE49-F238E27FC236}">
                  <a16:creationId xmlns:a16="http://schemas.microsoft.com/office/drawing/2014/main" id="{5779D4C1-2464-4B88-4FB7-C90DED9D065A}"/>
                </a:ext>
              </a:extLst>
            </p:cNvPr>
            <p:cNvSpPr txBox="1"/>
            <p:nvPr/>
          </p:nvSpPr>
          <p:spPr>
            <a:xfrm>
              <a:off x="2440304" y="1577476"/>
              <a:ext cx="893701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chemeClr val="bg1"/>
                  </a:solidFill>
                  <a:latin typeface="Poppins" panose="00000500000000000000" pitchFamily="2" charset="0"/>
                  <a:ea typeface="Open Sans ExtraBold" panose="020B0906030804020204" pitchFamily="34" charset="0"/>
                  <a:cs typeface="Poppins" panose="00000500000000000000" pitchFamily="2" charset="0"/>
                </a:defRPr>
              </a:lvl1pPr>
            </a:lstStyle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RELEASE 1.3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950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A1195F-0FB2-4B8C-BD90-3A82D64628A2}"/>
              </a:ext>
            </a:extLst>
          </p:cNvPr>
          <p:cNvGraphicFramePr>
            <a:graphicFrameLocks noGrp="1"/>
          </p:cNvGraphicFramePr>
          <p:nvPr/>
        </p:nvGraphicFramePr>
        <p:xfrm>
          <a:off x="383100" y="1119601"/>
          <a:ext cx="8377800" cy="30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300614459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648681392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8001352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65812825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875667712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843216413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40878471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716519871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385325199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36745890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40648093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733129404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86894319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92245148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430431927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896074034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4000060551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018010008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72346233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214751815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70442263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2945134032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237147729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995813868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53583450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369204978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174352176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408611974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04090781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467271420"/>
                    </a:ext>
                  </a:extLst>
                </a:gridCol>
                <a:gridCol w="236060">
                  <a:extLst>
                    <a:ext uri="{9D8B030D-6E8A-4147-A177-3AD203B41FA5}">
                      <a16:colId xmlns:a16="http://schemas.microsoft.com/office/drawing/2014/main" val="3952945717"/>
                    </a:ext>
                  </a:extLst>
                </a:gridCol>
              </a:tblGrid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19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29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345781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310382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09898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698833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27349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4311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99251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31471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37065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120200"/>
                  </a:ext>
                </a:extLst>
              </a:tr>
              <a:tr h="27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Roboto" panose="02000000000000000000" pitchFamily="2" charset="0"/>
                          <a:cs typeface="Heebo" pitchFamily="2" charset="-79"/>
                        </a:rPr>
                        <a:t>item do cronograma aqui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Roboto" panose="02000000000000000000" pitchFamily="2" charset="0"/>
                        <a:cs typeface="Heebo" pitchFamily="2" charset="-79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90796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3FFAFA7F-F0DA-43F9-AE3C-3146DA31B01D}"/>
              </a:ext>
            </a:extLst>
          </p:cNvPr>
          <p:cNvSpPr/>
          <p:nvPr/>
        </p:nvSpPr>
        <p:spPr>
          <a:xfrm>
            <a:off x="383101" y="4411980"/>
            <a:ext cx="8377799" cy="518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851B3DC-DF8E-4235-B235-58E6FB245CFC}"/>
              </a:ext>
            </a:extLst>
          </p:cNvPr>
          <p:cNvGrpSpPr/>
          <p:nvPr/>
        </p:nvGrpSpPr>
        <p:grpSpPr>
          <a:xfrm>
            <a:off x="902758" y="4576840"/>
            <a:ext cx="680646" cy="215444"/>
            <a:chOff x="483658" y="4714000"/>
            <a:chExt cx="680646" cy="21544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A994D588-C033-4068-BC25-F54CDD47BEA8}"/>
                </a:ext>
              </a:extLst>
            </p:cNvPr>
            <p:cNvSpPr/>
            <p:nvPr/>
          </p:nvSpPr>
          <p:spPr>
            <a:xfrm>
              <a:off x="483658" y="4731604"/>
              <a:ext cx="156953" cy="1569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58709E-8553-43E1-A35A-DEBC760B0994}"/>
                </a:ext>
              </a:extLst>
            </p:cNvPr>
            <p:cNvSpPr txBox="1"/>
            <p:nvPr/>
          </p:nvSpPr>
          <p:spPr>
            <a:xfrm>
              <a:off x="617359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8E0284B2-DC37-401A-90D1-1B278EAF8133}"/>
              </a:ext>
            </a:extLst>
          </p:cNvPr>
          <p:cNvGrpSpPr/>
          <p:nvPr/>
        </p:nvGrpSpPr>
        <p:grpSpPr>
          <a:xfrm>
            <a:off x="2243409" y="4576840"/>
            <a:ext cx="680646" cy="215444"/>
            <a:chOff x="1897461" y="4714000"/>
            <a:chExt cx="680646" cy="215444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7B03B35-CA4E-43B1-A7F4-2A435B7CD317}"/>
                </a:ext>
              </a:extLst>
            </p:cNvPr>
            <p:cNvSpPr/>
            <p:nvPr/>
          </p:nvSpPr>
          <p:spPr>
            <a:xfrm>
              <a:off x="1897461" y="4731604"/>
              <a:ext cx="156953" cy="1569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72A8E22-F880-4E0F-801E-861BA9FA078F}"/>
                </a:ext>
              </a:extLst>
            </p:cNvPr>
            <p:cNvSpPr txBox="1"/>
            <p:nvPr/>
          </p:nvSpPr>
          <p:spPr>
            <a:xfrm>
              <a:off x="2031162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704B25E-9541-47BD-9EA0-93C80521EC95}"/>
              </a:ext>
            </a:extLst>
          </p:cNvPr>
          <p:cNvGrpSpPr/>
          <p:nvPr/>
        </p:nvGrpSpPr>
        <p:grpSpPr>
          <a:xfrm>
            <a:off x="3584060" y="4576840"/>
            <a:ext cx="680646" cy="215444"/>
            <a:chOff x="3311264" y="4714000"/>
            <a:chExt cx="680646" cy="215444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4834419-29B4-47D8-8094-0D99CF7AC70A}"/>
                </a:ext>
              </a:extLst>
            </p:cNvPr>
            <p:cNvSpPr/>
            <p:nvPr/>
          </p:nvSpPr>
          <p:spPr>
            <a:xfrm>
              <a:off x="3311264" y="4731604"/>
              <a:ext cx="156953" cy="15695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EF2F14C-B4DB-4A8F-99D9-87AC84E9ECDA}"/>
                </a:ext>
              </a:extLst>
            </p:cNvPr>
            <p:cNvSpPr txBox="1"/>
            <p:nvPr/>
          </p:nvSpPr>
          <p:spPr>
            <a:xfrm>
              <a:off x="3444965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AE604CD-0881-4DBE-83A7-C7D9D5F2FFD5}"/>
              </a:ext>
            </a:extLst>
          </p:cNvPr>
          <p:cNvGrpSpPr/>
          <p:nvPr/>
        </p:nvGrpSpPr>
        <p:grpSpPr>
          <a:xfrm>
            <a:off x="4924711" y="4576840"/>
            <a:ext cx="680646" cy="215444"/>
            <a:chOff x="4725067" y="4714000"/>
            <a:chExt cx="680646" cy="215444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45017800-4AF8-4399-B3CB-615EA4987A96}"/>
                </a:ext>
              </a:extLst>
            </p:cNvPr>
            <p:cNvSpPr/>
            <p:nvPr/>
          </p:nvSpPr>
          <p:spPr>
            <a:xfrm>
              <a:off x="4725067" y="4731604"/>
              <a:ext cx="156953" cy="15695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8E6A42C-35FF-44FA-A42E-20EBF05296D7}"/>
                </a:ext>
              </a:extLst>
            </p:cNvPr>
            <p:cNvSpPr txBox="1"/>
            <p:nvPr/>
          </p:nvSpPr>
          <p:spPr>
            <a:xfrm>
              <a:off x="4858768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AFA98A-4344-4445-A8CC-0861773A10FF}"/>
              </a:ext>
            </a:extLst>
          </p:cNvPr>
          <p:cNvGrpSpPr/>
          <p:nvPr/>
        </p:nvGrpSpPr>
        <p:grpSpPr>
          <a:xfrm>
            <a:off x="6265362" y="4576840"/>
            <a:ext cx="680646" cy="215444"/>
            <a:chOff x="6138870" y="4714000"/>
            <a:chExt cx="680646" cy="21544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39C392AD-EDDE-4954-A674-C60527B6B213}"/>
                </a:ext>
              </a:extLst>
            </p:cNvPr>
            <p:cNvSpPr/>
            <p:nvPr/>
          </p:nvSpPr>
          <p:spPr>
            <a:xfrm>
              <a:off x="6138870" y="4731604"/>
              <a:ext cx="156953" cy="156953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7FB8B3B-D3C3-4B30-8D53-130108D64945}"/>
                </a:ext>
              </a:extLst>
            </p:cNvPr>
            <p:cNvSpPr txBox="1"/>
            <p:nvPr/>
          </p:nvSpPr>
          <p:spPr>
            <a:xfrm>
              <a:off x="6272571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FFF7EF9-C3FE-4FAD-B769-7FB2A1B70F0A}"/>
              </a:ext>
            </a:extLst>
          </p:cNvPr>
          <p:cNvGrpSpPr/>
          <p:nvPr/>
        </p:nvGrpSpPr>
        <p:grpSpPr>
          <a:xfrm>
            <a:off x="7606013" y="4576840"/>
            <a:ext cx="680646" cy="215444"/>
            <a:chOff x="7552673" y="4714000"/>
            <a:chExt cx="680646" cy="215444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F3C474E4-EE52-416E-9F88-7BE1CCA2091C}"/>
                </a:ext>
              </a:extLst>
            </p:cNvPr>
            <p:cNvSpPr/>
            <p:nvPr/>
          </p:nvSpPr>
          <p:spPr>
            <a:xfrm>
              <a:off x="7552673" y="4731604"/>
              <a:ext cx="156953" cy="156953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4C91C5-7F9B-4F2F-B6CE-143448BDBB3F}"/>
                </a:ext>
              </a:extLst>
            </p:cNvPr>
            <p:cNvSpPr txBox="1"/>
            <p:nvPr/>
          </p:nvSpPr>
          <p:spPr>
            <a:xfrm>
              <a:off x="7686374" y="4714000"/>
              <a:ext cx="546945" cy="21544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7A8FEFF3-FEEC-4A31-ADB0-E931DCC11F6E}"/>
              </a:ext>
            </a:extLst>
          </p:cNvPr>
          <p:cNvSpPr/>
          <p:nvPr/>
        </p:nvSpPr>
        <p:spPr>
          <a:xfrm>
            <a:off x="1673225" y="1491537"/>
            <a:ext cx="703884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9000">
                <a:schemeClr val="accent1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79CF1B15-113D-4876-BF50-F634109FB74A}"/>
              </a:ext>
            </a:extLst>
          </p:cNvPr>
          <p:cNvSpPr/>
          <p:nvPr/>
        </p:nvSpPr>
        <p:spPr>
          <a:xfrm>
            <a:off x="2393950" y="1764164"/>
            <a:ext cx="117475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C16D2956-F917-4742-9EEF-7B72ADF42B6A}"/>
              </a:ext>
            </a:extLst>
          </p:cNvPr>
          <p:cNvSpPr/>
          <p:nvPr/>
        </p:nvSpPr>
        <p:spPr>
          <a:xfrm>
            <a:off x="2393950" y="2036791"/>
            <a:ext cx="177165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99000">
                <a:schemeClr val="accent2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B047CFDF-82C0-45A6-9DBB-71391C800748}"/>
              </a:ext>
            </a:extLst>
          </p:cNvPr>
          <p:cNvSpPr/>
          <p:nvPr/>
        </p:nvSpPr>
        <p:spPr>
          <a:xfrm>
            <a:off x="3187700" y="2309418"/>
            <a:ext cx="146050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99000">
                <a:schemeClr val="accent3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9B3B506C-001C-4B65-8700-8EABD79A3E21}"/>
              </a:ext>
            </a:extLst>
          </p:cNvPr>
          <p:cNvSpPr/>
          <p:nvPr/>
        </p:nvSpPr>
        <p:spPr>
          <a:xfrm>
            <a:off x="3568699" y="2582045"/>
            <a:ext cx="1803877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9000">
                <a:schemeClr val="accent4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66B0C265-2BAE-466C-8813-D039D8C53D5B}"/>
              </a:ext>
            </a:extLst>
          </p:cNvPr>
          <p:cNvSpPr/>
          <p:nvPr/>
        </p:nvSpPr>
        <p:spPr>
          <a:xfrm>
            <a:off x="4514850" y="2854672"/>
            <a:ext cx="936308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9000">
                <a:schemeClr val="accent4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5AE5FCB8-D738-46AC-8816-6910471E1788}"/>
              </a:ext>
            </a:extLst>
          </p:cNvPr>
          <p:cNvSpPr/>
          <p:nvPr/>
        </p:nvSpPr>
        <p:spPr>
          <a:xfrm>
            <a:off x="3101975" y="3127299"/>
            <a:ext cx="3530284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E3FF581E-FCCD-4A8D-8FBE-024770540BDB}"/>
              </a:ext>
            </a:extLst>
          </p:cNvPr>
          <p:cNvSpPr/>
          <p:nvPr/>
        </p:nvSpPr>
        <p:spPr>
          <a:xfrm>
            <a:off x="6399063" y="3399926"/>
            <a:ext cx="943798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C5945390-773E-4AE3-95D0-5912C2817D16}"/>
              </a:ext>
            </a:extLst>
          </p:cNvPr>
          <p:cNvSpPr/>
          <p:nvPr/>
        </p:nvSpPr>
        <p:spPr>
          <a:xfrm>
            <a:off x="6399063" y="3672553"/>
            <a:ext cx="1887596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82ED9A6C-C419-4CEC-9EC1-70C30B18F657}"/>
              </a:ext>
            </a:extLst>
          </p:cNvPr>
          <p:cNvSpPr/>
          <p:nvPr/>
        </p:nvSpPr>
        <p:spPr>
          <a:xfrm>
            <a:off x="7581900" y="3945177"/>
            <a:ext cx="1179000" cy="933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99000">
                <a:schemeClr val="accent6"/>
              </a:gs>
            </a:gsLst>
            <a:lin ang="6957378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lang="id-ID" sz="1200">
              <a:solidFill>
                <a:srgbClr val="FFFFFF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17BA3C7-80CC-F541-54E0-59AA3175016A}"/>
              </a:ext>
            </a:extLst>
          </p:cNvPr>
          <p:cNvSpPr txBox="1"/>
          <p:nvPr/>
        </p:nvSpPr>
        <p:spPr>
          <a:xfrm>
            <a:off x="314324" y="364706"/>
            <a:ext cx="4400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Roadmap Estratégico</a:t>
            </a: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E522EE4D-471B-73D3-776F-C7D9F9B2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9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E6FB7995-A36B-49F8-DA8E-53F2775B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E4EB387D-035C-2BE9-02A7-CCCF8CC850FF}"/>
              </a:ext>
            </a:extLst>
          </p:cNvPr>
          <p:cNvSpPr txBox="1"/>
          <p:nvPr/>
        </p:nvSpPr>
        <p:spPr>
          <a:xfrm>
            <a:off x="314324" y="364706"/>
            <a:ext cx="4400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Mapa mental</a:t>
            </a:r>
          </a:p>
        </p:txBody>
      </p:sp>
      <p:sp>
        <p:nvSpPr>
          <p:cNvPr id="5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BB7D41DC-8947-391F-25BD-19251ABBD532}"/>
              </a:ext>
            </a:extLst>
          </p:cNvPr>
          <p:cNvSpPr txBox="1"/>
          <p:nvPr/>
        </p:nvSpPr>
        <p:spPr>
          <a:xfrm>
            <a:off x="1664067" y="139065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6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4F89A69E-1216-BA65-03B0-75B70365FCF6}"/>
              </a:ext>
            </a:extLst>
          </p:cNvPr>
          <p:cNvSpPr txBox="1"/>
          <p:nvPr/>
        </p:nvSpPr>
        <p:spPr>
          <a:xfrm>
            <a:off x="1664067" y="180022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8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A023F581-692F-E062-BCEB-4640E9140C58}"/>
              </a:ext>
            </a:extLst>
          </p:cNvPr>
          <p:cNvSpPr txBox="1"/>
          <p:nvPr/>
        </p:nvSpPr>
        <p:spPr>
          <a:xfrm>
            <a:off x="1664067" y="220980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9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A411E7DD-7C01-A75B-57F1-FFE327D6A86B}"/>
              </a:ext>
            </a:extLst>
          </p:cNvPr>
          <p:cNvSpPr txBox="1"/>
          <p:nvPr/>
        </p:nvSpPr>
        <p:spPr>
          <a:xfrm>
            <a:off x="1664067" y="261937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0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63B7B91-410F-A37C-4D08-5378748DC229}"/>
              </a:ext>
            </a:extLst>
          </p:cNvPr>
          <p:cNvSpPr txBox="1"/>
          <p:nvPr/>
        </p:nvSpPr>
        <p:spPr>
          <a:xfrm>
            <a:off x="1664067" y="302895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51B14488-78E7-D782-908E-3F20C93E4411}"/>
              </a:ext>
            </a:extLst>
          </p:cNvPr>
          <p:cNvSpPr txBox="1"/>
          <p:nvPr/>
        </p:nvSpPr>
        <p:spPr>
          <a:xfrm>
            <a:off x="1664067" y="343852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2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6958030-F6C2-A336-D528-B51E7147E414}"/>
              </a:ext>
            </a:extLst>
          </p:cNvPr>
          <p:cNvSpPr txBox="1"/>
          <p:nvPr/>
        </p:nvSpPr>
        <p:spPr>
          <a:xfrm>
            <a:off x="1664067" y="384810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10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3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DC1D684D-6B43-34C7-43CF-611FECABC5C9}"/>
              </a:ext>
            </a:extLst>
          </p:cNvPr>
          <p:cNvSpPr txBox="1"/>
          <p:nvPr/>
        </p:nvSpPr>
        <p:spPr>
          <a:xfrm>
            <a:off x="1664067" y="425767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  <a:endParaRPr sz="1000" dirty="0">
              <a:solidFill>
                <a:schemeClr val="accent6">
                  <a:lumMod val="75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66A2D0C4-9236-C216-6CA6-238C438D0AE3}"/>
              </a:ext>
            </a:extLst>
          </p:cNvPr>
          <p:cNvSpPr txBox="1"/>
          <p:nvPr/>
        </p:nvSpPr>
        <p:spPr>
          <a:xfrm>
            <a:off x="6618654" y="425767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5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C0B9815-C011-BDA4-32BE-5A851E5903D5}"/>
              </a:ext>
            </a:extLst>
          </p:cNvPr>
          <p:cNvSpPr txBox="1"/>
          <p:nvPr/>
        </p:nvSpPr>
        <p:spPr>
          <a:xfrm>
            <a:off x="6618654" y="261937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6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58D4D016-5F5D-B37A-D52B-60B9401FF1B4}"/>
              </a:ext>
            </a:extLst>
          </p:cNvPr>
          <p:cNvSpPr txBox="1"/>
          <p:nvPr/>
        </p:nvSpPr>
        <p:spPr>
          <a:xfrm>
            <a:off x="6618654" y="139065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7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0EE020B-4AAC-8C4C-533D-250677B926FF}"/>
              </a:ext>
            </a:extLst>
          </p:cNvPr>
          <p:cNvSpPr txBox="1"/>
          <p:nvPr/>
        </p:nvSpPr>
        <p:spPr>
          <a:xfrm>
            <a:off x="6618654" y="220980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8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8E429687-1972-A976-1443-77C04875B0A1}"/>
              </a:ext>
            </a:extLst>
          </p:cNvPr>
          <p:cNvSpPr txBox="1"/>
          <p:nvPr/>
        </p:nvSpPr>
        <p:spPr>
          <a:xfrm>
            <a:off x="6618654" y="180022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19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F0C77126-6782-FB8A-F640-B442294C1A6C}"/>
              </a:ext>
            </a:extLst>
          </p:cNvPr>
          <p:cNvSpPr txBox="1"/>
          <p:nvPr/>
        </p:nvSpPr>
        <p:spPr>
          <a:xfrm>
            <a:off x="6618654" y="3438525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20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6711B98-5C3C-E6F7-B243-0F764E527715}"/>
              </a:ext>
            </a:extLst>
          </p:cNvPr>
          <p:cNvSpPr txBox="1"/>
          <p:nvPr/>
        </p:nvSpPr>
        <p:spPr>
          <a:xfrm>
            <a:off x="6618654" y="302895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2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E8ED0FE0-EB5C-3250-6F93-36063C0001D1}"/>
              </a:ext>
            </a:extLst>
          </p:cNvPr>
          <p:cNvSpPr txBox="1"/>
          <p:nvPr/>
        </p:nvSpPr>
        <p:spPr>
          <a:xfrm>
            <a:off x="6618654" y="3848100"/>
            <a:ext cx="1253392" cy="1923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l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r>
              <a:rPr lang="pt-BR" sz="1000" dirty="0">
                <a:solidFill>
                  <a:schemeClr val="tx2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4590B5C9-ED39-3803-C250-40DE3ABE12BC}"/>
              </a:ext>
            </a:extLst>
          </p:cNvPr>
          <p:cNvSpPr/>
          <p:nvPr/>
        </p:nvSpPr>
        <p:spPr>
          <a:xfrm>
            <a:off x="2950731" y="1489797"/>
            <a:ext cx="1064781" cy="1416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3" y="20826"/>
                  <a:pt x="18656" y="19806"/>
                  <a:pt x="17641" y="18615"/>
                </a:cubicBezTo>
                <a:cubicBezTo>
                  <a:pt x="16508" y="17285"/>
                  <a:pt x="15820" y="15781"/>
                  <a:pt x="15234" y="14267"/>
                </a:cubicBezTo>
                <a:cubicBezTo>
                  <a:pt x="13697" y="10291"/>
                  <a:pt x="12728" y="5939"/>
                  <a:pt x="8717" y="2913"/>
                </a:cubicBezTo>
                <a:cubicBezTo>
                  <a:pt x="6395" y="1160"/>
                  <a:pt x="3286" y="122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F4F21D4B-B7DC-FCBB-9A27-CAE0D1F2E9F8}"/>
              </a:ext>
            </a:extLst>
          </p:cNvPr>
          <p:cNvSpPr/>
          <p:nvPr/>
        </p:nvSpPr>
        <p:spPr>
          <a:xfrm>
            <a:off x="2953076" y="1908549"/>
            <a:ext cx="1063296" cy="99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0" extrusionOk="0">
                <a:moveTo>
                  <a:pt x="21600" y="21420"/>
                </a:moveTo>
                <a:cubicBezTo>
                  <a:pt x="20038" y="20776"/>
                  <a:pt x="18629" y="19804"/>
                  <a:pt x="17453" y="18573"/>
                </a:cubicBezTo>
                <a:cubicBezTo>
                  <a:pt x="16142" y="17202"/>
                  <a:pt x="15147" y="15542"/>
                  <a:pt x="14293" y="13810"/>
                </a:cubicBezTo>
                <a:cubicBezTo>
                  <a:pt x="12431" y="10040"/>
                  <a:pt x="11152" y="5770"/>
                  <a:pt x="8051" y="2903"/>
                </a:cubicBezTo>
                <a:cubicBezTo>
                  <a:pt x="5835" y="855"/>
                  <a:pt x="2938" y="-180"/>
                  <a:pt x="0" y="26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4" name="Line">
            <a:extLst>
              <a:ext uri="{FF2B5EF4-FFF2-40B4-BE49-F238E27FC236}">
                <a16:creationId xmlns:a16="http://schemas.microsoft.com/office/drawing/2014/main" id="{0A9AFFD3-9BF6-4236-59B0-52E7A9F108DB}"/>
              </a:ext>
            </a:extLst>
          </p:cNvPr>
          <p:cNvSpPr/>
          <p:nvPr/>
        </p:nvSpPr>
        <p:spPr>
          <a:xfrm>
            <a:off x="2945832" y="2313688"/>
            <a:ext cx="1068102" cy="594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1" extrusionOk="0">
                <a:moveTo>
                  <a:pt x="21600" y="21211"/>
                </a:moveTo>
                <a:cubicBezTo>
                  <a:pt x="19394" y="20187"/>
                  <a:pt x="17357" y="18297"/>
                  <a:pt x="15636" y="15698"/>
                </a:cubicBezTo>
                <a:cubicBezTo>
                  <a:pt x="13627" y="12664"/>
                  <a:pt x="12099" y="8718"/>
                  <a:pt x="10035" y="5719"/>
                </a:cubicBezTo>
                <a:cubicBezTo>
                  <a:pt x="7225" y="1635"/>
                  <a:pt x="3632" y="-389"/>
                  <a:pt x="0" y="62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Line">
            <a:extLst>
              <a:ext uri="{FF2B5EF4-FFF2-40B4-BE49-F238E27FC236}">
                <a16:creationId xmlns:a16="http://schemas.microsoft.com/office/drawing/2014/main" id="{FC468A32-06A9-1AD1-2B9B-FD2CED12F1B9}"/>
              </a:ext>
            </a:extLst>
          </p:cNvPr>
          <p:cNvSpPr/>
          <p:nvPr/>
        </p:nvSpPr>
        <p:spPr>
          <a:xfrm>
            <a:off x="2947214" y="2720588"/>
            <a:ext cx="1072307" cy="19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0" extrusionOk="0">
                <a:moveTo>
                  <a:pt x="21600" y="21060"/>
                </a:moveTo>
                <a:cubicBezTo>
                  <a:pt x="19471" y="19964"/>
                  <a:pt x="17363" y="17931"/>
                  <a:pt x="15298" y="14986"/>
                </a:cubicBezTo>
                <a:cubicBezTo>
                  <a:pt x="13032" y="11755"/>
                  <a:pt x="10820" y="7426"/>
                  <a:pt x="8536" y="4497"/>
                </a:cubicBezTo>
                <a:cubicBezTo>
                  <a:pt x="5741" y="913"/>
                  <a:pt x="2868" y="-540"/>
                  <a:pt x="0" y="179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A6DB20DA-96CD-EFE1-B3A4-752E6E4E1535}"/>
              </a:ext>
            </a:extLst>
          </p:cNvPr>
          <p:cNvSpPr/>
          <p:nvPr/>
        </p:nvSpPr>
        <p:spPr>
          <a:xfrm rot="10673272" flipH="1">
            <a:off x="2948244" y="2935289"/>
            <a:ext cx="1072307" cy="18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0" extrusionOk="0">
                <a:moveTo>
                  <a:pt x="21600" y="21060"/>
                </a:moveTo>
                <a:cubicBezTo>
                  <a:pt x="19471" y="19964"/>
                  <a:pt x="17363" y="17931"/>
                  <a:pt x="15298" y="14986"/>
                </a:cubicBezTo>
                <a:cubicBezTo>
                  <a:pt x="13032" y="11755"/>
                  <a:pt x="10820" y="7426"/>
                  <a:pt x="8536" y="4497"/>
                </a:cubicBezTo>
                <a:cubicBezTo>
                  <a:pt x="5741" y="913"/>
                  <a:pt x="2868" y="-540"/>
                  <a:pt x="0" y="179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92D4FE6C-A058-26D8-4DAE-D67E6A4BA4E4}"/>
              </a:ext>
            </a:extLst>
          </p:cNvPr>
          <p:cNvSpPr/>
          <p:nvPr/>
        </p:nvSpPr>
        <p:spPr>
          <a:xfrm rot="10800000" flipH="1">
            <a:off x="2949804" y="2919478"/>
            <a:ext cx="1068102" cy="627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1" extrusionOk="0">
                <a:moveTo>
                  <a:pt x="21600" y="21211"/>
                </a:moveTo>
                <a:cubicBezTo>
                  <a:pt x="19394" y="20187"/>
                  <a:pt x="17357" y="18297"/>
                  <a:pt x="15636" y="15698"/>
                </a:cubicBezTo>
                <a:cubicBezTo>
                  <a:pt x="13627" y="12664"/>
                  <a:pt x="12099" y="8718"/>
                  <a:pt x="10035" y="5719"/>
                </a:cubicBezTo>
                <a:cubicBezTo>
                  <a:pt x="7225" y="1635"/>
                  <a:pt x="3632" y="-389"/>
                  <a:pt x="0" y="62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C721576C-4159-C589-0E16-239C29ED098E}"/>
              </a:ext>
            </a:extLst>
          </p:cNvPr>
          <p:cNvSpPr/>
          <p:nvPr/>
        </p:nvSpPr>
        <p:spPr>
          <a:xfrm rot="10800000" flipH="1">
            <a:off x="2951938" y="2921988"/>
            <a:ext cx="1063296" cy="1033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0" extrusionOk="0">
                <a:moveTo>
                  <a:pt x="21600" y="21420"/>
                </a:moveTo>
                <a:cubicBezTo>
                  <a:pt x="20038" y="20776"/>
                  <a:pt x="18629" y="19804"/>
                  <a:pt x="17453" y="18573"/>
                </a:cubicBezTo>
                <a:cubicBezTo>
                  <a:pt x="16142" y="17202"/>
                  <a:pt x="15147" y="15542"/>
                  <a:pt x="14293" y="13810"/>
                </a:cubicBezTo>
                <a:cubicBezTo>
                  <a:pt x="12431" y="10040"/>
                  <a:pt x="11152" y="5770"/>
                  <a:pt x="8051" y="2903"/>
                </a:cubicBezTo>
                <a:cubicBezTo>
                  <a:pt x="5835" y="855"/>
                  <a:pt x="2938" y="-180"/>
                  <a:pt x="0" y="26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9C0A1848-EC42-8269-716C-DB2DD3E173A4}"/>
              </a:ext>
            </a:extLst>
          </p:cNvPr>
          <p:cNvSpPr/>
          <p:nvPr/>
        </p:nvSpPr>
        <p:spPr>
          <a:xfrm rot="10800000" flipH="1">
            <a:off x="2950731" y="2926087"/>
            <a:ext cx="1064781" cy="1433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3" y="20826"/>
                  <a:pt x="18656" y="19806"/>
                  <a:pt x="17641" y="18615"/>
                </a:cubicBezTo>
                <a:cubicBezTo>
                  <a:pt x="16508" y="17285"/>
                  <a:pt x="15820" y="15781"/>
                  <a:pt x="15234" y="14267"/>
                </a:cubicBezTo>
                <a:cubicBezTo>
                  <a:pt x="13697" y="10291"/>
                  <a:pt x="12728" y="5939"/>
                  <a:pt x="8717" y="2913"/>
                </a:cubicBezTo>
                <a:cubicBezTo>
                  <a:pt x="6395" y="1160"/>
                  <a:pt x="3286" y="122"/>
                  <a:pt x="0" y="0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96EF217D-46A0-BABD-485F-4EB2E5D640E4}"/>
              </a:ext>
            </a:extLst>
          </p:cNvPr>
          <p:cNvSpPr/>
          <p:nvPr/>
        </p:nvSpPr>
        <p:spPr>
          <a:xfrm flipH="1">
            <a:off x="5507241" y="1489797"/>
            <a:ext cx="1064780" cy="1416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3" y="20826"/>
                  <a:pt x="18656" y="19806"/>
                  <a:pt x="17641" y="18615"/>
                </a:cubicBezTo>
                <a:cubicBezTo>
                  <a:pt x="16508" y="17285"/>
                  <a:pt x="15820" y="15781"/>
                  <a:pt x="15234" y="14267"/>
                </a:cubicBezTo>
                <a:cubicBezTo>
                  <a:pt x="13697" y="10291"/>
                  <a:pt x="12728" y="5939"/>
                  <a:pt x="8717" y="2913"/>
                </a:cubicBezTo>
                <a:cubicBezTo>
                  <a:pt x="6395" y="1160"/>
                  <a:pt x="3286" y="122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1" name="Line">
            <a:extLst>
              <a:ext uri="{FF2B5EF4-FFF2-40B4-BE49-F238E27FC236}">
                <a16:creationId xmlns:a16="http://schemas.microsoft.com/office/drawing/2014/main" id="{CA8D1126-8F47-2137-F3B2-5E4348D2E999}"/>
              </a:ext>
            </a:extLst>
          </p:cNvPr>
          <p:cNvSpPr/>
          <p:nvPr/>
        </p:nvSpPr>
        <p:spPr>
          <a:xfrm flipH="1">
            <a:off x="5508448" y="1908549"/>
            <a:ext cx="1063296" cy="998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0" extrusionOk="0">
                <a:moveTo>
                  <a:pt x="21600" y="21420"/>
                </a:moveTo>
                <a:cubicBezTo>
                  <a:pt x="20038" y="20776"/>
                  <a:pt x="18629" y="19804"/>
                  <a:pt x="17453" y="18573"/>
                </a:cubicBezTo>
                <a:cubicBezTo>
                  <a:pt x="16142" y="17202"/>
                  <a:pt x="15147" y="15542"/>
                  <a:pt x="14293" y="13810"/>
                </a:cubicBezTo>
                <a:cubicBezTo>
                  <a:pt x="12431" y="10040"/>
                  <a:pt x="11152" y="5770"/>
                  <a:pt x="8051" y="2903"/>
                </a:cubicBezTo>
                <a:cubicBezTo>
                  <a:pt x="5835" y="855"/>
                  <a:pt x="2938" y="-180"/>
                  <a:pt x="0" y="26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E6B52435-68B8-1E0D-5E15-AE91242D7BDD}"/>
              </a:ext>
            </a:extLst>
          </p:cNvPr>
          <p:cNvSpPr/>
          <p:nvPr/>
        </p:nvSpPr>
        <p:spPr>
          <a:xfrm flipH="1">
            <a:off x="5510124" y="2313688"/>
            <a:ext cx="1068102" cy="594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1" extrusionOk="0">
                <a:moveTo>
                  <a:pt x="21600" y="21211"/>
                </a:moveTo>
                <a:cubicBezTo>
                  <a:pt x="19394" y="20187"/>
                  <a:pt x="17357" y="18297"/>
                  <a:pt x="15636" y="15698"/>
                </a:cubicBezTo>
                <a:cubicBezTo>
                  <a:pt x="13627" y="12664"/>
                  <a:pt x="12099" y="8718"/>
                  <a:pt x="10035" y="5719"/>
                </a:cubicBezTo>
                <a:cubicBezTo>
                  <a:pt x="7225" y="1635"/>
                  <a:pt x="3632" y="-389"/>
                  <a:pt x="0" y="62"/>
                </a:cubicBezTo>
              </a:path>
            </a:pathLst>
          </a:custGeom>
          <a:ln w="25400">
            <a:solidFill>
              <a:schemeClr val="accent3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DE93460D-9944-7519-3080-9CAFFEF2FD30}"/>
              </a:ext>
            </a:extLst>
          </p:cNvPr>
          <p:cNvSpPr/>
          <p:nvPr/>
        </p:nvSpPr>
        <p:spPr>
          <a:xfrm flipH="1">
            <a:off x="5508345" y="2720588"/>
            <a:ext cx="1072307" cy="192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0" extrusionOk="0">
                <a:moveTo>
                  <a:pt x="21600" y="21060"/>
                </a:moveTo>
                <a:cubicBezTo>
                  <a:pt x="19471" y="19964"/>
                  <a:pt x="17363" y="17931"/>
                  <a:pt x="15298" y="14986"/>
                </a:cubicBezTo>
                <a:cubicBezTo>
                  <a:pt x="13032" y="11755"/>
                  <a:pt x="10820" y="7426"/>
                  <a:pt x="8536" y="4497"/>
                </a:cubicBezTo>
                <a:cubicBezTo>
                  <a:pt x="5741" y="913"/>
                  <a:pt x="2868" y="-540"/>
                  <a:pt x="0" y="179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4" name="Line">
            <a:extLst>
              <a:ext uri="{FF2B5EF4-FFF2-40B4-BE49-F238E27FC236}">
                <a16:creationId xmlns:a16="http://schemas.microsoft.com/office/drawing/2014/main" id="{BE964263-A00C-10CD-39C6-9BD3D5501E1E}"/>
              </a:ext>
            </a:extLst>
          </p:cNvPr>
          <p:cNvSpPr/>
          <p:nvPr/>
        </p:nvSpPr>
        <p:spPr>
          <a:xfrm rot="10800000">
            <a:off x="5512990" y="2918808"/>
            <a:ext cx="1077667" cy="21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60" extrusionOk="0">
                <a:moveTo>
                  <a:pt x="21600" y="21060"/>
                </a:moveTo>
                <a:cubicBezTo>
                  <a:pt x="19471" y="19964"/>
                  <a:pt x="17363" y="17931"/>
                  <a:pt x="15298" y="14986"/>
                </a:cubicBezTo>
                <a:cubicBezTo>
                  <a:pt x="13032" y="11755"/>
                  <a:pt x="10820" y="7426"/>
                  <a:pt x="8536" y="4497"/>
                </a:cubicBezTo>
                <a:cubicBezTo>
                  <a:pt x="5741" y="913"/>
                  <a:pt x="2868" y="-540"/>
                  <a:pt x="0" y="179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BCE71F08-00A8-B207-D9DD-332B14DCF025}"/>
              </a:ext>
            </a:extLst>
          </p:cNvPr>
          <p:cNvSpPr/>
          <p:nvPr/>
        </p:nvSpPr>
        <p:spPr>
          <a:xfrm rot="10800000">
            <a:off x="5504846" y="2919477"/>
            <a:ext cx="1068102" cy="627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1" extrusionOk="0">
                <a:moveTo>
                  <a:pt x="21600" y="21211"/>
                </a:moveTo>
                <a:cubicBezTo>
                  <a:pt x="19394" y="20187"/>
                  <a:pt x="17357" y="18297"/>
                  <a:pt x="15636" y="15698"/>
                </a:cubicBezTo>
                <a:cubicBezTo>
                  <a:pt x="13627" y="12664"/>
                  <a:pt x="12099" y="8718"/>
                  <a:pt x="10035" y="5719"/>
                </a:cubicBezTo>
                <a:cubicBezTo>
                  <a:pt x="7225" y="1635"/>
                  <a:pt x="3632" y="-389"/>
                  <a:pt x="0" y="62"/>
                </a:cubicBezTo>
              </a:path>
            </a:pathLst>
          </a:custGeom>
          <a:ln w="25400">
            <a:solidFill>
              <a:schemeClr val="accent3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50C72316-DEC3-1E93-A4F4-80745D84256C}"/>
              </a:ext>
            </a:extLst>
          </p:cNvPr>
          <p:cNvSpPr/>
          <p:nvPr/>
        </p:nvSpPr>
        <p:spPr>
          <a:xfrm rot="10800000">
            <a:off x="5507519" y="2925799"/>
            <a:ext cx="1063296" cy="1025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0" extrusionOk="0">
                <a:moveTo>
                  <a:pt x="21600" y="21420"/>
                </a:moveTo>
                <a:cubicBezTo>
                  <a:pt x="20038" y="20776"/>
                  <a:pt x="18629" y="19804"/>
                  <a:pt x="17453" y="18573"/>
                </a:cubicBezTo>
                <a:cubicBezTo>
                  <a:pt x="16142" y="17202"/>
                  <a:pt x="15147" y="15542"/>
                  <a:pt x="14293" y="13810"/>
                </a:cubicBezTo>
                <a:cubicBezTo>
                  <a:pt x="12431" y="10040"/>
                  <a:pt x="11152" y="5770"/>
                  <a:pt x="8051" y="2903"/>
                </a:cubicBezTo>
                <a:cubicBezTo>
                  <a:pt x="5835" y="855"/>
                  <a:pt x="2938" y="-180"/>
                  <a:pt x="0" y="26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BEDD24B0-5F2C-D815-8922-31C1D5525E8B}"/>
              </a:ext>
            </a:extLst>
          </p:cNvPr>
          <p:cNvSpPr/>
          <p:nvPr/>
        </p:nvSpPr>
        <p:spPr>
          <a:xfrm rot="10800000">
            <a:off x="5507241" y="2929897"/>
            <a:ext cx="1064780" cy="1425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3" y="20826"/>
                  <a:pt x="18656" y="19806"/>
                  <a:pt x="17641" y="18615"/>
                </a:cubicBezTo>
                <a:cubicBezTo>
                  <a:pt x="16508" y="17285"/>
                  <a:pt x="15820" y="15781"/>
                  <a:pt x="15234" y="14267"/>
                </a:cubicBezTo>
                <a:cubicBezTo>
                  <a:pt x="13697" y="10291"/>
                  <a:pt x="12728" y="5939"/>
                  <a:pt x="8717" y="2913"/>
                </a:cubicBezTo>
                <a:cubicBezTo>
                  <a:pt x="6395" y="1160"/>
                  <a:pt x="3286" y="122"/>
                  <a:pt x="0" y="0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17144" tIns="17144" rIns="17144" bIns="17144"/>
          <a:lstStyle/>
          <a:p>
            <a:endParaRPr sz="10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38" name="Rounded Rectangle">
            <a:extLst>
              <a:ext uri="{FF2B5EF4-FFF2-40B4-BE49-F238E27FC236}">
                <a16:creationId xmlns:a16="http://schemas.microsoft.com/office/drawing/2014/main" id="{B9574E0A-1B02-BC76-F9CC-31C6C96A5831}"/>
              </a:ext>
            </a:extLst>
          </p:cNvPr>
          <p:cNvSpPr/>
          <p:nvPr/>
        </p:nvSpPr>
        <p:spPr>
          <a:xfrm>
            <a:off x="4016427" y="2667002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10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escreva a ideia</a:t>
            </a:r>
          </a:p>
          <a:p>
            <a:pPr algn="ctr"/>
            <a:r>
              <a:rPr lang="pt-BR" sz="1000" b="1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 principal aqui</a:t>
            </a:r>
            <a:endParaRPr lang="pt-BR" sz="1000" b="1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39" name="Chave Direita 38">
            <a:extLst>
              <a:ext uri="{FF2B5EF4-FFF2-40B4-BE49-F238E27FC236}">
                <a16:creationId xmlns:a16="http://schemas.microsoft.com/office/drawing/2014/main" id="{BDE5345C-C1BE-2371-575D-67DEC80BBBEF}"/>
              </a:ext>
            </a:extLst>
          </p:cNvPr>
          <p:cNvSpPr/>
          <p:nvPr/>
        </p:nvSpPr>
        <p:spPr>
          <a:xfrm>
            <a:off x="1731661" y="1348679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6EDA3652-EE49-0A1F-32D7-B197DAF2CA53}"/>
              </a:ext>
            </a:extLst>
          </p:cNvPr>
          <p:cNvSpPr txBox="1"/>
          <p:nvPr/>
        </p:nvSpPr>
        <p:spPr>
          <a:xfrm>
            <a:off x="766762" y="1285874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4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B33DC105-F6A1-B371-417E-E32F7BAC0ADF}"/>
              </a:ext>
            </a:extLst>
          </p:cNvPr>
          <p:cNvSpPr txBox="1"/>
          <p:nvPr/>
        </p:nvSpPr>
        <p:spPr>
          <a:xfrm>
            <a:off x="766762" y="1490662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42" name="Chave Direita 41">
            <a:extLst>
              <a:ext uri="{FF2B5EF4-FFF2-40B4-BE49-F238E27FC236}">
                <a16:creationId xmlns:a16="http://schemas.microsoft.com/office/drawing/2014/main" id="{D9CBD52E-CC38-069A-CDE6-67513670A9CA}"/>
              </a:ext>
            </a:extLst>
          </p:cNvPr>
          <p:cNvSpPr/>
          <p:nvPr/>
        </p:nvSpPr>
        <p:spPr>
          <a:xfrm>
            <a:off x="1731661" y="1767779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3CD8CFB3-A6F3-B76B-4A14-81E6F11C1E4E}"/>
              </a:ext>
            </a:extLst>
          </p:cNvPr>
          <p:cNvSpPr txBox="1"/>
          <p:nvPr/>
        </p:nvSpPr>
        <p:spPr>
          <a:xfrm>
            <a:off x="766762" y="1704974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44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F828047C-BEE7-EEA7-944A-36D312EFAFCE}"/>
              </a:ext>
            </a:extLst>
          </p:cNvPr>
          <p:cNvSpPr txBox="1"/>
          <p:nvPr/>
        </p:nvSpPr>
        <p:spPr>
          <a:xfrm>
            <a:off x="766762" y="1909762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45" name="Chave Direita 44">
            <a:extLst>
              <a:ext uri="{FF2B5EF4-FFF2-40B4-BE49-F238E27FC236}">
                <a16:creationId xmlns:a16="http://schemas.microsoft.com/office/drawing/2014/main" id="{AD6E7F6F-610A-62F3-7CE7-C2DD41ECA843}"/>
              </a:ext>
            </a:extLst>
          </p:cNvPr>
          <p:cNvSpPr/>
          <p:nvPr/>
        </p:nvSpPr>
        <p:spPr>
          <a:xfrm>
            <a:off x="1731661" y="2186879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8B269D26-2BEB-30EF-7ACB-37E8CCFED388}"/>
              </a:ext>
            </a:extLst>
          </p:cNvPr>
          <p:cNvSpPr txBox="1"/>
          <p:nvPr/>
        </p:nvSpPr>
        <p:spPr>
          <a:xfrm>
            <a:off x="766762" y="2124074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47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BF5B872F-5B8A-DC53-15F3-0357648E4A7B}"/>
              </a:ext>
            </a:extLst>
          </p:cNvPr>
          <p:cNvSpPr txBox="1"/>
          <p:nvPr/>
        </p:nvSpPr>
        <p:spPr>
          <a:xfrm>
            <a:off x="766762" y="2328862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48" name="Chave Direita 47">
            <a:extLst>
              <a:ext uri="{FF2B5EF4-FFF2-40B4-BE49-F238E27FC236}">
                <a16:creationId xmlns:a16="http://schemas.microsoft.com/office/drawing/2014/main" id="{09C68FE5-1A13-8345-F520-486331B82C4E}"/>
              </a:ext>
            </a:extLst>
          </p:cNvPr>
          <p:cNvSpPr/>
          <p:nvPr/>
        </p:nvSpPr>
        <p:spPr>
          <a:xfrm>
            <a:off x="1731661" y="2605979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2437CC3B-AA6D-639E-3C5C-87AF55496A94}"/>
              </a:ext>
            </a:extLst>
          </p:cNvPr>
          <p:cNvSpPr txBox="1"/>
          <p:nvPr/>
        </p:nvSpPr>
        <p:spPr>
          <a:xfrm>
            <a:off x="766762" y="2543174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0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4F383B8D-DE4C-D825-8E42-BA8CD13C6F17}"/>
              </a:ext>
            </a:extLst>
          </p:cNvPr>
          <p:cNvSpPr txBox="1"/>
          <p:nvPr/>
        </p:nvSpPr>
        <p:spPr>
          <a:xfrm>
            <a:off x="766762" y="2747962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1" name="Chave Direita 50">
            <a:extLst>
              <a:ext uri="{FF2B5EF4-FFF2-40B4-BE49-F238E27FC236}">
                <a16:creationId xmlns:a16="http://schemas.microsoft.com/office/drawing/2014/main" id="{3FC20386-C5FF-2595-FA09-BF08C44BDEFE}"/>
              </a:ext>
            </a:extLst>
          </p:cNvPr>
          <p:cNvSpPr/>
          <p:nvPr/>
        </p:nvSpPr>
        <p:spPr>
          <a:xfrm>
            <a:off x="1731661" y="2991741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DB3F34F5-2BFD-90AE-477F-466B67CBE94C}"/>
              </a:ext>
            </a:extLst>
          </p:cNvPr>
          <p:cNvSpPr txBox="1"/>
          <p:nvPr/>
        </p:nvSpPr>
        <p:spPr>
          <a:xfrm>
            <a:off x="766762" y="2928936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3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3DF4FCA8-6E7F-B1F8-CBDD-BA1F02F67CEE}"/>
              </a:ext>
            </a:extLst>
          </p:cNvPr>
          <p:cNvSpPr txBox="1"/>
          <p:nvPr/>
        </p:nvSpPr>
        <p:spPr>
          <a:xfrm>
            <a:off x="766762" y="3133724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4" name="Chave Direita 53">
            <a:extLst>
              <a:ext uri="{FF2B5EF4-FFF2-40B4-BE49-F238E27FC236}">
                <a16:creationId xmlns:a16="http://schemas.microsoft.com/office/drawing/2014/main" id="{517521AA-6038-3D26-0A43-ED0F68A50C5B}"/>
              </a:ext>
            </a:extLst>
          </p:cNvPr>
          <p:cNvSpPr/>
          <p:nvPr/>
        </p:nvSpPr>
        <p:spPr>
          <a:xfrm>
            <a:off x="1731661" y="3410841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65573225-7660-610D-A18F-CDCD4C7D82F9}"/>
              </a:ext>
            </a:extLst>
          </p:cNvPr>
          <p:cNvSpPr txBox="1"/>
          <p:nvPr/>
        </p:nvSpPr>
        <p:spPr>
          <a:xfrm>
            <a:off x="766762" y="3348036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6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6078A1C1-3737-3776-B929-8A2EEB8FCDF5}"/>
              </a:ext>
            </a:extLst>
          </p:cNvPr>
          <p:cNvSpPr txBox="1"/>
          <p:nvPr/>
        </p:nvSpPr>
        <p:spPr>
          <a:xfrm>
            <a:off x="766762" y="3552824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7" name="Chave Direita 56">
            <a:extLst>
              <a:ext uri="{FF2B5EF4-FFF2-40B4-BE49-F238E27FC236}">
                <a16:creationId xmlns:a16="http://schemas.microsoft.com/office/drawing/2014/main" id="{B441D309-1597-D1DB-1DE5-24B0B8D69F3B}"/>
              </a:ext>
            </a:extLst>
          </p:cNvPr>
          <p:cNvSpPr/>
          <p:nvPr/>
        </p:nvSpPr>
        <p:spPr>
          <a:xfrm>
            <a:off x="1731661" y="3815653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1597BD4C-B4C3-A312-0F7F-F51A002A7C86}"/>
              </a:ext>
            </a:extLst>
          </p:cNvPr>
          <p:cNvSpPr txBox="1"/>
          <p:nvPr/>
        </p:nvSpPr>
        <p:spPr>
          <a:xfrm>
            <a:off x="766762" y="3752848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59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76CE7100-783A-77A3-24CB-1AD8360EB5E4}"/>
              </a:ext>
            </a:extLst>
          </p:cNvPr>
          <p:cNvSpPr txBox="1"/>
          <p:nvPr/>
        </p:nvSpPr>
        <p:spPr>
          <a:xfrm>
            <a:off x="766762" y="3957636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1"/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E098A74D-7A6F-CDF4-F609-E41F514FA0ED}"/>
              </a:ext>
            </a:extLst>
          </p:cNvPr>
          <p:cNvSpPr/>
          <p:nvPr/>
        </p:nvSpPr>
        <p:spPr>
          <a:xfrm>
            <a:off x="1731661" y="4234753"/>
            <a:ext cx="118078" cy="235284"/>
          </a:xfrm>
          <a:prstGeom prst="rightBrace">
            <a:avLst>
              <a:gd name="adj1" fmla="val 31666"/>
              <a:gd name="adj2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1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9D91F906-ABE7-A696-B146-B5EA757D9E1D}"/>
              </a:ext>
            </a:extLst>
          </p:cNvPr>
          <p:cNvSpPr txBox="1"/>
          <p:nvPr/>
        </p:nvSpPr>
        <p:spPr>
          <a:xfrm>
            <a:off x="766762" y="4171948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  <p:sp>
        <p:nvSpPr>
          <p:cNvPr id="62" name="Lorem Ipsum is simply dummy text of the printing and typesetting industry. Lorem Ipsum has been the industry's standard dummy text ever since the 1500s, when an unknown printer took a galley of type and scrambled it to make a type specimen book. It has s">
            <a:extLst>
              <a:ext uri="{FF2B5EF4-FFF2-40B4-BE49-F238E27FC236}">
                <a16:creationId xmlns:a16="http://schemas.microsoft.com/office/drawing/2014/main" id="{1CFA99A8-A68B-5A3F-672E-44FB80A4AADE}"/>
              </a:ext>
            </a:extLst>
          </p:cNvPr>
          <p:cNvSpPr txBox="1"/>
          <p:nvPr/>
        </p:nvSpPr>
        <p:spPr>
          <a:xfrm>
            <a:off x="766762" y="4376736"/>
            <a:ext cx="902922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numCol="1" anchor="t">
            <a:spAutoFit/>
          </a:bodyPr>
          <a:lstStyle>
            <a:lvl1pPr algn="r">
              <a:defRPr sz="25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</a:lstStyle>
          <a:p>
            <a:pPr algn="r"/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Heebo" pitchFamily="2" charset="-79"/>
                <a:cs typeface="Heebo" pitchFamily="2" charset="-79"/>
              </a:rPr>
              <a:t>texto escrito aqui</a:t>
            </a:r>
          </a:p>
        </p:txBody>
      </p:sp>
    </p:spTree>
    <p:extLst>
      <p:ext uri="{BB962C8B-B14F-4D97-AF65-F5344CB8AC3E}">
        <p14:creationId xmlns:p14="http://schemas.microsoft.com/office/powerpoint/2010/main" val="3952830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E9C7C148-80F7-7F50-D3E5-A4C48FDA81F3}"/>
              </a:ext>
            </a:extLst>
          </p:cNvPr>
          <p:cNvCxnSpPr>
            <a:stCxn id="3" idx="7"/>
          </p:cNvCxnSpPr>
          <p:nvPr/>
        </p:nvCxnSpPr>
        <p:spPr>
          <a:xfrm flipV="1">
            <a:off x="5028266" y="1621766"/>
            <a:ext cx="439084" cy="49371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332458F-A937-C3D1-E93A-C15A7C4BC6E2}"/>
              </a:ext>
            </a:extLst>
          </p:cNvPr>
          <p:cNvCxnSpPr>
            <a:stCxn id="5" idx="0"/>
            <a:endCxn id="12" idx="4"/>
          </p:cNvCxnSpPr>
          <p:nvPr/>
        </p:nvCxnSpPr>
        <p:spPr>
          <a:xfrm flipV="1">
            <a:off x="5563499" y="824685"/>
            <a:ext cx="42594" cy="28235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F9080F8-9CBD-D8DC-A963-8EA49586CB76}"/>
              </a:ext>
            </a:extLst>
          </p:cNvPr>
          <p:cNvCxnSpPr>
            <a:stCxn id="5" idx="7"/>
            <a:endCxn id="13" idx="3"/>
          </p:cNvCxnSpPr>
          <p:nvPr/>
        </p:nvCxnSpPr>
        <p:spPr>
          <a:xfrm flipV="1">
            <a:off x="5885149" y="1063298"/>
            <a:ext cx="294803" cy="17697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7A0F148F-A7F9-37D4-2FBA-1BD0D242A4B8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6018381" y="1561919"/>
            <a:ext cx="324945" cy="11327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968F657C-6386-2B6C-C38C-60EA1361D4EF}"/>
              </a:ext>
            </a:extLst>
          </p:cNvPr>
          <p:cNvCxnSpPr>
            <a:stCxn id="3" idx="5"/>
            <a:endCxn id="7" idx="1"/>
          </p:cNvCxnSpPr>
          <p:nvPr/>
        </p:nvCxnSpPr>
        <p:spPr>
          <a:xfrm>
            <a:off x="5028266" y="3028016"/>
            <a:ext cx="213583" cy="24808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CCEE63DE-B43B-F0EC-0CA3-5654FD4805FB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6018381" y="3393632"/>
            <a:ext cx="209174" cy="20412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669414F-CEFF-F3C4-9C38-FB2E5501BD1F}"/>
              </a:ext>
            </a:extLst>
          </p:cNvPr>
          <p:cNvCxnSpPr>
            <a:stCxn id="7" idx="5"/>
            <a:endCxn id="17" idx="1"/>
          </p:cNvCxnSpPr>
          <p:nvPr/>
        </p:nvCxnSpPr>
        <p:spPr>
          <a:xfrm>
            <a:off x="5885149" y="3919403"/>
            <a:ext cx="283590" cy="18050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AB1658C-BC31-0759-4C7A-4F36A70CE4C5}"/>
              </a:ext>
            </a:extLst>
          </p:cNvPr>
          <p:cNvCxnSpPr>
            <a:stCxn id="7" idx="4"/>
            <a:endCxn id="18" idx="0"/>
          </p:cNvCxnSpPr>
          <p:nvPr/>
        </p:nvCxnSpPr>
        <p:spPr>
          <a:xfrm flipH="1">
            <a:off x="5484063" y="4052635"/>
            <a:ext cx="79436" cy="23189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BD92B176-078C-D1A2-ED5F-CE337DF50858}"/>
              </a:ext>
            </a:extLst>
          </p:cNvPr>
          <p:cNvCxnSpPr>
            <a:stCxn id="6" idx="4"/>
          </p:cNvCxnSpPr>
          <p:nvPr/>
        </p:nvCxnSpPr>
        <p:spPr>
          <a:xfrm flipH="1">
            <a:off x="3268134" y="4052635"/>
            <a:ext cx="207773" cy="53038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B2EBE7CC-E164-208E-9F09-5D93ED141CC2}"/>
              </a:ext>
            </a:extLst>
          </p:cNvPr>
          <p:cNvCxnSpPr>
            <a:stCxn id="6" idx="3"/>
          </p:cNvCxnSpPr>
          <p:nvPr/>
        </p:nvCxnSpPr>
        <p:spPr>
          <a:xfrm flipH="1">
            <a:off x="2505981" y="3919403"/>
            <a:ext cx="648276" cy="19539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B3978B46-341B-A5F7-4416-722AAD133869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2242005" y="3276103"/>
            <a:ext cx="779020" cy="3216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EBB5BB08-DD45-E820-D480-500937B9586F}"/>
              </a:ext>
            </a:extLst>
          </p:cNvPr>
          <p:cNvCxnSpPr>
            <a:stCxn id="3" idx="3"/>
          </p:cNvCxnSpPr>
          <p:nvPr/>
        </p:nvCxnSpPr>
        <p:spPr>
          <a:xfrm flipH="1">
            <a:off x="3372020" y="3028016"/>
            <a:ext cx="743715" cy="57748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96FE967-511F-50AE-4817-935587294D86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571228" y="1695901"/>
            <a:ext cx="544507" cy="41958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7FA8B7D4-B2D2-BBCB-C53B-D209AE4567F5}"/>
              </a:ext>
            </a:extLst>
          </p:cNvPr>
          <p:cNvCxnSpPr>
            <a:stCxn id="4" idx="2"/>
          </p:cNvCxnSpPr>
          <p:nvPr/>
        </p:nvCxnSpPr>
        <p:spPr>
          <a:xfrm flipH="1">
            <a:off x="2554776" y="1561919"/>
            <a:ext cx="46624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C757E0A-5D6F-9BDC-02ED-5D3E273E9F43}"/>
              </a:ext>
            </a:extLst>
          </p:cNvPr>
          <p:cNvCxnSpPr>
            <a:cxnSpLocks/>
            <a:stCxn id="4" idx="1"/>
            <a:endCxn id="9" idx="5"/>
          </p:cNvCxnSpPr>
          <p:nvPr/>
        </p:nvCxnSpPr>
        <p:spPr>
          <a:xfrm flipH="1" flipV="1">
            <a:off x="2755191" y="972425"/>
            <a:ext cx="399066" cy="26784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DE64ADB-1D71-FFAA-3C32-B163D3B19F5D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H="1" flipV="1">
            <a:off x="3450028" y="812605"/>
            <a:ext cx="25879" cy="29443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462D1D4E-F168-DDDC-11B2-1A6E60700B7B}"/>
              </a:ext>
            </a:extLst>
          </p:cNvPr>
          <p:cNvSpPr/>
          <p:nvPr/>
        </p:nvSpPr>
        <p:spPr>
          <a:xfrm>
            <a:off x="3926744" y="1926494"/>
            <a:ext cx="1290513" cy="1290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esportes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66D31D0-65EA-191B-4903-2F9F90F8D57E}"/>
              </a:ext>
            </a:extLst>
          </p:cNvPr>
          <p:cNvSpPr/>
          <p:nvPr/>
        </p:nvSpPr>
        <p:spPr>
          <a:xfrm>
            <a:off x="3021025" y="1107037"/>
            <a:ext cx="909764" cy="90976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esportes individuais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F800BFD-1AFD-9947-41EE-2FDBCE185F47}"/>
              </a:ext>
            </a:extLst>
          </p:cNvPr>
          <p:cNvSpPr/>
          <p:nvPr/>
        </p:nvSpPr>
        <p:spPr>
          <a:xfrm>
            <a:off x="5108617" y="1107037"/>
            <a:ext cx="909764" cy="9097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esportes aquáticos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FF7BAE1-EF72-F772-59E1-B3238E5B0054}"/>
              </a:ext>
            </a:extLst>
          </p:cNvPr>
          <p:cNvSpPr/>
          <p:nvPr/>
        </p:nvSpPr>
        <p:spPr>
          <a:xfrm>
            <a:off x="3021025" y="3142871"/>
            <a:ext cx="909764" cy="9097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esportes de contato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EF3F5F6-93A1-25A5-EECA-2BDA7B52B9B1}"/>
              </a:ext>
            </a:extLst>
          </p:cNvPr>
          <p:cNvSpPr/>
          <p:nvPr/>
        </p:nvSpPr>
        <p:spPr>
          <a:xfrm>
            <a:off x="5108617" y="3142871"/>
            <a:ext cx="909764" cy="90976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esportes coletivos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BC8A590-E461-DD93-EED0-BC6107BDFD3B}"/>
              </a:ext>
            </a:extLst>
          </p:cNvPr>
          <p:cNvSpPr/>
          <p:nvPr/>
        </p:nvSpPr>
        <p:spPr>
          <a:xfrm>
            <a:off x="1995075" y="1280160"/>
            <a:ext cx="683212" cy="6832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 err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golf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26361C-CEE9-69D3-BAF9-13F0D409AC1C}"/>
              </a:ext>
            </a:extLst>
          </p:cNvPr>
          <p:cNvSpPr/>
          <p:nvPr/>
        </p:nvSpPr>
        <p:spPr>
          <a:xfrm>
            <a:off x="2172033" y="389267"/>
            <a:ext cx="683212" cy="6832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ciclismo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ED65AB9-FF02-10A1-ABD0-26074978D3D3}"/>
              </a:ext>
            </a:extLst>
          </p:cNvPr>
          <p:cNvSpPr/>
          <p:nvPr/>
        </p:nvSpPr>
        <p:spPr>
          <a:xfrm>
            <a:off x="3108422" y="129393"/>
            <a:ext cx="683212" cy="6832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escalada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1005107-9B2B-935E-C153-630E46A5D80A}"/>
              </a:ext>
            </a:extLst>
          </p:cNvPr>
          <p:cNvSpPr/>
          <p:nvPr/>
        </p:nvSpPr>
        <p:spPr>
          <a:xfrm>
            <a:off x="5264487" y="141473"/>
            <a:ext cx="683212" cy="6832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surfe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44DDB7C-5951-230B-0DF0-1F0A7C8190D6}"/>
              </a:ext>
            </a:extLst>
          </p:cNvPr>
          <p:cNvSpPr/>
          <p:nvPr/>
        </p:nvSpPr>
        <p:spPr>
          <a:xfrm>
            <a:off x="6079898" y="480140"/>
            <a:ext cx="683212" cy="6832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rafting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FAE6A3F-98A6-F0C1-CE6A-A7B9F7BB250B}"/>
              </a:ext>
            </a:extLst>
          </p:cNvPr>
          <p:cNvSpPr/>
          <p:nvPr/>
        </p:nvSpPr>
        <p:spPr>
          <a:xfrm>
            <a:off x="6343326" y="1333589"/>
            <a:ext cx="683212" cy="68321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kitesurf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ECDE755-5E48-F9B6-78BE-C30528668C6B}"/>
              </a:ext>
            </a:extLst>
          </p:cNvPr>
          <p:cNvSpPr/>
          <p:nvPr/>
        </p:nvSpPr>
        <p:spPr>
          <a:xfrm>
            <a:off x="6227555" y="3052026"/>
            <a:ext cx="683212" cy="683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i="0" dirty="0">
                <a:solidFill>
                  <a:schemeClr val="bg1"/>
                </a:solidFill>
                <a:effectLst/>
                <a:latin typeface="Heebo" pitchFamily="2" charset="-79"/>
                <a:cs typeface="Heebo" pitchFamily="2" charset="-79"/>
              </a:rPr>
              <a:t>basquete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50A99A1-D05E-6D55-456E-9F6FB45A4129}"/>
              </a:ext>
            </a:extLst>
          </p:cNvPr>
          <p:cNvSpPr/>
          <p:nvPr/>
        </p:nvSpPr>
        <p:spPr>
          <a:xfrm>
            <a:off x="6068685" y="3999858"/>
            <a:ext cx="683212" cy="683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i="0" dirty="0">
                <a:solidFill>
                  <a:schemeClr val="bg1"/>
                </a:solidFill>
                <a:effectLst/>
                <a:latin typeface="Heebo" pitchFamily="2" charset="-79"/>
                <a:cs typeface="Heebo" pitchFamily="2" charset="-79"/>
              </a:rPr>
              <a:t>futebol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D68F837-E5E9-8A66-7EEF-1FACE2954204}"/>
              </a:ext>
            </a:extLst>
          </p:cNvPr>
          <p:cNvSpPr/>
          <p:nvPr/>
        </p:nvSpPr>
        <p:spPr>
          <a:xfrm>
            <a:off x="5142457" y="4284525"/>
            <a:ext cx="683212" cy="6832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vôlei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C75468A-41E7-6A4B-F55B-A649145C13AC}"/>
              </a:ext>
            </a:extLst>
          </p:cNvPr>
          <p:cNvSpPr/>
          <p:nvPr/>
        </p:nvSpPr>
        <p:spPr>
          <a:xfrm>
            <a:off x="3012990" y="4290779"/>
            <a:ext cx="683212" cy="68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i="0" dirty="0">
                <a:solidFill>
                  <a:schemeClr val="tx1"/>
                </a:solidFill>
                <a:effectLst/>
                <a:latin typeface="Heebo" pitchFamily="2" charset="-79"/>
                <a:cs typeface="Heebo" pitchFamily="2" charset="-79"/>
              </a:rPr>
              <a:t>judô</a:t>
            </a:r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142F5C3-8E21-D0E2-F5B7-11A6A509E58B}"/>
              </a:ext>
            </a:extLst>
          </p:cNvPr>
          <p:cNvSpPr/>
          <p:nvPr/>
        </p:nvSpPr>
        <p:spPr>
          <a:xfrm>
            <a:off x="2098985" y="3942919"/>
            <a:ext cx="683212" cy="68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boxe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B71A6EE-0FA0-12DE-B416-6DEADC41E4B6}"/>
              </a:ext>
            </a:extLst>
          </p:cNvPr>
          <p:cNvSpPr/>
          <p:nvPr/>
        </p:nvSpPr>
        <p:spPr>
          <a:xfrm>
            <a:off x="1851876" y="3052026"/>
            <a:ext cx="683212" cy="6832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900" i="0" dirty="0" err="1">
                <a:solidFill>
                  <a:schemeClr val="tx1"/>
                </a:solidFill>
                <a:effectLst/>
                <a:latin typeface="Heebo" pitchFamily="2" charset="-79"/>
                <a:cs typeface="Heebo" pitchFamily="2" charset="-79"/>
              </a:rPr>
              <a:t>rugby</a:t>
            </a:r>
            <a:endParaRPr lang="pt-BR" sz="900" dirty="0">
              <a:solidFill>
                <a:schemeClr val="tx1"/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964089B8-1648-F126-62E8-7EF79D76E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4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52802B40-C301-6483-AA9A-8DEE369B2E50}"/>
              </a:ext>
            </a:extLst>
          </p:cNvPr>
          <p:cNvSpPr/>
          <p:nvPr/>
        </p:nvSpPr>
        <p:spPr>
          <a:xfrm flipV="1">
            <a:off x="3841750" y="2890576"/>
            <a:ext cx="419100" cy="4953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6335C14-F191-92B6-5690-D4DBDD5736AD}"/>
              </a:ext>
            </a:extLst>
          </p:cNvPr>
          <p:cNvSpPr/>
          <p:nvPr/>
        </p:nvSpPr>
        <p:spPr>
          <a:xfrm flipH="1" flipV="1">
            <a:off x="4870450" y="2890576"/>
            <a:ext cx="452438" cy="4953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B63B73C-74E4-BEFB-484F-D74DCEE0DCF9}"/>
              </a:ext>
            </a:extLst>
          </p:cNvPr>
          <p:cNvSpPr/>
          <p:nvPr/>
        </p:nvSpPr>
        <p:spPr>
          <a:xfrm flipV="1">
            <a:off x="3994150" y="2890576"/>
            <a:ext cx="419100" cy="11938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8422FE72-EE43-F222-9362-E068EFEABA89}"/>
              </a:ext>
            </a:extLst>
          </p:cNvPr>
          <p:cNvSpPr/>
          <p:nvPr/>
        </p:nvSpPr>
        <p:spPr>
          <a:xfrm flipH="1" flipV="1">
            <a:off x="4743450" y="2890576"/>
            <a:ext cx="568960" cy="11938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0D9481F-7BE0-26A9-6103-71D754DDF951}"/>
              </a:ext>
            </a:extLst>
          </p:cNvPr>
          <p:cNvCxnSpPr>
            <a:cxnSpLocks/>
          </p:cNvCxnSpPr>
          <p:nvPr/>
        </p:nvCxnSpPr>
        <p:spPr>
          <a:xfrm>
            <a:off x="4578350" y="2725476"/>
            <a:ext cx="0" cy="181610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799AEC9-7069-D83F-CE86-1A633BFECA3C}"/>
              </a:ext>
            </a:extLst>
          </p:cNvPr>
          <p:cNvSpPr/>
          <p:nvPr/>
        </p:nvSpPr>
        <p:spPr>
          <a:xfrm rot="10800000" flipV="1">
            <a:off x="5072062" y="3234860"/>
            <a:ext cx="1318260" cy="269126"/>
          </a:xfrm>
          <a:prstGeom prst="roundRect">
            <a:avLst>
              <a:gd name="adj" fmla="val 17059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39F3AE6-8796-D6D0-DFFE-8F37682FB71D}"/>
              </a:ext>
            </a:extLst>
          </p:cNvPr>
          <p:cNvSpPr/>
          <p:nvPr/>
        </p:nvSpPr>
        <p:spPr>
          <a:xfrm rot="10800000" flipV="1">
            <a:off x="5072062" y="3939710"/>
            <a:ext cx="1318260" cy="269126"/>
          </a:xfrm>
          <a:prstGeom prst="roundRect">
            <a:avLst>
              <a:gd name="adj" fmla="val 17059"/>
            </a:avLst>
          </a:prstGeom>
          <a:solidFill>
            <a:srgbClr val="4E7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1320C8EA-22CF-9117-46F6-08E8E4FCC037}"/>
              </a:ext>
            </a:extLst>
          </p:cNvPr>
          <p:cNvSpPr/>
          <p:nvPr/>
        </p:nvSpPr>
        <p:spPr>
          <a:xfrm rot="10800000" flipV="1">
            <a:off x="2779712" y="3234860"/>
            <a:ext cx="1318260" cy="269126"/>
          </a:xfrm>
          <a:prstGeom prst="roundRect">
            <a:avLst>
              <a:gd name="adj" fmla="val 1705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E9B04C8-E4DD-CA35-CF22-B5A8B5342B20}"/>
              </a:ext>
            </a:extLst>
          </p:cNvPr>
          <p:cNvSpPr/>
          <p:nvPr/>
        </p:nvSpPr>
        <p:spPr>
          <a:xfrm rot="10800000" flipV="1">
            <a:off x="2779712" y="3939710"/>
            <a:ext cx="1318260" cy="269126"/>
          </a:xfrm>
          <a:prstGeom prst="roundRect">
            <a:avLst>
              <a:gd name="adj" fmla="val 170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D3BF894-7371-0B23-3672-96B2F1F7490C}"/>
              </a:ext>
            </a:extLst>
          </p:cNvPr>
          <p:cNvSpPr/>
          <p:nvPr/>
        </p:nvSpPr>
        <p:spPr>
          <a:xfrm rot="10800000" flipV="1">
            <a:off x="3912870" y="4511210"/>
            <a:ext cx="1318260" cy="269126"/>
          </a:xfrm>
          <a:prstGeom prst="roundRect">
            <a:avLst>
              <a:gd name="adj" fmla="val 17059"/>
            </a:avLst>
          </a:prstGeom>
          <a:solidFill>
            <a:srgbClr val="218E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982E9EED-A839-F819-9D26-181F325E1EE6}"/>
              </a:ext>
            </a:extLst>
          </p:cNvPr>
          <p:cNvSpPr/>
          <p:nvPr/>
        </p:nvSpPr>
        <p:spPr>
          <a:xfrm>
            <a:off x="3841750" y="1733550"/>
            <a:ext cx="419100" cy="4953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0E58CD73-4F5B-30C3-1085-2A09BAD1DE46}"/>
              </a:ext>
            </a:extLst>
          </p:cNvPr>
          <p:cNvSpPr/>
          <p:nvPr/>
        </p:nvSpPr>
        <p:spPr>
          <a:xfrm flipH="1">
            <a:off x="4870450" y="1733550"/>
            <a:ext cx="452438" cy="4953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EA10D40-558F-65FA-300D-77AA041B0699}"/>
              </a:ext>
            </a:extLst>
          </p:cNvPr>
          <p:cNvSpPr/>
          <p:nvPr/>
        </p:nvSpPr>
        <p:spPr>
          <a:xfrm>
            <a:off x="3994150" y="1035050"/>
            <a:ext cx="419100" cy="11938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771D420F-81F2-C65A-1D03-A87CB1C5D27C}"/>
              </a:ext>
            </a:extLst>
          </p:cNvPr>
          <p:cNvSpPr/>
          <p:nvPr/>
        </p:nvSpPr>
        <p:spPr>
          <a:xfrm flipH="1">
            <a:off x="4743450" y="1035050"/>
            <a:ext cx="568960" cy="1193800"/>
          </a:xfrm>
          <a:custGeom>
            <a:avLst/>
            <a:gdLst>
              <a:gd name="connsiteX0" fmla="*/ 419100 w 419100"/>
              <a:gd name="connsiteY0" fmla="*/ 495300 h 495300"/>
              <a:gd name="connsiteX1" fmla="*/ 419100 w 419100"/>
              <a:gd name="connsiteY1" fmla="*/ 0 h 495300"/>
              <a:gd name="connsiteX2" fmla="*/ 0 w 419100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100" h="495300">
                <a:moveTo>
                  <a:pt x="419100" y="495300"/>
                </a:moveTo>
                <a:lnTo>
                  <a:pt x="41910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A96E77-61C0-E5ED-A3B5-3D8474F2A9DA}"/>
              </a:ext>
            </a:extLst>
          </p:cNvPr>
          <p:cNvCxnSpPr>
            <a:cxnSpLocks/>
          </p:cNvCxnSpPr>
          <p:nvPr/>
        </p:nvCxnSpPr>
        <p:spPr>
          <a:xfrm flipV="1">
            <a:off x="4578350" y="577850"/>
            <a:ext cx="0" cy="1816100"/>
          </a:xfrm>
          <a:prstGeom prst="lin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662252-A77F-1597-6B24-653B57C14F62}"/>
              </a:ext>
            </a:extLst>
          </p:cNvPr>
          <p:cNvSpPr txBox="1"/>
          <p:nvPr/>
        </p:nvSpPr>
        <p:spPr>
          <a:xfrm>
            <a:off x="6437769" y="7489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01060EB-CCDA-29F7-E3C2-317804386ECF}"/>
              </a:ext>
            </a:extLst>
          </p:cNvPr>
          <p:cNvSpPr/>
          <p:nvPr/>
        </p:nvSpPr>
        <p:spPr>
          <a:xfrm>
            <a:off x="3566160" y="2166505"/>
            <a:ext cx="2011680" cy="810491"/>
          </a:xfrm>
          <a:prstGeom prst="roundRect">
            <a:avLst>
              <a:gd name="adj" fmla="val 55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Heebo" pitchFamily="2" charset="-79"/>
                <a:cs typeface="Heebo" pitchFamily="2" charset="-79"/>
              </a:rPr>
              <a:t>escreva a ideia</a:t>
            </a:r>
          </a:p>
          <a:p>
            <a:pPr algn="ctr"/>
            <a:r>
              <a:rPr lang="pt-BR" sz="1100" b="1" dirty="0">
                <a:latin typeface="Heebo" pitchFamily="2" charset="-79"/>
                <a:cs typeface="Heebo" pitchFamily="2" charset="-79"/>
              </a:rPr>
              <a:t> principal aqui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6FF97A7-1A28-1DA6-12DC-EA82770C433E}"/>
              </a:ext>
            </a:extLst>
          </p:cNvPr>
          <p:cNvSpPr/>
          <p:nvPr/>
        </p:nvSpPr>
        <p:spPr>
          <a:xfrm>
            <a:off x="5072062" y="1615440"/>
            <a:ext cx="1318260" cy="269126"/>
          </a:xfrm>
          <a:prstGeom prst="roundRect">
            <a:avLst>
              <a:gd name="adj" fmla="val 1705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A73790F-7F25-3584-D24A-F713D4766FA9}"/>
              </a:ext>
            </a:extLst>
          </p:cNvPr>
          <p:cNvSpPr/>
          <p:nvPr/>
        </p:nvSpPr>
        <p:spPr>
          <a:xfrm>
            <a:off x="5072062" y="910590"/>
            <a:ext cx="1318260" cy="269126"/>
          </a:xfrm>
          <a:prstGeom prst="roundRect">
            <a:avLst>
              <a:gd name="adj" fmla="val 1705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020B28A-9447-863B-751D-682B8830DA44}"/>
              </a:ext>
            </a:extLst>
          </p:cNvPr>
          <p:cNvSpPr/>
          <p:nvPr/>
        </p:nvSpPr>
        <p:spPr>
          <a:xfrm>
            <a:off x="2779712" y="1615440"/>
            <a:ext cx="1318260" cy="269126"/>
          </a:xfrm>
          <a:prstGeom prst="roundRect">
            <a:avLst>
              <a:gd name="adj" fmla="val 170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BA679FA-1665-6F05-0CC2-2A79BAB191C0}"/>
              </a:ext>
            </a:extLst>
          </p:cNvPr>
          <p:cNvSpPr/>
          <p:nvPr/>
        </p:nvSpPr>
        <p:spPr>
          <a:xfrm>
            <a:off x="2779712" y="910590"/>
            <a:ext cx="1318260" cy="269126"/>
          </a:xfrm>
          <a:prstGeom prst="roundRect">
            <a:avLst>
              <a:gd name="adj" fmla="val 1705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32D5154-553C-3ED9-37A9-E5B354EC454B}"/>
              </a:ext>
            </a:extLst>
          </p:cNvPr>
          <p:cNvSpPr/>
          <p:nvPr/>
        </p:nvSpPr>
        <p:spPr>
          <a:xfrm>
            <a:off x="3912870" y="339090"/>
            <a:ext cx="1318260" cy="269126"/>
          </a:xfrm>
          <a:prstGeom prst="roundRect">
            <a:avLst>
              <a:gd name="adj" fmla="val 1705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dirty="0">
                <a:latin typeface="Heebo" pitchFamily="2" charset="-79"/>
                <a:cs typeface="Heebo" pitchFamily="2" charset="-79"/>
              </a:rPr>
              <a:t>título do item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C421853-6CB9-28CF-5847-3E4463466CD2}"/>
              </a:ext>
            </a:extLst>
          </p:cNvPr>
          <p:cNvSpPr txBox="1"/>
          <p:nvPr/>
        </p:nvSpPr>
        <p:spPr>
          <a:xfrm>
            <a:off x="5233809" y="16987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8D38CA-517D-DA5D-3E48-E25085B0814D}"/>
              </a:ext>
            </a:extLst>
          </p:cNvPr>
          <p:cNvSpPr txBox="1"/>
          <p:nvPr/>
        </p:nvSpPr>
        <p:spPr>
          <a:xfrm>
            <a:off x="6445389" y="151861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62CFCC-B31E-5D92-D0B9-0523885FA10E}"/>
              </a:ext>
            </a:extLst>
          </p:cNvPr>
          <p:cNvSpPr txBox="1"/>
          <p:nvPr/>
        </p:nvSpPr>
        <p:spPr>
          <a:xfrm>
            <a:off x="1690509" y="148051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A90C77-0BC0-3F51-1364-79F2123B35ED}"/>
              </a:ext>
            </a:extLst>
          </p:cNvPr>
          <p:cNvSpPr txBox="1"/>
          <p:nvPr/>
        </p:nvSpPr>
        <p:spPr>
          <a:xfrm>
            <a:off x="1690509" y="77947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D3CB344-3CAD-1135-EC1E-BC5EFEDAEE01}"/>
              </a:ext>
            </a:extLst>
          </p:cNvPr>
          <p:cNvSpPr txBox="1"/>
          <p:nvPr/>
        </p:nvSpPr>
        <p:spPr>
          <a:xfrm>
            <a:off x="1690509" y="382747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725D824-10B4-5CA7-7751-158BDB9F5858}"/>
              </a:ext>
            </a:extLst>
          </p:cNvPr>
          <p:cNvSpPr txBox="1"/>
          <p:nvPr/>
        </p:nvSpPr>
        <p:spPr>
          <a:xfrm>
            <a:off x="1690509" y="312643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 algn="r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FD1772B-CEF6-2524-D520-96EA0ADED4EA}"/>
              </a:ext>
            </a:extLst>
          </p:cNvPr>
          <p:cNvSpPr txBox="1"/>
          <p:nvPr/>
        </p:nvSpPr>
        <p:spPr>
          <a:xfrm>
            <a:off x="6437769" y="308833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436C184-9B98-EDEC-91F4-A327986B5918}"/>
              </a:ext>
            </a:extLst>
          </p:cNvPr>
          <p:cNvSpPr txBox="1"/>
          <p:nvPr/>
        </p:nvSpPr>
        <p:spPr>
          <a:xfrm>
            <a:off x="6445389" y="385795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F1B0487-06A5-F6D9-2034-AD2773350DF5}"/>
              </a:ext>
            </a:extLst>
          </p:cNvPr>
          <p:cNvSpPr txBox="1"/>
          <p:nvPr/>
        </p:nvSpPr>
        <p:spPr>
          <a:xfrm>
            <a:off x="5233809" y="434563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pt-BR" sz="800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cs typeface="Heebo" pitchFamily="2" charset="-79"/>
              </a:rPr>
              <a:t>item escrito aqui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E764552-48A6-57E0-449F-FD3D706E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34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552449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19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823912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191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1095375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193" name="Line"/>
          <p:cNvSpPr/>
          <p:nvPr/>
        </p:nvSpPr>
        <p:spPr>
          <a:xfrm>
            <a:off x="4080050" y="901197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194" name="Line"/>
          <p:cNvSpPr/>
          <p:nvPr/>
        </p:nvSpPr>
        <p:spPr>
          <a:xfrm rot="10800000" flipH="1">
            <a:off x="4080050" y="622590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195" name="Line"/>
          <p:cNvSpPr/>
          <p:nvPr/>
        </p:nvSpPr>
        <p:spPr>
          <a:xfrm flipH="1">
            <a:off x="4084571" y="900824"/>
            <a:ext cx="4549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19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1663699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19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1935162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00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2206625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02" name="Line"/>
          <p:cNvSpPr/>
          <p:nvPr/>
        </p:nvSpPr>
        <p:spPr>
          <a:xfrm>
            <a:off x="4080050" y="2012447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03" name="Line"/>
          <p:cNvSpPr/>
          <p:nvPr/>
        </p:nvSpPr>
        <p:spPr>
          <a:xfrm rot="10800000" flipH="1">
            <a:off x="4080050" y="1733840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04" name="Line"/>
          <p:cNvSpPr/>
          <p:nvPr/>
        </p:nvSpPr>
        <p:spPr>
          <a:xfrm flipH="1">
            <a:off x="4084571" y="2012074"/>
            <a:ext cx="454916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0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5" y="2780770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0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5" y="3052233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09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5" y="3323696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11" name="Line"/>
          <p:cNvSpPr/>
          <p:nvPr/>
        </p:nvSpPr>
        <p:spPr>
          <a:xfrm>
            <a:off x="4080051" y="3129519"/>
            <a:ext cx="472226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12" name="Line"/>
          <p:cNvSpPr/>
          <p:nvPr/>
        </p:nvSpPr>
        <p:spPr>
          <a:xfrm rot="10800000" flipH="1">
            <a:off x="4080051" y="2850912"/>
            <a:ext cx="472226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13" name="Line"/>
          <p:cNvSpPr/>
          <p:nvPr/>
        </p:nvSpPr>
        <p:spPr>
          <a:xfrm flipH="1">
            <a:off x="4084572" y="3129145"/>
            <a:ext cx="454916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1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3890433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1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4161896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18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4554904" y="4433359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20" name="Line"/>
          <p:cNvSpPr/>
          <p:nvPr/>
        </p:nvSpPr>
        <p:spPr>
          <a:xfrm>
            <a:off x="4080050" y="4239181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rgbClr val="53535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21" name="Line"/>
          <p:cNvSpPr/>
          <p:nvPr/>
        </p:nvSpPr>
        <p:spPr>
          <a:xfrm rot="10800000" flipH="1">
            <a:off x="4080050" y="3960574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rgbClr val="53535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22" name="Line"/>
          <p:cNvSpPr/>
          <p:nvPr/>
        </p:nvSpPr>
        <p:spPr>
          <a:xfrm flipH="1">
            <a:off x="4084571" y="4238808"/>
            <a:ext cx="454916" cy="0"/>
          </a:xfrm>
          <a:prstGeom prst="line">
            <a:avLst/>
          </a:prstGeom>
          <a:noFill/>
          <a:ln w="25400" cap="flat">
            <a:solidFill>
              <a:srgbClr val="53535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2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3334808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2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3606271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27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3877734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29" name="Line"/>
          <p:cNvSpPr/>
          <p:nvPr/>
        </p:nvSpPr>
        <p:spPr>
          <a:xfrm>
            <a:off x="7228063" y="3683556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30" name="Line"/>
          <p:cNvSpPr/>
          <p:nvPr/>
        </p:nvSpPr>
        <p:spPr>
          <a:xfrm rot="10800000" flipH="1">
            <a:off x="7228063" y="3404949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31" name="Line"/>
          <p:cNvSpPr/>
          <p:nvPr/>
        </p:nvSpPr>
        <p:spPr>
          <a:xfrm flipH="1">
            <a:off x="7232584" y="3683183"/>
            <a:ext cx="454916" cy="0"/>
          </a:xfrm>
          <a:prstGeom prst="line">
            <a:avLst/>
          </a:pr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3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2220383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3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2491846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36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2763309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38" name="Line"/>
          <p:cNvSpPr/>
          <p:nvPr/>
        </p:nvSpPr>
        <p:spPr>
          <a:xfrm>
            <a:off x="7228063" y="2569131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39" name="Line"/>
          <p:cNvSpPr/>
          <p:nvPr/>
        </p:nvSpPr>
        <p:spPr>
          <a:xfrm rot="10800000" flipH="1">
            <a:off x="7228063" y="2290524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40" name="Line"/>
          <p:cNvSpPr/>
          <p:nvPr/>
        </p:nvSpPr>
        <p:spPr>
          <a:xfrm flipH="1">
            <a:off x="7232584" y="2568758"/>
            <a:ext cx="454916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43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1109662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44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1381125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45" name="Lorem Ipsum is simply dummy text of the printing and typesetting industry. Lorem Ipsum has been the industry's standard dummy text ever since the 1500s, when an unknown printer took a galley of type and scrambled it to make a type specimen book. It has s"/>
          <p:cNvSpPr txBox="1"/>
          <p:nvPr/>
        </p:nvSpPr>
        <p:spPr>
          <a:xfrm>
            <a:off x="7702917" y="1652588"/>
            <a:ext cx="1253392" cy="176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t">
            <a:spAutoFit/>
          </a:bodyPr>
          <a:lstStyle/>
          <a:p>
            <a:pPr algn="l">
              <a:defRPr sz="2000">
                <a:solidFill>
                  <a:srgbClr val="9D9F9D"/>
                </a:solidFill>
                <a:latin typeface="Barlow Medium"/>
                <a:ea typeface="Barlow Medium"/>
                <a:cs typeface="Barlow Medium"/>
                <a:sym typeface="Barlow Medium"/>
              </a:defRPr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Barlow Bold"/>
                <a:cs typeface="Heebo" pitchFamily="2" charset="-79"/>
                <a:sym typeface="Barlow Bold"/>
              </a:rPr>
              <a:t>item escrito aqui</a:t>
            </a:r>
          </a:p>
        </p:txBody>
      </p:sp>
      <p:sp>
        <p:nvSpPr>
          <p:cNvPr id="2247" name="Line"/>
          <p:cNvSpPr/>
          <p:nvPr/>
        </p:nvSpPr>
        <p:spPr>
          <a:xfrm>
            <a:off x="7228063" y="1458410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48" name="Line"/>
          <p:cNvSpPr/>
          <p:nvPr/>
        </p:nvSpPr>
        <p:spPr>
          <a:xfrm rot="10800000" flipH="1">
            <a:off x="7228063" y="1179803"/>
            <a:ext cx="472225" cy="27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93" extrusionOk="0">
                <a:moveTo>
                  <a:pt x="0" y="0"/>
                </a:moveTo>
                <a:cubicBezTo>
                  <a:pt x="2543" y="532"/>
                  <a:pt x="4918" y="2375"/>
                  <a:pt x="6806" y="5260"/>
                </a:cubicBezTo>
                <a:cubicBezTo>
                  <a:pt x="8884" y="8436"/>
                  <a:pt x="10258" y="12742"/>
                  <a:pt x="12369" y="15923"/>
                </a:cubicBezTo>
                <a:cubicBezTo>
                  <a:pt x="14890" y="19720"/>
                  <a:pt x="18229" y="21600"/>
                  <a:pt x="21600" y="21119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49" name="Line"/>
          <p:cNvSpPr/>
          <p:nvPr/>
        </p:nvSpPr>
        <p:spPr>
          <a:xfrm flipH="1">
            <a:off x="7232584" y="1458037"/>
            <a:ext cx="454916" cy="0"/>
          </a:xfrm>
          <a:prstGeom prst="line">
            <a:avLst/>
          </a:pr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2" name="Line"/>
          <p:cNvSpPr/>
          <p:nvPr/>
        </p:nvSpPr>
        <p:spPr>
          <a:xfrm>
            <a:off x="1876091" y="898413"/>
            <a:ext cx="705572" cy="1679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" y="21542"/>
                  <a:pt x="1051" y="21461"/>
                  <a:pt x="1547" y="21361"/>
                </a:cubicBezTo>
                <a:cubicBezTo>
                  <a:pt x="10732" y="19499"/>
                  <a:pt x="7261" y="14336"/>
                  <a:pt x="6511" y="9914"/>
                </a:cubicBezTo>
                <a:cubicBezTo>
                  <a:pt x="5963" y="6684"/>
                  <a:pt x="8305" y="3401"/>
                  <a:pt x="14324" y="1412"/>
                </a:cubicBezTo>
                <a:cubicBezTo>
                  <a:pt x="16453" y="709"/>
                  <a:pt x="18945" y="225"/>
                  <a:pt x="21600" y="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3" name="Line"/>
          <p:cNvSpPr/>
          <p:nvPr/>
        </p:nvSpPr>
        <p:spPr>
          <a:xfrm>
            <a:off x="1877867" y="1342901"/>
            <a:ext cx="3857209" cy="1232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69" extrusionOk="0">
                <a:moveTo>
                  <a:pt x="0" y="18669"/>
                </a:moveTo>
                <a:cubicBezTo>
                  <a:pt x="263" y="18637"/>
                  <a:pt x="521" y="18446"/>
                  <a:pt x="753" y="18108"/>
                </a:cubicBezTo>
                <a:cubicBezTo>
                  <a:pt x="1972" y="16339"/>
                  <a:pt x="2018" y="12205"/>
                  <a:pt x="2555" y="8851"/>
                </a:cubicBezTo>
                <a:cubicBezTo>
                  <a:pt x="2772" y="7495"/>
                  <a:pt x="3080" y="6261"/>
                  <a:pt x="3456" y="5191"/>
                </a:cubicBezTo>
                <a:cubicBezTo>
                  <a:pt x="6306" y="-2931"/>
                  <a:pt x="10884" y="691"/>
                  <a:pt x="14998" y="1534"/>
                </a:cubicBezTo>
                <a:cubicBezTo>
                  <a:pt x="16098" y="1759"/>
                  <a:pt x="17207" y="1721"/>
                  <a:pt x="18317" y="1698"/>
                </a:cubicBezTo>
                <a:cubicBezTo>
                  <a:pt x="19406" y="1676"/>
                  <a:pt x="20500" y="1671"/>
                  <a:pt x="21600" y="1683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4" name="Line"/>
          <p:cNvSpPr/>
          <p:nvPr/>
        </p:nvSpPr>
        <p:spPr>
          <a:xfrm>
            <a:off x="1877745" y="2013545"/>
            <a:ext cx="702105" cy="563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731" y="21208"/>
                  <a:pt x="7166" y="18916"/>
                  <a:pt x="9496" y="15264"/>
                </a:cubicBezTo>
                <a:cubicBezTo>
                  <a:pt x="11957" y="11404"/>
                  <a:pt x="12987" y="6283"/>
                  <a:pt x="15955" y="3001"/>
                </a:cubicBezTo>
                <a:cubicBezTo>
                  <a:pt x="17524" y="1265"/>
                  <a:pt x="19505" y="211"/>
                  <a:pt x="21600" y="0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5" name="Line"/>
          <p:cNvSpPr/>
          <p:nvPr/>
        </p:nvSpPr>
        <p:spPr>
          <a:xfrm rot="10800000" flipH="1">
            <a:off x="1876091" y="2581163"/>
            <a:ext cx="705572" cy="1679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533" y="21542"/>
                  <a:pt x="1051" y="21461"/>
                  <a:pt x="1547" y="21361"/>
                </a:cubicBezTo>
                <a:cubicBezTo>
                  <a:pt x="10732" y="19499"/>
                  <a:pt x="7261" y="14336"/>
                  <a:pt x="6511" y="9914"/>
                </a:cubicBezTo>
                <a:cubicBezTo>
                  <a:pt x="5963" y="6684"/>
                  <a:pt x="8305" y="3401"/>
                  <a:pt x="14324" y="1412"/>
                </a:cubicBezTo>
                <a:cubicBezTo>
                  <a:pt x="16453" y="709"/>
                  <a:pt x="18945" y="225"/>
                  <a:pt x="21600" y="0"/>
                </a:cubicBezTo>
              </a:path>
            </a:pathLst>
          </a:custGeom>
          <a:noFill/>
          <a:ln w="25400" cap="flat">
            <a:solidFill>
              <a:srgbClr val="53535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6" name="Line"/>
          <p:cNvSpPr/>
          <p:nvPr/>
        </p:nvSpPr>
        <p:spPr>
          <a:xfrm rot="10800000" flipH="1">
            <a:off x="1880677" y="2577849"/>
            <a:ext cx="3849921" cy="1226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66" extrusionOk="0">
                <a:moveTo>
                  <a:pt x="0" y="18666"/>
                </a:moveTo>
                <a:cubicBezTo>
                  <a:pt x="248" y="18648"/>
                  <a:pt x="492" y="18482"/>
                  <a:pt x="714" y="18180"/>
                </a:cubicBezTo>
                <a:cubicBezTo>
                  <a:pt x="1957" y="16484"/>
                  <a:pt x="1985" y="12269"/>
                  <a:pt x="2519" y="8882"/>
                </a:cubicBezTo>
                <a:cubicBezTo>
                  <a:pt x="2734" y="7517"/>
                  <a:pt x="3044" y="6278"/>
                  <a:pt x="3422" y="5205"/>
                </a:cubicBezTo>
                <a:cubicBezTo>
                  <a:pt x="6282" y="-2934"/>
                  <a:pt x="10865" y="688"/>
                  <a:pt x="14985" y="1532"/>
                </a:cubicBezTo>
                <a:cubicBezTo>
                  <a:pt x="16088" y="1758"/>
                  <a:pt x="17198" y="1719"/>
                  <a:pt x="18311" y="1697"/>
                </a:cubicBezTo>
                <a:cubicBezTo>
                  <a:pt x="19402" y="1675"/>
                  <a:pt x="20498" y="1670"/>
                  <a:pt x="21600" y="1682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7" name="Line"/>
          <p:cNvSpPr/>
          <p:nvPr/>
        </p:nvSpPr>
        <p:spPr>
          <a:xfrm rot="10800000" flipH="1">
            <a:off x="1881798" y="2575708"/>
            <a:ext cx="700424" cy="56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3711" y="21250"/>
                  <a:pt x="7140" y="18988"/>
                  <a:pt x="9466" y="15355"/>
                </a:cubicBezTo>
                <a:cubicBezTo>
                  <a:pt x="11946" y="11484"/>
                  <a:pt x="12969" y="6324"/>
                  <a:pt x="15941" y="3019"/>
                </a:cubicBezTo>
                <a:cubicBezTo>
                  <a:pt x="17515" y="1269"/>
                  <a:pt x="19501" y="209"/>
                  <a:pt x="21600" y="0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58" name="Line"/>
          <p:cNvSpPr/>
          <p:nvPr/>
        </p:nvSpPr>
        <p:spPr>
          <a:xfrm flipV="1">
            <a:off x="1879298" y="2576479"/>
            <a:ext cx="3854155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17144" tIns="17144" rIns="17144" bIns="17144" numCol="1" anchor="t">
            <a:noAutofit/>
          </a:bodyPr>
          <a:lstStyle/>
          <a:p>
            <a:endParaRPr sz="90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4" name="Rounded Rectangle">
            <a:extLst>
              <a:ext uri="{FF2B5EF4-FFF2-40B4-BE49-F238E27FC236}">
                <a16:creationId xmlns:a16="http://schemas.microsoft.com/office/drawing/2014/main" id="{6F7B4410-D752-C0C0-97F1-0B3ED1E82786}"/>
              </a:ext>
            </a:extLst>
          </p:cNvPr>
          <p:cNvSpPr/>
          <p:nvPr/>
        </p:nvSpPr>
        <p:spPr>
          <a:xfrm>
            <a:off x="2582915" y="657406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escrito aqui</a:t>
            </a:r>
            <a:endParaRPr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5" name="Rounded Rectangle">
            <a:extLst>
              <a:ext uri="{FF2B5EF4-FFF2-40B4-BE49-F238E27FC236}">
                <a16:creationId xmlns:a16="http://schemas.microsoft.com/office/drawing/2014/main" id="{5E43DD04-4A61-CF09-DE98-DA1FC73257AB}"/>
              </a:ext>
            </a:extLst>
          </p:cNvPr>
          <p:cNvSpPr/>
          <p:nvPr/>
        </p:nvSpPr>
        <p:spPr>
          <a:xfrm>
            <a:off x="2582915" y="1769715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escrito aqui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6" name="Rounded Rectangle">
            <a:extLst>
              <a:ext uri="{FF2B5EF4-FFF2-40B4-BE49-F238E27FC236}">
                <a16:creationId xmlns:a16="http://schemas.microsoft.com/office/drawing/2014/main" id="{F9C1A439-9ECE-A760-D4B0-F2BCFA881942}"/>
              </a:ext>
            </a:extLst>
          </p:cNvPr>
          <p:cNvSpPr/>
          <p:nvPr/>
        </p:nvSpPr>
        <p:spPr>
          <a:xfrm>
            <a:off x="2582915" y="2882024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>
                <a:latin typeface="Heebo" pitchFamily="2" charset="-79"/>
                <a:cs typeface="Heebo" pitchFamily="2" charset="-79"/>
              </a:rPr>
              <a:t>item escrito aqui</a:t>
            </a:r>
            <a:endParaRPr lang="pt-BR" sz="9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Rounded Rectangle">
            <a:extLst>
              <a:ext uri="{FF2B5EF4-FFF2-40B4-BE49-F238E27FC236}">
                <a16:creationId xmlns:a16="http://schemas.microsoft.com/office/drawing/2014/main" id="{1FA4701F-0A32-9FEF-87E0-90571B46105D}"/>
              </a:ext>
            </a:extLst>
          </p:cNvPr>
          <p:cNvSpPr/>
          <p:nvPr/>
        </p:nvSpPr>
        <p:spPr>
          <a:xfrm>
            <a:off x="2582915" y="3994332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bg1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escrito aqui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8" name="Rounded Rectangle">
            <a:extLst>
              <a:ext uri="{FF2B5EF4-FFF2-40B4-BE49-F238E27FC236}">
                <a16:creationId xmlns:a16="http://schemas.microsoft.com/office/drawing/2014/main" id="{37DB6F1D-79AD-E8F0-EEA6-F47CC4514DF5}"/>
              </a:ext>
            </a:extLst>
          </p:cNvPr>
          <p:cNvSpPr/>
          <p:nvPr/>
        </p:nvSpPr>
        <p:spPr>
          <a:xfrm>
            <a:off x="5734102" y="3438178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>
                <a:latin typeface="Heebo" pitchFamily="2" charset="-79"/>
                <a:cs typeface="Heebo" pitchFamily="2" charset="-79"/>
              </a:rPr>
              <a:t>item escrito aqui</a:t>
            </a:r>
            <a:endParaRPr lang="pt-BR" sz="900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9" name="Rounded Rectangle">
            <a:extLst>
              <a:ext uri="{FF2B5EF4-FFF2-40B4-BE49-F238E27FC236}">
                <a16:creationId xmlns:a16="http://schemas.microsoft.com/office/drawing/2014/main" id="{B932EB06-1047-7802-C6A0-0732622EEE93}"/>
              </a:ext>
            </a:extLst>
          </p:cNvPr>
          <p:cNvSpPr/>
          <p:nvPr/>
        </p:nvSpPr>
        <p:spPr>
          <a:xfrm>
            <a:off x="5734102" y="2325869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escrito aqui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0" name="Rounded Rectangle">
            <a:extLst>
              <a:ext uri="{FF2B5EF4-FFF2-40B4-BE49-F238E27FC236}">
                <a16:creationId xmlns:a16="http://schemas.microsoft.com/office/drawing/2014/main" id="{0BA6DD52-9FE7-194B-B264-48CC9AA6045A}"/>
              </a:ext>
            </a:extLst>
          </p:cNvPr>
          <p:cNvSpPr/>
          <p:nvPr/>
        </p:nvSpPr>
        <p:spPr>
          <a:xfrm>
            <a:off x="387402" y="2327457"/>
            <a:ext cx="1492146" cy="488587"/>
          </a:xfrm>
          <a:prstGeom prst="roundRect">
            <a:avLst>
              <a:gd name="adj" fmla="val 15000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escreva a ideia</a:t>
            </a:r>
          </a:p>
          <a:p>
            <a:pPr algn="ctr"/>
            <a:r>
              <a:rPr lang="pt-BR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 principal aqui</a:t>
            </a:r>
            <a:endParaRPr lang="pt-BR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Rounded Rectangle">
            <a:extLst>
              <a:ext uri="{FF2B5EF4-FFF2-40B4-BE49-F238E27FC236}">
                <a16:creationId xmlns:a16="http://schemas.microsoft.com/office/drawing/2014/main" id="{F26A4733-B7AF-E04F-33A5-05074F4CCDB8}"/>
              </a:ext>
            </a:extLst>
          </p:cNvPr>
          <p:cNvSpPr/>
          <p:nvPr/>
        </p:nvSpPr>
        <p:spPr>
          <a:xfrm>
            <a:off x="5734102" y="1213560"/>
            <a:ext cx="1492146" cy="488586"/>
          </a:xfrm>
          <a:prstGeom prst="roundRect">
            <a:avLst>
              <a:gd name="adj" fmla="val 15000"/>
            </a:avLst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pt-BR" sz="9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item escrito aqui</a:t>
            </a:r>
            <a:endParaRPr lang="pt-BR" sz="900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0EB3986-D28E-5EB5-3650-280D04CF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B183E6-E4FD-F1AE-8268-F53078D23F9A}"/>
              </a:ext>
            </a:extLst>
          </p:cNvPr>
          <p:cNvSpPr/>
          <p:nvPr/>
        </p:nvSpPr>
        <p:spPr>
          <a:xfrm flipH="1">
            <a:off x="0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127472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3985111" y="2086384"/>
            <a:ext cx="4000125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Liste as vantagens internas do seu negócio e os elementos que o destacam da concorrência. Exemplos incluem: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Experiência da equipe: Destaque a expertise e habilidades da equipe que podem contribuir para o sucesso do negócio.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Produtos ou serviços exclusivos: Se você tem algo que é único no mercado, isso pode ser uma força.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Reputação da marca: Se sua marca já possui reconhecimento positivo, mencione isso.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Parcerias estratégicas: Caso tenha parcerias que tragam valor, ressalte-as.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395324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Forças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78104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125897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1F16D04-EE0D-3C81-829C-8ADF027D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0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80EDB-1127-7FAE-9EFF-2671B77E3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eça de xadrez com bebida dentro&#10;&#10;O conteúdo gerado por IA pode estar incorreto.">
            <a:extLst>
              <a:ext uri="{FF2B5EF4-FFF2-40B4-BE49-F238E27FC236}">
                <a16:creationId xmlns:a16="http://schemas.microsoft.com/office/drawing/2014/main" id="{B7CF96A0-11F4-7CC0-6F69-A00837C0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74157AF-3D8E-8B9F-82BE-C516268C64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ECB8833-74E3-8A64-4ACB-2E0C4DE2A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828" y="2231439"/>
            <a:ext cx="3748345" cy="9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2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84E623-870B-BFA7-AA1F-0B5E55EA0814}"/>
              </a:ext>
            </a:extLst>
          </p:cNvPr>
          <p:cNvSpPr/>
          <p:nvPr/>
        </p:nvSpPr>
        <p:spPr>
          <a:xfrm flipH="1">
            <a:off x="7153274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632297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727561" y="2086384"/>
            <a:ext cx="4489210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Identifique as áreas internas que precisam ser melhoradas ou que podem ser desvantagens em relação à concorrência. Alguns exemplos são: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69569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Fraquezas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Weaknesses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582929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630722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W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A8F3866-10CA-5869-7399-F8DA18E0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36B259FF-C6A5-B1FB-4C51-11BE1E2B1099}"/>
              </a:ext>
            </a:extLst>
          </p:cNvPr>
          <p:cNvSpPr/>
          <p:nvPr/>
        </p:nvSpPr>
        <p:spPr>
          <a:xfrm>
            <a:off x="1357533" y="2726238"/>
            <a:ext cx="3370154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Falta de recursos financeiros: Se você tem limitações de orçamento, isso pode ser uma fraqueza.</a:t>
            </a:r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BFB820BB-2921-2502-AC67-B07E1491BE4E}"/>
              </a:ext>
            </a:extLst>
          </p:cNvPr>
          <p:cNvSpPr/>
          <p:nvPr/>
        </p:nvSpPr>
        <p:spPr>
          <a:xfrm>
            <a:off x="814608" y="2735354"/>
            <a:ext cx="542924" cy="49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ADAB1659-924E-BF0F-6400-FD3843067514}"/>
              </a:ext>
            </a:extLst>
          </p:cNvPr>
          <p:cNvSpPr/>
          <p:nvPr/>
        </p:nvSpPr>
        <p:spPr>
          <a:xfrm>
            <a:off x="1357533" y="3383463"/>
            <a:ext cx="2947768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Falta de presença online: Se sua presença online não é forte, isso pode ser um obstáculo.</a:t>
            </a: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7A0E4593-664F-6C33-5038-E458BAA07751}"/>
              </a:ext>
            </a:extLst>
          </p:cNvPr>
          <p:cNvSpPr/>
          <p:nvPr/>
        </p:nvSpPr>
        <p:spPr>
          <a:xfrm>
            <a:off x="814608" y="3392579"/>
            <a:ext cx="542924" cy="49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F8AD0F9A-B06D-FCB9-8E11-8AE8AF933527}"/>
              </a:ext>
            </a:extLst>
          </p:cNvPr>
          <p:cNvSpPr/>
          <p:nvPr/>
        </p:nvSpPr>
        <p:spPr>
          <a:xfrm>
            <a:off x="1357532" y="4040688"/>
            <a:ext cx="2947768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 houver áreas em que sua equipe não seja especializada, isso pode ser uma fraqueza.</a:t>
            </a:r>
          </a:p>
        </p:txBody>
      </p:sp>
      <p:sp>
        <p:nvSpPr>
          <p:cNvPr id="11" name="Rectangle 66">
            <a:extLst>
              <a:ext uri="{FF2B5EF4-FFF2-40B4-BE49-F238E27FC236}">
                <a16:creationId xmlns:a16="http://schemas.microsoft.com/office/drawing/2014/main" id="{521316D7-B120-BC2A-BEF2-E1E1A7A6B5C8}"/>
              </a:ext>
            </a:extLst>
          </p:cNvPr>
          <p:cNvSpPr/>
          <p:nvPr/>
        </p:nvSpPr>
        <p:spPr>
          <a:xfrm>
            <a:off x="814608" y="4049804"/>
            <a:ext cx="542924" cy="49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6708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B183E6-E4FD-F1AE-8268-F53078D23F9A}"/>
              </a:ext>
            </a:extLst>
          </p:cNvPr>
          <p:cNvSpPr/>
          <p:nvPr/>
        </p:nvSpPr>
        <p:spPr>
          <a:xfrm flipH="1">
            <a:off x="0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127472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3985111" y="2086384"/>
            <a:ext cx="4000125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Aqui, você deve destacar as tendências ou situações externas que podem beneficiar o seu negócio. Exemplos incluem: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3953247" y="1200774"/>
            <a:ext cx="440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Oportunidades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78104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125897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O</a:t>
            </a:r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FBA8FD1D-B88B-E11D-290F-2E43ACA0D02E}"/>
              </a:ext>
            </a:extLst>
          </p:cNvPr>
          <p:cNvSpPr/>
          <p:nvPr/>
        </p:nvSpPr>
        <p:spPr>
          <a:xfrm>
            <a:off x="3985111" y="2857909"/>
            <a:ext cx="2339489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Oportunidade 1:</a:t>
            </a: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 o mercado está crescendo exponencialmente ou mudando a seu favor, mencione isso como uma oportunidade promissora.</a:t>
            </a: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D06559E3-8AF2-8982-31A3-F2E144730B08}"/>
              </a:ext>
            </a:extLst>
          </p:cNvPr>
          <p:cNvSpPr/>
          <p:nvPr/>
        </p:nvSpPr>
        <p:spPr>
          <a:xfrm>
            <a:off x="6480661" y="2857909"/>
            <a:ext cx="2339489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Oportunidade 2:</a:t>
            </a: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Novos segmentos de mercado: Se você identificou nichos de mercado não atendidos, mencione as oportunidades que eles trazem.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9C46FBC-DA18-35EE-7FF8-CE8CADB9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84E623-870B-BFA7-AA1F-0B5E55EA0814}"/>
              </a:ext>
            </a:extLst>
          </p:cNvPr>
          <p:cNvSpPr/>
          <p:nvPr/>
        </p:nvSpPr>
        <p:spPr>
          <a:xfrm flipH="1">
            <a:off x="7153274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632297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727561" y="2086384"/>
            <a:ext cx="4489210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Aqui, você deve identificar as situações externas que podem representar riscos para o seu negócio. Alguns exemplos são: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Concorrência intensa: Se o mercado está saturado e a concorrência é acirrada, isso pode ser uma ameaça.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Mudanças tecnológicas: Se novas tecnologias podem tornar seu produto ou serviço obsoleto, mencione.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Mudanças econômicas: Instabilidade econômica pode afetar a demanda pelo seu produto ou serviço.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69569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Ameaças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Threats</a:t>
            </a:r>
            <a:r>
              <a:rPr lang="pt-BR" sz="1600" b="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582929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630722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T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A8F3866-10CA-5869-7399-F8DA18E0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898719C5-D0BB-5090-6986-6CBB2E526178}"/>
              </a:ext>
            </a:extLst>
          </p:cNvPr>
          <p:cNvSpPr/>
          <p:nvPr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27A497-38C6-7FEA-0834-574318069B25}"/>
              </a:ext>
            </a:extLst>
          </p:cNvPr>
          <p:cNvGraphicFramePr>
            <a:graphicFrameLocks noGrp="1"/>
          </p:cNvGraphicFramePr>
          <p:nvPr/>
        </p:nvGraphicFramePr>
        <p:xfrm>
          <a:off x="734062" y="2312670"/>
          <a:ext cx="7675876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308">
                  <a:extLst>
                    <a:ext uri="{9D8B030D-6E8A-4147-A177-3AD203B41FA5}">
                      <a16:colId xmlns:a16="http://schemas.microsoft.com/office/drawing/2014/main" val="2416168567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361067265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843198326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1785077262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2243423092"/>
                    </a:ext>
                  </a:extLst>
                </a:gridCol>
                <a:gridCol w="2044336">
                  <a:extLst>
                    <a:ext uri="{9D8B030D-6E8A-4147-A177-3AD203B41FA5}">
                      <a16:colId xmlns:a16="http://schemas.microsoft.com/office/drawing/2014/main" val="3463183432"/>
                    </a:ext>
                  </a:extLst>
                </a:gridCol>
              </a:tblGrid>
              <a:tr h="444246"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Forças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Fraquezas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Observações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80633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Nossa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127415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802212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927663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431019"/>
                  </a:ext>
                </a:extLst>
              </a:tr>
            </a:tbl>
          </a:graphicData>
        </a:graphic>
      </p:graphicFrame>
      <p:sp>
        <p:nvSpPr>
          <p:cNvPr id="4" name="TextBox 15">
            <a:extLst>
              <a:ext uri="{FF2B5EF4-FFF2-40B4-BE49-F238E27FC236}">
                <a16:creationId xmlns:a16="http://schemas.microsoft.com/office/drawing/2014/main" id="{EA377A11-9C68-9711-B96F-BCC97416EBB9}"/>
              </a:ext>
            </a:extLst>
          </p:cNvPr>
          <p:cNvSpPr txBox="1"/>
          <p:nvPr/>
        </p:nvSpPr>
        <p:spPr>
          <a:xfrm>
            <a:off x="621275" y="1177536"/>
            <a:ext cx="251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SWOT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competitiva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AA0DA3E-CD75-BBD2-E213-C10B8CB42839}"/>
              </a:ext>
            </a:extLst>
          </p:cNvPr>
          <p:cNvSpPr/>
          <p:nvPr/>
        </p:nvSpPr>
        <p:spPr>
          <a:xfrm>
            <a:off x="3134366" y="1247368"/>
            <a:ext cx="5201914" cy="6959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SWOT da concorrência revela insights sobre as fraquezas e ameaças dos competidores no mercado de [nome do mercado/indústria], permitindo que a [nome da empresa] identifique brechas e estratégias para ganhar vantagem competitiva.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890D344-4ACD-1EC9-8A49-B76FBF3F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59652DC-1564-C8F5-F502-758EA758186A}"/>
              </a:ext>
            </a:extLst>
          </p:cNvPr>
          <p:cNvGrpSpPr/>
          <p:nvPr/>
        </p:nvGrpSpPr>
        <p:grpSpPr>
          <a:xfrm>
            <a:off x="379095" y="952500"/>
            <a:ext cx="8385810" cy="3779519"/>
            <a:chOff x="525780" y="609600"/>
            <a:chExt cx="7962900" cy="41224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3E39D586-EA31-A415-323B-2FE75BF0F07A}"/>
                </a:ext>
              </a:extLst>
            </p:cNvPr>
            <p:cNvSpPr/>
            <p:nvPr/>
          </p:nvSpPr>
          <p:spPr>
            <a:xfrm>
              <a:off x="52578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094281-15E5-2129-44ED-6803E782DF8B}"/>
                </a:ext>
              </a:extLst>
            </p:cNvPr>
            <p:cNvSpPr/>
            <p:nvPr/>
          </p:nvSpPr>
          <p:spPr>
            <a:xfrm>
              <a:off x="371094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C335003-A9AD-933F-D35D-E4430B87DA2D}"/>
                </a:ext>
              </a:extLst>
            </p:cNvPr>
            <p:cNvSpPr/>
            <p:nvPr/>
          </p:nvSpPr>
          <p:spPr>
            <a:xfrm>
              <a:off x="2118360" y="219456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221579-8D6C-4752-1FD3-C72F77285F22}"/>
                </a:ext>
              </a:extLst>
            </p:cNvPr>
            <p:cNvSpPr/>
            <p:nvPr/>
          </p:nvSpPr>
          <p:spPr>
            <a:xfrm>
              <a:off x="2118360" y="60960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9EBA87A-7125-F9D5-2491-DC2145F07CEC}"/>
                </a:ext>
              </a:extLst>
            </p:cNvPr>
            <p:cNvSpPr/>
            <p:nvPr/>
          </p:nvSpPr>
          <p:spPr>
            <a:xfrm>
              <a:off x="5303520" y="219456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CB4B896-AAAB-B8FB-C8F2-BCA56CD210CB}"/>
                </a:ext>
              </a:extLst>
            </p:cNvPr>
            <p:cNvSpPr/>
            <p:nvPr/>
          </p:nvSpPr>
          <p:spPr>
            <a:xfrm>
              <a:off x="5303520" y="60960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33F6240-AC41-1311-CFB9-C1CB3ACC7C9C}"/>
                </a:ext>
              </a:extLst>
            </p:cNvPr>
            <p:cNvSpPr/>
            <p:nvPr/>
          </p:nvSpPr>
          <p:spPr>
            <a:xfrm>
              <a:off x="689610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C64E478-DA57-5956-3F90-FB45C5577A6A}"/>
                </a:ext>
              </a:extLst>
            </p:cNvPr>
            <p:cNvSpPr/>
            <p:nvPr/>
          </p:nvSpPr>
          <p:spPr>
            <a:xfrm>
              <a:off x="525780" y="3779520"/>
              <a:ext cx="3981450" cy="952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E4E78A8-2017-FF2B-14FD-0666B19CE136}"/>
                </a:ext>
              </a:extLst>
            </p:cNvPr>
            <p:cNvSpPr/>
            <p:nvPr/>
          </p:nvSpPr>
          <p:spPr>
            <a:xfrm>
              <a:off x="4507230" y="3779520"/>
              <a:ext cx="3981450" cy="952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</p:grpSp>
      <p:sp>
        <p:nvSpPr>
          <p:cNvPr id="21" name="TextBox 40">
            <a:extLst>
              <a:ext uri="{FF2B5EF4-FFF2-40B4-BE49-F238E27FC236}">
                <a16:creationId xmlns:a16="http://schemas.microsoft.com/office/drawing/2014/main" id="{F81A5CC1-3571-D345-311D-C74FE2A30B22}"/>
              </a:ext>
            </a:extLst>
          </p:cNvPr>
          <p:cNvSpPr txBox="1"/>
          <p:nvPr/>
        </p:nvSpPr>
        <p:spPr>
          <a:xfrm>
            <a:off x="314325" y="336131"/>
            <a:ext cx="306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Canvas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5E4A1A9-B211-9DC1-5203-7EC1E827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23" name="Rectangle 41">
            <a:extLst>
              <a:ext uri="{FF2B5EF4-FFF2-40B4-BE49-F238E27FC236}">
                <a16:creationId xmlns:a16="http://schemas.microsoft.com/office/drawing/2014/main" id="{EE454235-3ECE-4680-79A5-A6B1DEF81941}"/>
              </a:ext>
            </a:extLst>
          </p:cNvPr>
          <p:cNvSpPr/>
          <p:nvPr/>
        </p:nvSpPr>
        <p:spPr>
          <a:xfrm>
            <a:off x="40642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Parcerias chave</a:t>
            </a: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102C3EAF-9CF6-CCEE-2165-52FAED08201D}"/>
              </a:ext>
            </a:extLst>
          </p:cNvPr>
          <p:cNvSpPr/>
          <p:nvPr/>
        </p:nvSpPr>
        <p:spPr>
          <a:xfrm>
            <a:off x="208282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Atividades chave</a:t>
            </a: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8152051A-C23E-0735-1A36-5B4F67194A5A}"/>
              </a:ext>
            </a:extLst>
          </p:cNvPr>
          <p:cNvSpPr/>
          <p:nvPr/>
        </p:nvSpPr>
        <p:spPr>
          <a:xfrm>
            <a:off x="375160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Proposta de valor</a:t>
            </a: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2120612D-9F4B-9F1A-ACB2-D8820FF38B84}"/>
              </a:ext>
            </a:extLst>
          </p:cNvPr>
          <p:cNvSpPr/>
          <p:nvPr/>
        </p:nvSpPr>
        <p:spPr>
          <a:xfrm>
            <a:off x="542800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Relacionamento</a:t>
            </a: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4E603588-231E-4F93-2D20-C4FF3BBEDB77}"/>
              </a:ext>
            </a:extLst>
          </p:cNvPr>
          <p:cNvSpPr/>
          <p:nvPr/>
        </p:nvSpPr>
        <p:spPr>
          <a:xfrm>
            <a:off x="7096781" y="1022640"/>
            <a:ext cx="1668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Segmentos de clientes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02A2C5AD-321A-30DB-9693-B9C9FCC0B86A}"/>
              </a:ext>
            </a:extLst>
          </p:cNvPr>
          <p:cNvSpPr/>
          <p:nvPr/>
        </p:nvSpPr>
        <p:spPr>
          <a:xfrm>
            <a:off x="406421" y="3918240"/>
            <a:ext cx="18891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Estrutura de custos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675F9C6F-8DC0-9B94-5497-424F91FF930E}"/>
              </a:ext>
            </a:extLst>
          </p:cNvPr>
          <p:cNvSpPr/>
          <p:nvPr/>
        </p:nvSpPr>
        <p:spPr>
          <a:xfrm>
            <a:off x="2082821" y="247806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Recursos chave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3969979-218A-33A4-32D2-76C10319033B}"/>
              </a:ext>
            </a:extLst>
          </p:cNvPr>
          <p:cNvSpPr/>
          <p:nvPr/>
        </p:nvSpPr>
        <p:spPr>
          <a:xfrm>
            <a:off x="4597992" y="391824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Fluxo de receitas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BF356FCA-9619-C1C9-2710-F5986B15B9F1}"/>
              </a:ext>
            </a:extLst>
          </p:cNvPr>
          <p:cNvSpPr/>
          <p:nvPr/>
        </p:nvSpPr>
        <p:spPr>
          <a:xfrm>
            <a:off x="5428001" y="247806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Canais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DD73F217-9681-8A75-6EE5-A55F8340FA2E}"/>
              </a:ext>
            </a:extLst>
          </p:cNvPr>
          <p:cNvSpPr/>
          <p:nvPr/>
        </p:nvSpPr>
        <p:spPr>
          <a:xfrm>
            <a:off x="791313" y="1431148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Produtoras e distribuidoras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CD0D11A3-D5C4-5F37-4268-DE4026496355}"/>
              </a:ext>
            </a:extLst>
          </p:cNvPr>
          <p:cNvSpPr/>
          <p:nvPr/>
        </p:nvSpPr>
        <p:spPr>
          <a:xfrm>
            <a:off x="2170747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Desenvolvimento e manutenção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F5A2B912-6290-905F-D9F1-E3AC61762A52}"/>
              </a:ext>
            </a:extLst>
          </p:cNvPr>
          <p:cNvSpPr/>
          <p:nvPr/>
        </p:nvSpPr>
        <p:spPr>
          <a:xfrm>
            <a:off x="2756650" y="18076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Logística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90EBB39E-5EEF-E048-6947-204866855802}"/>
              </a:ext>
            </a:extLst>
          </p:cNvPr>
          <p:cNvSpPr/>
          <p:nvPr/>
        </p:nvSpPr>
        <p:spPr>
          <a:xfrm>
            <a:off x="4100878" y="1431148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Aluguel ilimitado de filmes sem sair de casa. sob demanda pela internet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5290A517-9143-E32A-C5BE-8FD0C17DED59}"/>
              </a:ext>
            </a:extLst>
          </p:cNvPr>
          <p:cNvSpPr/>
          <p:nvPr/>
        </p:nvSpPr>
        <p:spPr>
          <a:xfrm>
            <a:off x="5504497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Recomendações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B82260FD-A05B-8D96-A4D5-3671A71FFDEA}"/>
              </a:ext>
            </a:extLst>
          </p:cNvPr>
          <p:cNvSpPr/>
          <p:nvPr/>
        </p:nvSpPr>
        <p:spPr>
          <a:xfrm>
            <a:off x="6090400" y="18076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Perfil online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311B718B-545D-ADA5-9594-6767544443E7}"/>
              </a:ext>
            </a:extLst>
          </p:cNvPr>
          <p:cNvSpPr/>
          <p:nvPr/>
        </p:nvSpPr>
        <p:spPr>
          <a:xfrm>
            <a:off x="7476021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Cinéfilos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B0D6C4A6-7578-7228-CE08-E65520D70100}"/>
              </a:ext>
            </a:extLst>
          </p:cNvPr>
          <p:cNvSpPr/>
          <p:nvPr/>
        </p:nvSpPr>
        <p:spPr>
          <a:xfrm>
            <a:off x="7499961" y="2169520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Pessoas que gostam de comodidade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1B1A7AEE-6561-F688-A528-39D6871EE55B}"/>
              </a:ext>
            </a:extLst>
          </p:cNvPr>
          <p:cNvSpPr/>
          <p:nvPr/>
        </p:nvSpPr>
        <p:spPr>
          <a:xfrm>
            <a:off x="2170747" y="27474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Plataforma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558E649A-3F24-19B1-801B-CBA44639A41D}"/>
              </a:ext>
            </a:extLst>
          </p:cNvPr>
          <p:cNvSpPr/>
          <p:nvPr/>
        </p:nvSpPr>
        <p:spPr>
          <a:xfrm>
            <a:off x="2756650" y="32554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DVDs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320B40C3-75E1-159E-6CA9-7A0341355109}"/>
              </a:ext>
            </a:extLst>
          </p:cNvPr>
          <p:cNvSpPr/>
          <p:nvPr/>
        </p:nvSpPr>
        <p:spPr>
          <a:xfrm>
            <a:off x="5504497" y="27474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Netflix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7D950A8D-6630-8F88-D2F8-4570942CBE35}"/>
              </a:ext>
            </a:extLst>
          </p:cNvPr>
          <p:cNvSpPr/>
          <p:nvPr/>
        </p:nvSpPr>
        <p:spPr>
          <a:xfrm>
            <a:off x="6090400" y="32554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Perfil online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E9F7F13D-A3E3-4F7C-CAD8-7A5A872C02E6}"/>
              </a:ext>
            </a:extLst>
          </p:cNvPr>
          <p:cNvSpPr/>
          <p:nvPr/>
        </p:nvSpPr>
        <p:spPr>
          <a:xfrm>
            <a:off x="637222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Desenvolvimento e manutenção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D6906051-081E-B594-414C-BB8EAB7FD030}"/>
              </a:ext>
            </a:extLst>
          </p:cNvPr>
          <p:cNvSpPr/>
          <p:nvPr/>
        </p:nvSpPr>
        <p:spPr>
          <a:xfrm>
            <a:off x="1694497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Logística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308A0263-A216-AB2F-AD71-1A9C7196D2A9}"/>
              </a:ext>
            </a:extLst>
          </p:cNvPr>
          <p:cNvSpPr/>
          <p:nvPr/>
        </p:nvSpPr>
        <p:spPr>
          <a:xfrm>
            <a:off x="4809172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Assinatura mensal</a:t>
            </a:r>
          </a:p>
        </p:txBody>
      </p:sp>
    </p:spTree>
    <p:extLst>
      <p:ext uri="{BB962C8B-B14F-4D97-AF65-F5344CB8AC3E}">
        <p14:creationId xmlns:p14="http://schemas.microsoft.com/office/powerpoint/2010/main" val="59090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>
            <a:extLst>
              <a:ext uri="{FF2B5EF4-FFF2-40B4-BE49-F238E27FC236}">
                <a16:creationId xmlns:a16="http://schemas.microsoft.com/office/drawing/2014/main" id="{D52CC4E5-9696-BBE1-73BC-BCFFF8B2BD69}"/>
              </a:ext>
            </a:extLst>
          </p:cNvPr>
          <p:cNvSpPr/>
          <p:nvPr/>
        </p:nvSpPr>
        <p:spPr>
          <a:xfrm>
            <a:off x="729637" y="1848843"/>
            <a:ext cx="2990590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Matriz BCG, uma ferramenta de análise de portfólio, categoriza nossos produtos como estrelas, vacas leiteiras, interrogações ou abacaxis. Isso nos orienta na alocação estratégica de recursos, concentrando-nos no crescimento das estrelas, mantendo a lucratividade das vacas leiteiras, avaliando as perspectivas das interrogações e tomando decisões informadas sobre os abacaxis, para otimizar nosso desempenho e competitividade no mercado de [nome do mercado/indústria].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10512B4-7D80-4B90-0B44-4918D8665DFB}"/>
              </a:ext>
            </a:extLst>
          </p:cNvPr>
          <p:cNvSpPr txBox="1"/>
          <p:nvPr/>
        </p:nvSpPr>
        <p:spPr>
          <a:xfrm>
            <a:off x="694365" y="1387178"/>
            <a:ext cx="2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Matriz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BCG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33901C1-15BD-FA09-8C69-27518FF0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" name="Rectangle 38">
            <a:extLst>
              <a:ext uri="{FF2B5EF4-FFF2-40B4-BE49-F238E27FC236}">
                <a16:creationId xmlns:a16="http://schemas.microsoft.com/office/drawing/2014/main" id="{58391C59-7D66-825E-DE9F-5F90BFD66732}"/>
              </a:ext>
            </a:extLst>
          </p:cNvPr>
          <p:cNvSpPr/>
          <p:nvPr/>
        </p:nvSpPr>
        <p:spPr>
          <a:xfrm>
            <a:off x="4488516" y="950052"/>
            <a:ext cx="1983876" cy="163956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033445DD-9799-D834-B80E-EAFC2376C3D5}"/>
              </a:ext>
            </a:extLst>
          </p:cNvPr>
          <p:cNvSpPr/>
          <p:nvPr/>
        </p:nvSpPr>
        <p:spPr>
          <a:xfrm>
            <a:off x="6472391" y="2589620"/>
            <a:ext cx="1983876" cy="1639566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E955327-6CBF-E217-F3B9-0DFE3A7BE876}"/>
              </a:ext>
            </a:extLst>
          </p:cNvPr>
          <p:cNvSpPr/>
          <p:nvPr/>
        </p:nvSpPr>
        <p:spPr>
          <a:xfrm>
            <a:off x="4488516" y="2589620"/>
            <a:ext cx="1983876" cy="1639566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E4021035-51A7-5487-7354-242F409AD28E}"/>
              </a:ext>
            </a:extLst>
          </p:cNvPr>
          <p:cNvSpPr/>
          <p:nvPr/>
        </p:nvSpPr>
        <p:spPr>
          <a:xfrm>
            <a:off x="6472391" y="950052"/>
            <a:ext cx="1983876" cy="163956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ED21B352-56CF-4286-8B45-D846551339A4}"/>
              </a:ext>
            </a:extLst>
          </p:cNvPr>
          <p:cNvSpPr/>
          <p:nvPr/>
        </p:nvSpPr>
        <p:spPr>
          <a:xfrm>
            <a:off x="4639311" y="1594070"/>
            <a:ext cx="16822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novo smartphone com tecnologia inovadora e grande demanda, com potencial para dominar o mercado e gerar altos lucros.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8CBD0AAA-0107-B782-9B0E-A8978A36801F}"/>
              </a:ext>
            </a:extLst>
          </p:cNvPr>
          <p:cNvSpPr/>
          <p:nvPr/>
        </p:nvSpPr>
        <p:spPr>
          <a:xfrm>
            <a:off x="6577137" y="1594070"/>
            <a:ext cx="1774384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novo dispositivo de realidade virtual lançado recentemente, com perspectivas incertas quanto à aceitação do mercado e ao seu potencial de lucratividade.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1D247B41-8D70-EAE9-A155-5EA67E83F544}"/>
              </a:ext>
            </a:extLst>
          </p:cNvPr>
          <p:cNvSpPr/>
          <p:nvPr/>
        </p:nvSpPr>
        <p:spPr>
          <a:xfrm>
            <a:off x="4563359" y="3233637"/>
            <a:ext cx="1834189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tablet mais antigo que enfrenta concorrência intensa e perda de participação de mercado, gerando lucros limitados e tendo poucas perspectivas de crescimento.</a:t>
            </a: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BD5251C5-D067-D80B-22A1-CCC2730F29B7}"/>
              </a:ext>
            </a:extLst>
          </p:cNvPr>
          <p:cNvCxnSpPr>
            <a:cxnSpLocks/>
          </p:cNvCxnSpPr>
          <p:nvPr/>
        </p:nvCxnSpPr>
        <p:spPr>
          <a:xfrm>
            <a:off x="4033975" y="1003513"/>
            <a:ext cx="0" cy="3431327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E7AA244E-0FD5-1762-E16B-D5390F06D366}"/>
              </a:ext>
            </a:extLst>
          </p:cNvPr>
          <p:cNvCxnSpPr>
            <a:cxnSpLocks/>
          </p:cNvCxnSpPr>
          <p:nvPr/>
        </p:nvCxnSpPr>
        <p:spPr>
          <a:xfrm flipH="1">
            <a:off x="4023360" y="4455301"/>
            <a:ext cx="4417957" cy="0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Abacaxi com preenchimento sólido">
            <a:extLst>
              <a:ext uri="{FF2B5EF4-FFF2-40B4-BE49-F238E27FC236}">
                <a16:creationId xmlns:a16="http://schemas.microsoft.com/office/drawing/2014/main" id="{ED9FC8F8-E81A-584F-95F6-7923E0167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1418" y="2681106"/>
            <a:ext cx="518072" cy="518073"/>
          </a:xfrm>
          <a:prstGeom prst="rect">
            <a:avLst/>
          </a:prstGeom>
        </p:spPr>
      </p:pic>
      <p:pic>
        <p:nvPicPr>
          <p:cNvPr id="24" name="Gráfico 23" descr="Selo novo com preenchimento sólido">
            <a:extLst>
              <a:ext uri="{FF2B5EF4-FFF2-40B4-BE49-F238E27FC236}">
                <a16:creationId xmlns:a16="http://schemas.microsoft.com/office/drawing/2014/main" id="{6FA05F0C-21D3-BA9F-23C5-CC58DF179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418" y="1044387"/>
            <a:ext cx="518072" cy="518073"/>
          </a:xfrm>
          <a:prstGeom prst="rect">
            <a:avLst/>
          </a:prstGeom>
        </p:spPr>
      </p:pic>
      <p:pic>
        <p:nvPicPr>
          <p:cNvPr id="26" name="Gráfico 25" descr="Selo ponto de interrogação com preenchimento sólido">
            <a:extLst>
              <a:ext uri="{FF2B5EF4-FFF2-40B4-BE49-F238E27FC236}">
                <a16:creationId xmlns:a16="http://schemas.microsoft.com/office/drawing/2014/main" id="{AA9B148E-62C5-4E4A-8775-614E229DB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5293" y="1044387"/>
            <a:ext cx="518072" cy="518073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2559F141-0B67-EA94-9AB3-5239A9F69AF4}"/>
              </a:ext>
            </a:extLst>
          </p:cNvPr>
          <p:cNvSpPr/>
          <p:nvPr/>
        </p:nvSpPr>
        <p:spPr>
          <a:xfrm rot="16200000">
            <a:off x="2926047" y="2503786"/>
            <a:ext cx="2125892" cy="17166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Taxa de crescimento do mercado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1CFB5D65-2368-75AA-B13A-A02D51FE0C93}"/>
              </a:ext>
            </a:extLst>
          </p:cNvPr>
          <p:cNvSpPr/>
          <p:nvPr/>
        </p:nvSpPr>
        <p:spPr>
          <a:xfrm>
            <a:off x="5393615" y="4334786"/>
            <a:ext cx="2156653" cy="18812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Participação relativa de mercado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49DE941-C818-BFD7-42B2-E8FE432273BD}"/>
              </a:ext>
            </a:extLst>
          </p:cNvPr>
          <p:cNvSpPr/>
          <p:nvPr/>
        </p:nvSpPr>
        <p:spPr>
          <a:xfrm>
            <a:off x="6623186" y="3233637"/>
            <a:ext cx="16822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laptop popular que está no mercado há anos e ainda vende bem, gerando lucros consistentes e sendo uma fonte confiável de receita.</a:t>
            </a:r>
          </a:p>
        </p:txBody>
      </p:sp>
      <p:pic>
        <p:nvPicPr>
          <p:cNvPr id="35" name="Gráfico 34" descr="Vaca com preenchimento sólido">
            <a:extLst>
              <a:ext uri="{FF2B5EF4-FFF2-40B4-BE49-F238E27FC236}">
                <a16:creationId xmlns:a16="http://schemas.microsoft.com/office/drawing/2014/main" id="{E2653173-4DB9-FDD3-E5B9-9B7ABBDB4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5293" y="2681106"/>
            <a:ext cx="518072" cy="518073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BC57A1F7-A0D8-A25D-E54D-5429506E16AF}"/>
              </a:ext>
            </a:extLst>
          </p:cNvPr>
          <p:cNvSpPr/>
          <p:nvPr/>
        </p:nvSpPr>
        <p:spPr>
          <a:xfrm rot="16200000">
            <a:off x="4066901" y="3236916"/>
            <a:ext cx="508921" cy="188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BAIXA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01D1DA2E-8650-DB25-FDC5-9F55374ED83F}"/>
              </a:ext>
            </a:extLst>
          </p:cNvPr>
          <p:cNvSpPr/>
          <p:nvPr/>
        </p:nvSpPr>
        <p:spPr>
          <a:xfrm rot="16200000">
            <a:off x="4066902" y="1654999"/>
            <a:ext cx="508921" cy="1716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C192DBC6-BFF7-EA91-B649-5C2861372868}"/>
              </a:ext>
            </a:extLst>
          </p:cNvPr>
          <p:cNvSpPr/>
          <p:nvPr/>
        </p:nvSpPr>
        <p:spPr>
          <a:xfrm>
            <a:off x="5218812" y="698924"/>
            <a:ext cx="508921" cy="188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BAIXA</a:t>
            </a: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ABACD614-B2C7-5512-8504-6709EE84B1EE}"/>
              </a:ext>
            </a:extLst>
          </p:cNvPr>
          <p:cNvSpPr/>
          <p:nvPr/>
        </p:nvSpPr>
        <p:spPr>
          <a:xfrm>
            <a:off x="7214444" y="707507"/>
            <a:ext cx="508921" cy="1716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</p:spTree>
    <p:extLst>
      <p:ext uri="{BB962C8B-B14F-4D97-AF65-F5344CB8AC3E}">
        <p14:creationId xmlns:p14="http://schemas.microsoft.com/office/powerpoint/2010/main" val="74520450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CYM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3B45"/>
      </a:accent1>
      <a:accent2>
        <a:srgbClr val="6E7889"/>
      </a:accent2>
      <a:accent3>
        <a:srgbClr val="D8D9DE"/>
      </a:accent3>
      <a:accent4>
        <a:srgbClr val="F3B54A"/>
      </a:accent4>
      <a:accent5>
        <a:srgbClr val="584848"/>
      </a:accent5>
      <a:accent6>
        <a:srgbClr val="D4AB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latin typeface="Heebo" pitchFamily="2" charset="-79"/>
            <a:cs typeface="Heebo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Heebo" pitchFamily="2" charset="-79"/>
            <a:cs typeface="Heebo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2610</Words>
  <Application>Microsoft Office PowerPoint</Application>
  <PresentationFormat>Apresentação na tela (16:9)</PresentationFormat>
  <Paragraphs>568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Heebo</vt:lpstr>
      <vt:lpstr>Aptos</vt:lpstr>
      <vt:lpstr>Poppins</vt:lpstr>
      <vt:lpstr>Arial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59</cp:revision>
  <dcterms:created xsi:type="dcterms:W3CDTF">2021-03-22T18:09:14Z</dcterms:created>
  <dcterms:modified xsi:type="dcterms:W3CDTF">2025-03-06T20:28:08Z</dcterms:modified>
</cp:coreProperties>
</file>