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5" r:id="rId1"/>
  </p:sldMasterIdLst>
  <p:sldIdLst>
    <p:sldId id="279" r:id="rId2"/>
    <p:sldId id="281" r:id="rId3"/>
    <p:sldId id="280" r:id="rId4"/>
    <p:sldId id="289" r:id="rId5"/>
    <p:sldId id="282" r:id="rId6"/>
    <p:sldId id="284" r:id="rId7"/>
    <p:sldId id="283" r:id="rId8"/>
    <p:sldId id="288" r:id="rId9"/>
    <p:sldId id="285" r:id="rId10"/>
    <p:sldId id="290" r:id="rId11"/>
    <p:sldId id="291" r:id="rId12"/>
    <p:sldId id="1259" r:id="rId13"/>
    <p:sldId id="1260" r:id="rId14"/>
    <p:sldId id="1262" r:id="rId15"/>
    <p:sldId id="1263" r:id="rId16"/>
    <p:sldId id="1266" r:id="rId17"/>
    <p:sldId id="1267" r:id="rId18"/>
    <p:sldId id="1264" r:id="rId19"/>
    <p:sldId id="1268" r:id="rId20"/>
    <p:sldId id="1269" r:id="rId21"/>
    <p:sldId id="1270" r:id="rId22"/>
    <p:sldId id="1265" r:id="rId23"/>
  </p:sldIdLst>
  <p:sldSz cx="9144000" cy="5143500" type="screen16x9"/>
  <p:notesSz cx="6858000" cy="9144000"/>
  <p:embeddedFontLst>
    <p:embeddedFont>
      <p:font typeface="Heebo" pitchFamily="2" charset="-79"/>
      <p:regular r:id="rId24"/>
      <p:bold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Black" panose="00000A00000000000000" pitchFamily="2" charset="0"/>
      <p:bold r:id="rId30"/>
      <p:boldItalic r:id="rId31"/>
    </p:embeddedFont>
    <p:embeddedFont>
      <p:font typeface="Montserrat Light" panose="00000400000000000000" pitchFamily="2" charset="0"/>
      <p:regular r:id="rId32"/>
      <p:italic r:id="rId33"/>
    </p:embeddedFont>
    <p:embeddedFont>
      <p:font typeface="Montserrat Medium" panose="00000600000000000000" pitchFamily="2" charset="0"/>
      <p:regular r:id="rId34"/>
      <p:italic r:id="rId35"/>
    </p:embeddedFont>
    <p:embeddedFont>
      <p:font typeface="Montserrat SemiBold" panose="00000700000000000000" pitchFamily="2" charset="0"/>
      <p:bold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2"/>
    <a:srgbClr val="002060"/>
    <a:srgbClr val="1B5BB1"/>
    <a:srgbClr val="35D8B9"/>
    <a:srgbClr val="009E9A"/>
    <a:srgbClr val="218EAB"/>
    <a:srgbClr val="4E77A3"/>
    <a:srgbClr val="1794A4"/>
    <a:srgbClr val="2D85B1"/>
    <a:srgbClr val="059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287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D4-4000-B4AE-0F530FB0B1BC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D4-4000-B4AE-0F530FB0B1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6D4-4000-B4AE-0F530FB0B1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6D4-4000-B4AE-0F530FB0B1B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6D4-4000-B4AE-0F530FB0B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98B-4370-8958-04DB53F7FE2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8B-4370-8958-04DB53F7FE2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98B-4370-8958-04DB53F7FE2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98B-4370-8958-04DB53F7FE2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98B-4370-8958-04DB53F7FE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" panose="00000500000000000000" pitchFamily="2" charset="0"/>
                    <a:ea typeface="Open Sans Light" panose="020B0306030504020204" pitchFamily="34" charset="0"/>
                    <a:cs typeface="Heebo" pitchFamily="2" charset="-79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98B-4370-8958-04DB53F7F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4512"/>
        <c:axId val="-4722128"/>
      </c:barChart>
      <c:catAx>
        <c:axId val="-4714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22128"/>
        <c:crosses val="autoZero"/>
        <c:auto val="1"/>
        <c:lblAlgn val="ctr"/>
        <c:lblOffset val="100"/>
        <c:noMultiLvlLbl val="0"/>
      </c:catAx>
      <c:valAx>
        <c:axId val="-4722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i="0">
          <a:solidFill>
            <a:schemeClr val="tx1">
              <a:lumMod val="50000"/>
              <a:lumOff val="50000"/>
            </a:schemeClr>
          </a:solidFill>
          <a:latin typeface="Montserrat" panose="00000500000000000000" pitchFamily="2" charset="0"/>
          <a:ea typeface="Open Sans Light" panose="020B0306030504020204" pitchFamily="34" charset="0"/>
          <a:cs typeface="Heebo" pitchFamily="2" charset="-79"/>
        </a:defRPr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1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8E5-49E4-9C06-0CB0FD825D20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1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E5-49E4-9C06-0CB0FD825D20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1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8E5-49E4-9C06-0CB0FD825D20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1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8E5-49E4-9C06-0CB0FD825D20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1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8E5-49E4-9C06-0CB0FD825D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Open Sans Light" panose="020B0306030504020204" pitchFamily="34" charset="0"/>
                    <a:cs typeface="Heebo" pitchFamily="2" charset="-79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8E5-49E4-9C06-0CB0FD825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4512"/>
        <c:axId val="-4722128"/>
      </c:barChart>
      <c:catAx>
        <c:axId val="-4714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22128"/>
        <c:crosses val="autoZero"/>
        <c:auto val="1"/>
        <c:lblAlgn val="ctr"/>
        <c:lblOffset val="100"/>
        <c:noMultiLvlLbl val="0"/>
      </c:catAx>
      <c:valAx>
        <c:axId val="-4722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tx1">
              <a:lumMod val="75000"/>
              <a:lumOff val="25000"/>
            </a:schemeClr>
          </a:solidFill>
          <a:latin typeface="Montserrat" panose="00000500000000000000" pitchFamily="2" charset="0"/>
          <a:ea typeface="Open Sans Light" panose="020B0306030504020204" pitchFamily="34" charset="0"/>
          <a:cs typeface="Heebo" pitchFamily="2" charset="-79"/>
        </a:defRPr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1000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28F0-4D01-A2DB-7438A9041124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28F0-4D01-A2DB-7438A9041124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28F0-4D01-A2DB-7438A9041124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28F0-4D01-A2DB-7438A9041124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28F0-4D01-A2DB-7438A904112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Open Sans Light" panose="020B0306030504020204" pitchFamily="34" charset="0"/>
                    <a:cs typeface="Heebo" pitchFamily="2" charset="-79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8F0-4D01-A2DB-7438A90411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4512"/>
        <c:axId val="-4722128"/>
      </c:barChart>
      <c:catAx>
        <c:axId val="-4714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22128"/>
        <c:crosses val="autoZero"/>
        <c:auto val="1"/>
        <c:lblAlgn val="ctr"/>
        <c:lblOffset val="100"/>
        <c:noMultiLvlLbl val="0"/>
      </c:catAx>
      <c:valAx>
        <c:axId val="-4722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tx1">
              <a:lumMod val="75000"/>
              <a:lumOff val="25000"/>
            </a:schemeClr>
          </a:solidFill>
          <a:latin typeface="Montserrat" panose="00000500000000000000" pitchFamily="2" charset="0"/>
          <a:ea typeface="Open Sans Light" panose="020B0306030504020204" pitchFamily="34" charset="0"/>
          <a:cs typeface="Heebo" pitchFamily="2" charset="-79"/>
        </a:defRPr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E71A-40B2-B90B-A66B5AEB3885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71A-40B2-B90B-A66B5AEB388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E71A-40B2-B90B-A66B5AEB3885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E71A-40B2-B90B-A66B5AEB3885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E71A-40B2-B90B-A66B5AEB38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Open Sans Light" panose="020B0306030504020204" pitchFamily="34" charset="0"/>
                    <a:cs typeface="Heebo" pitchFamily="2" charset="-79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71A-40B2-B90B-A66B5AEB38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4512"/>
        <c:axId val="-4722128"/>
      </c:barChart>
      <c:catAx>
        <c:axId val="-4714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22128"/>
        <c:crosses val="autoZero"/>
        <c:auto val="1"/>
        <c:lblAlgn val="ctr"/>
        <c:lblOffset val="100"/>
        <c:noMultiLvlLbl val="0"/>
      </c:catAx>
      <c:valAx>
        <c:axId val="-4722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tx1">
              <a:lumMod val="75000"/>
              <a:lumOff val="25000"/>
            </a:schemeClr>
          </a:solidFill>
          <a:latin typeface="Montserrat" panose="00000500000000000000" pitchFamily="2" charset="0"/>
          <a:ea typeface="Open Sans Light" panose="020B0306030504020204" pitchFamily="34" charset="0"/>
          <a:cs typeface="Heebo" pitchFamily="2" charset="-79"/>
        </a:defRPr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10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E19-4EB8-B977-3008D492740E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E19-4EB8-B977-3008D492740E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7E19-4EB8-B977-3008D492740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7E19-4EB8-B977-3008D492740E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7E19-4EB8-B977-3008D49274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Open Sans Light" panose="020B0306030504020204" pitchFamily="34" charset="0"/>
                    <a:cs typeface="Heebo" pitchFamily="2" charset="-79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E19-4EB8-B977-3008D49274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4512"/>
        <c:axId val="-4722128"/>
      </c:barChart>
      <c:catAx>
        <c:axId val="-4714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22128"/>
        <c:crosses val="autoZero"/>
        <c:auto val="1"/>
        <c:lblAlgn val="ctr"/>
        <c:lblOffset val="100"/>
        <c:noMultiLvlLbl val="0"/>
      </c:catAx>
      <c:valAx>
        <c:axId val="-4722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tx1">
              <a:lumMod val="75000"/>
              <a:lumOff val="25000"/>
            </a:schemeClr>
          </a:solidFill>
          <a:latin typeface="Montserrat" panose="00000500000000000000" pitchFamily="2" charset="0"/>
          <a:ea typeface="Open Sans Light" panose="020B0306030504020204" pitchFamily="34" charset="0"/>
          <a:cs typeface="Heebo" pitchFamily="2" charset="-79"/>
        </a:defRPr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flip="none" rotWithShape="1">
                <a:gsLst>
                  <a:gs pos="0">
                    <a:schemeClr val="accent6"/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AE1-495F-ABDE-E7DFE46CB044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E1-495F-ABDE-E7DFE46CB044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0">
                    <a:schemeClr val="accent2"/>
                  </a:gs>
                  <a:gs pos="100000">
                    <a:schemeClr val="accent2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AE1-495F-ABDE-E7DFE46CB044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0">
                    <a:schemeClr val="accent3"/>
                  </a:gs>
                  <a:gs pos="100000">
                    <a:schemeClr val="accent3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AE1-495F-ABDE-E7DFE46CB044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0">
                    <a:schemeClr val="accent4"/>
                  </a:gs>
                  <a:gs pos="100000">
                    <a:schemeClr val="accent4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AE1-495F-ABDE-E7DFE46CB044}"/>
              </c:ext>
            </c:extLst>
          </c:dPt>
          <c:dPt>
            <c:idx val="5"/>
            <c:invertIfNegative val="0"/>
            <c:bubble3D val="0"/>
            <c:spPr>
              <a:gradFill flip="none" rotWithShape="1">
                <a:gsLst>
                  <a:gs pos="0">
                    <a:schemeClr val="accent5"/>
                  </a:gs>
                  <a:gs pos="100000">
                    <a:schemeClr val="accent5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AE1-495F-ABDE-E7DFE46CB0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ea typeface="+mn-ea"/>
                    <a:cs typeface="Heebo" pitchFamily="2" charset="-79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50</c:v>
                </c:pt>
                <c:pt idx="2">
                  <c:v>60</c:v>
                </c:pt>
                <c:pt idx="3">
                  <c:v>30</c:v>
                </c:pt>
                <c:pt idx="4">
                  <c:v>70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AE1-495F-ABDE-E7DFE46CB0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D-CAE1-495F-ABDE-E7DFE46CB04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E-CAE1-495F-ABDE-E7DFE46CB0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2"/>
        <c:overlap val="100"/>
        <c:axId val="903963016"/>
        <c:axId val="903963344"/>
      </c:barChart>
      <c:catAx>
        <c:axId val="903963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Heebo" pitchFamily="2" charset="-79"/>
              </a:defRPr>
            </a:pPr>
            <a:endParaRPr lang="pt-BR"/>
          </a:p>
        </c:txPr>
        <c:crossAx val="903963344"/>
        <c:crosses val="autoZero"/>
        <c:auto val="0"/>
        <c:lblAlgn val="ctr"/>
        <c:lblOffset val="100"/>
        <c:noMultiLvlLbl val="0"/>
      </c:catAx>
      <c:valAx>
        <c:axId val="90396334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903963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latin typeface="Montserrat" panose="00000500000000000000" pitchFamily="2" charset="0"/>
          <a:cs typeface="Heebo" pitchFamily="2" charset="-79"/>
        </a:defRPr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159-4C7B-B5B2-20B0B910D57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159-4C7B-B5B2-20B0B910D57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159-4C7B-B5B2-20B0B910D57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159-4C7B-B5B2-20B0B910D57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159-4C7B-B5B2-20B0B910D5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Montserrat" panose="00000500000000000000" pitchFamily="2" charset="0"/>
                    <a:ea typeface="Open Sans Light" panose="020B0306030504020204" pitchFamily="34" charset="0"/>
                    <a:cs typeface="Heebo" pitchFamily="2" charset="-79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159-4C7B-B5B2-20B0B910D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4512"/>
        <c:axId val="-4722128"/>
      </c:barChart>
      <c:catAx>
        <c:axId val="-4714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22128"/>
        <c:crosses val="autoZero"/>
        <c:auto val="1"/>
        <c:lblAlgn val="ctr"/>
        <c:lblOffset val="100"/>
        <c:noMultiLvlLbl val="0"/>
      </c:catAx>
      <c:valAx>
        <c:axId val="-4722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i="0">
          <a:solidFill>
            <a:schemeClr val="tx1"/>
          </a:solidFill>
          <a:latin typeface="Montserrat" panose="00000500000000000000" pitchFamily="2" charset="0"/>
          <a:ea typeface="Open Sans Light" panose="020B0306030504020204" pitchFamily="34" charset="0"/>
          <a:cs typeface="Heebo" pitchFamily="2" charset="-79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88-4CD6-8C22-AA131826AED6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88-4CD6-8C22-AA131826AE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88-4CD6-8C22-AA131826AE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488-4CD6-8C22-AA131826AED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88-4CD6-8C22-AA131826AE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50C-40C8-BBD6-915D937C3463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50C-40C8-BBD6-915D937C346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0C-40C8-BBD6-915D937C346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0C-40C8-BBD6-915D937C3463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50C-40C8-BBD6-915D937C34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04-482C-A568-814AB868D4F6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04-482C-A568-814AB868D4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704-482C-A568-814AB868D4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704-482C-A568-814AB868D4F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04-482C-A568-814AB868D4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D16-4E34-B92D-9BA577370017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D16-4E34-B92D-9BA5773700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16-4E34-B92D-9BA5773700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16-4E34-B92D-9BA57737001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16-4E34-B92D-9BA577370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D37-40A8-B63E-274506C8AC92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D37-40A8-B63E-274506C8AC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37-40A8-B63E-274506C8AC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37-40A8-B63E-274506C8AC92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37-40A8-B63E-274506C8AC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19-4063-91FE-7CD378FE1E04}"/>
              </c:ext>
            </c:extLst>
          </c:dPt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19-4063-91FE-7CD378FE1E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19-4063-91FE-7CD378FE1E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019-4063-91FE-7CD378FE1E04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019-4063-91FE-7CD378FE1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AE-459B-B852-DEF43D969D89}"/>
              </c:ext>
            </c:extLst>
          </c:dPt>
          <c:dPt>
            <c:idx val="1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AE-459B-B852-DEF43D969D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2AE-459B-B852-DEF43D969D8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2AE-459B-B852-DEF43D969D89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79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2AE-459B-B852-DEF43D969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9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395607606997336E-2"/>
          <c:y val="3.8933690657474936E-2"/>
          <c:w val="0.94260439239300264"/>
          <c:h val="0.85946080322126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1000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98B-4370-8958-04DB53F7FE20}"/>
              </c:ext>
            </c:extLst>
          </c:dPt>
          <c:dPt>
            <c:idx val="1"/>
            <c:invertIfNegative val="0"/>
            <c:bubble3D val="0"/>
            <c:spPr>
              <a:gradFill flip="none" rotWithShape="1">
                <a:gsLst>
                  <a:gs pos="1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8B-4370-8958-04DB53F7FE20}"/>
              </c:ext>
            </c:extLst>
          </c:dPt>
          <c:dPt>
            <c:idx val="2"/>
            <c:invertIfNegative val="0"/>
            <c:bubble3D val="0"/>
            <c:spPr>
              <a:gradFill flip="none" rotWithShape="1">
                <a:gsLst>
                  <a:gs pos="1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B98B-4370-8958-04DB53F7FE20}"/>
              </c:ext>
            </c:extLst>
          </c:dPt>
          <c:dPt>
            <c:idx val="3"/>
            <c:invertIfNegative val="0"/>
            <c:bubble3D val="0"/>
            <c:spPr>
              <a:gradFill flip="none" rotWithShape="1">
                <a:gsLst>
                  <a:gs pos="1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98B-4370-8958-04DB53F7FE20}"/>
              </c:ext>
            </c:extLst>
          </c:dPt>
          <c:dPt>
            <c:idx val="4"/>
            <c:invertIfNegative val="0"/>
            <c:bubble3D val="0"/>
            <c:spPr>
              <a:gradFill flip="none" rotWithShape="1">
                <a:gsLst>
                  <a:gs pos="1000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B98B-4370-8958-04DB53F7FE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ontserrat" panose="00000500000000000000" pitchFamily="2" charset="0"/>
                    <a:ea typeface="Open Sans Light" panose="020B0306030504020204" pitchFamily="34" charset="0"/>
                    <a:cs typeface="Heebo" pitchFamily="2" charset="-79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7</c:v>
                </c:pt>
                <c:pt idx="4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98B-4370-8958-04DB53F7F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714512"/>
        <c:axId val="-4722128"/>
      </c:barChart>
      <c:catAx>
        <c:axId val="-47145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22128"/>
        <c:crosses val="autoZero"/>
        <c:auto val="1"/>
        <c:lblAlgn val="ctr"/>
        <c:lblOffset val="100"/>
        <c:noMultiLvlLbl val="0"/>
      </c:catAx>
      <c:valAx>
        <c:axId val="-47221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Heebo" pitchFamily="2" charset="-79"/>
              </a:defRPr>
            </a:pPr>
            <a:endParaRPr lang="pt-BR"/>
          </a:p>
        </c:txPr>
        <c:crossAx val="-4714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 i="0">
          <a:solidFill>
            <a:schemeClr val="tx1">
              <a:lumMod val="50000"/>
              <a:lumOff val="50000"/>
            </a:schemeClr>
          </a:solidFill>
          <a:latin typeface="Montserrat" panose="00000500000000000000" pitchFamily="2" charset="0"/>
          <a:ea typeface="Open Sans Light" panose="020B0306030504020204" pitchFamily="34" charset="0"/>
          <a:cs typeface="Heebo" pitchFamily="2" charset="-79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8654EA2C-8CCF-6AB9-26C7-C6A58E9340C3}"/>
              </a:ext>
            </a:extLst>
          </p:cNvPr>
          <p:cNvSpPr/>
          <p:nvPr userDrawn="1"/>
        </p:nvSpPr>
        <p:spPr>
          <a:xfrm>
            <a:off x="0" y="5019674"/>
            <a:ext cx="9144000" cy="123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7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95B8A4-EA9B-08F4-D096-9DD6A373936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15330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5B1DA79-2333-701C-58E6-3540CF8718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85116" y="755608"/>
            <a:ext cx="818100" cy="818100"/>
          </a:xfrm>
          <a:custGeom>
            <a:avLst/>
            <a:gdLst>
              <a:gd name="connsiteX0" fmla="*/ 409050 w 818100"/>
              <a:gd name="connsiteY0" fmla="*/ 0 h 818100"/>
              <a:gd name="connsiteX1" fmla="*/ 818100 w 818100"/>
              <a:gd name="connsiteY1" fmla="*/ 409050 h 818100"/>
              <a:gd name="connsiteX2" fmla="*/ 409050 w 818100"/>
              <a:gd name="connsiteY2" fmla="*/ 818100 h 818100"/>
              <a:gd name="connsiteX3" fmla="*/ 0 w 818100"/>
              <a:gd name="connsiteY3" fmla="*/ 409050 h 818100"/>
              <a:gd name="connsiteX4" fmla="*/ 409050 w 818100"/>
              <a:gd name="connsiteY4" fmla="*/ 0 h 81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100" h="818100">
                <a:moveTo>
                  <a:pt x="409050" y="0"/>
                </a:moveTo>
                <a:cubicBezTo>
                  <a:pt x="634962" y="0"/>
                  <a:pt x="818100" y="183138"/>
                  <a:pt x="818100" y="409050"/>
                </a:cubicBezTo>
                <a:cubicBezTo>
                  <a:pt x="818100" y="634962"/>
                  <a:pt x="634962" y="818100"/>
                  <a:pt x="409050" y="818100"/>
                </a:cubicBezTo>
                <a:cubicBezTo>
                  <a:pt x="183138" y="818100"/>
                  <a:pt x="0" y="634962"/>
                  <a:pt x="0" y="409050"/>
                </a:cubicBezTo>
                <a:cubicBezTo>
                  <a:pt x="0" y="183138"/>
                  <a:pt x="183138" y="0"/>
                  <a:pt x="409050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24A5872-B74C-71AC-EB90-3783F08295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84844" y="3354341"/>
            <a:ext cx="818100" cy="818100"/>
          </a:xfrm>
          <a:custGeom>
            <a:avLst/>
            <a:gdLst>
              <a:gd name="connsiteX0" fmla="*/ 409050 w 818100"/>
              <a:gd name="connsiteY0" fmla="*/ 0 h 818100"/>
              <a:gd name="connsiteX1" fmla="*/ 818100 w 818100"/>
              <a:gd name="connsiteY1" fmla="*/ 409050 h 818100"/>
              <a:gd name="connsiteX2" fmla="*/ 409050 w 818100"/>
              <a:gd name="connsiteY2" fmla="*/ 818100 h 818100"/>
              <a:gd name="connsiteX3" fmla="*/ 0 w 818100"/>
              <a:gd name="connsiteY3" fmla="*/ 409050 h 818100"/>
              <a:gd name="connsiteX4" fmla="*/ 409050 w 818100"/>
              <a:gd name="connsiteY4" fmla="*/ 0 h 81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100" h="818100">
                <a:moveTo>
                  <a:pt x="409050" y="0"/>
                </a:moveTo>
                <a:cubicBezTo>
                  <a:pt x="634962" y="0"/>
                  <a:pt x="818100" y="183138"/>
                  <a:pt x="818100" y="409050"/>
                </a:cubicBezTo>
                <a:cubicBezTo>
                  <a:pt x="818100" y="634962"/>
                  <a:pt x="634962" y="818100"/>
                  <a:pt x="409050" y="818100"/>
                </a:cubicBezTo>
                <a:cubicBezTo>
                  <a:pt x="183138" y="818100"/>
                  <a:pt x="0" y="634962"/>
                  <a:pt x="0" y="409050"/>
                </a:cubicBezTo>
                <a:cubicBezTo>
                  <a:pt x="0" y="183138"/>
                  <a:pt x="183138" y="0"/>
                  <a:pt x="409050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8805AF2F-360E-481A-77D6-BA929683BB5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784844" y="2055110"/>
            <a:ext cx="818100" cy="818100"/>
          </a:xfrm>
          <a:custGeom>
            <a:avLst/>
            <a:gdLst>
              <a:gd name="connsiteX0" fmla="*/ 409050 w 818100"/>
              <a:gd name="connsiteY0" fmla="*/ 0 h 818100"/>
              <a:gd name="connsiteX1" fmla="*/ 818100 w 818100"/>
              <a:gd name="connsiteY1" fmla="*/ 409050 h 818100"/>
              <a:gd name="connsiteX2" fmla="*/ 409050 w 818100"/>
              <a:gd name="connsiteY2" fmla="*/ 818100 h 818100"/>
              <a:gd name="connsiteX3" fmla="*/ 0 w 818100"/>
              <a:gd name="connsiteY3" fmla="*/ 409050 h 818100"/>
              <a:gd name="connsiteX4" fmla="*/ 409050 w 818100"/>
              <a:gd name="connsiteY4" fmla="*/ 0 h 81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100" h="818100">
                <a:moveTo>
                  <a:pt x="409050" y="0"/>
                </a:moveTo>
                <a:cubicBezTo>
                  <a:pt x="634962" y="0"/>
                  <a:pt x="818100" y="183138"/>
                  <a:pt x="818100" y="409050"/>
                </a:cubicBezTo>
                <a:cubicBezTo>
                  <a:pt x="818100" y="634962"/>
                  <a:pt x="634962" y="818100"/>
                  <a:pt x="409050" y="818100"/>
                </a:cubicBezTo>
                <a:cubicBezTo>
                  <a:pt x="183138" y="818100"/>
                  <a:pt x="0" y="634962"/>
                  <a:pt x="0" y="409050"/>
                </a:cubicBezTo>
                <a:cubicBezTo>
                  <a:pt x="0" y="183138"/>
                  <a:pt x="183138" y="0"/>
                  <a:pt x="409050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72353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D44614D-8FED-3A49-C4C3-0E2DC87FC8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0010" y="1627780"/>
            <a:ext cx="1088891" cy="1088891"/>
          </a:xfrm>
          <a:custGeom>
            <a:avLst/>
            <a:gdLst>
              <a:gd name="connsiteX0" fmla="*/ 409050 w 818100"/>
              <a:gd name="connsiteY0" fmla="*/ 0 h 818100"/>
              <a:gd name="connsiteX1" fmla="*/ 818100 w 818100"/>
              <a:gd name="connsiteY1" fmla="*/ 409050 h 818100"/>
              <a:gd name="connsiteX2" fmla="*/ 409050 w 818100"/>
              <a:gd name="connsiteY2" fmla="*/ 818100 h 818100"/>
              <a:gd name="connsiteX3" fmla="*/ 0 w 818100"/>
              <a:gd name="connsiteY3" fmla="*/ 409050 h 818100"/>
              <a:gd name="connsiteX4" fmla="*/ 409050 w 818100"/>
              <a:gd name="connsiteY4" fmla="*/ 0 h 81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100" h="818100">
                <a:moveTo>
                  <a:pt x="409050" y="0"/>
                </a:moveTo>
                <a:cubicBezTo>
                  <a:pt x="634962" y="0"/>
                  <a:pt x="818100" y="183138"/>
                  <a:pt x="818100" y="409050"/>
                </a:cubicBezTo>
                <a:cubicBezTo>
                  <a:pt x="818100" y="634962"/>
                  <a:pt x="634962" y="818100"/>
                  <a:pt x="409050" y="818100"/>
                </a:cubicBezTo>
                <a:cubicBezTo>
                  <a:pt x="183138" y="818100"/>
                  <a:pt x="0" y="634962"/>
                  <a:pt x="0" y="409050"/>
                </a:cubicBezTo>
                <a:cubicBezTo>
                  <a:pt x="0" y="183138"/>
                  <a:pt x="183138" y="0"/>
                  <a:pt x="409050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7B3F7E4E-BA22-B32D-9CD7-21E0715068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0010" y="3418480"/>
            <a:ext cx="1088891" cy="1088891"/>
          </a:xfrm>
          <a:custGeom>
            <a:avLst/>
            <a:gdLst>
              <a:gd name="connsiteX0" fmla="*/ 409050 w 818100"/>
              <a:gd name="connsiteY0" fmla="*/ 0 h 818100"/>
              <a:gd name="connsiteX1" fmla="*/ 818100 w 818100"/>
              <a:gd name="connsiteY1" fmla="*/ 409050 h 818100"/>
              <a:gd name="connsiteX2" fmla="*/ 409050 w 818100"/>
              <a:gd name="connsiteY2" fmla="*/ 818100 h 818100"/>
              <a:gd name="connsiteX3" fmla="*/ 0 w 818100"/>
              <a:gd name="connsiteY3" fmla="*/ 409050 h 818100"/>
              <a:gd name="connsiteX4" fmla="*/ 409050 w 818100"/>
              <a:gd name="connsiteY4" fmla="*/ 0 h 81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8100" h="818100">
                <a:moveTo>
                  <a:pt x="409050" y="0"/>
                </a:moveTo>
                <a:cubicBezTo>
                  <a:pt x="634962" y="0"/>
                  <a:pt x="818100" y="183138"/>
                  <a:pt x="818100" y="409050"/>
                </a:cubicBezTo>
                <a:cubicBezTo>
                  <a:pt x="818100" y="634962"/>
                  <a:pt x="634962" y="818100"/>
                  <a:pt x="409050" y="818100"/>
                </a:cubicBezTo>
                <a:cubicBezTo>
                  <a:pt x="183138" y="818100"/>
                  <a:pt x="0" y="634962"/>
                  <a:pt x="0" y="409050"/>
                </a:cubicBezTo>
                <a:cubicBezTo>
                  <a:pt x="0" y="183138"/>
                  <a:pt x="183138" y="0"/>
                  <a:pt x="409050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5208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2">
            <a:extLst>
              <a:ext uri="{FF2B5EF4-FFF2-40B4-BE49-F238E27FC236}">
                <a16:creationId xmlns:a16="http://schemas.microsoft.com/office/drawing/2014/main" id="{720D995F-D6B8-1470-297D-9DA772B011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00686" y="0"/>
            <a:ext cx="4343314" cy="51435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48346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AE20122E-B09C-8600-1ACB-A25D26D0416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55238" y="1"/>
            <a:ext cx="3125392" cy="3307325"/>
          </a:xfrm>
          <a:custGeom>
            <a:avLst/>
            <a:gdLst>
              <a:gd name="connsiteX0" fmla="*/ 0 w 3125392"/>
              <a:gd name="connsiteY0" fmla="*/ 0 h 3307325"/>
              <a:gd name="connsiteX1" fmla="*/ 3125392 w 3125392"/>
              <a:gd name="connsiteY1" fmla="*/ 0 h 3307325"/>
              <a:gd name="connsiteX2" fmla="*/ 3125392 w 3125392"/>
              <a:gd name="connsiteY2" fmla="*/ 3307325 h 3307325"/>
              <a:gd name="connsiteX3" fmla="*/ 0 w 3125392"/>
              <a:gd name="connsiteY3" fmla="*/ 3307325 h 330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5392" h="3307325">
                <a:moveTo>
                  <a:pt x="0" y="0"/>
                </a:moveTo>
                <a:lnTo>
                  <a:pt x="3125392" y="0"/>
                </a:lnTo>
                <a:lnTo>
                  <a:pt x="3125392" y="3307325"/>
                </a:lnTo>
                <a:lnTo>
                  <a:pt x="0" y="330732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80085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0275A4-F906-E6C6-6395-B1971B6C348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343314" cy="5143500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2013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20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7" r:id="rId5"/>
    <p:sldLayoutId id="2147483696" r:id="rId6"/>
    <p:sldLayoutId id="2147483698" r:id="rId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14EB44A-A748-EF06-6678-88ADADC5D5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5E256CE7-30D3-D168-0EB1-B0D754B73CAF}"/>
              </a:ext>
            </a:extLst>
          </p:cNvPr>
          <p:cNvSpPr/>
          <p:nvPr/>
        </p:nvSpPr>
        <p:spPr>
          <a:xfrm>
            <a:off x="1" y="755372"/>
            <a:ext cx="9143999" cy="363275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7EA0C26E-E45C-671A-54BA-5C03D9C5F5A9}"/>
              </a:ext>
            </a:extLst>
          </p:cNvPr>
          <p:cNvSpPr txBox="1"/>
          <p:nvPr/>
        </p:nvSpPr>
        <p:spPr>
          <a:xfrm>
            <a:off x="2479922" y="2105151"/>
            <a:ext cx="418415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500" spc="-150" dirty="0">
                <a:solidFill>
                  <a:schemeClr val="bg1"/>
                </a:solidFill>
                <a:latin typeface="Montserrat Black" panose="00000A00000000000000" pitchFamily="2" charset="0"/>
              </a:rPr>
              <a:t>RESULTADOS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686A0C0-99CA-3E77-E609-64A6EE66F059}"/>
              </a:ext>
            </a:extLst>
          </p:cNvPr>
          <p:cNvSpPr txBox="1"/>
          <p:nvPr/>
        </p:nvSpPr>
        <p:spPr>
          <a:xfrm>
            <a:off x="3079453" y="2807515"/>
            <a:ext cx="2985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>
                <a:solidFill>
                  <a:schemeClr val="bg1">
                    <a:lumMod val="95000"/>
                  </a:schemeClr>
                </a:solidFill>
                <a:latin typeface="Montserrat Medium" panose="00000600000000000000" pitchFamily="2" charset="0"/>
              </a:rPr>
              <a:t>Apresentação de Resultados – Maio/2023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F740543C-834A-F81E-F5D3-B5040521E76E}"/>
              </a:ext>
            </a:extLst>
          </p:cNvPr>
          <p:cNvSpPr/>
          <p:nvPr/>
        </p:nvSpPr>
        <p:spPr>
          <a:xfrm>
            <a:off x="2110863" y="1645405"/>
            <a:ext cx="4922275" cy="185269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77A12D60-B98A-B7C1-852F-43E6EF395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6358" y="3753238"/>
            <a:ext cx="1251285" cy="3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4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>
            <a:extLst>
              <a:ext uri="{FF2B5EF4-FFF2-40B4-BE49-F238E27FC236}">
                <a16:creationId xmlns:a16="http://schemas.microsoft.com/office/drawing/2014/main" id="{63098EDF-4AF0-C0EE-B096-DC6B76D6D024}"/>
              </a:ext>
            </a:extLst>
          </p:cNvPr>
          <p:cNvSpPr txBox="1"/>
          <p:nvPr/>
        </p:nvSpPr>
        <p:spPr>
          <a:xfrm>
            <a:off x="676187" y="823313"/>
            <a:ext cx="3438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100" b="1">
                <a:solidFill>
                  <a:srgbClr val="002060"/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dirty="0"/>
              <a:t>FEVEREIRO 2023</a:t>
            </a: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AFB62E62-8D1D-0675-A442-54CFE5470A5D}"/>
              </a:ext>
            </a:extLst>
          </p:cNvPr>
          <p:cNvSpPr txBox="1"/>
          <p:nvPr/>
        </p:nvSpPr>
        <p:spPr>
          <a:xfrm>
            <a:off x="676188" y="621056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DESEMPENHO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37BECCA-6953-78B2-7786-2491553AC348}"/>
              </a:ext>
            </a:extLst>
          </p:cNvPr>
          <p:cNvCxnSpPr>
            <a:cxnSpLocks/>
          </p:cNvCxnSpPr>
          <p:nvPr/>
        </p:nvCxnSpPr>
        <p:spPr>
          <a:xfrm>
            <a:off x="1914525" y="747713"/>
            <a:ext cx="1038225" cy="0"/>
          </a:xfrm>
          <a:prstGeom prst="line">
            <a:avLst/>
          </a:prstGeom>
          <a:ln w="25400">
            <a:solidFill>
              <a:schemeClr val="accent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3">
            <a:extLst>
              <a:ext uri="{FF2B5EF4-FFF2-40B4-BE49-F238E27FC236}">
                <a16:creationId xmlns:a16="http://schemas.microsoft.com/office/drawing/2014/main" id="{D1AF045D-60E7-A964-039C-943408ADA0A2}"/>
              </a:ext>
            </a:extLst>
          </p:cNvPr>
          <p:cNvSpPr txBox="1"/>
          <p:nvPr/>
        </p:nvSpPr>
        <p:spPr>
          <a:xfrm>
            <a:off x="676187" y="1699811"/>
            <a:ext cx="3438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spc="-150" dirty="0">
                <a:solidFill>
                  <a:schemeClr val="accent6"/>
                </a:solidFill>
                <a:latin typeface="Montserrat" panose="00000500000000000000" pitchFamily="2" charset="0"/>
              </a:rPr>
              <a:t>-R$ 150.000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AF3D5DE7-C418-5272-5C20-F638893E0F0D}"/>
              </a:ext>
            </a:extLst>
          </p:cNvPr>
          <p:cNvGrpSpPr/>
          <p:nvPr/>
        </p:nvGrpSpPr>
        <p:grpSpPr>
          <a:xfrm>
            <a:off x="6305550" y="0"/>
            <a:ext cx="2838450" cy="5143500"/>
            <a:chOff x="6305550" y="0"/>
            <a:chExt cx="2838450" cy="5143500"/>
          </a:xfrm>
        </p:grpSpPr>
        <p:sp>
          <p:nvSpPr>
            <p:cNvPr id="2" name="Rectangle 17">
              <a:extLst>
                <a:ext uri="{FF2B5EF4-FFF2-40B4-BE49-F238E27FC236}">
                  <a16:creationId xmlns:a16="http://schemas.microsoft.com/office/drawing/2014/main" id="{2CDE4415-B31F-A270-00F3-523BCA4906C7}"/>
                </a:ext>
              </a:extLst>
            </p:cNvPr>
            <p:cNvSpPr/>
            <p:nvPr/>
          </p:nvSpPr>
          <p:spPr>
            <a:xfrm>
              <a:off x="6305550" y="0"/>
              <a:ext cx="2838450" cy="514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>
                <a:latin typeface="Montserrat" panose="00000500000000000000" pitchFamily="2" charset="0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1870A7DA-5E24-A90A-4658-77F083F33784}"/>
                </a:ext>
              </a:extLst>
            </p:cNvPr>
            <p:cNvSpPr/>
            <p:nvPr/>
          </p:nvSpPr>
          <p:spPr>
            <a:xfrm rot="10800000">
              <a:off x="7508543" y="2865616"/>
              <a:ext cx="432462" cy="764819"/>
            </a:xfrm>
            <a:custGeom>
              <a:avLst/>
              <a:gdLst>
                <a:gd name="connsiteX0" fmla="*/ 338702 w 575607"/>
                <a:gd name="connsiteY0" fmla="*/ 1068873 h 1119771"/>
                <a:gd name="connsiteX1" fmla="*/ 338702 w 575607"/>
                <a:gd name="connsiteY1" fmla="*/ 173759 h 1119771"/>
                <a:gd name="connsiteX2" fmla="*/ 489347 w 575607"/>
                <a:gd name="connsiteY2" fmla="*/ 324404 h 1119771"/>
                <a:gd name="connsiteX3" fmla="*/ 561319 w 575607"/>
                <a:gd name="connsiteY3" fmla="*/ 323153 h 1119771"/>
                <a:gd name="connsiteX4" fmla="*/ 561319 w 575607"/>
                <a:gd name="connsiteY4" fmla="*/ 252432 h 1119771"/>
                <a:gd name="connsiteX5" fmla="*/ 323789 w 575607"/>
                <a:gd name="connsiteY5" fmla="*/ 14903 h 1119771"/>
                <a:gd name="connsiteX6" fmla="*/ 251817 w 575607"/>
                <a:gd name="connsiteY6" fmla="*/ 14903 h 1119771"/>
                <a:gd name="connsiteX7" fmla="*/ 14288 w 575607"/>
                <a:gd name="connsiteY7" fmla="*/ 252432 h 1119771"/>
                <a:gd name="connsiteX8" fmla="*/ 15538 w 575607"/>
                <a:gd name="connsiteY8" fmla="*/ 324404 h 1119771"/>
                <a:gd name="connsiteX9" fmla="*/ 86259 w 575607"/>
                <a:gd name="connsiteY9" fmla="*/ 324404 h 1119771"/>
                <a:gd name="connsiteX10" fmla="*/ 236904 w 575607"/>
                <a:gd name="connsiteY10" fmla="*/ 173759 h 1119771"/>
                <a:gd name="connsiteX11" fmla="*/ 236904 w 575607"/>
                <a:gd name="connsiteY11" fmla="*/ 1068873 h 1119771"/>
                <a:gd name="connsiteX12" fmla="*/ 287803 w 575607"/>
                <a:gd name="connsiteY12" fmla="*/ 1119772 h 1119771"/>
                <a:gd name="connsiteX13" fmla="*/ 338702 w 575607"/>
                <a:gd name="connsiteY13" fmla="*/ 1068873 h 111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5607" h="1119771">
                  <a:moveTo>
                    <a:pt x="338702" y="1068873"/>
                  </a:moveTo>
                  <a:lnTo>
                    <a:pt x="338702" y="173759"/>
                  </a:lnTo>
                  <a:lnTo>
                    <a:pt x="489347" y="324404"/>
                  </a:lnTo>
                  <a:cubicBezTo>
                    <a:pt x="509568" y="343932"/>
                    <a:pt x="541790" y="343372"/>
                    <a:pt x="561319" y="323153"/>
                  </a:cubicBezTo>
                  <a:cubicBezTo>
                    <a:pt x="580370" y="303428"/>
                    <a:pt x="580370" y="272157"/>
                    <a:pt x="561319" y="252432"/>
                  </a:cubicBezTo>
                  <a:lnTo>
                    <a:pt x="323789" y="14903"/>
                  </a:lnTo>
                  <a:cubicBezTo>
                    <a:pt x="303913" y="-4968"/>
                    <a:pt x="271694" y="-4968"/>
                    <a:pt x="251817" y="14903"/>
                  </a:cubicBezTo>
                  <a:lnTo>
                    <a:pt x="14288" y="252432"/>
                  </a:lnTo>
                  <a:cubicBezTo>
                    <a:pt x="-5241" y="272653"/>
                    <a:pt x="-4681" y="304876"/>
                    <a:pt x="15538" y="324404"/>
                  </a:cubicBezTo>
                  <a:cubicBezTo>
                    <a:pt x="35263" y="343454"/>
                    <a:pt x="66534" y="343454"/>
                    <a:pt x="86259" y="324404"/>
                  </a:cubicBezTo>
                  <a:lnTo>
                    <a:pt x="236904" y="173759"/>
                  </a:lnTo>
                  <a:lnTo>
                    <a:pt x="236904" y="1068873"/>
                  </a:lnTo>
                  <a:cubicBezTo>
                    <a:pt x="236904" y="1096984"/>
                    <a:pt x="259692" y="1119772"/>
                    <a:pt x="287803" y="1119772"/>
                  </a:cubicBezTo>
                  <a:cubicBezTo>
                    <a:pt x="315915" y="1119772"/>
                    <a:pt x="338702" y="1096984"/>
                    <a:pt x="338702" y="1068873"/>
                  </a:cubicBezTo>
                  <a:close/>
                </a:path>
              </a:pathLst>
            </a:custGeom>
            <a:solidFill>
              <a:schemeClr val="bg1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1A2564BF-4F5B-FF60-399C-E0AF6CC9D63C}"/>
                </a:ext>
              </a:extLst>
            </p:cNvPr>
            <p:cNvSpPr txBox="1"/>
            <p:nvPr/>
          </p:nvSpPr>
          <p:spPr>
            <a:xfrm>
              <a:off x="6657219" y="1941011"/>
              <a:ext cx="2135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b="1" spc="-150" dirty="0">
                  <a:solidFill>
                    <a:schemeClr val="bg1"/>
                  </a:solidFill>
                  <a:latin typeface="Montserrat" panose="00000500000000000000" pitchFamily="2" charset="0"/>
                </a:rPr>
                <a:t>+55%</a:t>
              </a:r>
            </a:p>
          </p:txBody>
        </p:sp>
      </p:grpSp>
      <p:sp>
        <p:nvSpPr>
          <p:cNvPr id="16" name="TextBox 36">
            <a:extLst>
              <a:ext uri="{FF2B5EF4-FFF2-40B4-BE49-F238E27FC236}">
                <a16:creationId xmlns:a16="http://schemas.microsoft.com/office/drawing/2014/main" id="{02CF2899-B41D-8961-E42C-3EC3325C48D8}"/>
              </a:ext>
            </a:extLst>
          </p:cNvPr>
          <p:cNvSpPr txBox="1"/>
          <p:nvPr/>
        </p:nvSpPr>
        <p:spPr>
          <a:xfrm>
            <a:off x="682321" y="1089711"/>
            <a:ext cx="3375565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Resultados do mês</a:t>
            </a:r>
          </a:p>
        </p:txBody>
      </p:sp>
      <p:graphicFrame>
        <p:nvGraphicFramePr>
          <p:cNvPr id="47" name="Chart 33">
            <a:extLst>
              <a:ext uri="{FF2B5EF4-FFF2-40B4-BE49-F238E27FC236}">
                <a16:creationId xmlns:a16="http://schemas.microsoft.com/office/drawing/2014/main" id="{0B467B22-8803-02CB-08AE-C47A4502B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29643"/>
              </p:ext>
            </p:extLst>
          </p:nvPr>
        </p:nvGraphicFramePr>
        <p:xfrm>
          <a:off x="2547968" y="2876551"/>
          <a:ext cx="3071782" cy="166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34D88A9-12DF-6B98-0506-101E393C725A}"/>
              </a:ext>
            </a:extLst>
          </p:cNvPr>
          <p:cNvGrpSpPr/>
          <p:nvPr/>
        </p:nvGrpSpPr>
        <p:grpSpPr>
          <a:xfrm>
            <a:off x="772859" y="2878857"/>
            <a:ext cx="1570291" cy="365641"/>
            <a:chOff x="772859" y="2878857"/>
            <a:chExt cx="1570291" cy="365641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46C0016-EBF0-A31E-86CB-75EAB8B81C66}"/>
                </a:ext>
              </a:extLst>
            </p:cNvPr>
            <p:cNvGrpSpPr/>
            <p:nvPr/>
          </p:nvGrpSpPr>
          <p:grpSpPr>
            <a:xfrm>
              <a:off x="933684" y="2878857"/>
              <a:ext cx="1409466" cy="365641"/>
              <a:chOff x="933684" y="2726457"/>
              <a:chExt cx="2842504" cy="365641"/>
            </a:xfrm>
          </p:grpSpPr>
          <p:sp>
            <p:nvSpPr>
              <p:cNvPr id="22" name="TextBox 4">
                <a:extLst>
                  <a:ext uri="{FF2B5EF4-FFF2-40B4-BE49-F238E27FC236}">
                    <a16:creationId xmlns:a16="http://schemas.microsoft.com/office/drawing/2014/main" id="{C9E4DCB7-3631-C7A2-9C8A-0C32FD95960E}"/>
                  </a:ext>
                </a:extLst>
              </p:cNvPr>
              <p:cNvSpPr txBox="1"/>
              <p:nvPr/>
            </p:nvSpPr>
            <p:spPr>
              <a:xfrm>
                <a:off x="933684" y="2726457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RECEITAS:</a:t>
                </a:r>
                <a:endPara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962D67F3-7032-8B1A-76A4-878EBE765FC1}"/>
                  </a:ext>
                </a:extLst>
              </p:cNvPr>
              <p:cNvSpPr txBox="1"/>
              <p:nvPr/>
            </p:nvSpPr>
            <p:spPr>
              <a:xfrm>
                <a:off x="933684" y="2907432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R$ 150.000</a:t>
                </a:r>
                <a:endPara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</p:grp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13145C5-018B-42E2-28FD-6827B7DDBBC1}"/>
                </a:ext>
              </a:extLst>
            </p:cNvPr>
            <p:cNvSpPr/>
            <p:nvPr/>
          </p:nvSpPr>
          <p:spPr>
            <a:xfrm>
              <a:off x="772859" y="2925438"/>
              <a:ext cx="140298" cy="248120"/>
            </a:xfrm>
            <a:custGeom>
              <a:avLst/>
              <a:gdLst>
                <a:gd name="connsiteX0" fmla="*/ 338702 w 575607"/>
                <a:gd name="connsiteY0" fmla="*/ 1068873 h 1119771"/>
                <a:gd name="connsiteX1" fmla="*/ 338702 w 575607"/>
                <a:gd name="connsiteY1" fmla="*/ 173759 h 1119771"/>
                <a:gd name="connsiteX2" fmla="*/ 489347 w 575607"/>
                <a:gd name="connsiteY2" fmla="*/ 324404 h 1119771"/>
                <a:gd name="connsiteX3" fmla="*/ 561319 w 575607"/>
                <a:gd name="connsiteY3" fmla="*/ 323153 h 1119771"/>
                <a:gd name="connsiteX4" fmla="*/ 561319 w 575607"/>
                <a:gd name="connsiteY4" fmla="*/ 252432 h 1119771"/>
                <a:gd name="connsiteX5" fmla="*/ 323789 w 575607"/>
                <a:gd name="connsiteY5" fmla="*/ 14903 h 1119771"/>
                <a:gd name="connsiteX6" fmla="*/ 251817 w 575607"/>
                <a:gd name="connsiteY6" fmla="*/ 14903 h 1119771"/>
                <a:gd name="connsiteX7" fmla="*/ 14288 w 575607"/>
                <a:gd name="connsiteY7" fmla="*/ 252432 h 1119771"/>
                <a:gd name="connsiteX8" fmla="*/ 15538 w 575607"/>
                <a:gd name="connsiteY8" fmla="*/ 324404 h 1119771"/>
                <a:gd name="connsiteX9" fmla="*/ 86259 w 575607"/>
                <a:gd name="connsiteY9" fmla="*/ 324404 h 1119771"/>
                <a:gd name="connsiteX10" fmla="*/ 236904 w 575607"/>
                <a:gd name="connsiteY10" fmla="*/ 173759 h 1119771"/>
                <a:gd name="connsiteX11" fmla="*/ 236904 w 575607"/>
                <a:gd name="connsiteY11" fmla="*/ 1068873 h 1119771"/>
                <a:gd name="connsiteX12" fmla="*/ 287803 w 575607"/>
                <a:gd name="connsiteY12" fmla="*/ 1119772 h 1119771"/>
                <a:gd name="connsiteX13" fmla="*/ 338702 w 575607"/>
                <a:gd name="connsiteY13" fmla="*/ 1068873 h 111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5607" h="1119771">
                  <a:moveTo>
                    <a:pt x="338702" y="1068873"/>
                  </a:moveTo>
                  <a:lnTo>
                    <a:pt x="338702" y="173759"/>
                  </a:lnTo>
                  <a:lnTo>
                    <a:pt x="489347" y="324404"/>
                  </a:lnTo>
                  <a:cubicBezTo>
                    <a:pt x="509568" y="343932"/>
                    <a:pt x="541790" y="343372"/>
                    <a:pt x="561319" y="323153"/>
                  </a:cubicBezTo>
                  <a:cubicBezTo>
                    <a:pt x="580370" y="303428"/>
                    <a:pt x="580370" y="272157"/>
                    <a:pt x="561319" y="252432"/>
                  </a:cubicBezTo>
                  <a:lnTo>
                    <a:pt x="323789" y="14903"/>
                  </a:lnTo>
                  <a:cubicBezTo>
                    <a:pt x="303913" y="-4968"/>
                    <a:pt x="271694" y="-4968"/>
                    <a:pt x="251817" y="14903"/>
                  </a:cubicBezTo>
                  <a:lnTo>
                    <a:pt x="14288" y="252432"/>
                  </a:lnTo>
                  <a:cubicBezTo>
                    <a:pt x="-5241" y="272653"/>
                    <a:pt x="-4681" y="304876"/>
                    <a:pt x="15538" y="324404"/>
                  </a:cubicBezTo>
                  <a:cubicBezTo>
                    <a:pt x="35263" y="343454"/>
                    <a:pt x="66534" y="343454"/>
                    <a:pt x="86259" y="324404"/>
                  </a:cubicBezTo>
                  <a:lnTo>
                    <a:pt x="236904" y="173759"/>
                  </a:lnTo>
                  <a:lnTo>
                    <a:pt x="236904" y="1068873"/>
                  </a:lnTo>
                  <a:cubicBezTo>
                    <a:pt x="236904" y="1096984"/>
                    <a:pt x="259692" y="1119772"/>
                    <a:pt x="287803" y="1119772"/>
                  </a:cubicBezTo>
                  <a:cubicBezTo>
                    <a:pt x="315915" y="1119772"/>
                    <a:pt x="338702" y="1096984"/>
                    <a:pt x="338702" y="1068873"/>
                  </a:cubicBezTo>
                  <a:close/>
                </a:path>
              </a:pathLst>
            </a:custGeom>
            <a:solidFill>
              <a:schemeClr val="accent3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CEFB957-92DC-37AB-E160-1D2F06403A00}"/>
              </a:ext>
            </a:extLst>
          </p:cNvPr>
          <p:cNvGrpSpPr/>
          <p:nvPr/>
        </p:nvGrpSpPr>
        <p:grpSpPr>
          <a:xfrm>
            <a:off x="772859" y="3478932"/>
            <a:ext cx="1570291" cy="365641"/>
            <a:chOff x="772859" y="3478932"/>
            <a:chExt cx="1570291" cy="365641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645BBBA-A0FE-AB1A-8B3F-D5711CB539F4}"/>
                </a:ext>
              </a:extLst>
            </p:cNvPr>
            <p:cNvGrpSpPr/>
            <p:nvPr/>
          </p:nvGrpSpPr>
          <p:grpSpPr>
            <a:xfrm>
              <a:off x="933684" y="3478932"/>
              <a:ext cx="1409466" cy="365641"/>
              <a:chOff x="933684" y="2726457"/>
              <a:chExt cx="2842504" cy="365641"/>
            </a:xfrm>
          </p:grpSpPr>
          <p:sp>
            <p:nvSpPr>
              <p:cNvPr id="35" name="TextBox 4">
                <a:extLst>
                  <a:ext uri="{FF2B5EF4-FFF2-40B4-BE49-F238E27FC236}">
                    <a16:creationId xmlns:a16="http://schemas.microsoft.com/office/drawing/2014/main" id="{860F5EDA-D07B-6489-1832-5324C03940D6}"/>
                  </a:ext>
                </a:extLst>
              </p:cNvPr>
              <p:cNvSpPr txBox="1"/>
              <p:nvPr/>
            </p:nvSpPr>
            <p:spPr>
              <a:xfrm>
                <a:off x="933684" y="2726457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DESPESAS:</a:t>
                </a:r>
                <a:endPara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36" name="TextBox 4">
                <a:extLst>
                  <a:ext uri="{FF2B5EF4-FFF2-40B4-BE49-F238E27FC236}">
                    <a16:creationId xmlns:a16="http://schemas.microsoft.com/office/drawing/2014/main" id="{77D05731-F3A2-06B6-3EF6-E6AC7DCDA2AB}"/>
                  </a:ext>
                </a:extLst>
              </p:cNvPr>
              <p:cNvSpPr txBox="1"/>
              <p:nvPr/>
            </p:nvSpPr>
            <p:spPr>
              <a:xfrm>
                <a:off x="933684" y="2907432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R$ 150.000</a:t>
                </a:r>
                <a:endPara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</p:grp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7A6C38CF-0E5D-FB65-550B-29E692B0D1A6}"/>
                </a:ext>
              </a:extLst>
            </p:cNvPr>
            <p:cNvSpPr/>
            <p:nvPr/>
          </p:nvSpPr>
          <p:spPr>
            <a:xfrm rot="10800000">
              <a:off x="772859" y="3535847"/>
              <a:ext cx="140298" cy="248120"/>
            </a:xfrm>
            <a:custGeom>
              <a:avLst/>
              <a:gdLst>
                <a:gd name="connsiteX0" fmla="*/ 338702 w 575607"/>
                <a:gd name="connsiteY0" fmla="*/ 1068873 h 1119771"/>
                <a:gd name="connsiteX1" fmla="*/ 338702 w 575607"/>
                <a:gd name="connsiteY1" fmla="*/ 173759 h 1119771"/>
                <a:gd name="connsiteX2" fmla="*/ 489347 w 575607"/>
                <a:gd name="connsiteY2" fmla="*/ 324404 h 1119771"/>
                <a:gd name="connsiteX3" fmla="*/ 561319 w 575607"/>
                <a:gd name="connsiteY3" fmla="*/ 323153 h 1119771"/>
                <a:gd name="connsiteX4" fmla="*/ 561319 w 575607"/>
                <a:gd name="connsiteY4" fmla="*/ 252432 h 1119771"/>
                <a:gd name="connsiteX5" fmla="*/ 323789 w 575607"/>
                <a:gd name="connsiteY5" fmla="*/ 14903 h 1119771"/>
                <a:gd name="connsiteX6" fmla="*/ 251817 w 575607"/>
                <a:gd name="connsiteY6" fmla="*/ 14903 h 1119771"/>
                <a:gd name="connsiteX7" fmla="*/ 14288 w 575607"/>
                <a:gd name="connsiteY7" fmla="*/ 252432 h 1119771"/>
                <a:gd name="connsiteX8" fmla="*/ 15538 w 575607"/>
                <a:gd name="connsiteY8" fmla="*/ 324404 h 1119771"/>
                <a:gd name="connsiteX9" fmla="*/ 86259 w 575607"/>
                <a:gd name="connsiteY9" fmla="*/ 324404 h 1119771"/>
                <a:gd name="connsiteX10" fmla="*/ 236904 w 575607"/>
                <a:gd name="connsiteY10" fmla="*/ 173759 h 1119771"/>
                <a:gd name="connsiteX11" fmla="*/ 236904 w 575607"/>
                <a:gd name="connsiteY11" fmla="*/ 1068873 h 1119771"/>
                <a:gd name="connsiteX12" fmla="*/ 287803 w 575607"/>
                <a:gd name="connsiteY12" fmla="*/ 1119772 h 1119771"/>
                <a:gd name="connsiteX13" fmla="*/ 338702 w 575607"/>
                <a:gd name="connsiteY13" fmla="*/ 1068873 h 111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5607" h="1119771">
                  <a:moveTo>
                    <a:pt x="338702" y="1068873"/>
                  </a:moveTo>
                  <a:lnTo>
                    <a:pt x="338702" y="173759"/>
                  </a:lnTo>
                  <a:lnTo>
                    <a:pt x="489347" y="324404"/>
                  </a:lnTo>
                  <a:cubicBezTo>
                    <a:pt x="509568" y="343932"/>
                    <a:pt x="541790" y="343372"/>
                    <a:pt x="561319" y="323153"/>
                  </a:cubicBezTo>
                  <a:cubicBezTo>
                    <a:pt x="580370" y="303428"/>
                    <a:pt x="580370" y="272157"/>
                    <a:pt x="561319" y="252432"/>
                  </a:cubicBezTo>
                  <a:lnTo>
                    <a:pt x="323789" y="14903"/>
                  </a:lnTo>
                  <a:cubicBezTo>
                    <a:pt x="303913" y="-4968"/>
                    <a:pt x="271694" y="-4968"/>
                    <a:pt x="251817" y="14903"/>
                  </a:cubicBezTo>
                  <a:lnTo>
                    <a:pt x="14288" y="252432"/>
                  </a:lnTo>
                  <a:cubicBezTo>
                    <a:pt x="-5241" y="272653"/>
                    <a:pt x="-4681" y="304876"/>
                    <a:pt x="15538" y="324404"/>
                  </a:cubicBezTo>
                  <a:cubicBezTo>
                    <a:pt x="35263" y="343454"/>
                    <a:pt x="66534" y="343454"/>
                    <a:pt x="86259" y="324404"/>
                  </a:cubicBezTo>
                  <a:lnTo>
                    <a:pt x="236904" y="173759"/>
                  </a:lnTo>
                  <a:lnTo>
                    <a:pt x="236904" y="1068873"/>
                  </a:lnTo>
                  <a:cubicBezTo>
                    <a:pt x="236904" y="1096984"/>
                    <a:pt x="259692" y="1119772"/>
                    <a:pt x="287803" y="1119772"/>
                  </a:cubicBezTo>
                  <a:cubicBezTo>
                    <a:pt x="315915" y="1119772"/>
                    <a:pt x="338702" y="1096984"/>
                    <a:pt x="338702" y="1068873"/>
                  </a:cubicBezTo>
                  <a:close/>
                </a:path>
              </a:pathLst>
            </a:custGeom>
            <a:solidFill>
              <a:schemeClr val="accent6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182CEBA-EE2B-C744-8709-43ABE1BA49D3}"/>
              </a:ext>
            </a:extLst>
          </p:cNvPr>
          <p:cNvGrpSpPr/>
          <p:nvPr/>
        </p:nvGrpSpPr>
        <p:grpSpPr>
          <a:xfrm>
            <a:off x="650368" y="4079007"/>
            <a:ext cx="1692782" cy="365641"/>
            <a:chOff x="650368" y="4079007"/>
            <a:chExt cx="1692782" cy="365641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E477A418-635A-F53E-5DDB-D749F6DC463B}"/>
                </a:ext>
              </a:extLst>
            </p:cNvPr>
            <p:cNvGrpSpPr/>
            <p:nvPr/>
          </p:nvGrpSpPr>
          <p:grpSpPr>
            <a:xfrm>
              <a:off x="933684" y="4079007"/>
              <a:ext cx="1409466" cy="365641"/>
              <a:chOff x="933684" y="2726457"/>
              <a:chExt cx="2842504" cy="365641"/>
            </a:xfrm>
          </p:grpSpPr>
          <p:sp>
            <p:nvSpPr>
              <p:cNvPr id="40" name="TextBox 4">
                <a:extLst>
                  <a:ext uri="{FF2B5EF4-FFF2-40B4-BE49-F238E27FC236}">
                    <a16:creationId xmlns:a16="http://schemas.microsoft.com/office/drawing/2014/main" id="{FE10E7CE-FC47-9EFC-3DE6-7941BC5736FB}"/>
                  </a:ext>
                </a:extLst>
              </p:cNvPr>
              <p:cNvSpPr txBox="1"/>
              <p:nvPr/>
            </p:nvSpPr>
            <p:spPr>
              <a:xfrm>
                <a:off x="933684" y="2726457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OUTROS:</a:t>
                </a:r>
                <a:endPara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41" name="TextBox 4">
                <a:extLst>
                  <a:ext uri="{FF2B5EF4-FFF2-40B4-BE49-F238E27FC236}">
                    <a16:creationId xmlns:a16="http://schemas.microsoft.com/office/drawing/2014/main" id="{33EC0676-8BFF-21D9-E68C-A84458AF6D8A}"/>
                  </a:ext>
                </a:extLst>
              </p:cNvPr>
              <p:cNvSpPr txBox="1"/>
              <p:nvPr/>
            </p:nvSpPr>
            <p:spPr>
              <a:xfrm>
                <a:off x="933684" y="2907432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R$ 150.000</a:t>
                </a:r>
                <a:endPara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</p:grp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7ED54459-4C7F-5167-547A-857788CF65F1}"/>
                </a:ext>
              </a:extLst>
            </p:cNvPr>
            <p:cNvSpPr/>
            <p:nvPr/>
          </p:nvSpPr>
          <p:spPr>
            <a:xfrm rot="5400000">
              <a:off x="704279" y="4114967"/>
              <a:ext cx="140298" cy="248120"/>
            </a:xfrm>
            <a:custGeom>
              <a:avLst/>
              <a:gdLst>
                <a:gd name="connsiteX0" fmla="*/ 338702 w 575607"/>
                <a:gd name="connsiteY0" fmla="*/ 1068873 h 1119771"/>
                <a:gd name="connsiteX1" fmla="*/ 338702 w 575607"/>
                <a:gd name="connsiteY1" fmla="*/ 173759 h 1119771"/>
                <a:gd name="connsiteX2" fmla="*/ 489347 w 575607"/>
                <a:gd name="connsiteY2" fmla="*/ 324404 h 1119771"/>
                <a:gd name="connsiteX3" fmla="*/ 561319 w 575607"/>
                <a:gd name="connsiteY3" fmla="*/ 323153 h 1119771"/>
                <a:gd name="connsiteX4" fmla="*/ 561319 w 575607"/>
                <a:gd name="connsiteY4" fmla="*/ 252432 h 1119771"/>
                <a:gd name="connsiteX5" fmla="*/ 323789 w 575607"/>
                <a:gd name="connsiteY5" fmla="*/ 14903 h 1119771"/>
                <a:gd name="connsiteX6" fmla="*/ 251817 w 575607"/>
                <a:gd name="connsiteY6" fmla="*/ 14903 h 1119771"/>
                <a:gd name="connsiteX7" fmla="*/ 14288 w 575607"/>
                <a:gd name="connsiteY7" fmla="*/ 252432 h 1119771"/>
                <a:gd name="connsiteX8" fmla="*/ 15538 w 575607"/>
                <a:gd name="connsiteY8" fmla="*/ 324404 h 1119771"/>
                <a:gd name="connsiteX9" fmla="*/ 86259 w 575607"/>
                <a:gd name="connsiteY9" fmla="*/ 324404 h 1119771"/>
                <a:gd name="connsiteX10" fmla="*/ 236904 w 575607"/>
                <a:gd name="connsiteY10" fmla="*/ 173759 h 1119771"/>
                <a:gd name="connsiteX11" fmla="*/ 236904 w 575607"/>
                <a:gd name="connsiteY11" fmla="*/ 1068873 h 1119771"/>
                <a:gd name="connsiteX12" fmla="*/ 287803 w 575607"/>
                <a:gd name="connsiteY12" fmla="*/ 1119772 h 1119771"/>
                <a:gd name="connsiteX13" fmla="*/ 338702 w 575607"/>
                <a:gd name="connsiteY13" fmla="*/ 1068873 h 111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5607" h="1119771">
                  <a:moveTo>
                    <a:pt x="338702" y="1068873"/>
                  </a:moveTo>
                  <a:lnTo>
                    <a:pt x="338702" y="173759"/>
                  </a:lnTo>
                  <a:lnTo>
                    <a:pt x="489347" y="324404"/>
                  </a:lnTo>
                  <a:cubicBezTo>
                    <a:pt x="509568" y="343932"/>
                    <a:pt x="541790" y="343372"/>
                    <a:pt x="561319" y="323153"/>
                  </a:cubicBezTo>
                  <a:cubicBezTo>
                    <a:pt x="580370" y="303428"/>
                    <a:pt x="580370" y="272157"/>
                    <a:pt x="561319" y="252432"/>
                  </a:cubicBezTo>
                  <a:lnTo>
                    <a:pt x="323789" y="14903"/>
                  </a:lnTo>
                  <a:cubicBezTo>
                    <a:pt x="303913" y="-4968"/>
                    <a:pt x="271694" y="-4968"/>
                    <a:pt x="251817" y="14903"/>
                  </a:cubicBezTo>
                  <a:lnTo>
                    <a:pt x="14288" y="252432"/>
                  </a:lnTo>
                  <a:cubicBezTo>
                    <a:pt x="-5241" y="272653"/>
                    <a:pt x="-4681" y="304876"/>
                    <a:pt x="15538" y="324404"/>
                  </a:cubicBezTo>
                  <a:cubicBezTo>
                    <a:pt x="35263" y="343454"/>
                    <a:pt x="66534" y="343454"/>
                    <a:pt x="86259" y="324404"/>
                  </a:cubicBezTo>
                  <a:lnTo>
                    <a:pt x="236904" y="173759"/>
                  </a:lnTo>
                  <a:lnTo>
                    <a:pt x="236904" y="1068873"/>
                  </a:lnTo>
                  <a:cubicBezTo>
                    <a:pt x="236904" y="1096984"/>
                    <a:pt x="259692" y="1119772"/>
                    <a:pt x="287803" y="1119772"/>
                  </a:cubicBezTo>
                  <a:cubicBezTo>
                    <a:pt x="315915" y="1119772"/>
                    <a:pt x="338702" y="1096984"/>
                    <a:pt x="338702" y="1068873"/>
                  </a:cubicBezTo>
                  <a:close/>
                </a:path>
              </a:pathLst>
            </a:custGeom>
            <a:solidFill>
              <a:schemeClr val="accent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15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51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1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1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1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1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6" grpId="0"/>
      <p:bldGraphic spid="4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50819B94-33D3-1109-9D50-0366EE9534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5E256CE7-30D3-D168-0EB1-B0D754B73CAF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0DDD648-AE6B-6056-0D21-E8DBA6383647}"/>
              </a:ext>
            </a:extLst>
          </p:cNvPr>
          <p:cNvSpPr txBox="1"/>
          <p:nvPr/>
        </p:nvSpPr>
        <p:spPr>
          <a:xfrm>
            <a:off x="657975" y="1444020"/>
            <a:ext cx="1760418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9600" spc="-150" dirty="0">
                <a:solidFill>
                  <a:schemeClr val="bg1"/>
                </a:solidFill>
                <a:latin typeface="Montserrat Light" panose="00000400000000000000" pitchFamily="2" charset="0"/>
              </a:rPr>
              <a:t>04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32962C-74DF-CB8B-D9D6-8668BF32A51A}"/>
              </a:ext>
            </a:extLst>
          </p:cNvPr>
          <p:cNvSpPr txBox="1"/>
          <p:nvPr/>
        </p:nvSpPr>
        <p:spPr>
          <a:xfrm>
            <a:off x="657975" y="2802091"/>
            <a:ext cx="568456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Quais foram os resultados?</a:t>
            </a:r>
          </a:p>
        </p:txBody>
      </p:sp>
    </p:spTree>
    <p:extLst>
      <p:ext uri="{BB962C8B-B14F-4D97-AF65-F5344CB8AC3E}">
        <p14:creationId xmlns:p14="http://schemas.microsoft.com/office/powerpoint/2010/main" val="309987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A24AAA12-F422-46D3-AACC-FA7CB676C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7499088"/>
              </p:ext>
            </p:extLst>
          </p:nvPr>
        </p:nvGraphicFramePr>
        <p:xfrm>
          <a:off x="582398" y="2132289"/>
          <a:ext cx="1616869" cy="160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59D9B0D2-07D4-4E5A-89DE-013C786FA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004689"/>
              </p:ext>
            </p:extLst>
          </p:nvPr>
        </p:nvGraphicFramePr>
        <p:xfrm>
          <a:off x="2703177" y="2132289"/>
          <a:ext cx="1616869" cy="160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A865EAEC-4D44-4493-9EB3-AF64867C0A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4289130"/>
              </p:ext>
            </p:extLst>
          </p:nvPr>
        </p:nvGraphicFramePr>
        <p:xfrm>
          <a:off x="4823956" y="2132289"/>
          <a:ext cx="1616869" cy="160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FD1C5B4-5DA0-4361-ADD3-B1D465627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879915"/>
              </p:ext>
            </p:extLst>
          </p:nvPr>
        </p:nvGraphicFramePr>
        <p:xfrm>
          <a:off x="6944734" y="2132289"/>
          <a:ext cx="1616869" cy="1601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7B9ACAA0-5F69-4051-B094-CDF286E4DB01}"/>
              </a:ext>
            </a:extLst>
          </p:cNvPr>
          <p:cNvSpPr txBox="1"/>
          <p:nvPr/>
        </p:nvSpPr>
        <p:spPr>
          <a:xfrm>
            <a:off x="6944734" y="3783757"/>
            <a:ext cx="16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4"/>
                </a:solidFill>
                <a:latin typeface="Montserrat" panose="00000500000000000000" pitchFamily="2" charset="0"/>
              </a:rPr>
              <a:t>Abril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229262-E555-46D8-A9DD-8A6A68818BB2}"/>
              </a:ext>
            </a:extLst>
          </p:cNvPr>
          <p:cNvSpPr txBox="1"/>
          <p:nvPr/>
        </p:nvSpPr>
        <p:spPr>
          <a:xfrm>
            <a:off x="4823956" y="3783757"/>
            <a:ext cx="16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3"/>
                </a:solidFill>
                <a:latin typeface="Montserrat" panose="00000500000000000000" pitchFamily="2" charset="0"/>
              </a:rPr>
              <a:t>Março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7A0BC1A-1E3A-4C73-84CB-5E708D22B250}"/>
              </a:ext>
            </a:extLst>
          </p:cNvPr>
          <p:cNvSpPr txBox="1"/>
          <p:nvPr/>
        </p:nvSpPr>
        <p:spPr>
          <a:xfrm>
            <a:off x="2703177" y="3783757"/>
            <a:ext cx="16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  <a:latin typeface="Montserrat" panose="00000500000000000000" pitchFamily="2" charset="0"/>
              </a:rPr>
              <a:t>Fevereiro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B25162-7886-43DB-B60E-188BDEA57CB6}"/>
              </a:ext>
            </a:extLst>
          </p:cNvPr>
          <p:cNvSpPr txBox="1"/>
          <p:nvPr/>
        </p:nvSpPr>
        <p:spPr>
          <a:xfrm>
            <a:off x="582399" y="3783757"/>
            <a:ext cx="161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/>
                </a:solidFill>
                <a:latin typeface="Montserrat" panose="00000500000000000000" pitchFamily="2" charset="0"/>
              </a:rPr>
              <a:t>Janeiro</a:t>
            </a:r>
          </a:p>
        </p:txBody>
      </p:sp>
      <p:sp>
        <p:nvSpPr>
          <p:cNvPr id="2" name="TextBox 37">
            <a:extLst>
              <a:ext uri="{FF2B5EF4-FFF2-40B4-BE49-F238E27FC236}">
                <a16:creationId xmlns:a16="http://schemas.microsoft.com/office/drawing/2014/main" id="{C05C0E1B-857B-B416-EF69-80B2967C9ED3}"/>
              </a:ext>
            </a:extLst>
          </p:cNvPr>
          <p:cNvSpPr txBox="1"/>
          <p:nvPr/>
        </p:nvSpPr>
        <p:spPr>
          <a:xfrm>
            <a:off x="2085976" y="513711"/>
            <a:ext cx="49720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>
                <a:solidFill>
                  <a:schemeClr val="accent1"/>
                </a:solidFill>
                <a:latin typeface="Montserrat" panose="00000500000000000000" pitchFamily="2" charset="0"/>
              </a:rPr>
              <a:t>Comparativo mês a mês</a:t>
            </a:r>
          </a:p>
        </p:txBody>
      </p:sp>
      <p:sp>
        <p:nvSpPr>
          <p:cNvPr id="3" name="TextBox 38">
            <a:extLst>
              <a:ext uri="{FF2B5EF4-FFF2-40B4-BE49-F238E27FC236}">
                <a16:creationId xmlns:a16="http://schemas.microsoft.com/office/drawing/2014/main" id="{E5849716-E6CE-8CFB-1B20-771ED0986999}"/>
              </a:ext>
            </a:extLst>
          </p:cNvPr>
          <p:cNvSpPr txBox="1"/>
          <p:nvPr/>
        </p:nvSpPr>
        <p:spPr>
          <a:xfrm>
            <a:off x="3951478" y="359079"/>
            <a:ext cx="12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spc="75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pPr algn="ctr"/>
            <a:r>
              <a:rPr lang="pt-BR" dirty="0"/>
              <a:t>RESULTADOS</a:t>
            </a:r>
          </a:p>
        </p:txBody>
      </p:sp>
      <p:sp>
        <p:nvSpPr>
          <p:cNvPr id="4" name="TextBox 41">
            <a:extLst>
              <a:ext uri="{FF2B5EF4-FFF2-40B4-BE49-F238E27FC236}">
                <a16:creationId xmlns:a16="http://schemas.microsoft.com/office/drawing/2014/main" id="{E4AB0578-2FB5-FD2F-EFFE-FD3E592D8B5E}"/>
              </a:ext>
            </a:extLst>
          </p:cNvPr>
          <p:cNvSpPr txBox="1"/>
          <p:nvPr/>
        </p:nvSpPr>
        <p:spPr>
          <a:xfrm>
            <a:off x="962025" y="929209"/>
            <a:ext cx="7219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Exploramos o desempenho mês a mês para identificar padrões, oportunidades e melhorias contínuas. Este comparativo oferece insights cruciais, direcionando nossa estratégia para o sucesso sustentado.</a:t>
            </a:r>
          </a:p>
        </p:txBody>
      </p:sp>
    </p:spTree>
    <p:extLst>
      <p:ext uri="{BB962C8B-B14F-4D97-AF65-F5344CB8AC3E}">
        <p14:creationId xmlns:p14="http://schemas.microsoft.com/office/powerpoint/2010/main" val="30340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5" grpId="0">
        <p:bldAsOne/>
      </p:bldGraphic>
      <p:bldGraphic spid="36" grpId="0">
        <p:bldAsOne/>
      </p:bldGraphic>
      <p:bldGraphic spid="37" grpId="0">
        <p:bldAsOne/>
      </p:bldGraphic>
      <p:bldP spid="53" grpId="0"/>
      <p:bldP spid="54" grpId="0"/>
      <p:bldP spid="55" grpId="0"/>
      <p:bldP spid="56" grpId="0"/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7">
            <a:extLst>
              <a:ext uri="{FF2B5EF4-FFF2-40B4-BE49-F238E27FC236}">
                <a16:creationId xmlns:a16="http://schemas.microsoft.com/office/drawing/2014/main" id="{E5050E9C-90B1-6920-1785-2047998A3921}"/>
              </a:ext>
            </a:extLst>
          </p:cNvPr>
          <p:cNvSpPr txBox="1"/>
          <p:nvPr/>
        </p:nvSpPr>
        <p:spPr>
          <a:xfrm>
            <a:off x="2400301" y="513711"/>
            <a:ext cx="4343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>
                <a:solidFill>
                  <a:schemeClr val="accent1"/>
                </a:solidFill>
                <a:latin typeface="Montserrat" panose="00000500000000000000" pitchFamily="2" charset="0"/>
              </a:rPr>
              <a:t>Comparativo ano a ano</a:t>
            </a: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D8CD5477-4A8F-84CA-C7FD-821A6793161A}"/>
              </a:ext>
            </a:extLst>
          </p:cNvPr>
          <p:cNvSpPr txBox="1"/>
          <p:nvPr/>
        </p:nvSpPr>
        <p:spPr>
          <a:xfrm>
            <a:off x="3951478" y="359079"/>
            <a:ext cx="12410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spc="75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pPr algn="ctr"/>
            <a:r>
              <a:rPr lang="pt-BR" dirty="0"/>
              <a:t>RESULTADOS</a:t>
            </a:r>
          </a:p>
        </p:txBody>
      </p:sp>
      <p:sp>
        <p:nvSpPr>
          <p:cNvPr id="5" name="TextBox 41">
            <a:extLst>
              <a:ext uri="{FF2B5EF4-FFF2-40B4-BE49-F238E27FC236}">
                <a16:creationId xmlns:a16="http://schemas.microsoft.com/office/drawing/2014/main" id="{CA8CFC10-B25E-A8E1-7769-39661E21749A}"/>
              </a:ext>
            </a:extLst>
          </p:cNvPr>
          <p:cNvSpPr txBox="1"/>
          <p:nvPr/>
        </p:nvSpPr>
        <p:spPr>
          <a:xfrm>
            <a:off x="1000125" y="929209"/>
            <a:ext cx="7143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Nossa comparação ano a ano revela uma trajetória impressionante de evolução. Superamos metas, aprendemos com desafios e consolidamos conquistas, promovendo uma cultura de crescimento constante.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43D288D-7160-FC09-9849-54CAA53AD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367046"/>
              </p:ext>
            </p:extLst>
          </p:nvPr>
        </p:nvGraphicFramePr>
        <p:xfrm>
          <a:off x="1261111" y="1384445"/>
          <a:ext cx="6816090" cy="3249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742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Graphic spid="6" grpId="0" uiExpand="1">
        <p:bldSub>
          <a:bldChart bld="category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7">
            <a:extLst>
              <a:ext uri="{FF2B5EF4-FFF2-40B4-BE49-F238E27FC236}">
                <a16:creationId xmlns:a16="http://schemas.microsoft.com/office/drawing/2014/main" id="{1853C064-CECD-9BFD-D293-3033623AD4B3}"/>
              </a:ext>
            </a:extLst>
          </p:cNvPr>
          <p:cNvSpPr txBox="1"/>
          <p:nvPr/>
        </p:nvSpPr>
        <p:spPr>
          <a:xfrm>
            <a:off x="2400301" y="513711"/>
            <a:ext cx="4343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>
                <a:solidFill>
                  <a:schemeClr val="accent1"/>
                </a:solidFill>
                <a:latin typeface="Montserrat" panose="00000500000000000000" pitchFamily="2" charset="0"/>
              </a:rPr>
              <a:t>Fluxo de caixa</a:t>
            </a: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588CB094-F46A-F430-B1C7-7A58313B1E04}"/>
              </a:ext>
            </a:extLst>
          </p:cNvPr>
          <p:cNvSpPr txBox="1"/>
          <p:nvPr/>
        </p:nvSpPr>
        <p:spPr>
          <a:xfrm>
            <a:off x="3999569" y="359079"/>
            <a:ext cx="11448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 spc="75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pt-BR" dirty="0"/>
              <a:t>RESULTADOS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CD8428E-CA8D-B995-83CF-0CAFA5532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33134"/>
              </p:ext>
            </p:extLst>
          </p:nvPr>
        </p:nvGraphicFramePr>
        <p:xfrm>
          <a:off x="314325" y="1220787"/>
          <a:ext cx="8515350" cy="340899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625337">
                  <a:extLst>
                    <a:ext uri="{9D8B030D-6E8A-4147-A177-3AD203B41FA5}">
                      <a16:colId xmlns:a16="http://schemas.microsoft.com/office/drawing/2014/main" val="577240414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2956713708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2326104973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86878755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1099010626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429121031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3012724364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3181773128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3606099419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3536352658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4066910147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2849742442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1937109326"/>
                    </a:ext>
                  </a:extLst>
                </a:gridCol>
                <a:gridCol w="530001">
                  <a:extLst>
                    <a:ext uri="{9D8B030D-6E8A-4147-A177-3AD203B41FA5}">
                      <a16:colId xmlns:a16="http://schemas.microsoft.com/office/drawing/2014/main" val="380707925"/>
                    </a:ext>
                  </a:extLst>
                </a:gridCol>
              </a:tblGrid>
              <a:tr h="309909">
                <a:tc>
                  <a:txBody>
                    <a:bodyPr/>
                    <a:lstStyle/>
                    <a:p>
                      <a:pPr algn="l" fontAlgn="ctr"/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Jan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Fev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Mar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Abr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Mai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Jun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Jul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Ago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Set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Out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 err="1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Nov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Dez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Total</a:t>
                      </a:r>
                      <a:endParaRPr lang="pt-BR" sz="900" b="1" i="0" u="none" strike="noStrike" dirty="0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172797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Saldo inicial</a:t>
                      </a: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781654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Receitas</a:t>
                      </a: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72211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Despesas</a:t>
                      </a: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903451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Lucro / Prejuízo</a:t>
                      </a: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8644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Acumulado</a:t>
                      </a: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10129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Lucratividade</a:t>
                      </a: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496912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l" fontAlgn="ctr"/>
                      <a:endParaRPr lang="pt-BR" sz="900" b="1" i="0" u="none" strike="noStrike"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1" i="0" u="none" strike="noStrike" dirty="0">
                        <a:solidFill>
                          <a:srgbClr val="262626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703153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Contas a pagar</a:t>
                      </a: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23443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Contas a Receber</a:t>
                      </a: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76001"/>
                  </a:ext>
                </a:extLst>
              </a:tr>
              <a:tr h="309909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Necessidade de caixa</a:t>
                      </a:r>
                    </a:p>
                  </a:txBody>
                  <a:tcPr marL="43564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00,00</a:t>
                      </a:r>
                    </a:p>
                  </a:txBody>
                  <a:tcPr marL="4840" marR="4840" marT="484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989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8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A91C595-9D34-E514-7837-F7476E5266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5E256CE7-30D3-D168-0EB1-B0D754B73CAF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0DDD648-AE6B-6056-0D21-E8DBA6383647}"/>
              </a:ext>
            </a:extLst>
          </p:cNvPr>
          <p:cNvSpPr txBox="1"/>
          <p:nvPr/>
        </p:nvSpPr>
        <p:spPr>
          <a:xfrm>
            <a:off x="657975" y="1444020"/>
            <a:ext cx="164339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9600" spc="-150" dirty="0">
                <a:solidFill>
                  <a:schemeClr val="bg1"/>
                </a:solidFill>
                <a:latin typeface="Montserrat Light" panose="00000400000000000000" pitchFamily="2" charset="0"/>
              </a:rPr>
              <a:t>05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32962C-74DF-CB8B-D9D6-8668BF32A51A}"/>
              </a:ext>
            </a:extLst>
          </p:cNvPr>
          <p:cNvSpPr txBox="1"/>
          <p:nvPr/>
        </p:nvSpPr>
        <p:spPr>
          <a:xfrm>
            <a:off x="657975" y="2802091"/>
            <a:ext cx="547137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Quais foram os impactos?</a:t>
            </a:r>
          </a:p>
        </p:txBody>
      </p:sp>
    </p:spTree>
    <p:extLst>
      <p:ext uri="{BB962C8B-B14F-4D97-AF65-F5344CB8AC3E}">
        <p14:creationId xmlns:p14="http://schemas.microsoft.com/office/powerpoint/2010/main" val="410727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362E4379-AB54-D759-5676-BF973DBE0BF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889A26B-C595-BE4E-AEA8-E72D17BB882C}"/>
              </a:ext>
            </a:extLst>
          </p:cNvPr>
          <p:cNvSpPr/>
          <p:nvPr/>
        </p:nvSpPr>
        <p:spPr>
          <a:xfrm>
            <a:off x="4800687" y="0"/>
            <a:ext cx="4343313" cy="514350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atin typeface="Montserrat" panose="00000500000000000000" pitchFamily="2" charset="0"/>
            </a:endParaRPr>
          </a:p>
        </p:txBody>
      </p:sp>
      <p:graphicFrame>
        <p:nvGraphicFramePr>
          <p:cNvPr id="2" name="Chart 33">
            <a:extLst>
              <a:ext uri="{FF2B5EF4-FFF2-40B4-BE49-F238E27FC236}">
                <a16:creationId xmlns:a16="http://schemas.microsoft.com/office/drawing/2014/main" id="{01AF6015-E089-173B-D618-1B15231053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596166"/>
              </p:ext>
            </p:extLst>
          </p:nvPr>
        </p:nvGraphicFramePr>
        <p:xfrm>
          <a:off x="757268" y="2348996"/>
          <a:ext cx="3071782" cy="2173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33">
            <a:extLst>
              <a:ext uri="{FF2B5EF4-FFF2-40B4-BE49-F238E27FC236}">
                <a16:creationId xmlns:a16="http://schemas.microsoft.com/office/drawing/2014/main" id="{8804797E-F078-3B1D-C831-B8BB5F867CC0}"/>
              </a:ext>
            </a:extLst>
          </p:cNvPr>
          <p:cNvSpPr txBox="1"/>
          <p:nvPr/>
        </p:nvSpPr>
        <p:spPr>
          <a:xfrm>
            <a:off x="676187" y="851888"/>
            <a:ext cx="3438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rgbClr val="002060"/>
                </a:solidFill>
                <a:latin typeface="Montserrat" panose="00000500000000000000" pitchFamily="2" charset="0"/>
              </a:rPr>
              <a:t>Considerações</a:t>
            </a: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A64835DC-16B1-CB22-F77E-B0A4FA4DC965}"/>
              </a:ext>
            </a:extLst>
          </p:cNvPr>
          <p:cNvSpPr txBox="1"/>
          <p:nvPr/>
        </p:nvSpPr>
        <p:spPr>
          <a:xfrm>
            <a:off x="676188" y="621056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IMPACTOS</a:t>
            </a: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4D3DD592-3A0A-53C6-CB58-9B094902AA2A}"/>
              </a:ext>
            </a:extLst>
          </p:cNvPr>
          <p:cNvSpPr txBox="1"/>
          <p:nvPr/>
        </p:nvSpPr>
        <p:spPr>
          <a:xfrm>
            <a:off x="682321" y="1232586"/>
            <a:ext cx="3375565" cy="98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Identificamos e avaliamos impactos cruciais. Das mudanças operacionais ao fortalecimento da cultura organizacional, cada aspecto molda positivamente nossa jornada de sucesso.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5EE9899-1801-28B7-505E-3061E7A70CBE}"/>
              </a:ext>
            </a:extLst>
          </p:cNvPr>
          <p:cNvCxnSpPr>
            <a:cxnSpLocks/>
          </p:cNvCxnSpPr>
          <p:nvPr/>
        </p:nvCxnSpPr>
        <p:spPr>
          <a:xfrm>
            <a:off x="1647825" y="733425"/>
            <a:ext cx="1609725" cy="0"/>
          </a:xfrm>
          <a:prstGeom prst="line">
            <a:avLst/>
          </a:prstGeom>
          <a:ln w="25400">
            <a:solidFill>
              <a:schemeClr val="accent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33">
            <a:extLst>
              <a:ext uri="{FF2B5EF4-FFF2-40B4-BE49-F238E27FC236}">
                <a16:creationId xmlns:a16="http://schemas.microsoft.com/office/drawing/2014/main" id="{207264BD-F879-D640-D4ED-0883BCD4D83F}"/>
              </a:ext>
            </a:extLst>
          </p:cNvPr>
          <p:cNvSpPr txBox="1"/>
          <p:nvPr/>
        </p:nvSpPr>
        <p:spPr>
          <a:xfrm>
            <a:off x="5448386" y="1908278"/>
            <a:ext cx="3066964" cy="189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  <a:latin typeface="Montserrat" panose="00000500000000000000" pitchFamily="2" charset="0"/>
              </a:rPr>
              <a:t>Ganho financeiro: obtivemos um impactante aumento de R$ 25.000,00, refletindo nossa resiliência e crescimento sólido.</a:t>
            </a:r>
          </a:p>
        </p:txBody>
      </p:sp>
      <p:sp>
        <p:nvSpPr>
          <p:cNvPr id="12" name="TextBox 33">
            <a:extLst>
              <a:ext uri="{FF2B5EF4-FFF2-40B4-BE49-F238E27FC236}">
                <a16:creationId xmlns:a16="http://schemas.microsoft.com/office/drawing/2014/main" id="{8C5CC2B1-4D6A-E733-C664-D4211330FDE2}"/>
              </a:ext>
            </a:extLst>
          </p:cNvPr>
          <p:cNvSpPr txBox="1"/>
          <p:nvPr/>
        </p:nvSpPr>
        <p:spPr>
          <a:xfrm>
            <a:off x="5262560" y="1466276"/>
            <a:ext cx="343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accent3"/>
                </a:solidFill>
                <a:latin typeface="Montserrat" panose="00000500000000000000" pitchFamily="2" charset="0"/>
              </a:rPr>
              <a:t>+R$ 25.000,00</a:t>
            </a:r>
          </a:p>
        </p:txBody>
      </p:sp>
    </p:spTree>
    <p:extLst>
      <p:ext uri="{BB962C8B-B14F-4D97-AF65-F5344CB8AC3E}">
        <p14:creationId xmlns:p14="http://schemas.microsoft.com/office/powerpoint/2010/main" val="179938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Graphic spid="2" grpId="0">
        <p:bldAsOne/>
      </p:bldGraphic>
      <p:bldP spid="3" grpId="0"/>
      <p:bldP spid="4" grpId="0"/>
      <p:bldP spid="5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3">
            <a:extLst>
              <a:ext uri="{FF2B5EF4-FFF2-40B4-BE49-F238E27FC236}">
                <a16:creationId xmlns:a16="http://schemas.microsoft.com/office/drawing/2014/main" id="{2BCCCE9F-C8CF-0DD0-6CC6-0F556F8F3581}"/>
              </a:ext>
            </a:extLst>
          </p:cNvPr>
          <p:cNvSpPr txBox="1"/>
          <p:nvPr/>
        </p:nvSpPr>
        <p:spPr>
          <a:xfrm>
            <a:off x="676187" y="851888"/>
            <a:ext cx="3438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rgbClr val="002060"/>
                </a:solidFill>
                <a:latin typeface="Montserrat" panose="00000500000000000000" pitchFamily="2" charset="0"/>
              </a:rPr>
              <a:t>Principais Impactos Identificados</a:t>
            </a:r>
          </a:p>
        </p:txBody>
      </p:sp>
      <p:sp>
        <p:nvSpPr>
          <p:cNvPr id="5" name="TextBox 34">
            <a:extLst>
              <a:ext uri="{FF2B5EF4-FFF2-40B4-BE49-F238E27FC236}">
                <a16:creationId xmlns:a16="http://schemas.microsoft.com/office/drawing/2014/main" id="{96170EC4-C2C9-6B2C-1A4E-DB3FC887E72F}"/>
              </a:ext>
            </a:extLst>
          </p:cNvPr>
          <p:cNvSpPr txBox="1"/>
          <p:nvPr/>
        </p:nvSpPr>
        <p:spPr>
          <a:xfrm>
            <a:off x="676188" y="621056"/>
            <a:ext cx="10102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spc="75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pt-BR" dirty="0"/>
              <a:t>IMPACTOS</a:t>
            </a:r>
          </a:p>
        </p:txBody>
      </p:sp>
      <p:sp>
        <p:nvSpPr>
          <p:cNvPr id="6" name="TextBox 36">
            <a:extLst>
              <a:ext uri="{FF2B5EF4-FFF2-40B4-BE49-F238E27FC236}">
                <a16:creationId xmlns:a16="http://schemas.microsoft.com/office/drawing/2014/main" id="{2C1B8D15-F529-F211-AA3F-1CDDF8244EFC}"/>
              </a:ext>
            </a:extLst>
          </p:cNvPr>
          <p:cNvSpPr txBox="1"/>
          <p:nvPr/>
        </p:nvSpPr>
        <p:spPr>
          <a:xfrm>
            <a:off x="682321" y="1594536"/>
            <a:ext cx="4359698" cy="758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Com um notável ganho de +R$ 25.000, fortalecemos nossa estabilidade, investindo no futuro e consolidando uma base financeira mais robusta para conquistas duradouras.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CADA371-E4E5-37F5-3497-95C855F219FF}"/>
              </a:ext>
            </a:extLst>
          </p:cNvPr>
          <p:cNvCxnSpPr>
            <a:cxnSpLocks/>
          </p:cNvCxnSpPr>
          <p:nvPr/>
        </p:nvCxnSpPr>
        <p:spPr>
          <a:xfrm>
            <a:off x="1686401" y="733425"/>
            <a:ext cx="1609725" cy="0"/>
          </a:xfrm>
          <a:prstGeom prst="line">
            <a:avLst/>
          </a:prstGeom>
          <a:ln w="25400">
            <a:solidFill>
              <a:schemeClr val="accent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921C134-1F2F-2487-8B40-C693AB6945B7}"/>
              </a:ext>
            </a:extLst>
          </p:cNvPr>
          <p:cNvGrpSpPr/>
          <p:nvPr/>
        </p:nvGrpSpPr>
        <p:grpSpPr>
          <a:xfrm>
            <a:off x="0" y="3052917"/>
            <a:ext cx="9144000" cy="2090584"/>
            <a:chOff x="0" y="3052917"/>
            <a:chExt cx="9144000" cy="2090584"/>
          </a:xfrm>
        </p:grpSpPr>
        <p:sp>
          <p:nvSpPr>
            <p:cNvPr id="3" name="Rectangle 15">
              <a:extLst>
                <a:ext uri="{FF2B5EF4-FFF2-40B4-BE49-F238E27FC236}">
                  <a16:creationId xmlns:a16="http://schemas.microsoft.com/office/drawing/2014/main" id="{55238F73-6B10-11E5-F535-A73602BF2EA1}"/>
                </a:ext>
              </a:extLst>
            </p:cNvPr>
            <p:cNvSpPr/>
            <p:nvPr/>
          </p:nvSpPr>
          <p:spPr>
            <a:xfrm>
              <a:off x="0" y="3052917"/>
              <a:ext cx="9144000" cy="2090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013" dirty="0">
                <a:latin typeface="Montserrat" panose="00000500000000000000" pitchFamily="2" charset="0"/>
              </a:endParaRPr>
            </a:p>
          </p:txBody>
        </p:sp>
        <p:grpSp>
          <p:nvGrpSpPr>
            <p:cNvPr id="10" name="Group 33">
              <a:extLst>
                <a:ext uri="{FF2B5EF4-FFF2-40B4-BE49-F238E27FC236}">
                  <a16:creationId xmlns:a16="http://schemas.microsoft.com/office/drawing/2014/main" id="{4F853D2D-F9EB-3BCD-52B9-3BA4E34B7592}"/>
                </a:ext>
              </a:extLst>
            </p:cNvPr>
            <p:cNvGrpSpPr/>
            <p:nvPr/>
          </p:nvGrpSpPr>
          <p:grpSpPr>
            <a:xfrm>
              <a:off x="527277" y="3483680"/>
              <a:ext cx="2082573" cy="1427489"/>
              <a:chOff x="982436" y="4832253"/>
              <a:chExt cx="2776763" cy="1903317"/>
            </a:xfrm>
          </p:grpSpPr>
          <p:sp>
            <p:nvSpPr>
              <p:cNvPr id="11" name="TextBox 24">
                <a:extLst>
                  <a:ext uri="{FF2B5EF4-FFF2-40B4-BE49-F238E27FC236}">
                    <a16:creationId xmlns:a16="http://schemas.microsoft.com/office/drawing/2014/main" id="{80480879-E741-3587-3532-32DA0B6107AE}"/>
                  </a:ext>
                </a:extLst>
              </p:cNvPr>
              <p:cNvSpPr txBox="1"/>
              <p:nvPr/>
            </p:nvSpPr>
            <p:spPr>
              <a:xfrm>
                <a:off x="982436" y="4832253"/>
                <a:ext cx="2563094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1. EFICIÊNCIA OPERACIONAL</a:t>
                </a:r>
              </a:p>
            </p:txBody>
          </p:sp>
          <p:sp>
            <p:nvSpPr>
              <p:cNvPr id="12" name="TextBox 25">
                <a:extLst>
                  <a:ext uri="{FF2B5EF4-FFF2-40B4-BE49-F238E27FC236}">
                    <a16:creationId xmlns:a16="http://schemas.microsoft.com/office/drawing/2014/main" id="{4E6AA096-E736-8421-310D-5C8646D9642D}"/>
                  </a:ext>
                </a:extLst>
              </p:cNvPr>
              <p:cNvSpPr txBox="1"/>
              <p:nvPr/>
            </p:nvSpPr>
            <p:spPr>
              <a:xfrm>
                <a:off x="982437" y="5117522"/>
                <a:ext cx="2776762" cy="1618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825" dirty="0">
                    <a:solidFill>
                      <a:schemeClr val="bg1">
                        <a:lumMod val="95000"/>
                      </a:schemeClr>
                    </a:solidFill>
                    <a:latin typeface="Montserrat" panose="00000500000000000000" pitchFamily="2" charset="0"/>
                  </a:rPr>
                  <a:t>Investimos em processos otimizados, reduzindo custos e aumentando a produtividade, refletindo diretamente no ganho financeiro e na eficácia organizacional.</a:t>
                </a:r>
              </a:p>
            </p:txBody>
          </p:sp>
        </p:grpSp>
        <p:grpSp>
          <p:nvGrpSpPr>
            <p:cNvPr id="22" name="Group 33">
              <a:extLst>
                <a:ext uri="{FF2B5EF4-FFF2-40B4-BE49-F238E27FC236}">
                  <a16:creationId xmlns:a16="http://schemas.microsoft.com/office/drawing/2014/main" id="{DAC57E02-D747-2DE8-756E-B0B4EF88321B}"/>
                </a:ext>
              </a:extLst>
            </p:cNvPr>
            <p:cNvGrpSpPr/>
            <p:nvPr/>
          </p:nvGrpSpPr>
          <p:grpSpPr>
            <a:xfrm>
              <a:off x="2603727" y="3483681"/>
              <a:ext cx="1916199" cy="1427489"/>
              <a:chOff x="982436" y="4832253"/>
              <a:chExt cx="2554931" cy="1903317"/>
            </a:xfrm>
          </p:grpSpPr>
          <p:sp>
            <p:nvSpPr>
              <p:cNvPr id="23" name="TextBox 24">
                <a:extLst>
                  <a:ext uri="{FF2B5EF4-FFF2-40B4-BE49-F238E27FC236}">
                    <a16:creationId xmlns:a16="http://schemas.microsoft.com/office/drawing/2014/main" id="{89ACAA91-5B95-7D75-57D0-4975F6A3601C}"/>
                  </a:ext>
                </a:extLst>
              </p:cNvPr>
              <p:cNvSpPr txBox="1"/>
              <p:nvPr/>
            </p:nvSpPr>
            <p:spPr>
              <a:xfrm>
                <a:off x="982436" y="4832253"/>
                <a:ext cx="2434854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2. INOVAÇÃO E PRODUTOS</a:t>
                </a:r>
              </a:p>
            </p:txBody>
          </p:sp>
          <p:sp>
            <p:nvSpPr>
              <p:cNvPr id="24" name="TextBox 25">
                <a:extLst>
                  <a:ext uri="{FF2B5EF4-FFF2-40B4-BE49-F238E27FC236}">
                    <a16:creationId xmlns:a16="http://schemas.microsoft.com/office/drawing/2014/main" id="{5207FD7C-E387-2742-5966-6E55F0982FDD}"/>
                  </a:ext>
                </a:extLst>
              </p:cNvPr>
              <p:cNvSpPr txBox="1"/>
              <p:nvPr/>
            </p:nvSpPr>
            <p:spPr>
              <a:xfrm>
                <a:off x="982437" y="5117522"/>
                <a:ext cx="2554930" cy="1618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825" dirty="0">
                    <a:solidFill>
                      <a:schemeClr val="bg1">
                        <a:lumMod val="95000"/>
                      </a:schemeClr>
                    </a:solidFill>
                    <a:latin typeface="Montserrat" panose="00000500000000000000" pitchFamily="2" charset="0"/>
                  </a:rPr>
                  <a:t>Introduzimos produtos inovadores, atendendo às demandas do mercado, resultando em aumento nas vendas e, consequentemente, nos lucros.</a:t>
                </a:r>
              </a:p>
            </p:txBody>
          </p:sp>
        </p:grpSp>
        <p:grpSp>
          <p:nvGrpSpPr>
            <p:cNvPr id="25" name="Group 33">
              <a:extLst>
                <a:ext uri="{FF2B5EF4-FFF2-40B4-BE49-F238E27FC236}">
                  <a16:creationId xmlns:a16="http://schemas.microsoft.com/office/drawing/2014/main" id="{4F4FC5D8-222F-2030-0FA7-A5D91EF5D6F5}"/>
                </a:ext>
              </a:extLst>
            </p:cNvPr>
            <p:cNvGrpSpPr/>
            <p:nvPr/>
          </p:nvGrpSpPr>
          <p:grpSpPr>
            <a:xfrm>
              <a:off x="4680177" y="3483680"/>
              <a:ext cx="1970411" cy="1427489"/>
              <a:chOff x="982436" y="4832253"/>
              <a:chExt cx="2627214" cy="1903317"/>
            </a:xfrm>
          </p:grpSpPr>
          <p:sp>
            <p:nvSpPr>
              <p:cNvPr id="26" name="TextBox 24">
                <a:extLst>
                  <a:ext uri="{FF2B5EF4-FFF2-40B4-BE49-F238E27FC236}">
                    <a16:creationId xmlns:a16="http://schemas.microsoft.com/office/drawing/2014/main" id="{F2AF3546-6738-6714-B084-D453627D5DE6}"/>
                  </a:ext>
                </a:extLst>
              </p:cNvPr>
              <p:cNvSpPr txBox="1"/>
              <p:nvPr/>
            </p:nvSpPr>
            <p:spPr>
              <a:xfrm>
                <a:off x="982436" y="4832253"/>
                <a:ext cx="2627214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3. PARCERIAS ESTRATÉGICAS</a:t>
                </a:r>
              </a:p>
            </p:txBody>
          </p:sp>
          <p:sp>
            <p:nvSpPr>
              <p:cNvPr id="27" name="TextBox 25">
                <a:extLst>
                  <a:ext uri="{FF2B5EF4-FFF2-40B4-BE49-F238E27FC236}">
                    <a16:creationId xmlns:a16="http://schemas.microsoft.com/office/drawing/2014/main" id="{4516CB43-6085-2FE7-B354-524D5A484C54}"/>
                  </a:ext>
                </a:extLst>
              </p:cNvPr>
              <p:cNvSpPr txBox="1"/>
              <p:nvPr/>
            </p:nvSpPr>
            <p:spPr>
              <a:xfrm>
                <a:off x="982437" y="5117522"/>
                <a:ext cx="2554930" cy="1618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825" dirty="0">
                    <a:solidFill>
                      <a:schemeClr val="bg1">
                        <a:lumMod val="95000"/>
                      </a:schemeClr>
                    </a:solidFill>
                    <a:latin typeface="Montserrat" panose="00000500000000000000" pitchFamily="2" charset="0"/>
                  </a:rPr>
                  <a:t>Estabelecemos colaborações estratégicas, ampliando nossa rede de negócios e explorando sinergias, o que contribuiu para o crescimento econômico e financeiro.</a:t>
                </a:r>
              </a:p>
            </p:txBody>
          </p:sp>
        </p:grpSp>
        <p:grpSp>
          <p:nvGrpSpPr>
            <p:cNvPr id="28" name="Group 33">
              <a:extLst>
                <a:ext uri="{FF2B5EF4-FFF2-40B4-BE49-F238E27FC236}">
                  <a16:creationId xmlns:a16="http://schemas.microsoft.com/office/drawing/2014/main" id="{F5F119B1-7FF5-407D-E038-67D9D507D89A}"/>
                </a:ext>
              </a:extLst>
            </p:cNvPr>
            <p:cNvGrpSpPr/>
            <p:nvPr/>
          </p:nvGrpSpPr>
          <p:grpSpPr>
            <a:xfrm>
              <a:off x="6756627" y="3483679"/>
              <a:ext cx="2082573" cy="1427489"/>
              <a:chOff x="982436" y="4832253"/>
              <a:chExt cx="2776763" cy="1903317"/>
            </a:xfrm>
          </p:grpSpPr>
          <p:sp>
            <p:nvSpPr>
              <p:cNvPr id="29" name="TextBox 24">
                <a:extLst>
                  <a:ext uri="{FF2B5EF4-FFF2-40B4-BE49-F238E27FC236}">
                    <a16:creationId xmlns:a16="http://schemas.microsoft.com/office/drawing/2014/main" id="{75F86D60-B9F4-8F77-185F-01100DCEC665}"/>
                  </a:ext>
                </a:extLst>
              </p:cNvPr>
              <p:cNvSpPr txBox="1"/>
              <p:nvPr/>
            </p:nvSpPr>
            <p:spPr>
              <a:xfrm>
                <a:off x="982436" y="4832253"/>
                <a:ext cx="2404931" cy="307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9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4. MOTIVAÇÃO DA EQUIPE</a:t>
                </a:r>
              </a:p>
            </p:txBody>
          </p:sp>
          <p:sp>
            <p:nvSpPr>
              <p:cNvPr id="30" name="TextBox 25">
                <a:extLst>
                  <a:ext uri="{FF2B5EF4-FFF2-40B4-BE49-F238E27FC236}">
                    <a16:creationId xmlns:a16="http://schemas.microsoft.com/office/drawing/2014/main" id="{C057B04D-5651-56CF-D03D-033D45458FE7}"/>
                  </a:ext>
                </a:extLst>
              </p:cNvPr>
              <p:cNvSpPr txBox="1"/>
              <p:nvPr/>
            </p:nvSpPr>
            <p:spPr>
              <a:xfrm>
                <a:off x="982437" y="5117522"/>
                <a:ext cx="2776762" cy="1618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sz="825" dirty="0">
                    <a:solidFill>
                      <a:schemeClr val="bg1">
                        <a:lumMod val="95000"/>
                      </a:schemeClr>
                    </a:solidFill>
                    <a:latin typeface="Montserrat" panose="00000500000000000000" pitchFamily="2" charset="0"/>
                  </a:rPr>
                  <a:t>Investimos em programas de incentivo, impulsionando a motivação da equipe. Colaboradores engajados são fundamentais para alcançar metas e resultados financeiros positivos.</a:t>
                </a:r>
              </a:p>
            </p:txBody>
          </p:sp>
        </p:grpSp>
      </p:grpSp>
      <p:sp>
        <p:nvSpPr>
          <p:cNvPr id="31" name="TextBox 33">
            <a:extLst>
              <a:ext uri="{FF2B5EF4-FFF2-40B4-BE49-F238E27FC236}">
                <a16:creationId xmlns:a16="http://schemas.microsoft.com/office/drawing/2014/main" id="{6FDD546E-441F-3F75-2F9A-5305CD516616}"/>
              </a:ext>
            </a:extLst>
          </p:cNvPr>
          <p:cNvSpPr txBox="1"/>
          <p:nvPr/>
        </p:nvSpPr>
        <p:spPr>
          <a:xfrm>
            <a:off x="644320" y="2363516"/>
            <a:ext cx="3438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3"/>
                </a:solidFill>
                <a:latin typeface="Montserrat" panose="00000500000000000000" pitchFamily="2" charset="0"/>
              </a:rPr>
              <a:t>+R$ 25.000,00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F7FB9608-D007-438C-AA58-4A948828B8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1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21F51F7-C31A-C636-6BB3-0F6D07D55F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5E256CE7-30D3-D168-0EB1-B0D754B73CAF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0DDD648-AE6B-6056-0D21-E8DBA6383647}"/>
              </a:ext>
            </a:extLst>
          </p:cNvPr>
          <p:cNvSpPr txBox="1"/>
          <p:nvPr/>
        </p:nvSpPr>
        <p:spPr>
          <a:xfrm>
            <a:off x="657975" y="1444020"/>
            <a:ext cx="1696298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9600" spc="-150" dirty="0">
                <a:solidFill>
                  <a:schemeClr val="bg1"/>
                </a:solidFill>
                <a:latin typeface="Montserrat Light" panose="00000400000000000000" pitchFamily="2" charset="0"/>
              </a:rPr>
              <a:t>06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32962C-74DF-CB8B-D9D6-8668BF32A51A}"/>
              </a:ext>
            </a:extLst>
          </p:cNvPr>
          <p:cNvSpPr txBox="1"/>
          <p:nvPr/>
        </p:nvSpPr>
        <p:spPr>
          <a:xfrm>
            <a:off x="657975" y="2802091"/>
            <a:ext cx="530145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Próximos passos e metas</a:t>
            </a:r>
          </a:p>
        </p:txBody>
      </p:sp>
    </p:spTree>
    <p:extLst>
      <p:ext uri="{BB962C8B-B14F-4D97-AF65-F5344CB8AC3E}">
        <p14:creationId xmlns:p14="http://schemas.microsoft.com/office/powerpoint/2010/main" val="120238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7">
            <a:extLst>
              <a:ext uri="{FF2B5EF4-FFF2-40B4-BE49-F238E27FC236}">
                <a16:creationId xmlns:a16="http://schemas.microsoft.com/office/drawing/2014/main" id="{B0DCA454-1CC0-6355-26CD-DE182F0DB3CC}"/>
              </a:ext>
            </a:extLst>
          </p:cNvPr>
          <p:cNvSpPr txBox="1"/>
          <p:nvPr/>
        </p:nvSpPr>
        <p:spPr>
          <a:xfrm>
            <a:off x="1752602" y="513711"/>
            <a:ext cx="5638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>
                <a:solidFill>
                  <a:schemeClr val="accent1"/>
                </a:solidFill>
                <a:latin typeface="Montserrat" panose="00000500000000000000" pitchFamily="2" charset="0"/>
              </a:rPr>
              <a:t>Próximos passos do mês</a:t>
            </a: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1C93C017-A0F0-A78D-A8DE-40C9B2FC9E00}"/>
              </a:ext>
            </a:extLst>
          </p:cNvPr>
          <p:cNvSpPr txBox="1"/>
          <p:nvPr/>
        </p:nvSpPr>
        <p:spPr>
          <a:xfrm>
            <a:off x="3355964" y="359079"/>
            <a:ext cx="2432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 spc="75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pt-BR" dirty="0"/>
              <a:t>PRÓXIMOS PASSOS E METAS</a:t>
            </a:r>
          </a:p>
        </p:txBody>
      </p:sp>
      <p:sp>
        <p:nvSpPr>
          <p:cNvPr id="3" name="Rectangle: Rounded Corners 33">
            <a:extLst>
              <a:ext uri="{FF2B5EF4-FFF2-40B4-BE49-F238E27FC236}">
                <a16:creationId xmlns:a16="http://schemas.microsoft.com/office/drawing/2014/main" id="{8F04125D-9A6F-3F06-88C5-9644A9CF34AA}"/>
              </a:ext>
            </a:extLst>
          </p:cNvPr>
          <p:cNvSpPr/>
          <p:nvPr/>
        </p:nvSpPr>
        <p:spPr>
          <a:xfrm>
            <a:off x="707572" y="1416988"/>
            <a:ext cx="2394857" cy="1388609"/>
          </a:xfrm>
          <a:prstGeom prst="roundRect">
            <a:avLst>
              <a:gd name="adj" fmla="val 320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01</a:t>
            </a:r>
          </a:p>
          <a:p>
            <a:pPr algn="ctr"/>
            <a:endParaRPr lang="pt-BR" sz="9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9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Estratégias de Crescimento:</a:t>
            </a:r>
          </a:p>
          <a:p>
            <a:pPr algn="ctr"/>
            <a:r>
              <a:rPr lang="pt-BR" sz="9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Identificar oportunidades de expansão e desenvolver planos estratégicos para aumentar nossa presença no mercado e receitas.</a:t>
            </a:r>
          </a:p>
        </p:txBody>
      </p:sp>
      <p:sp>
        <p:nvSpPr>
          <p:cNvPr id="16" name="Rectangle: Rounded Corners 33">
            <a:extLst>
              <a:ext uri="{FF2B5EF4-FFF2-40B4-BE49-F238E27FC236}">
                <a16:creationId xmlns:a16="http://schemas.microsoft.com/office/drawing/2014/main" id="{BA7CDFC9-C59C-F4BD-26CD-C47289E5C494}"/>
              </a:ext>
            </a:extLst>
          </p:cNvPr>
          <p:cNvSpPr/>
          <p:nvPr/>
        </p:nvSpPr>
        <p:spPr>
          <a:xfrm>
            <a:off x="3374572" y="1416988"/>
            <a:ext cx="2394857" cy="1388609"/>
          </a:xfrm>
          <a:prstGeom prst="roundRect">
            <a:avLst>
              <a:gd name="adj" fmla="val 3205"/>
            </a:avLst>
          </a:pr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02</a:t>
            </a:r>
          </a:p>
          <a:p>
            <a:pPr algn="ctr"/>
            <a:endParaRPr lang="pt-BR" sz="9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9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Otimização de Processos Internos:</a:t>
            </a:r>
          </a:p>
          <a:p>
            <a:pPr algn="ctr"/>
            <a:r>
              <a:rPr lang="pt-BR" sz="9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Avaliar e aprimorar continuamente os processos internos para garantir eficiência operacional e redução de custos.</a:t>
            </a:r>
          </a:p>
        </p:txBody>
      </p:sp>
      <p:sp>
        <p:nvSpPr>
          <p:cNvPr id="17" name="Rectangle: Rounded Corners 33">
            <a:extLst>
              <a:ext uri="{FF2B5EF4-FFF2-40B4-BE49-F238E27FC236}">
                <a16:creationId xmlns:a16="http://schemas.microsoft.com/office/drawing/2014/main" id="{DDCFBEA3-46CC-A09C-7787-0044FDEE9738}"/>
              </a:ext>
            </a:extLst>
          </p:cNvPr>
          <p:cNvSpPr/>
          <p:nvPr/>
        </p:nvSpPr>
        <p:spPr>
          <a:xfrm>
            <a:off x="6041572" y="1416988"/>
            <a:ext cx="2394857" cy="1388609"/>
          </a:xfrm>
          <a:prstGeom prst="roundRect">
            <a:avLst>
              <a:gd name="adj" fmla="val 320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pt-BR" sz="20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03</a:t>
            </a:r>
          </a:p>
          <a:p>
            <a:pPr algn="ctr"/>
            <a:endParaRPr lang="pt-BR" sz="9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9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Novos Produtos/Serviços:</a:t>
            </a:r>
          </a:p>
          <a:p>
            <a:pPr algn="ctr"/>
            <a:r>
              <a:rPr lang="pt-BR" sz="9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Investir em pesquisa e desenvolvimento para lançar novos produtos ou serviços, atendendo às necessidades do mercado e ampliando nossa oferta.</a:t>
            </a:r>
          </a:p>
        </p:txBody>
      </p:sp>
      <p:sp>
        <p:nvSpPr>
          <p:cNvPr id="19" name="Rectangle: Rounded Corners 33">
            <a:extLst>
              <a:ext uri="{FF2B5EF4-FFF2-40B4-BE49-F238E27FC236}">
                <a16:creationId xmlns:a16="http://schemas.microsoft.com/office/drawing/2014/main" id="{541EEFCE-DB95-5B22-7D40-F33528D0A18E}"/>
              </a:ext>
            </a:extLst>
          </p:cNvPr>
          <p:cNvSpPr/>
          <p:nvPr/>
        </p:nvSpPr>
        <p:spPr>
          <a:xfrm>
            <a:off x="707572" y="2979088"/>
            <a:ext cx="2394857" cy="1388609"/>
          </a:xfrm>
          <a:prstGeom prst="roundRect">
            <a:avLst>
              <a:gd name="adj" fmla="val 32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04</a:t>
            </a:r>
          </a:p>
          <a:p>
            <a:pPr algn="ctr"/>
            <a:endParaRPr lang="pt-BR" sz="9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900" b="1" dirty="0">
                <a:solidFill>
                  <a:schemeClr val="tx1"/>
                </a:solidFill>
                <a:latin typeface="Montserrat" panose="00000500000000000000" pitchFamily="2" charset="0"/>
              </a:rPr>
              <a:t>Fortalecimento de Parcerias:</a:t>
            </a:r>
          </a:p>
          <a:p>
            <a:pPr algn="ctr"/>
            <a:r>
              <a:rPr lang="pt-BR" sz="900" dirty="0">
                <a:solidFill>
                  <a:schemeClr val="tx1"/>
                </a:solidFill>
                <a:latin typeface="Montserrat" panose="00000500000000000000" pitchFamily="2" charset="0"/>
              </a:rPr>
              <a:t>Consolidar parcerias e explorar novas alianças que possam impulsionar nosso crescimento e abrir portas para oportunidades adicionais.</a:t>
            </a:r>
          </a:p>
        </p:txBody>
      </p:sp>
      <p:sp>
        <p:nvSpPr>
          <p:cNvPr id="20" name="Rectangle: Rounded Corners 33">
            <a:extLst>
              <a:ext uri="{FF2B5EF4-FFF2-40B4-BE49-F238E27FC236}">
                <a16:creationId xmlns:a16="http://schemas.microsoft.com/office/drawing/2014/main" id="{1C019E5F-A69D-65F7-9986-DD6D20761079}"/>
              </a:ext>
            </a:extLst>
          </p:cNvPr>
          <p:cNvSpPr/>
          <p:nvPr/>
        </p:nvSpPr>
        <p:spPr>
          <a:xfrm>
            <a:off x="3374572" y="2979088"/>
            <a:ext cx="2394857" cy="1388609"/>
          </a:xfrm>
          <a:prstGeom prst="roundRect">
            <a:avLst>
              <a:gd name="adj" fmla="val 320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05</a:t>
            </a:r>
          </a:p>
          <a:p>
            <a:pPr algn="ctr"/>
            <a:endParaRPr lang="pt-BR" sz="9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900" b="1" dirty="0">
                <a:solidFill>
                  <a:schemeClr val="tx1"/>
                </a:solidFill>
                <a:latin typeface="Montserrat" panose="00000500000000000000" pitchFamily="2" charset="0"/>
              </a:rPr>
              <a:t>Experiência do Cliente:</a:t>
            </a:r>
          </a:p>
          <a:p>
            <a:pPr algn="ctr"/>
            <a:r>
              <a:rPr lang="pt-BR" sz="900" dirty="0">
                <a:solidFill>
                  <a:schemeClr val="tx1"/>
                </a:solidFill>
                <a:latin typeface="Montserrat" panose="00000500000000000000" pitchFamily="2" charset="0"/>
              </a:rPr>
              <a:t>Implementar melhorias na experiência do cliente, garantindo satisfação e fidelidade, além de coletar feedback para orientar futuras inovações.</a:t>
            </a:r>
          </a:p>
        </p:txBody>
      </p:sp>
      <p:sp>
        <p:nvSpPr>
          <p:cNvPr id="21" name="Rectangle: Rounded Corners 33">
            <a:extLst>
              <a:ext uri="{FF2B5EF4-FFF2-40B4-BE49-F238E27FC236}">
                <a16:creationId xmlns:a16="http://schemas.microsoft.com/office/drawing/2014/main" id="{B20083FE-4076-4C29-5A7F-00219593586B}"/>
              </a:ext>
            </a:extLst>
          </p:cNvPr>
          <p:cNvSpPr/>
          <p:nvPr/>
        </p:nvSpPr>
        <p:spPr>
          <a:xfrm>
            <a:off x="6041572" y="2979088"/>
            <a:ext cx="2394857" cy="1388609"/>
          </a:xfrm>
          <a:prstGeom prst="roundRect">
            <a:avLst>
              <a:gd name="adj" fmla="val 320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rIns="108000"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  <a:latin typeface="Montserrat" panose="00000500000000000000" pitchFamily="2" charset="0"/>
              </a:rPr>
              <a:t>06</a:t>
            </a:r>
          </a:p>
          <a:p>
            <a:pPr algn="ctr"/>
            <a:endParaRPr lang="pt-BR" sz="9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900" b="1" dirty="0">
                <a:solidFill>
                  <a:schemeClr val="tx1"/>
                </a:solidFill>
                <a:latin typeface="Montserrat" panose="00000500000000000000" pitchFamily="2" charset="0"/>
              </a:rPr>
              <a:t>Estratégias de Marketing:</a:t>
            </a:r>
          </a:p>
          <a:p>
            <a:pPr algn="ctr"/>
            <a:r>
              <a:rPr lang="pt-BR" sz="900" dirty="0">
                <a:solidFill>
                  <a:schemeClr val="tx1"/>
                </a:solidFill>
                <a:latin typeface="Montserrat" panose="00000500000000000000" pitchFamily="2" charset="0"/>
              </a:rPr>
              <a:t>Desenvolver campanhas de marketing abrangentes, utilizando abordagens online e offline para promover nossos produtos/serviços e ampliar nosso alcance de público.</a:t>
            </a:r>
          </a:p>
        </p:txBody>
      </p:sp>
    </p:spTree>
    <p:extLst>
      <p:ext uri="{BB962C8B-B14F-4D97-AF65-F5344CB8AC3E}">
        <p14:creationId xmlns:p14="http://schemas.microsoft.com/office/powerpoint/2010/main" val="13241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D57C0148-59A7-6FF2-9AD3-A6338C6441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5E256CE7-30D3-D168-0EB1-B0D754B73CAF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0DDD648-AE6B-6056-0D21-E8DBA6383647}"/>
              </a:ext>
            </a:extLst>
          </p:cNvPr>
          <p:cNvSpPr txBox="1"/>
          <p:nvPr/>
        </p:nvSpPr>
        <p:spPr>
          <a:xfrm>
            <a:off x="657975" y="1444020"/>
            <a:ext cx="1390124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9600" spc="-150" dirty="0">
                <a:solidFill>
                  <a:schemeClr val="bg1"/>
                </a:solidFill>
                <a:latin typeface="Montserrat Light" panose="00000400000000000000" pitchFamily="2" charset="0"/>
              </a:rPr>
              <a:t>01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32962C-74DF-CB8B-D9D6-8668BF32A51A}"/>
              </a:ext>
            </a:extLst>
          </p:cNvPr>
          <p:cNvSpPr txBox="1"/>
          <p:nvPr/>
        </p:nvSpPr>
        <p:spPr>
          <a:xfrm>
            <a:off x="657975" y="2802091"/>
            <a:ext cx="582082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Time envolvido no processo</a:t>
            </a:r>
          </a:p>
        </p:txBody>
      </p:sp>
    </p:spTree>
    <p:extLst>
      <p:ext uri="{BB962C8B-B14F-4D97-AF65-F5344CB8AC3E}">
        <p14:creationId xmlns:p14="http://schemas.microsoft.com/office/powerpoint/2010/main" val="2461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>
            <a:extLst>
              <a:ext uri="{FF2B5EF4-FFF2-40B4-BE49-F238E27FC236}">
                <a16:creationId xmlns:a16="http://schemas.microsoft.com/office/drawing/2014/main" id="{DBBB3CB8-BDB4-2FF9-75B1-81C4A90317D3}"/>
              </a:ext>
            </a:extLst>
          </p:cNvPr>
          <p:cNvSpPr txBox="1"/>
          <p:nvPr/>
        </p:nvSpPr>
        <p:spPr>
          <a:xfrm>
            <a:off x="4800689" y="1194788"/>
            <a:ext cx="3195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rgbClr val="002060"/>
                </a:solidFill>
                <a:latin typeface="Montserrat" panose="00000500000000000000" pitchFamily="2" charset="0"/>
              </a:rPr>
              <a:t>Metas para o próximo semestre</a:t>
            </a: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032A7E89-828D-1170-EDE7-7BAA2C67E827}"/>
              </a:ext>
            </a:extLst>
          </p:cNvPr>
          <p:cNvSpPr txBox="1"/>
          <p:nvPr/>
        </p:nvSpPr>
        <p:spPr>
          <a:xfrm>
            <a:off x="4800689" y="963956"/>
            <a:ext cx="2432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PRÓXIMOS PASSOS E METAS</a:t>
            </a: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EDB17825-C50E-2DD0-FC23-EC2294B1910C}"/>
              </a:ext>
            </a:extLst>
          </p:cNvPr>
          <p:cNvSpPr txBox="1"/>
          <p:nvPr/>
        </p:nvSpPr>
        <p:spPr>
          <a:xfrm>
            <a:off x="4806822" y="1937436"/>
            <a:ext cx="3375565" cy="758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Almejamos crescimento financeiro, eficiência operacional, inovação contínua e satisfação do cliente, impulsionando nosso sucesso sustentável.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00E143B-4015-9AC3-1D36-F5A14A5A7336}"/>
              </a:ext>
            </a:extLst>
          </p:cNvPr>
          <p:cNvCxnSpPr>
            <a:cxnSpLocks/>
          </p:cNvCxnSpPr>
          <p:nvPr/>
        </p:nvCxnSpPr>
        <p:spPr>
          <a:xfrm>
            <a:off x="7191375" y="1076325"/>
            <a:ext cx="809801" cy="0"/>
          </a:xfrm>
          <a:prstGeom prst="line">
            <a:avLst/>
          </a:prstGeom>
          <a:ln w="25400">
            <a:solidFill>
              <a:schemeClr val="accent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3A2CC53-31A0-17BA-AD89-67B082580B6D}"/>
              </a:ext>
            </a:extLst>
          </p:cNvPr>
          <p:cNvGrpSpPr/>
          <p:nvPr/>
        </p:nvGrpSpPr>
        <p:grpSpPr>
          <a:xfrm>
            <a:off x="4874622" y="3126646"/>
            <a:ext cx="973728" cy="1236191"/>
            <a:chOff x="4874622" y="3126646"/>
            <a:chExt cx="973728" cy="1236191"/>
          </a:xfrm>
        </p:grpSpPr>
        <p:sp>
          <p:nvSpPr>
            <p:cNvPr id="7" name="Arc 37">
              <a:extLst>
                <a:ext uri="{FF2B5EF4-FFF2-40B4-BE49-F238E27FC236}">
                  <a16:creationId xmlns:a16="http://schemas.microsoft.com/office/drawing/2014/main" id="{FA83AB94-CD9F-626D-3FCD-604CDFCEBC3A}"/>
                </a:ext>
              </a:extLst>
            </p:cNvPr>
            <p:cNvSpPr/>
            <p:nvPr/>
          </p:nvSpPr>
          <p:spPr>
            <a:xfrm>
              <a:off x="4976926" y="3126646"/>
              <a:ext cx="769103" cy="769101"/>
            </a:xfrm>
            <a:prstGeom prst="arc">
              <a:avLst>
                <a:gd name="adj1" fmla="val 16200000"/>
                <a:gd name="adj2" fmla="val 13854943"/>
              </a:avLst>
            </a:prstGeom>
            <a:ln w="57150" cap="rnd">
              <a:solidFill>
                <a:srgbClr val="002060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050" dirty="0">
                <a:latin typeface="Montserrat" panose="00000500000000000000" pitchFamily="2" charset="0"/>
              </a:endParaRPr>
            </a:p>
          </p:txBody>
        </p:sp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F396FBDE-F3F8-4069-7E0B-42873B5A3168}"/>
                </a:ext>
              </a:extLst>
            </p:cNvPr>
            <p:cNvSpPr/>
            <p:nvPr/>
          </p:nvSpPr>
          <p:spPr>
            <a:xfrm>
              <a:off x="5120477" y="3270196"/>
              <a:ext cx="482001" cy="4820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241300" dist="114300" dir="5400000" sx="85000" sy="85000" algn="t" rotWithShape="0">
                <a:prstClr val="black">
                  <a:alpha val="17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050" dirty="0">
                <a:latin typeface="Montserrat" panose="00000500000000000000" pitchFamily="2" charset="0"/>
              </a:endParaRPr>
            </a:p>
          </p:txBody>
        </p:sp>
        <p:sp>
          <p:nvSpPr>
            <p:cNvPr id="9" name="TextBox 39">
              <a:extLst>
                <a:ext uri="{FF2B5EF4-FFF2-40B4-BE49-F238E27FC236}">
                  <a16:creationId xmlns:a16="http://schemas.microsoft.com/office/drawing/2014/main" id="{688F504B-3498-C863-BF1A-C8964478D9BB}"/>
                </a:ext>
              </a:extLst>
            </p:cNvPr>
            <p:cNvSpPr txBox="1"/>
            <p:nvPr/>
          </p:nvSpPr>
          <p:spPr>
            <a:xfrm>
              <a:off x="5120477" y="3395780"/>
              <a:ext cx="4820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  <a:cs typeface="Archivo" pitchFamily="2" charset="0"/>
                </a:rPr>
                <a:t>90%</a:t>
              </a:r>
            </a:p>
          </p:txBody>
        </p:sp>
        <p:sp>
          <p:nvSpPr>
            <p:cNvPr id="10" name="TextBox 40">
              <a:extLst>
                <a:ext uri="{FF2B5EF4-FFF2-40B4-BE49-F238E27FC236}">
                  <a16:creationId xmlns:a16="http://schemas.microsoft.com/office/drawing/2014/main" id="{95567EEB-4D2F-A709-17E1-048751460DE6}"/>
                </a:ext>
              </a:extLst>
            </p:cNvPr>
            <p:cNvSpPr txBox="1"/>
            <p:nvPr/>
          </p:nvSpPr>
          <p:spPr>
            <a:xfrm>
              <a:off x="4874622" y="3993505"/>
              <a:ext cx="973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Satisfação do cliente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E05C0EF-52DC-680D-9365-50B4CF9D3069}"/>
              </a:ext>
            </a:extLst>
          </p:cNvPr>
          <p:cNvGrpSpPr/>
          <p:nvPr/>
        </p:nvGrpSpPr>
        <p:grpSpPr>
          <a:xfrm>
            <a:off x="6067721" y="3126646"/>
            <a:ext cx="837904" cy="1236191"/>
            <a:chOff x="6067721" y="3126646"/>
            <a:chExt cx="837904" cy="1236191"/>
          </a:xfrm>
        </p:grpSpPr>
        <p:sp>
          <p:nvSpPr>
            <p:cNvPr id="11" name="Arc 52">
              <a:extLst>
                <a:ext uri="{FF2B5EF4-FFF2-40B4-BE49-F238E27FC236}">
                  <a16:creationId xmlns:a16="http://schemas.microsoft.com/office/drawing/2014/main" id="{92094AB3-4788-410E-9946-C0826B992FD1}"/>
                </a:ext>
              </a:extLst>
            </p:cNvPr>
            <p:cNvSpPr/>
            <p:nvPr/>
          </p:nvSpPr>
          <p:spPr>
            <a:xfrm>
              <a:off x="6102118" y="3126646"/>
              <a:ext cx="769103" cy="769101"/>
            </a:xfrm>
            <a:prstGeom prst="arc">
              <a:avLst>
                <a:gd name="adj1" fmla="val 16200000"/>
                <a:gd name="adj2" fmla="val 10774516"/>
              </a:avLst>
            </a:prstGeom>
            <a:ln w="57150" cap="rnd">
              <a:solidFill>
                <a:srgbClr val="002060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050" dirty="0">
                <a:latin typeface="Montserrat" panose="00000500000000000000" pitchFamily="2" charset="0"/>
              </a:endParaRPr>
            </a:p>
          </p:txBody>
        </p:sp>
        <p:sp>
          <p:nvSpPr>
            <p:cNvPr id="12" name="Oval 53">
              <a:extLst>
                <a:ext uri="{FF2B5EF4-FFF2-40B4-BE49-F238E27FC236}">
                  <a16:creationId xmlns:a16="http://schemas.microsoft.com/office/drawing/2014/main" id="{9E8C9ADF-F72D-23DC-D3B7-83FADE1FF088}"/>
                </a:ext>
              </a:extLst>
            </p:cNvPr>
            <p:cNvSpPr/>
            <p:nvPr/>
          </p:nvSpPr>
          <p:spPr>
            <a:xfrm>
              <a:off x="6245669" y="3270196"/>
              <a:ext cx="482001" cy="4820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241300" dist="114300" dir="5400000" sx="85000" sy="85000" algn="t" rotWithShape="0">
                <a:prstClr val="black">
                  <a:alpha val="17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050" dirty="0">
                <a:latin typeface="Montserrat" panose="00000500000000000000" pitchFamily="2" charset="0"/>
              </a:endParaRPr>
            </a:p>
          </p:txBody>
        </p:sp>
        <p:sp>
          <p:nvSpPr>
            <p:cNvPr id="13" name="TextBox 54">
              <a:extLst>
                <a:ext uri="{FF2B5EF4-FFF2-40B4-BE49-F238E27FC236}">
                  <a16:creationId xmlns:a16="http://schemas.microsoft.com/office/drawing/2014/main" id="{8EBD4437-9E4B-3E37-A0CD-7AB302391D79}"/>
                </a:ext>
              </a:extLst>
            </p:cNvPr>
            <p:cNvSpPr txBox="1"/>
            <p:nvPr/>
          </p:nvSpPr>
          <p:spPr>
            <a:xfrm>
              <a:off x="6245669" y="3395780"/>
              <a:ext cx="4820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  <a:cs typeface="Archivo" pitchFamily="2" charset="0"/>
                </a:rPr>
                <a:t>75%</a:t>
              </a: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78B885F8-924B-63B1-FDA0-A406BC6782CA}"/>
                </a:ext>
              </a:extLst>
            </p:cNvPr>
            <p:cNvSpPr txBox="1"/>
            <p:nvPr/>
          </p:nvSpPr>
          <p:spPr>
            <a:xfrm>
              <a:off x="6067721" y="3993505"/>
              <a:ext cx="837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Equipe capacitada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D492E78-12FA-2FFB-7F7B-636F69F77E30}"/>
              </a:ext>
            </a:extLst>
          </p:cNvPr>
          <p:cNvGrpSpPr/>
          <p:nvPr/>
        </p:nvGrpSpPr>
        <p:grpSpPr>
          <a:xfrm>
            <a:off x="7203679" y="3126646"/>
            <a:ext cx="816372" cy="1236191"/>
            <a:chOff x="7203679" y="3126646"/>
            <a:chExt cx="816372" cy="1236191"/>
          </a:xfrm>
        </p:grpSpPr>
        <p:sp>
          <p:nvSpPr>
            <p:cNvPr id="15" name="Arc 57">
              <a:extLst>
                <a:ext uri="{FF2B5EF4-FFF2-40B4-BE49-F238E27FC236}">
                  <a16:creationId xmlns:a16="http://schemas.microsoft.com/office/drawing/2014/main" id="{B59E0A41-44F6-3C9C-A456-81B5860F2DDE}"/>
                </a:ext>
              </a:extLst>
            </p:cNvPr>
            <p:cNvSpPr/>
            <p:nvPr/>
          </p:nvSpPr>
          <p:spPr>
            <a:xfrm>
              <a:off x="7227309" y="3126646"/>
              <a:ext cx="769103" cy="769101"/>
            </a:xfrm>
            <a:prstGeom prst="arc">
              <a:avLst>
                <a:gd name="adj1" fmla="val 16200000"/>
                <a:gd name="adj2" fmla="val 19252984"/>
              </a:avLst>
            </a:prstGeom>
            <a:ln w="57150" cap="rnd">
              <a:solidFill>
                <a:srgbClr val="002060"/>
              </a:solidFill>
              <a:headEnd type="none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050" dirty="0">
                <a:latin typeface="Montserrat" panose="00000500000000000000" pitchFamily="2" charset="0"/>
              </a:endParaRPr>
            </a:p>
          </p:txBody>
        </p:sp>
        <p:sp>
          <p:nvSpPr>
            <p:cNvPr id="16" name="Oval 58">
              <a:extLst>
                <a:ext uri="{FF2B5EF4-FFF2-40B4-BE49-F238E27FC236}">
                  <a16:creationId xmlns:a16="http://schemas.microsoft.com/office/drawing/2014/main" id="{66745623-8762-165D-E8E0-6AAC64652BC0}"/>
                </a:ext>
              </a:extLst>
            </p:cNvPr>
            <p:cNvSpPr/>
            <p:nvPr/>
          </p:nvSpPr>
          <p:spPr>
            <a:xfrm>
              <a:off x="7370860" y="3270196"/>
              <a:ext cx="482001" cy="4820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  <a:effectLst>
              <a:outerShdw blurRad="241300" dist="114300" dir="5400000" sx="85000" sy="85000" algn="t" rotWithShape="0">
                <a:prstClr val="black">
                  <a:alpha val="17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050" dirty="0">
                <a:latin typeface="Montserrat" panose="00000500000000000000" pitchFamily="2" charset="0"/>
              </a:endParaRPr>
            </a:p>
          </p:txBody>
        </p:sp>
        <p:sp>
          <p:nvSpPr>
            <p:cNvPr id="17" name="TextBox 59">
              <a:extLst>
                <a:ext uri="{FF2B5EF4-FFF2-40B4-BE49-F238E27FC236}">
                  <a16:creationId xmlns:a16="http://schemas.microsoft.com/office/drawing/2014/main" id="{185408B1-E938-211D-7C13-75829621312B}"/>
                </a:ext>
              </a:extLst>
            </p:cNvPr>
            <p:cNvSpPr txBox="1"/>
            <p:nvPr/>
          </p:nvSpPr>
          <p:spPr>
            <a:xfrm>
              <a:off x="7370860" y="3395780"/>
              <a:ext cx="48200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  <a:cs typeface="Archivo" pitchFamily="2" charset="0"/>
                </a:rPr>
                <a:t>10%</a:t>
              </a:r>
            </a:p>
          </p:txBody>
        </p:sp>
        <p:sp>
          <p:nvSpPr>
            <p:cNvPr id="18" name="TextBox 60">
              <a:extLst>
                <a:ext uri="{FF2B5EF4-FFF2-40B4-BE49-F238E27FC236}">
                  <a16:creationId xmlns:a16="http://schemas.microsoft.com/office/drawing/2014/main" id="{6DC3200B-F2AB-622D-E5B9-7E85E9191465}"/>
                </a:ext>
              </a:extLst>
            </p:cNvPr>
            <p:cNvSpPr txBox="1"/>
            <p:nvPr/>
          </p:nvSpPr>
          <p:spPr>
            <a:xfrm>
              <a:off x="7203679" y="3993505"/>
              <a:ext cx="816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ontserrat" panose="00000500000000000000" pitchFamily="2" charset="0"/>
                </a:rPr>
                <a:t>Redução de custos</a:t>
              </a:r>
            </a:p>
          </p:txBody>
        </p:sp>
      </p:grp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811FAC6B-A923-0577-6D24-537478CA7F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ED2DE8D-1E4B-0F83-200C-00B1D9A94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53975"/>
              </p:ext>
            </p:extLst>
          </p:nvPr>
        </p:nvGraphicFramePr>
        <p:xfrm>
          <a:off x="616265" y="1283541"/>
          <a:ext cx="7911474" cy="3128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254">
                  <a:extLst>
                    <a:ext uri="{9D8B030D-6E8A-4147-A177-3AD203B41FA5}">
                      <a16:colId xmlns:a16="http://schemas.microsoft.com/office/drawing/2014/main" val="805638883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2106896822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1076428382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788985629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023206857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2405586063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114151943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935500390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2157989841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628321462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709614430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394232004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058196891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441910614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3701390829"/>
                    </a:ext>
                  </a:extLst>
                </a:gridCol>
                <a:gridCol w="409748">
                  <a:extLst>
                    <a:ext uri="{9D8B030D-6E8A-4147-A177-3AD203B41FA5}">
                      <a16:colId xmlns:a16="http://schemas.microsoft.com/office/drawing/2014/main" val="1697721506"/>
                    </a:ext>
                  </a:extLst>
                </a:gridCol>
              </a:tblGrid>
              <a:tr h="615104">
                <a:tc>
                  <a:txBody>
                    <a:bodyPr/>
                    <a:lstStyle/>
                    <a:p>
                      <a:pPr 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cs typeface="Heebo" pitchFamily="2" charset="-79"/>
                        </a:rPr>
                        <a:t>tarefas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noProof="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  <a:cs typeface="Heebo" pitchFamily="2" charset="-79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14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15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34042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algn="ctr"/>
                      <a:r>
                        <a:rPr lang="pt-BR" sz="1000" b="0" noProof="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cs typeface="Heebo" pitchFamily="2" charset="-79"/>
                        </a:rPr>
                        <a:t>Texto escrito aqui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34560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878566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9417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951231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Texto escrito aqui</a:t>
                      </a:r>
                      <a:endParaRPr kumimoji="0" lang="pt-B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39287"/>
                  </a:ext>
                </a:extLst>
              </a:tr>
              <a:tr h="4188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Heebo" pitchFamily="2" charset="-79"/>
                        </a:rPr>
                        <a:t>Texto escrito aqui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000" noProof="0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2404"/>
                  </a:ext>
                </a:extLst>
              </a:tr>
            </a:tbl>
          </a:graphicData>
        </a:graphic>
      </p:graphicFrame>
      <p:sp>
        <p:nvSpPr>
          <p:cNvPr id="3" name="Rounded Rectangle 53">
            <a:extLst>
              <a:ext uri="{FF2B5EF4-FFF2-40B4-BE49-F238E27FC236}">
                <a16:creationId xmlns:a16="http://schemas.microsoft.com/office/drawing/2014/main" id="{549D3079-2A82-99A5-A5C2-FC53F01AC201}"/>
              </a:ext>
            </a:extLst>
          </p:cNvPr>
          <p:cNvSpPr/>
          <p:nvPr/>
        </p:nvSpPr>
        <p:spPr>
          <a:xfrm>
            <a:off x="2564607" y="2001595"/>
            <a:ext cx="2068004" cy="2143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4" name="TextBox 48">
            <a:extLst>
              <a:ext uri="{FF2B5EF4-FFF2-40B4-BE49-F238E27FC236}">
                <a16:creationId xmlns:a16="http://schemas.microsoft.com/office/drawing/2014/main" id="{6CD6A102-C2DD-0166-3EA3-D488104FE8A3}"/>
              </a:ext>
            </a:extLst>
          </p:cNvPr>
          <p:cNvSpPr txBox="1"/>
          <p:nvPr/>
        </p:nvSpPr>
        <p:spPr>
          <a:xfrm>
            <a:off x="4073629" y="1993338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100%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Rounded Rectangle 53">
            <a:extLst>
              <a:ext uri="{FF2B5EF4-FFF2-40B4-BE49-F238E27FC236}">
                <a16:creationId xmlns:a16="http://schemas.microsoft.com/office/drawing/2014/main" id="{E95E9C81-FE5B-CE2E-0228-F6A0207F8B12}"/>
              </a:ext>
            </a:extLst>
          </p:cNvPr>
          <p:cNvSpPr/>
          <p:nvPr/>
        </p:nvSpPr>
        <p:spPr>
          <a:xfrm>
            <a:off x="2961416" y="2421822"/>
            <a:ext cx="2473245" cy="214313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" name="Rounded Rectangle 53">
            <a:extLst>
              <a:ext uri="{FF2B5EF4-FFF2-40B4-BE49-F238E27FC236}">
                <a16:creationId xmlns:a16="http://schemas.microsoft.com/office/drawing/2014/main" id="{C8211538-9979-AFC8-997A-9677002FBEA7}"/>
              </a:ext>
            </a:extLst>
          </p:cNvPr>
          <p:cNvSpPr/>
          <p:nvPr/>
        </p:nvSpPr>
        <p:spPr>
          <a:xfrm>
            <a:off x="2961416" y="2421822"/>
            <a:ext cx="1069427" cy="21431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" name="TextBox 52">
            <a:extLst>
              <a:ext uri="{FF2B5EF4-FFF2-40B4-BE49-F238E27FC236}">
                <a16:creationId xmlns:a16="http://schemas.microsoft.com/office/drawing/2014/main" id="{F320E9C0-E147-474B-E96B-2EA7E86EE3C7}"/>
              </a:ext>
            </a:extLst>
          </p:cNvPr>
          <p:cNvSpPr txBox="1"/>
          <p:nvPr/>
        </p:nvSpPr>
        <p:spPr>
          <a:xfrm>
            <a:off x="3471862" y="2413563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45%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" name="Rounded Rectangle 53">
            <a:extLst>
              <a:ext uri="{FF2B5EF4-FFF2-40B4-BE49-F238E27FC236}">
                <a16:creationId xmlns:a16="http://schemas.microsoft.com/office/drawing/2014/main" id="{30ADC46E-97E7-6885-4CCD-A861B1FABF82}"/>
              </a:ext>
            </a:extLst>
          </p:cNvPr>
          <p:cNvSpPr/>
          <p:nvPr/>
        </p:nvSpPr>
        <p:spPr>
          <a:xfrm>
            <a:off x="3773851" y="2842048"/>
            <a:ext cx="2473240" cy="214313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9" name="Rounded Rectangle 53">
            <a:extLst>
              <a:ext uri="{FF2B5EF4-FFF2-40B4-BE49-F238E27FC236}">
                <a16:creationId xmlns:a16="http://schemas.microsoft.com/office/drawing/2014/main" id="{EB071C91-88CD-1EAB-4C22-3FDAA216D632}"/>
              </a:ext>
            </a:extLst>
          </p:cNvPr>
          <p:cNvSpPr/>
          <p:nvPr/>
        </p:nvSpPr>
        <p:spPr>
          <a:xfrm>
            <a:off x="3773850" y="2842048"/>
            <a:ext cx="664186" cy="21431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" name="TextBox 55">
            <a:extLst>
              <a:ext uri="{FF2B5EF4-FFF2-40B4-BE49-F238E27FC236}">
                <a16:creationId xmlns:a16="http://schemas.microsoft.com/office/drawing/2014/main" id="{060970C8-320E-8733-8053-3818DE0ACB90}"/>
              </a:ext>
            </a:extLst>
          </p:cNvPr>
          <p:cNvSpPr txBox="1"/>
          <p:nvPr/>
        </p:nvSpPr>
        <p:spPr>
          <a:xfrm>
            <a:off x="3879056" y="2833790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25%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" name="Rounded Rectangle 53">
            <a:extLst>
              <a:ext uri="{FF2B5EF4-FFF2-40B4-BE49-F238E27FC236}">
                <a16:creationId xmlns:a16="http://schemas.microsoft.com/office/drawing/2014/main" id="{F57D3498-1465-B6C0-F9CE-817F4152AF09}"/>
              </a:ext>
            </a:extLst>
          </p:cNvPr>
          <p:cNvSpPr/>
          <p:nvPr/>
        </p:nvSpPr>
        <p:spPr>
          <a:xfrm>
            <a:off x="3432039" y="3262275"/>
            <a:ext cx="3293286" cy="214313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" name="Rounded Rectangle 53">
            <a:extLst>
              <a:ext uri="{FF2B5EF4-FFF2-40B4-BE49-F238E27FC236}">
                <a16:creationId xmlns:a16="http://schemas.microsoft.com/office/drawing/2014/main" id="{00F5D0D3-6461-0897-1D22-80B786029674}"/>
              </a:ext>
            </a:extLst>
          </p:cNvPr>
          <p:cNvSpPr/>
          <p:nvPr/>
        </p:nvSpPr>
        <p:spPr>
          <a:xfrm>
            <a:off x="3432039" y="3262275"/>
            <a:ext cx="1644424" cy="21431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0D3CC23A-9159-CFA0-A319-94D32955A92F}"/>
              </a:ext>
            </a:extLst>
          </p:cNvPr>
          <p:cNvSpPr txBox="1"/>
          <p:nvPr/>
        </p:nvSpPr>
        <p:spPr>
          <a:xfrm>
            <a:off x="4517482" y="3254016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50%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Rounded Rectangle 53">
            <a:extLst>
              <a:ext uri="{FF2B5EF4-FFF2-40B4-BE49-F238E27FC236}">
                <a16:creationId xmlns:a16="http://schemas.microsoft.com/office/drawing/2014/main" id="{46064CB4-6829-7AC0-1CAF-6C10E14301BA}"/>
              </a:ext>
            </a:extLst>
          </p:cNvPr>
          <p:cNvSpPr/>
          <p:nvPr/>
        </p:nvSpPr>
        <p:spPr>
          <a:xfrm>
            <a:off x="4917953" y="3682501"/>
            <a:ext cx="1772381" cy="214313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" name="Rounded Rectangle 53">
            <a:extLst>
              <a:ext uri="{FF2B5EF4-FFF2-40B4-BE49-F238E27FC236}">
                <a16:creationId xmlns:a16="http://schemas.microsoft.com/office/drawing/2014/main" id="{C49B2847-D4D8-5ED3-FF81-3771D6186DBD}"/>
              </a:ext>
            </a:extLst>
          </p:cNvPr>
          <p:cNvSpPr/>
          <p:nvPr/>
        </p:nvSpPr>
        <p:spPr>
          <a:xfrm>
            <a:off x="4917952" y="3682501"/>
            <a:ext cx="664186" cy="21431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" name="TextBox 61">
            <a:extLst>
              <a:ext uri="{FF2B5EF4-FFF2-40B4-BE49-F238E27FC236}">
                <a16:creationId xmlns:a16="http://schemas.microsoft.com/office/drawing/2014/main" id="{F996CEB2-B01E-9B14-F01C-A4CFA5D15127}"/>
              </a:ext>
            </a:extLst>
          </p:cNvPr>
          <p:cNvSpPr txBox="1"/>
          <p:nvPr/>
        </p:nvSpPr>
        <p:spPr>
          <a:xfrm>
            <a:off x="5023158" y="3674243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15%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" name="Rounded Rectangle 53">
            <a:extLst>
              <a:ext uri="{FF2B5EF4-FFF2-40B4-BE49-F238E27FC236}">
                <a16:creationId xmlns:a16="http://schemas.microsoft.com/office/drawing/2014/main" id="{7B7CFF19-D5D1-4433-5641-B798AE4B2C27}"/>
              </a:ext>
            </a:extLst>
          </p:cNvPr>
          <p:cNvSpPr/>
          <p:nvPr/>
        </p:nvSpPr>
        <p:spPr>
          <a:xfrm>
            <a:off x="6196684" y="4097965"/>
            <a:ext cx="1772381" cy="214313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8" name="Rounded Rectangle 53">
            <a:extLst>
              <a:ext uri="{FF2B5EF4-FFF2-40B4-BE49-F238E27FC236}">
                <a16:creationId xmlns:a16="http://schemas.microsoft.com/office/drawing/2014/main" id="{0D0A2413-040B-9724-CD4A-256C8DFB2594}"/>
              </a:ext>
            </a:extLst>
          </p:cNvPr>
          <p:cNvSpPr/>
          <p:nvPr/>
        </p:nvSpPr>
        <p:spPr>
          <a:xfrm>
            <a:off x="6196684" y="4097965"/>
            <a:ext cx="493650" cy="21431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90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" name="TextBox 64">
            <a:extLst>
              <a:ext uri="{FF2B5EF4-FFF2-40B4-BE49-F238E27FC236}">
                <a16:creationId xmlns:a16="http://schemas.microsoft.com/office/drawing/2014/main" id="{2383237C-E758-A951-13EB-E99D0C52C949}"/>
              </a:ext>
            </a:extLst>
          </p:cNvPr>
          <p:cNvSpPr txBox="1"/>
          <p:nvPr/>
        </p:nvSpPr>
        <p:spPr>
          <a:xfrm>
            <a:off x="6131354" y="4089707"/>
            <a:ext cx="48392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9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10%</a:t>
            </a:r>
            <a:endParaRPr lang="en-US" sz="9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0" name="TextBox 37">
            <a:extLst>
              <a:ext uri="{FF2B5EF4-FFF2-40B4-BE49-F238E27FC236}">
                <a16:creationId xmlns:a16="http://schemas.microsoft.com/office/drawing/2014/main" id="{49EBA384-1AE7-4116-7DE0-929D51763D83}"/>
              </a:ext>
            </a:extLst>
          </p:cNvPr>
          <p:cNvSpPr txBox="1"/>
          <p:nvPr/>
        </p:nvSpPr>
        <p:spPr>
          <a:xfrm>
            <a:off x="1752602" y="513711"/>
            <a:ext cx="56387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>
                <a:solidFill>
                  <a:schemeClr val="accent1"/>
                </a:solidFill>
                <a:latin typeface="Montserrat" panose="00000500000000000000" pitchFamily="2" charset="0"/>
              </a:rPr>
              <a:t>Cronograma</a:t>
            </a:r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F6EE6F6E-EB81-A01A-0C8C-D78483ABE415}"/>
              </a:ext>
            </a:extLst>
          </p:cNvPr>
          <p:cNvSpPr txBox="1"/>
          <p:nvPr/>
        </p:nvSpPr>
        <p:spPr>
          <a:xfrm>
            <a:off x="3355964" y="359079"/>
            <a:ext cx="2432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050" spc="75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pt-BR" dirty="0"/>
              <a:t>PRÓXIMOS PASSOS E METAS</a:t>
            </a:r>
          </a:p>
        </p:txBody>
      </p:sp>
    </p:spTree>
    <p:extLst>
      <p:ext uri="{BB962C8B-B14F-4D97-AF65-F5344CB8AC3E}">
        <p14:creationId xmlns:p14="http://schemas.microsoft.com/office/powerpoint/2010/main" val="372439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8D0866B5-7452-E47D-9679-B7FFD877C2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5E256CE7-30D3-D168-0EB1-B0D754B73CAF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32962C-74DF-CB8B-D9D6-8668BF32A51A}"/>
              </a:ext>
            </a:extLst>
          </p:cNvPr>
          <p:cNvSpPr txBox="1"/>
          <p:nvPr/>
        </p:nvSpPr>
        <p:spPr>
          <a:xfrm>
            <a:off x="962025" y="1540698"/>
            <a:ext cx="4467225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Dinheiro tem que ter propósito e fazer sua função, senão é só dinheiro.</a:t>
            </a:r>
            <a:endParaRPr lang="pt-BR" sz="3200" b="1" dirty="0">
              <a:solidFill>
                <a:schemeClr val="accent3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03EEB8B-96A6-F8CC-1D31-7BBD4D9B2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72920" y="3957729"/>
            <a:ext cx="1514054" cy="39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1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7">
            <a:extLst>
              <a:ext uri="{FF2B5EF4-FFF2-40B4-BE49-F238E27FC236}">
                <a16:creationId xmlns:a16="http://schemas.microsoft.com/office/drawing/2014/main" id="{34E140A8-8D47-7190-25B9-72141C05CCE1}"/>
              </a:ext>
            </a:extLst>
          </p:cNvPr>
          <p:cNvSpPr/>
          <p:nvPr/>
        </p:nvSpPr>
        <p:spPr>
          <a:xfrm>
            <a:off x="4429008" y="0"/>
            <a:ext cx="175033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atin typeface="Montserrat" panose="00000500000000000000" pitchFamily="2" charset="0"/>
            </a:endParaRPr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6FCAADA9-1686-5BC9-D598-78B69AC5C89D}"/>
              </a:ext>
            </a:extLst>
          </p:cNvPr>
          <p:cNvSpPr txBox="1"/>
          <p:nvPr/>
        </p:nvSpPr>
        <p:spPr>
          <a:xfrm>
            <a:off x="742555" y="1729909"/>
            <a:ext cx="31091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chemeClr val="accent1"/>
                </a:solidFill>
                <a:latin typeface="Montserrat" panose="00000500000000000000" pitchFamily="2" charset="0"/>
              </a:rPr>
              <a:t>Time envolvido</a:t>
            </a: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15273AD7-7572-B90E-F35B-C87D22438BCF}"/>
              </a:ext>
            </a:extLst>
          </p:cNvPr>
          <p:cNvSpPr txBox="1"/>
          <p:nvPr/>
        </p:nvSpPr>
        <p:spPr>
          <a:xfrm>
            <a:off x="742555" y="1499077"/>
            <a:ext cx="5309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spc="75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pt-BR" dirty="0"/>
              <a:t>TIME</a:t>
            </a:r>
          </a:p>
        </p:txBody>
      </p:sp>
      <p:sp>
        <p:nvSpPr>
          <p:cNvPr id="7" name="TextBox 41">
            <a:extLst>
              <a:ext uri="{FF2B5EF4-FFF2-40B4-BE49-F238E27FC236}">
                <a16:creationId xmlns:a16="http://schemas.microsoft.com/office/drawing/2014/main" id="{645BA5BC-DCA7-0BA5-4C11-D125801597A9}"/>
              </a:ext>
            </a:extLst>
          </p:cNvPr>
          <p:cNvSpPr txBox="1"/>
          <p:nvPr/>
        </p:nvSpPr>
        <p:spPr>
          <a:xfrm>
            <a:off x="742555" y="2114582"/>
            <a:ext cx="3262581" cy="191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 equipe encarregada deste processo é 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[Nome da Equipe]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 e tem a responsabilidade pelos resultados referentes ao período de </a:t>
            </a: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[Inserir data]. 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Cada membro, ao contribuir com sua expertise única, desempenhou um papel essencial. Essa colaboração harmoniosa permitiu superar desafios, alcançar metas e consolidar o compromisso com a excelência.</a:t>
            </a:r>
          </a:p>
        </p:txBody>
      </p:sp>
      <p:sp>
        <p:nvSpPr>
          <p:cNvPr id="8" name="Oval 36">
            <a:extLst>
              <a:ext uri="{FF2B5EF4-FFF2-40B4-BE49-F238E27FC236}">
                <a16:creationId xmlns:a16="http://schemas.microsoft.com/office/drawing/2014/main" id="{E9E9B016-B8AC-E7D2-A419-D1E335F47FDD}"/>
              </a:ext>
            </a:extLst>
          </p:cNvPr>
          <p:cNvSpPr/>
          <p:nvPr/>
        </p:nvSpPr>
        <p:spPr>
          <a:xfrm>
            <a:off x="5706933" y="677426"/>
            <a:ext cx="974194" cy="9741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dist="508000" dir="2700000" sx="81000" sy="81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atin typeface="Montserrat" panose="00000500000000000000" pitchFamily="2" charset="0"/>
            </a:endParaRP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DE48F2C1-5C4B-3ADF-D6D9-578159C1BFA3}"/>
              </a:ext>
            </a:extLst>
          </p:cNvPr>
          <p:cNvSpPr txBox="1"/>
          <p:nvPr/>
        </p:nvSpPr>
        <p:spPr>
          <a:xfrm>
            <a:off x="6824031" y="953639"/>
            <a:ext cx="1426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SANDRA FREITAS</a:t>
            </a:r>
          </a:p>
        </p:txBody>
      </p:sp>
      <p:sp>
        <p:nvSpPr>
          <p:cNvPr id="10" name="TextBox 45">
            <a:extLst>
              <a:ext uri="{FF2B5EF4-FFF2-40B4-BE49-F238E27FC236}">
                <a16:creationId xmlns:a16="http://schemas.microsoft.com/office/drawing/2014/main" id="{32D9D82A-D678-AF9F-D2C1-E1F192F501D4}"/>
              </a:ext>
            </a:extLst>
          </p:cNvPr>
          <p:cNvSpPr txBox="1"/>
          <p:nvPr/>
        </p:nvSpPr>
        <p:spPr>
          <a:xfrm>
            <a:off x="6824031" y="1136847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Nome do cargo</a:t>
            </a:r>
          </a:p>
        </p:txBody>
      </p:sp>
      <p:sp>
        <p:nvSpPr>
          <p:cNvPr id="11" name="Oval 51">
            <a:extLst>
              <a:ext uri="{FF2B5EF4-FFF2-40B4-BE49-F238E27FC236}">
                <a16:creationId xmlns:a16="http://schemas.microsoft.com/office/drawing/2014/main" id="{E7D6BD5A-A7A6-039D-D728-8CAD2B27A521}"/>
              </a:ext>
            </a:extLst>
          </p:cNvPr>
          <p:cNvSpPr/>
          <p:nvPr/>
        </p:nvSpPr>
        <p:spPr>
          <a:xfrm>
            <a:off x="5706933" y="1976928"/>
            <a:ext cx="974194" cy="9741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dist="508000" dir="2700000" sx="81000" sy="81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atin typeface="Montserrat" panose="00000500000000000000" pitchFamily="2" charset="0"/>
            </a:endParaRPr>
          </a:p>
        </p:txBody>
      </p:sp>
      <p:sp>
        <p:nvSpPr>
          <p:cNvPr id="12" name="TextBox 54">
            <a:extLst>
              <a:ext uri="{FF2B5EF4-FFF2-40B4-BE49-F238E27FC236}">
                <a16:creationId xmlns:a16="http://schemas.microsoft.com/office/drawing/2014/main" id="{E9C641E0-DF31-0DD7-D97F-C01ECEAA7543}"/>
              </a:ext>
            </a:extLst>
          </p:cNvPr>
          <p:cNvSpPr txBox="1"/>
          <p:nvPr/>
        </p:nvSpPr>
        <p:spPr>
          <a:xfrm>
            <a:off x="6824032" y="2253141"/>
            <a:ext cx="16546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GUILHERME SOARES</a:t>
            </a:r>
          </a:p>
        </p:txBody>
      </p:sp>
      <p:sp>
        <p:nvSpPr>
          <p:cNvPr id="13" name="TextBox 55">
            <a:extLst>
              <a:ext uri="{FF2B5EF4-FFF2-40B4-BE49-F238E27FC236}">
                <a16:creationId xmlns:a16="http://schemas.microsoft.com/office/drawing/2014/main" id="{DF8FFEFA-083B-C7CE-8F9A-1B4DC4D9D211}"/>
              </a:ext>
            </a:extLst>
          </p:cNvPr>
          <p:cNvSpPr txBox="1"/>
          <p:nvPr/>
        </p:nvSpPr>
        <p:spPr>
          <a:xfrm>
            <a:off x="6824031" y="2436349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Nome do cargo</a:t>
            </a:r>
          </a:p>
        </p:txBody>
      </p:sp>
      <p:sp>
        <p:nvSpPr>
          <p:cNvPr id="14" name="Oval 61">
            <a:extLst>
              <a:ext uri="{FF2B5EF4-FFF2-40B4-BE49-F238E27FC236}">
                <a16:creationId xmlns:a16="http://schemas.microsoft.com/office/drawing/2014/main" id="{F90B45DE-4AE1-6FBC-CE28-942E9DD3649A}"/>
              </a:ext>
            </a:extLst>
          </p:cNvPr>
          <p:cNvSpPr/>
          <p:nvPr/>
        </p:nvSpPr>
        <p:spPr>
          <a:xfrm>
            <a:off x="5706933" y="3276429"/>
            <a:ext cx="974194" cy="9741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dist="508000" dir="2700000" sx="81000" sy="81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atin typeface="Montserrat" panose="00000500000000000000" pitchFamily="2" charset="0"/>
            </a:endParaRPr>
          </a:p>
        </p:txBody>
      </p:sp>
      <p:sp>
        <p:nvSpPr>
          <p:cNvPr id="15" name="TextBox 64">
            <a:extLst>
              <a:ext uri="{FF2B5EF4-FFF2-40B4-BE49-F238E27FC236}">
                <a16:creationId xmlns:a16="http://schemas.microsoft.com/office/drawing/2014/main" id="{B52A8CFD-96A3-64C7-06E2-F81B1EA5875D}"/>
              </a:ext>
            </a:extLst>
          </p:cNvPr>
          <p:cNvSpPr txBox="1"/>
          <p:nvPr/>
        </p:nvSpPr>
        <p:spPr>
          <a:xfrm>
            <a:off x="6824031" y="3552643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ANA MACHADO</a:t>
            </a:r>
          </a:p>
        </p:txBody>
      </p:sp>
      <p:sp>
        <p:nvSpPr>
          <p:cNvPr id="16" name="TextBox 65">
            <a:extLst>
              <a:ext uri="{FF2B5EF4-FFF2-40B4-BE49-F238E27FC236}">
                <a16:creationId xmlns:a16="http://schemas.microsoft.com/office/drawing/2014/main" id="{41175890-9FBF-76ED-C318-3FC87B981B5A}"/>
              </a:ext>
            </a:extLst>
          </p:cNvPr>
          <p:cNvSpPr txBox="1"/>
          <p:nvPr/>
        </p:nvSpPr>
        <p:spPr>
          <a:xfrm>
            <a:off x="6824031" y="3735851"/>
            <a:ext cx="1101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Nome do cargo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4D0BCBA-0E06-1297-E019-8241CE9316D2}"/>
              </a:ext>
            </a:extLst>
          </p:cNvPr>
          <p:cNvCxnSpPr>
            <a:cxnSpLocks/>
          </p:cNvCxnSpPr>
          <p:nvPr/>
        </p:nvCxnSpPr>
        <p:spPr>
          <a:xfrm>
            <a:off x="1304925" y="1624965"/>
            <a:ext cx="1609725" cy="0"/>
          </a:xfrm>
          <a:prstGeom prst="line">
            <a:avLst/>
          </a:prstGeom>
          <a:ln w="25400">
            <a:solidFill>
              <a:schemeClr val="accent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7D81A8-F449-BD17-175F-DEF166FC97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E84BFD69-2287-06EB-46D6-4B9FFC63725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B55B8141-80E0-CFE1-E2F3-7C4254F704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09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2" grpId="0"/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36">
            <a:extLst>
              <a:ext uri="{FF2B5EF4-FFF2-40B4-BE49-F238E27FC236}">
                <a16:creationId xmlns:a16="http://schemas.microsoft.com/office/drawing/2014/main" id="{286BF135-F317-9537-93D3-5BB866E5FABF}"/>
              </a:ext>
            </a:extLst>
          </p:cNvPr>
          <p:cNvSpPr/>
          <p:nvPr/>
        </p:nvSpPr>
        <p:spPr>
          <a:xfrm>
            <a:off x="492307" y="3306985"/>
            <a:ext cx="1296651" cy="12966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dist="508000" dir="2700000" sx="81000" sy="81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atin typeface="Montserrat" panose="00000500000000000000" pitchFamily="2" charset="0"/>
            </a:endParaRPr>
          </a:p>
        </p:txBody>
      </p:sp>
      <p:sp>
        <p:nvSpPr>
          <p:cNvPr id="6" name="Oval 36">
            <a:extLst>
              <a:ext uri="{FF2B5EF4-FFF2-40B4-BE49-F238E27FC236}">
                <a16:creationId xmlns:a16="http://schemas.microsoft.com/office/drawing/2014/main" id="{28A7A212-1137-EF33-64CE-5F5E8B83B90F}"/>
              </a:ext>
            </a:extLst>
          </p:cNvPr>
          <p:cNvSpPr/>
          <p:nvPr/>
        </p:nvSpPr>
        <p:spPr>
          <a:xfrm>
            <a:off x="492307" y="1535335"/>
            <a:ext cx="1296651" cy="1296651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0" dist="508000" dir="2700000" sx="81000" sy="81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atin typeface="Montserrat" panose="00000500000000000000" pitchFamily="2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341495" y="1700296"/>
            <a:ext cx="0" cy="1028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341495" y="3463337"/>
            <a:ext cx="0" cy="10287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5DEA5EC-7F8D-00CD-B93E-CA7C10914640}"/>
              </a:ext>
            </a:extLst>
          </p:cNvPr>
          <p:cNvGrpSpPr/>
          <p:nvPr/>
        </p:nvGrpSpPr>
        <p:grpSpPr>
          <a:xfrm>
            <a:off x="4501136" y="1603865"/>
            <a:ext cx="4096896" cy="1307228"/>
            <a:chOff x="4501136" y="1603865"/>
            <a:chExt cx="4096896" cy="1307228"/>
          </a:xfrm>
        </p:grpSpPr>
        <p:sp>
          <p:nvSpPr>
            <p:cNvPr id="59" name="TextBox 23"/>
            <p:cNvSpPr txBox="1"/>
            <p:nvPr/>
          </p:nvSpPr>
          <p:spPr>
            <a:xfrm>
              <a:off x="4629152" y="1603865"/>
              <a:ext cx="254108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dirty="0"/>
                <a:t>Tempo dedicado em cada função</a:t>
              </a:r>
            </a:p>
          </p:txBody>
        </p:sp>
        <p:graphicFrame>
          <p:nvGraphicFramePr>
            <p:cNvPr id="63" name="Chart 62"/>
            <p:cNvGraphicFramePr/>
            <p:nvPr>
              <p:extLst>
                <p:ext uri="{D42A27DB-BD31-4B8C-83A1-F6EECF244321}">
                  <p14:modId xmlns:p14="http://schemas.microsoft.com/office/powerpoint/2010/main" val="3497309578"/>
                </p:ext>
              </p:extLst>
            </p:nvPr>
          </p:nvGraphicFramePr>
          <p:xfrm>
            <a:off x="4578033" y="1845738"/>
            <a:ext cx="960203" cy="9107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4" name="Chart 63"/>
            <p:cNvGraphicFramePr/>
            <p:nvPr>
              <p:extLst>
                <p:ext uri="{D42A27DB-BD31-4B8C-83A1-F6EECF244321}">
                  <p14:modId xmlns:p14="http://schemas.microsoft.com/office/powerpoint/2010/main" val="1248782497"/>
                </p:ext>
              </p:extLst>
            </p:nvPr>
          </p:nvGraphicFramePr>
          <p:xfrm>
            <a:off x="5570694" y="1845738"/>
            <a:ext cx="960203" cy="9107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5" name="Chart 64"/>
            <p:cNvGraphicFramePr/>
            <p:nvPr>
              <p:extLst>
                <p:ext uri="{D42A27DB-BD31-4B8C-83A1-F6EECF244321}">
                  <p14:modId xmlns:p14="http://schemas.microsoft.com/office/powerpoint/2010/main" val="162200545"/>
                </p:ext>
              </p:extLst>
            </p:nvPr>
          </p:nvGraphicFramePr>
          <p:xfrm>
            <a:off x="6568153" y="1845738"/>
            <a:ext cx="960203" cy="9107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4501136" y="2695649"/>
              <a:ext cx="1113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>
                  <a:latin typeface="Montserrat" panose="00000500000000000000" pitchFamily="2" charset="0"/>
                  <a:cs typeface="Heebo" pitchFamily="2" charset="-79"/>
                </a:rPr>
                <a:t>função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93797" y="2695649"/>
              <a:ext cx="1113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>
                  <a:latin typeface="Montserrat" panose="00000500000000000000" pitchFamily="2" charset="0"/>
                  <a:cs typeface="Heebo" pitchFamily="2" charset="-79"/>
                </a:rPr>
                <a:t>função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491256" y="2695649"/>
              <a:ext cx="1113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>
                  <a:latin typeface="Montserrat" panose="00000500000000000000" pitchFamily="2" charset="0"/>
                  <a:cs typeface="Heebo" pitchFamily="2" charset="-79"/>
                </a:rPr>
                <a:t>função</a:t>
              </a:r>
            </a:p>
          </p:txBody>
        </p:sp>
        <p:graphicFrame>
          <p:nvGraphicFramePr>
            <p:cNvPr id="69" name="Chart 68"/>
            <p:cNvGraphicFramePr/>
            <p:nvPr>
              <p:extLst>
                <p:ext uri="{D42A27DB-BD31-4B8C-83A1-F6EECF244321}">
                  <p14:modId xmlns:p14="http://schemas.microsoft.com/office/powerpoint/2010/main" val="1339014443"/>
                </p:ext>
              </p:extLst>
            </p:nvPr>
          </p:nvGraphicFramePr>
          <p:xfrm>
            <a:off x="7560932" y="1845738"/>
            <a:ext cx="960203" cy="9107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0" name="TextBox 69"/>
            <p:cNvSpPr txBox="1"/>
            <p:nvPr/>
          </p:nvSpPr>
          <p:spPr>
            <a:xfrm>
              <a:off x="7484035" y="2695649"/>
              <a:ext cx="1113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>
                  <a:latin typeface="Montserrat" panose="00000500000000000000" pitchFamily="2" charset="0"/>
                  <a:cs typeface="Heebo" pitchFamily="2" charset="-79"/>
                </a:rPr>
                <a:t>função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785450" y="2175333"/>
              <a:ext cx="519694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accent4"/>
                  </a:solidFill>
                  <a:latin typeface="Montserrat" panose="00000500000000000000" pitchFamily="2" charset="0"/>
                  <a:cs typeface="Heebo" pitchFamily="2" charset="-79"/>
                </a:rPr>
                <a:t>70%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97224" y="2175333"/>
              <a:ext cx="502061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accent3"/>
                  </a:solidFill>
                  <a:latin typeface="Montserrat" panose="00000500000000000000" pitchFamily="2" charset="0"/>
                  <a:cs typeface="Heebo" pitchFamily="2" charset="-79"/>
                </a:rPr>
                <a:t>35%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90961" y="2175333"/>
              <a:ext cx="52129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accent2"/>
                  </a:solidFill>
                  <a:latin typeface="Montserrat" panose="00000500000000000000" pitchFamily="2" charset="0"/>
                  <a:cs typeface="Heebo" pitchFamily="2" charset="-79"/>
                </a:rPr>
                <a:t>90%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801132" y="2175333"/>
              <a:ext cx="506870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accent1"/>
                  </a:solidFill>
                  <a:latin typeface="Montserrat" panose="00000500000000000000" pitchFamily="2" charset="0"/>
                  <a:cs typeface="Heebo" pitchFamily="2" charset="-79"/>
                </a:rPr>
                <a:t>75%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155239B-312B-659B-ED1C-FEF6D9C039BA}"/>
              </a:ext>
            </a:extLst>
          </p:cNvPr>
          <p:cNvGrpSpPr/>
          <p:nvPr/>
        </p:nvGrpSpPr>
        <p:grpSpPr>
          <a:xfrm>
            <a:off x="4501136" y="3388443"/>
            <a:ext cx="4096896" cy="1305325"/>
            <a:chOff x="4501136" y="3388443"/>
            <a:chExt cx="4096896" cy="1305325"/>
          </a:xfrm>
        </p:grpSpPr>
        <p:sp>
          <p:nvSpPr>
            <p:cNvPr id="78" name="TextBox 77"/>
            <p:cNvSpPr txBox="1"/>
            <p:nvPr/>
          </p:nvSpPr>
          <p:spPr>
            <a:xfrm>
              <a:off x="4501136" y="4478324"/>
              <a:ext cx="11139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>
                  <a:latin typeface="Montserrat" panose="00000500000000000000" pitchFamily="2" charset="0"/>
                  <a:cs typeface="Heebo" pitchFamily="2" charset="-79"/>
                </a:rPr>
                <a:t>função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36773D8-4BE4-478B-61E4-27C2F828A861}"/>
                </a:ext>
              </a:extLst>
            </p:cNvPr>
            <p:cNvGrpSpPr/>
            <p:nvPr/>
          </p:nvGrpSpPr>
          <p:grpSpPr>
            <a:xfrm>
              <a:off x="4578033" y="3388443"/>
              <a:ext cx="4019999" cy="1305325"/>
              <a:chOff x="4578033" y="3388443"/>
              <a:chExt cx="4019999" cy="1305325"/>
            </a:xfrm>
          </p:grpSpPr>
          <p:sp>
            <p:nvSpPr>
              <p:cNvPr id="61" name="TextBox 23"/>
              <p:cNvSpPr txBox="1"/>
              <p:nvPr/>
            </p:nvSpPr>
            <p:spPr>
              <a:xfrm>
                <a:off x="4629152" y="3388443"/>
                <a:ext cx="254108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05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Tempo dedicado em cada função</a:t>
                </a:r>
              </a:p>
            </p:txBody>
          </p:sp>
          <p:graphicFrame>
            <p:nvGraphicFramePr>
              <p:cNvPr id="75" name="Chart 74"/>
              <p:cNvGraphicFramePr/>
              <p:nvPr>
                <p:extLst>
                  <p:ext uri="{D42A27DB-BD31-4B8C-83A1-F6EECF244321}">
                    <p14:modId xmlns:p14="http://schemas.microsoft.com/office/powerpoint/2010/main" val="1867356166"/>
                  </p:ext>
                </p:extLst>
              </p:nvPr>
            </p:nvGraphicFramePr>
            <p:xfrm>
              <a:off x="4578033" y="3628412"/>
              <a:ext cx="960203" cy="9107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aphicFrame>
            <p:nvGraphicFramePr>
              <p:cNvPr id="76" name="Chart 75"/>
              <p:cNvGraphicFramePr/>
              <p:nvPr>
                <p:extLst>
                  <p:ext uri="{D42A27DB-BD31-4B8C-83A1-F6EECF244321}">
                    <p14:modId xmlns:p14="http://schemas.microsoft.com/office/powerpoint/2010/main" val="907034193"/>
                  </p:ext>
                </p:extLst>
              </p:nvPr>
            </p:nvGraphicFramePr>
            <p:xfrm>
              <a:off x="5570694" y="3628412"/>
              <a:ext cx="960203" cy="9107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7"/>
              </a:graphicData>
            </a:graphic>
          </p:graphicFrame>
          <p:graphicFrame>
            <p:nvGraphicFramePr>
              <p:cNvPr id="77" name="Chart 76"/>
              <p:cNvGraphicFramePr/>
              <p:nvPr>
                <p:extLst>
                  <p:ext uri="{D42A27DB-BD31-4B8C-83A1-F6EECF244321}">
                    <p14:modId xmlns:p14="http://schemas.microsoft.com/office/powerpoint/2010/main" val="1539594961"/>
                  </p:ext>
                </p:extLst>
              </p:nvPr>
            </p:nvGraphicFramePr>
            <p:xfrm>
              <a:off x="6568153" y="3628412"/>
              <a:ext cx="960203" cy="9107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sp>
            <p:nvSpPr>
              <p:cNvPr id="79" name="TextBox 78"/>
              <p:cNvSpPr txBox="1"/>
              <p:nvPr/>
            </p:nvSpPr>
            <p:spPr>
              <a:xfrm>
                <a:off x="5493797" y="4478323"/>
                <a:ext cx="1113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Montserrat" panose="00000500000000000000" pitchFamily="2" charset="0"/>
                    <a:cs typeface="Heebo" pitchFamily="2" charset="-79"/>
                  </a:rPr>
                  <a:t>função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6491256" y="4478324"/>
                <a:ext cx="1113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Montserrat" panose="00000500000000000000" pitchFamily="2" charset="0"/>
                    <a:cs typeface="Heebo" pitchFamily="2" charset="-79"/>
                  </a:rPr>
                  <a:t>função</a:t>
                </a:r>
              </a:p>
            </p:txBody>
          </p:sp>
          <p:graphicFrame>
            <p:nvGraphicFramePr>
              <p:cNvPr id="81" name="Chart 80"/>
              <p:cNvGraphicFramePr/>
              <p:nvPr>
                <p:extLst>
                  <p:ext uri="{D42A27DB-BD31-4B8C-83A1-F6EECF244321}">
                    <p14:modId xmlns:p14="http://schemas.microsoft.com/office/powerpoint/2010/main" val="1694775377"/>
                  </p:ext>
                </p:extLst>
              </p:nvPr>
            </p:nvGraphicFramePr>
            <p:xfrm>
              <a:off x="7560932" y="3628412"/>
              <a:ext cx="960203" cy="91074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82" name="TextBox 81"/>
              <p:cNvSpPr txBox="1"/>
              <p:nvPr/>
            </p:nvSpPr>
            <p:spPr>
              <a:xfrm>
                <a:off x="7484035" y="4478324"/>
                <a:ext cx="11139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800" dirty="0">
                    <a:latin typeface="Montserrat" panose="00000500000000000000" pitchFamily="2" charset="0"/>
                    <a:cs typeface="Heebo" pitchFamily="2" charset="-79"/>
                  </a:rPr>
                  <a:t>função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788655" y="3958007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pt-BR" sz="1200" b="1" dirty="0">
                    <a:solidFill>
                      <a:schemeClr val="accent4"/>
                    </a:solidFill>
                    <a:latin typeface="Montserrat" panose="00000500000000000000" pitchFamily="2" charset="0"/>
                    <a:cs typeface="Heebo" pitchFamily="2" charset="-79"/>
                  </a:rPr>
                  <a:t>79%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787606" y="3958007"/>
                <a:ext cx="521297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pt-BR" sz="1200" b="1" dirty="0">
                    <a:solidFill>
                      <a:schemeClr val="accent3"/>
                    </a:solidFill>
                    <a:latin typeface="Montserrat" panose="00000500000000000000" pitchFamily="2" charset="0"/>
                    <a:cs typeface="Heebo" pitchFamily="2" charset="-79"/>
                  </a:rPr>
                  <a:t>88%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789359" y="3958007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pt-BR" sz="1200" b="1" dirty="0">
                    <a:solidFill>
                      <a:schemeClr val="accent2"/>
                    </a:solidFill>
                    <a:latin typeface="Montserrat" panose="00000500000000000000" pitchFamily="2" charset="0"/>
                    <a:cs typeface="Heebo" pitchFamily="2" charset="-79"/>
                  </a:rPr>
                  <a:t>80%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4800330" y="3958007"/>
                <a:ext cx="508473" cy="27699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pt-BR" sz="1200" b="1" dirty="0">
                    <a:solidFill>
                      <a:schemeClr val="accent1"/>
                    </a:solidFill>
                    <a:latin typeface="Montserrat" panose="00000500000000000000" pitchFamily="2" charset="0"/>
                    <a:cs typeface="Heebo" pitchFamily="2" charset="-79"/>
                  </a:rPr>
                  <a:t>65%</a:t>
                </a:r>
              </a:p>
            </p:txBody>
          </p: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0B21A1F-6A2D-5D09-53AB-6C56ACE80BFA}"/>
              </a:ext>
            </a:extLst>
          </p:cNvPr>
          <p:cNvGrpSpPr/>
          <p:nvPr/>
        </p:nvGrpSpPr>
        <p:grpSpPr>
          <a:xfrm>
            <a:off x="1864266" y="1603865"/>
            <a:ext cx="2439972" cy="1354274"/>
            <a:chOff x="1864266" y="1603865"/>
            <a:chExt cx="2439972" cy="1354274"/>
          </a:xfrm>
        </p:grpSpPr>
        <p:sp>
          <p:nvSpPr>
            <p:cNvPr id="50" name="Rectangle 49"/>
            <p:cNvSpPr/>
            <p:nvPr/>
          </p:nvSpPr>
          <p:spPr>
            <a:xfrm>
              <a:off x="1869614" y="2096365"/>
              <a:ext cx="243462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Foi responsável por conduzir com maestria as iniciativas, demonstrando competência e contribuindo de forma significativa para o sucesso contínuo.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960245" y="2050816"/>
              <a:ext cx="1409700" cy="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55">
              <a:extLst>
                <a:ext uri="{FF2B5EF4-FFF2-40B4-BE49-F238E27FC236}">
                  <a16:creationId xmlns:a16="http://schemas.microsoft.com/office/drawing/2014/main" id="{8FD01773-53BF-4936-AA98-05C168B71B95}"/>
                </a:ext>
              </a:extLst>
            </p:cNvPr>
            <p:cNvSpPr txBox="1"/>
            <p:nvPr/>
          </p:nvSpPr>
          <p:spPr>
            <a:xfrm>
              <a:off x="1864266" y="1603865"/>
              <a:ext cx="14814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pt-BR" dirty="0"/>
                <a:t>ARIANE BARBOSA</a:t>
              </a:r>
            </a:p>
          </p:txBody>
        </p:sp>
        <p:sp>
          <p:nvSpPr>
            <p:cNvPr id="91" name="TextBox 56">
              <a:extLst>
                <a:ext uri="{FF2B5EF4-FFF2-40B4-BE49-F238E27FC236}">
                  <a16:creationId xmlns:a16="http://schemas.microsoft.com/office/drawing/2014/main" id="{F2F29DF4-4A6F-4518-BE29-68D731ACE26C}"/>
                </a:ext>
              </a:extLst>
            </p:cNvPr>
            <p:cNvSpPr txBox="1"/>
            <p:nvPr/>
          </p:nvSpPr>
          <p:spPr>
            <a:xfrm>
              <a:off x="1864266" y="1783283"/>
              <a:ext cx="10839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Nome do cargo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7B1A6A4-7D3F-BB73-1E9F-073C5F790433}"/>
              </a:ext>
            </a:extLst>
          </p:cNvPr>
          <p:cNvGrpSpPr/>
          <p:nvPr/>
        </p:nvGrpSpPr>
        <p:grpSpPr>
          <a:xfrm>
            <a:off x="1864267" y="3388443"/>
            <a:ext cx="2439971" cy="1323965"/>
            <a:chOff x="1864267" y="3388443"/>
            <a:chExt cx="2439971" cy="1323965"/>
          </a:xfrm>
        </p:grpSpPr>
        <p:sp>
          <p:nvSpPr>
            <p:cNvPr id="53" name="Rectangle 52"/>
            <p:cNvSpPr/>
            <p:nvPr/>
          </p:nvSpPr>
          <p:spPr>
            <a:xfrm>
              <a:off x="1869614" y="3850634"/>
              <a:ext cx="2434624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id-ID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rPr>
                <a:t>Foi responsável por liderar com maestria as iniciativas, demonstrando competência e contribuindo significativamente para o sucesso contínuo.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960245" y="3824407"/>
              <a:ext cx="1409700" cy="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59">
              <a:extLst>
                <a:ext uri="{FF2B5EF4-FFF2-40B4-BE49-F238E27FC236}">
                  <a16:creationId xmlns:a16="http://schemas.microsoft.com/office/drawing/2014/main" id="{3D073D91-278A-4562-A60B-47535B87DCE8}"/>
                </a:ext>
              </a:extLst>
            </p:cNvPr>
            <p:cNvSpPr txBox="1"/>
            <p:nvPr/>
          </p:nvSpPr>
          <p:spPr>
            <a:xfrm>
              <a:off x="1864267" y="3388443"/>
              <a:ext cx="14013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05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pt-BR" dirty="0"/>
                <a:t>JOANA GALLEGO</a:t>
              </a:r>
            </a:p>
          </p:txBody>
        </p:sp>
        <p:sp>
          <p:nvSpPr>
            <p:cNvPr id="94" name="TextBox 60">
              <a:extLst>
                <a:ext uri="{FF2B5EF4-FFF2-40B4-BE49-F238E27FC236}">
                  <a16:creationId xmlns:a16="http://schemas.microsoft.com/office/drawing/2014/main" id="{D8890A4E-89FF-4114-A602-941CE88744A4}"/>
                </a:ext>
              </a:extLst>
            </p:cNvPr>
            <p:cNvSpPr txBox="1"/>
            <p:nvPr/>
          </p:nvSpPr>
          <p:spPr>
            <a:xfrm>
              <a:off x="1864267" y="3567861"/>
              <a:ext cx="10839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0000500000000000000" pitchFamily="2" charset="0"/>
                </a:defRPr>
              </a:lvl1pPr>
            </a:lstStyle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Nome do cargo</a:t>
              </a:r>
            </a:p>
          </p:txBody>
        </p:sp>
      </p:grpSp>
      <p:sp>
        <p:nvSpPr>
          <p:cNvPr id="2" name="TextBox 37">
            <a:extLst>
              <a:ext uri="{FF2B5EF4-FFF2-40B4-BE49-F238E27FC236}">
                <a16:creationId xmlns:a16="http://schemas.microsoft.com/office/drawing/2014/main" id="{80DAA736-2BD0-8E3C-6454-CDCDECBB4329}"/>
              </a:ext>
            </a:extLst>
          </p:cNvPr>
          <p:cNvSpPr txBox="1"/>
          <p:nvPr/>
        </p:nvSpPr>
        <p:spPr>
          <a:xfrm>
            <a:off x="3017435" y="513711"/>
            <a:ext cx="31091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00" b="1" dirty="0">
                <a:solidFill>
                  <a:schemeClr val="accent1"/>
                </a:solidFill>
                <a:latin typeface="Montserrat" panose="00000500000000000000" pitchFamily="2" charset="0"/>
              </a:rPr>
              <a:t>Time envolvido</a:t>
            </a:r>
          </a:p>
        </p:txBody>
      </p:sp>
      <p:sp>
        <p:nvSpPr>
          <p:cNvPr id="3" name="TextBox 38">
            <a:extLst>
              <a:ext uri="{FF2B5EF4-FFF2-40B4-BE49-F238E27FC236}">
                <a16:creationId xmlns:a16="http://schemas.microsoft.com/office/drawing/2014/main" id="{2FB31403-7E01-FC6C-7BC0-0202F42933E3}"/>
              </a:ext>
            </a:extLst>
          </p:cNvPr>
          <p:cNvSpPr txBox="1"/>
          <p:nvPr/>
        </p:nvSpPr>
        <p:spPr>
          <a:xfrm>
            <a:off x="4287307" y="359079"/>
            <a:ext cx="5693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50" spc="75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pPr algn="ctr"/>
            <a:r>
              <a:rPr lang="pt-BR" dirty="0"/>
              <a:t>TIME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3BDE7B7-2758-80E0-86B3-D8A4038A29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7AF8B201-F542-8683-0B35-E1B2258CA7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59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500C2A9-E765-27F0-E0B9-3FB5D7E8DA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5E256CE7-30D3-D168-0EB1-B0D754B73CAF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0DDD648-AE6B-6056-0D21-E8DBA6383647}"/>
              </a:ext>
            </a:extLst>
          </p:cNvPr>
          <p:cNvSpPr txBox="1"/>
          <p:nvPr/>
        </p:nvSpPr>
        <p:spPr>
          <a:xfrm>
            <a:off x="657975" y="1444020"/>
            <a:ext cx="1648208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9600" spc="-150" dirty="0">
                <a:solidFill>
                  <a:schemeClr val="bg1"/>
                </a:solidFill>
                <a:latin typeface="Montserrat Light" panose="00000400000000000000" pitchFamily="2" charset="0"/>
              </a:rPr>
              <a:t>02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32962C-74DF-CB8B-D9D6-8668BF32A51A}"/>
              </a:ext>
            </a:extLst>
          </p:cNvPr>
          <p:cNvSpPr txBox="1"/>
          <p:nvPr/>
        </p:nvSpPr>
        <p:spPr>
          <a:xfrm>
            <a:off x="657975" y="2802091"/>
            <a:ext cx="49744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Qual era nosso desafio?</a:t>
            </a:r>
          </a:p>
        </p:txBody>
      </p:sp>
    </p:spTree>
    <p:extLst>
      <p:ext uri="{BB962C8B-B14F-4D97-AF65-F5344CB8AC3E}">
        <p14:creationId xmlns:p14="http://schemas.microsoft.com/office/powerpoint/2010/main" val="278885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E922C6-6100-A19E-0A8C-77EF8DC0C1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5E256CE7-30D3-D168-0EB1-B0D754B73CAF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32962C-74DF-CB8B-D9D6-8668BF32A51A}"/>
              </a:ext>
            </a:extLst>
          </p:cNvPr>
          <p:cNvSpPr txBox="1"/>
          <p:nvPr/>
        </p:nvSpPr>
        <p:spPr>
          <a:xfrm>
            <a:off x="2247900" y="1786920"/>
            <a:ext cx="46482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Montserrat" panose="00000500000000000000" pitchFamily="2" charset="0"/>
              </a:rPr>
              <a:t>Nosso objetivo era diminuir os gastos em </a:t>
            </a:r>
            <a:r>
              <a:rPr lang="pt-BR" sz="3200" b="1" dirty="0">
                <a:solidFill>
                  <a:schemeClr val="accent3"/>
                </a:solidFill>
                <a:latin typeface="Montserrat" panose="00000500000000000000" pitchFamily="2" charset="0"/>
              </a:rPr>
              <a:t>27%</a:t>
            </a:r>
            <a:r>
              <a:rPr lang="pt-BR" sz="3200" dirty="0">
                <a:solidFill>
                  <a:schemeClr val="bg1"/>
                </a:solidFill>
                <a:latin typeface="Montserrat" panose="00000500000000000000" pitchFamily="2" charset="0"/>
              </a:rPr>
              <a:t> em </a:t>
            </a:r>
            <a:r>
              <a:rPr lang="pt-BR" sz="3200" b="1" dirty="0">
                <a:solidFill>
                  <a:schemeClr val="accent3"/>
                </a:solidFill>
                <a:latin typeface="Montserrat" panose="00000500000000000000" pitchFamily="2" charset="0"/>
              </a:rPr>
              <a:t>3 meses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315FEB5-DBF3-FC3C-B0B9-087D61A55D16}"/>
              </a:ext>
            </a:extLst>
          </p:cNvPr>
          <p:cNvSpPr/>
          <p:nvPr/>
        </p:nvSpPr>
        <p:spPr>
          <a:xfrm>
            <a:off x="1594024" y="1450873"/>
            <a:ext cx="5955953" cy="224175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</p:spTree>
    <p:extLst>
      <p:ext uri="{BB962C8B-B14F-4D97-AF65-F5344CB8AC3E}">
        <p14:creationId xmlns:p14="http://schemas.microsoft.com/office/powerpoint/2010/main" val="40957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A4FCD6D8-70F2-B6BC-61CC-13785D984F54}"/>
              </a:ext>
            </a:extLst>
          </p:cNvPr>
          <p:cNvGrpSpPr/>
          <p:nvPr/>
        </p:nvGrpSpPr>
        <p:grpSpPr>
          <a:xfrm>
            <a:off x="5791716" y="1543259"/>
            <a:ext cx="2891183" cy="2891179"/>
            <a:chOff x="5791716" y="1543259"/>
            <a:chExt cx="2891183" cy="289117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EC99E25A-B955-F11A-EAAE-C8EE60EA85B7}"/>
                </a:ext>
              </a:extLst>
            </p:cNvPr>
            <p:cNvGrpSpPr/>
            <p:nvPr/>
          </p:nvGrpSpPr>
          <p:grpSpPr>
            <a:xfrm>
              <a:off x="5791716" y="1543259"/>
              <a:ext cx="2891183" cy="2891179"/>
              <a:chOff x="5903182" y="2261825"/>
              <a:chExt cx="2625185" cy="2625182"/>
            </a:xfrm>
          </p:grpSpPr>
          <p:sp>
            <p:nvSpPr>
              <p:cNvPr id="16" name="Oval 21">
                <a:extLst>
                  <a:ext uri="{FF2B5EF4-FFF2-40B4-BE49-F238E27FC236}">
                    <a16:creationId xmlns:a16="http://schemas.microsoft.com/office/drawing/2014/main" id="{A717D4FD-11B6-48E7-3641-AD1FE77ED82A}"/>
                  </a:ext>
                </a:extLst>
              </p:cNvPr>
              <p:cNvSpPr/>
              <p:nvPr/>
            </p:nvSpPr>
            <p:spPr>
              <a:xfrm>
                <a:off x="5947986" y="2309140"/>
                <a:ext cx="2454354" cy="2454354"/>
              </a:xfrm>
              <a:prstGeom prst="ellipse">
                <a:avLst/>
              </a:prstGeom>
              <a:solidFill>
                <a:schemeClr val="accent6">
                  <a:alpha val="80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635000" dist="571500" dir="8100000" sx="90000" sy="9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350"/>
              </a:p>
            </p:txBody>
          </p:sp>
          <p:sp>
            <p:nvSpPr>
              <p:cNvPr id="18" name="Oval 58">
                <a:extLst>
                  <a:ext uri="{FF2B5EF4-FFF2-40B4-BE49-F238E27FC236}">
                    <a16:creationId xmlns:a16="http://schemas.microsoft.com/office/drawing/2014/main" id="{1118427E-7DED-0183-C7E5-457B75C1826B}"/>
                  </a:ext>
                </a:extLst>
              </p:cNvPr>
              <p:cNvSpPr/>
              <p:nvPr/>
            </p:nvSpPr>
            <p:spPr>
              <a:xfrm>
                <a:off x="5903182" y="2261825"/>
                <a:ext cx="2625185" cy="2625182"/>
              </a:xfrm>
              <a:prstGeom prst="ellipse">
                <a:avLst/>
              </a:prstGeom>
              <a:noFill/>
              <a:ln w="22225">
                <a:gradFill>
                  <a:gsLst>
                    <a:gs pos="45872">
                      <a:schemeClr val="accent6">
                        <a:alpha val="0"/>
                      </a:schemeClr>
                    </a:gs>
                    <a:gs pos="100000">
                      <a:schemeClr val="accent6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5" name="TextBox 34">
              <a:extLst>
                <a:ext uri="{FF2B5EF4-FFF2-40B4-BE49-F238E27FC236}">
                  <a16:creationId xmlns:a16="http://schemas.microsoft.com/office/drawing/2014/main" id="{C98D086A-ACC8-6F96-302F-6E8987DEBA78}"/>
                </a:ext>
              </a:extLst>
            </p:cNvPr>
            <p:cNvSpPr txBox="1"/>
            <p:nvPr/>
          </p:nvSpPr>
          <p:spPr>
            <a:xfrm>
              <a:off x="6877162" y="2608511"/>
              <a:ext cx="1149648" cy="338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Despesas</a:t>
              </a:r>
            </a:p>
          </p:txBody>
        </p:sp>
        <p:sp>
          <p:nvSpPr>
            <p:cNvPr id="26" name="TextBox 34">
              <a:extLst>
                <a:ext uri="{FF2B5EF4-FFF2-40B4-BE49-F238E27FC236}">
                  <a16:creationId xmlns:a16="http://schemas.microsoft.com/office/drawing/2014/main" id="{92D69900-EAB5-3E41-2D04-8F267DE10514}"/>
                </a:ext>
              </a:extLst>
            </p:cNvPr>
            <p:cNvSpPr txBox="1"/>
            <p:nvPr/>
          </p:nvSpPr>
          <p:spPr>
            <a:xfrm>
              <a:off x="6911614" y="2845766"/>
              <a:ext cx="10807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R$ 170mil</a:t>
              </a:r>
            </a:p>
          </p:txBody>
        </p:sp>
        <p:pic>
          <p:nvPicPr>
            <p:cNvPr id="27" name="Gráfico 26" descr="Seta para Cima com preenchimento sólido">
              <a:extLst>
                <a:ext uri="{FF2B5EF4-FFF2-40B4-BE49-F238E27FC236}">
                  <a16:creationId xmlns:a16="http://schemas.microsoft.com/office/drawing/2014/main" id="{1D2CFEB8-63C3-CC73-DD16-5ABABD9F1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226448" y="3161548"/>
              <a:ext cx="493036" cy="493036"/>
            </a:xfrm>
            <a:prstGeom prst="rect">
              <a:avLst/>
            </a:prstGeom>
          </p:spPr>
        </p:pic>
      </p:grpSp>
      <p:sp>
        <p:nvSpPr>
          <p:cNvPr id="3" name="TextBox 33">
            <a:extLst>
              <a:ext uri="{FF2B5EF4-FFF2-40B4-BE49-F238E27FC236}">
                <a16:creationId xmlns:a16="http://schemas.microsoft.com/office/drawing/2014/main" id="{64F8FA28-A7D3-443F-07DF-0ECF6D2F3577}"/>
              </a:ext>
            </a:extLst>
          </p:cNvPr>
          <p:cNvSpPr txBox="1"/>
          <p:nvPr/>
        </p:nvSpPr>
        <p:spPr>
          <a:xfrm>
            <a:off x="676187" y="851888"/>
            <a:ext cx="34386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00" b="1" dirty="0">
                <a:solidFill>
                  <a:srgbClr val="002060"/>
                </a:solidFill>
                <a:latin typeface="Montserrat" panose="00000500000000000000" pitchFamily="2" charset="0"/>
              </a:rPr>
              <a:t>Diminuir as despesas e aumentar as receitas</a:t>
            </a: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734FDC70-EAD3-27F3-5AF1-66A92FF85CC3}"/>
              </a:ext>
            </a:extLst>
          </p:cNvPr>
          <p:cNvSpPr txBox="1"/>
          <p:nvPr/>
        </p:nvSpPr>
        <p:spPr>
          <a:xfrm>
            <a:off x="676188" y="621056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DESAFIO</a:t>
            </a:r>
          </a:p>
        </p:txBody>
      </p:sp>
      <p:sp>
        <p:nvSpPr>
          <p:cNvPr id="6" name="TextBox 36">
            <a:extLst>
              <a:ext uri="{FF2B5EF4-FFF2-40B4-BE49-F238E27FC236}">
                <a16:creationId xmlns:a16="http://schemas.microsoft.com/office/drawing/2014/main" id="{43EE9B3D-1CE7-8587-5511-7592B25029C1}"/>
              </a:ext>
            </a:extLst>
          </p:cNvPr>
          <p:cNvSpPr txBox="1"/>
          <p:nvPr/>
        </p:nvSpPr>
        <p:spPr>
          <a:xfrm>
            <a:off x="682321" y="1594536"/>
            <a:ext cx="3065511" cy="989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Enfrentamos o desafio de reduzir despesas com precisão e impulsionar receitas estrategicamente, almejando um equilíbrio financeiro sustentável.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9646A49-21AD-A74B-BEF9-8CC2B91A7E90}"/>
              </a:ext>
            </a:extLst>
          </p:cNvPr>
          <p:cNvCxnSpPr>
            <a:cxnSpLocks/>
          </p:cNvCxnSpPr>
          <p:nvPr/>
        </p:nvCxnSpPr>
        <p:spPr>
          <a:xfrm>
            <a:off x="1552575" y="733425"/>
            <a:ext cx="1609725" cy="0"/>
          </a:xfrm>
          <a:prstGeom prst="line">
            <a:avLst/>
          </a:prstGeom>
          <a:ln w="25400">
            <a:solidFill>
              <a:schemeClr val="accent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0F04967-8EB1-8A83-C66F-FA15F36CA0F5}"/>
              </a:ext>
            </a:extLst>
          </p:cNvPr>
          <p:cNvGrpSpPr/>
          <p:nvPr/>
        </p:nvGrpSpPr>
        <p:grpSpPr>
          <a:xfrm>
            <a:off x="4178398" y="994812"/>
            <a:ext cx="2628345" cy="2628348"/>
            <a:chOff x="4178398" y="994812"/>
            <a:chExt cx="2628345" cy="2628348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6D4AB347-B798-C0FB-CDDA-701CEF0CBEEA}"/>
                </a:ext>
              </a:extLst>
            </p:cNvPr>
            <p:cNvGrpSpPr/>
            <p:nvPr/>
          </p:nvGrpSpPr>
          <p:grpSpPr>
            <a:xfrm rot="19058400">
              <a:off x="4178398" y="994812"/>
              <a:ext cx="2628345" cy="2628348"/>
              <a:chOff x="4168698" y="1911630"/>
              <a:chExt cx="2625182" cy="2625185"/>
            </a:xfrm>
          </p:grpSpPr>
          <p:sp>
            <p:nvSpPr>
              <p:cNvPr id="12" name="Oval 21">
                <a:extLst>
                  <a:ext uri="{FF2B5EF4-FFF2-40B4-BE49-F238E27FC236}">
                    <a16:creationId xmlns:a16="http://schemas.microsoft.com/office/drawing/2014/main" id="{5D0B2D97-F3C6-485A-71FE-5296FD09E7FA}"/>
                  </a:ext>
                </a:extLst>
              </p:cNvPr>
              <p:cNvSpPr/>
              <p:nvPr/>
            </p:nvSpPr>
            <p:spPr>
              <a:xfrm>
                <a:off x="4249697" y="2015229"/>
                <a:ext cx="2454354" cy="2454354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635000" dist="571500" dir="8100000" sx="90000" sy="90000" algn="ctr" rotWithShape="0">
                  <a:srgbClr val="000000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350"/>
              </a:p>
            </p:txBody>
          </p:sp>
          <p:sp>
            <p:nvSpPr>
              <p:cNvPr id="14" name="Oval 58">
                <a:extLst>
                  <a:ext uri="{FF2B5EF4-FFF2-40B4-BE49-F238E27FC236}">
                    <a16:creationId xmlns:a16="http://schemas.microsoft.com/office/drawing/2014/main" id="{FC1CF512-F863-9AAB-2C79-C6A4B20452D0}"/>
                  </a:ext>
                </a:extLst>
              </p:cNvPr>
              <p:cNvSpPr/>
              <p:nvPr/>
            </p:nvSpPr>
            <p:spPr>
              <a:xfrm rot="13500000">
                <a:off x="4168696" y="1911632"/>
                <a:ext cx="2625185" cy="2625182"/>
              </a:xfrm>
              <a:prstGeom prst="ellipse">
                <a:avLst/>
              </a:prstGeom>
              <a:noFill/>
              <a:ln w="22225">
                <a:gradFill>
                  <a:gsLst>
                    <a:gs pos="58000">
                      <a:schemeClr val="accent3">
                        <a:alpha val="0"/>
                      </a:schemeClr>
                    </a:gs>
                    <a:gs pos="100000">
                      <a:schemeClr val="accent3"/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1" name="TextBox 34">
              <a:extLst>
                <a:ext uri="{FF2B5EF4-FFF2-40B4-BE49-F238E27FC236}">
                  <a16:creationId xmlns:a16="http://schemas.microsoft.com/office/drawing/2014/main" id="{072C15DE-D438-D357-F549-77BC8C8FA027}"/>
                </a:ext>
              </a:extLst>
            </p:cNvPr>
            <p:cNvSpPr txBox="1"/>
            <p:nvPr/>
          </p:nvSpPr>
          <p:spPr>
            <a:xfrm>
              <a:off x="4811119" y="1916163"/>
              <a:ext cx="1043722" cy="338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Receitas</a:t>
              </a:r>
            </a:p>
          </p:txBody>
        </p:sp>
        <p:sp>
          <p:nvSpPr>
            <p:cNvPr id="22" name="TextBox 34">
              <a:extLst>
                <a:ext uri="{FF2B5EF4-FFF2-40B4-BE49-F238E27FC236}">
                  <a16:creationId xmlns:a16="http://schemas.microsoft.com/office/drawing/2014/main" id="{EE3C8477-7B9B-E12E-D135-AF27588E507E}"/>
                </a:ext>
              </a:extLst>
            </p:cNvPr>
            <p:cNvSpPr txBox="1"/>
            <p:nvPr/>
          </p:nvSpPr>
          <p:spPr>
            <a:xfrm>
              <a:off x="4826271" y="2153418"/>
              <a:ext cx="1013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R$ 60mil</a:t>
              </a:r>
            </a:p>
          </p:txBody>
        </p:sp>
        <p:pic>
          <p:nvPicPr>
            <p:cNvPr id="24" name="Gráfico 23" descr="Seta para Cima com preenchimento sólido">
              <a:extLst>
                <a:ext uri="{FF2B5EF4-FFF2-40B4-BE49-F238E27FC236}">
                  <a16:creationId xmlns:a16="http://schemas.microsoft.com/office/drawing/2014/main" id="{97C1D82D-C3D9-938A-E81A-CF3162CD0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6463" y="1451658"/>
              <a:ext cx="493036" cy="493036"/>
            </a:xfrm>
            <a:prstGeom prst="rect">
              <a:avLst/>
            </a:prstGeom>
          </p:spPr>
        </p:pic>
      </p:grpSp>
      <p:sp>
        <p:nvSpPr>
          <p:cNvPr id="28" name="TextBox 4">
            <a:extLst>
              <a:ext uri="{FF2B5EF4-FFF2-40B4-BE49-F238E27FC236}">
                <a16:creationId xmlns:a16="http://schemas.microsoft.com/office/drawing/2014/main" id="{DA70BCB4-34F4-8BD9-9862-7AD44D2F7E95}"/>
              </a:ext>
            </a:extLst>
          </p:cNvPr>
          <p:cNvSpPr txBox="1"/>
          <p:nvPr/>
        </p:nvSpPr>
        <p:spPr>
          <a:xfrm>
            <a:off x="933684" y="2760895"/>
            <a:ext cx="2842504" cy="153888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defTabSz="685800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Otimizar despesas para maior eficiência</a:t>
            </a:r>
          </a:p>
        </p:txBody>
      </p:sp>
      <p:pic>
        <p:nvPicPr>
          <p:cNvPr id="32" name="Gráfico 31" descr="Selo Tick1 com preenchimento sólido">
            <a:extLst>
              <a:ext uri="{FF2B5EF4-FFF2-40B4-BE49-F238E27FC236}">
                <a16:creationId xmlns:a16="http://schemas.microsoft.com/office/drawing/2014/main" id="{E0C25F46-BF62-3E21-F879-E36FCC4A0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66" y="2728544"/>
            <a:ext cx="218591" cy="218591"/>
          </a:xfrm>
          <a:prstGeom prst="rect">
            <a:avLst/>
          </a:prstGeom>
        </p:spPr>
      </p:pic>
      <p:sp>
        <p:nvSpPr>
          <p:cNvPr id="38" name="TextBox 4">
            <a:extLst>
              <a:ext uri="{FF2B5EF4-FFF2-40B4-BE49-F238E27FC236}">
                <a16:creationId xmlns:a16="http://schemas.microsoft.com/office/drawing/2014/main" id="{786F9B01-DD9D-9933-749D-BAC2AB90F267}"/>
              </a:ext>
            </a:extLst>
          </p:cNvPr>
          <p:cNvSpPr txBox="1"/>
          <p:nvPr/>
        </p:nvSpPr>
        <p:spPr>
          <a:xfrm>
            <a:off x="933684" y="3137132"/>
            <a:ext cx="3638316" cy="153888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defTabSz="685800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Inovar processos visando reduções significativas</a:t>
            </a:r>
          </a:p>
        </p:txBody>
      </p:sp>
      <p:pic>
        <p:nvPicPr>
          <p:cNvPr id="39" name="Gráfico 38" descr="Selo Tick1 com preenchimento sólido">
            <a:extLst>
              <a:ext uri="{FF2B5EF4-FFF2-40B4-BE49-F238E27FC236}">
                <a16:creationId xmlns:a16="http://schemas.microsoft.com/office/drawing/2014/main" id="{7291230D-782F-21B6-73E2-B1C5552A8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66" y="3104781"/>
            <a:ext cx="218591" cy="218591"/>
          </a:xfrm>
          <a:prstGeom prst="rect">
            <a:avLst/>
          </a:prstGeom>
        </p:spPr>
      </p:pic>
      <p:sp>
        <p:nvSpPr>
          <p:cNvPr id="41" name="TextBox 4">
            <a:extLst>
              <a:ext uri="{FF2B5EF4-FFF2-40B4-BE49-F238E27FC236}">
                <a16:creationId xmlns:a16="http://schemas.microsoft.com/office/drawing/2014/main" id="{79C5BD99-E4F1-0F1B-94FE-434C2F816FD8}"/>
              </a:ext>
            </a:extLst>
          </p:cNvPr>
          <p:cNvSpPr txBox="1"/>
          <p:nvPr/>
        </p:nvSpPr>
        <p:spPr>
          <a:xfrm>
            <a:off x="933684" y="3513369"/>
            <a:ext cx="2842504" cy="153888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defTabSz="685800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Identificar novas fontes de receitas</a:t>
            </a:r>
          </a:p>
        </p:txBody>
      </p:sp>
      <p:pic>
        <p:nvPicPr>
          <p:cNvPr id="42" name="Gráfico 41" descr="Selo Tick1 com preenchimento sólido">
            <a:extLst>
              <a:ext uri="{FF2B5EF4-FFF2-40B4-BE49-F238E27FC236}">
                <a16:creationId xmlns:a16="http://schemas.microsoft.com/office/drawing/2014/main" id="{365FF666-F748-421E-9D05-87F2B72F0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66" y="3481018"/>
            <a:ext cx="218591" cy="218591"/>
          </a:xfrm>
          <a:prstGeom prst="rect">
            <a:avLst/>
          </a:prstGeom>
        </p:spPr>
      </p:pic>
      <p:sp>
        <p:nvSpPr>
          <p:cNvPr id="44" name="TextBox 4">
            <a:extLst>
              <a:ext uri="{FF2B5EF4-FFF2-40B4-BE49-F238E27FC236}">
                <a16:creationId xmlns:a16="http://schemas.microsoft.com/office/drawing/2014/main" id="{D00BC3CC-A326-21E7-5B06-14BD272154FC}"/>
              </a:ext>
            </a:extLst>
          </p:cNvPr>
          <p:cNvSpPr txBox="1"/>
          <p:nvPr/>
        </p:nvSpPr>
        <p:spPr>
          <a:xfrm>
            <a:off x="933684" y="3889606"/>
            <a:ext cx="3760236" cy="153888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defTabSz="685800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Estratégias para aumentar lucratividade constante</a:t>
            </a:r>
          </a:p>
        </p:txBody>
      </p:sp>
      <p:pic>
        <p:nvPicPr>
          <p:cNvPr id="45" name="Gráfico 44" descr="Selo Tick1 com preenchimento sólido">
            <a:extLst>
              <a:ext uri="{FF2B5EF4-FFF2-40B4-BE49-F238E27FC236}">
                <a16:creationId xmlns:a16="http://schemas.microsoft.com/office/drawing/2014/main" id="{994DC879-EE77-37FB-AF27-7C7E45C8D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66" y="3857255"/>
            <a:ext cx="218591" cy="218591"/>
          </a:xfrm>
          <a:prstGeom prst="rect">
            <a:avLst/>
          </a:prstGeom>
        </p:spPr>
      </p:pic>
      <p:sp>
        <p:nvSpPr>
          <p:cNvPr id="47" name="TextBox 4">
            <a:extLst>
              <a:ext uri="{FF2B5EF4-FFF2-40B4-BE49-F238E27FC236}">
                <a16:creationId xmlns:a16="http://schemas.microsoft.com/office/drawing/2014/main" id="{28BE5D2D-0BA3-4F00-9987-7B5578127A91}"/>
              </a:ext>
            </a:extLst>
          </p:cNvPr>
          <p:cNvSpPr txBox="1"/>
          <p:nvPr/>
        </p:nvSpPr>
        <p:spPr>
          <a:xfrm>
            <a:off x="933684" y="4265845"/>
            <a:ext cx="3981216" cy="153888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spAutoFit/>
          </a:bodyPr>
          <a:lstStyle/>
          <a:p>
            <a:pPr defTabSz="685800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Parcerias-chave para impulsionar resultados positivos</a:t>
            </a:r>
            <a:endParaRPr lang="pt-BR" sz="1000" b="1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48" name="Gráfico 47" descr="Selo Tick1 com preenchimento sólido">
            <a:extLst>
              <a:ext uri="{FF2B5EF4-FFF2-40B4-BE49-F238E27FC236}">
                <a16:creationId xmlns:a16="http://schemas.microsoft.com/office/drawing/2014/main" id="{7735A0BA-5E95-2448-AF79-AB8A8CABE6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866" y="4233494"/>
            <a:ext cx="218591" cy="2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8" grpId="0"/>
      <p:bldP spid="38" grpId="0"/>
      <p:bldP spid="41" grpId="0"/>
      <p:bldP spid="44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CDA3DAE1-73B2-987E-99E6-0EA10B3495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5E256CE7-30D3-D168-0EB1-B0D754B73CAF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0DDD648-AE6B-6056-0D21-E8DBA6383647}"/>
              </a:ext>
            </a:extLst>
          </p:cNvPr>
          <p:cNvSpPr txBox="1"/>
          <p:nvPr/>
        </p:nvSpPr>
        <p:spPr>
          <a:xfrm>
            <a:off x="657975" y="1444020"/>
            <a:ext cx="1643399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9600" spc="-150" dirty="0">
                <a:solidFill>
                  <a:schemeClr val="bg1"/>
                </a:solidFill>
                <a:latin typeface="Montserrat Light" panose="00000400000000000000" pitchFamily="2" charset="0"/>
              </a:rPr>
              <a:t>03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B32962C-74DF-CB8B-D9D6-8668BF32A51A}"/>
              </a:ext>
            </a:extLst>
          </p:cNvPr>
          <p:cNvSpPr txBox="1"/>
          <p:nvPr/>
        </p:nvSpPr>
        <p:spPr>
          <a:xfrm>
            <a:off x="657975" y="2802091"/>
            <a:ext cx="545213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ontserrat Light" panose="00000400000000000000" pitchFamily="2" charset="0"/>
              </a:rPr>
              <a:t>Como foi o desempenho?</a:t>
            </a:r>
          </a:p>
        </p:txBody>
      </p:sp>
    </p:spTree>
    <p:extLst>
      <p:ext uri="{BB962C8B-B14F-4D97-AF65-F5344CB8AC3E}">
        <p14:creationId xmlns:p14="http://schemas.microsoft.com/office/powerpoint/2010/main" val="298304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3">
            <a:extLst>
              <a:ext uri="{FF2B5EF4-FFF2-40B4-BE49-F238E27FC236}">
                <a16:creationId xmlns:a16="http://schemas.microsoft.com/office/drawing/2014/main" id="{63098EDF-4AF0-C0EE-B096-DC6B76D6D024}"/>
              </a:ext>
            </a:extLst>
          </p:cNvPr>
          <p:cNvSpPr txBox="1"/>
          <p:nvPr/>
        </p:nvSpPr>
        <p:spPr>
          <a:xfrm>
            <a:off x="676187" y="823313"/>
            <a:ext cx="343861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100" b="1">
                <a:solidFill>
                  <a:srgbClr val="002060"/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dirty="0"/>
              <a:t>JANEIRO 2023</a:t>
            </a: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AFB62E62-8D1D-0675-A442-54CFE5470A5D}"/>
              </a:ext>
            </a:extLst>
          </p:cNvPr>
          <p:cNvSpPr txBox="1"/>
          <p:nvPr/>
        </p:nvSpPr>
        <p:spPr>
          <a:xfrm>
            <a:off x="676188" y="621056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spc="75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DESEMPENHO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37BECCA-6953-78B2-7786-2491553AC348}"/>
              </a:ext>
            </a:extLst>
          </p:cNvPr>
          <p:cNvCxnSpPr>
            <a:cxnSpLocks/>
          </p:cNvCxnSpPr>
          <p:nvPr/>
        </p:nvCxnSpPr>
        <p:spPr>
          <a:xfrm>
            <a:off x="1914525" y="747713"/>
            <a:ext cx="1038225" cy="0"/>
          </a:xfrm>
          <a:prstGeom prst="line">
            <a:avLst/>
          </a:prstGeom>
          <a:ln w="25400">
            <a:solidFill>
              <a:schemeClr val="accent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3">
            <a:extLst>
              <a:ext uri="{FF2B5EF4-FFF2-40B4-BE49-F238E27FC236}">
                <a16:creationId xmlns:a16="http://schemas.microsoft.com/office/drawing/2014/main" id="{D1AF045D-60E7-A964-039C-943408ADA0A2}"/>
              </a:ext>
            </a:extLst>
          </p:cNvPr>
          <p:cNvSpPr txBox="1"/>
          <p:nvPr/>
        </p:nvSpPr>
        <p:spPr>
          <a:xfrm>
            <a:off x="676187" y="1699811"/>
            <a:ext cx="3438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spc="-150" dirty="0">
                <a:solidFill>
                  <a:srgbClr val="002060"/>
                </a:solidFill>
                <a:latin typeface="Montserrat" panose="00000500000000000000" pitchFamily="2" charset="0"/>
              </a:rPr>
              <a:t>R$ 150.000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890EDEA-B676-4111-6F78-BC5C4D78705C}"/>
              </a:ext>
            </a:extLst>
          </p:cNvPr>
          <p:cNvGrpSpPr/>
          <p:nvPr/>
        </p:nvGrpSpPr>
        <p:grpSpPr>
          <a:xfrm>
            <a:off x="6305550" y="0"/>
            <a:ext cx="2838450" cy="5143500"/>
            <a:chOff x="6305550" y="0"/>
            <a:chExt cx="2838450" cy="5143500"/>
          </a:xfrm>
        </p:grpSpPr>
        <p:sp>
          <p:nvSpPr>
            <p:cNvPr id="2" name="Rectangle 17">
              <a:extLst>
                <a:ext uri="{FF2B5EF4-FFF2-40B4-BE49-F238E27FC236}">
                  <a16:creationId xmlns:a16="http://schemas.microsoft.com/office/drawing/2014/main" id="{2CDE4415-B31F-A270-00F3-523BCA4906C7}"/>
                </a:ext>
              </a:extLst>
            </p:cNvPr>
            <p:cNvSpPr/>
            <p:nvPr/>
          </p:nvSpPr>
          <p:spPr>
            <a:xfrm>
              <a:off x="6305550" y="0"/>
              <a:ext cx="283845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13" dirty="0">
                <a:latin typeface="Montserrat" panose="00000500000000000000" pitchFamily="2" charset="0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1870A7DA-5E24-A90A-4658-77F083F33784}"/>
                </a:ext>
              </a:extLst>
            </p:cNvPr>
            <p:cNvSpPr/>
            <p:nvPr/>
          </p:nvSpPr>
          <p:spPr>
            <a:xfrm>
              <a:off x="7508543" y="1779766"/>
              <a:ext cx="432462" cy="764819"/>
            </a:xfrm>
            <a:custGeom>
              <a:avLst/>
              <a:gdLst>
                <a:gd name="connsiteX0" fmla="*/ 338702 w 575607"/>
                <a:gd name="connsiteY0" fmla="*/ 1068873 h 1119771"/>
                <a:gd name="connsiteX1" fmla="*/ 338702 w 575607"/>
                <a:gd name="connsiteY1" fmla="*/ 173759 h 1119771"/>
                <a:gd name="connsiteX2" fmla="*/ 489347 w 575607"/>
                <a:gd name="connsiteY2" fmla="*/ 324404 h 1119771"/>
                <a:gd name="connsiteX3" fmla="*/ 561319 w 575607"/>
                <a:gd name="connsiteY3" fmla="*/ 323153 h 1119771"/>
                <a:gd name="connsiteX4" fmla="*/ 561319 w 575607"/>
                <a:gd name="connsiteY4" fmla="*/ 252432 h 1119771"/>
                <a:gd name="connsiteX5" fmla="*/ 323789 w 575607"/>
                <a:gd name="connsiteY5" fmla="*/ 14903 h 1119771"/>
                <a:gd name="connsiteX6" fmla="*/ 251817 w 575607"/>
                <a:gd name="connsiteY6" fmla="*/ 14903 h 1119771"/>
                <a:gd name="connsiteX7" fmla="*/ 14288 w 575607"/>
                <a:gd name="connsiteY7" fmla="*/ 252432 h 1119771"/>
                <a:gd name="connsiteX8" fmla="*/ 15538 w 575607"/>
                <a:gd name="connsiteY8" fmla="*/ 324404 h 1119771"/>
                <a:gd name="connsiteX9" fmla="*/ 86259 w 575607"/>
                <a:gd name="connsiteY9" fmla="*/ 324404 h 1119771"/>
                <a:gd name="connsiteX10" fmla="*/ 236904 w 575607"/>
                <a:gd name="connsiteY10" fmla="*/ 173759 h 1119771"/>
                <a:gd name="connsiteX11" fmla="*/ 236904 w 575607"/>
                <a:gd name="connsiteY11" fmla="*/ 1068873 h 1119771"/>
                <a:gd name="connsiteX12" fmla="*/ 287803 w 575607"/>
                <a:gd name="connsiteY12" fmla="*/ 1119772 h 1119771"/>
                <a:gd name="connsiteX13" fmla="*/ 338702 w 575607"/>
                <a:gd name="connsiteY13" fmla="*/ 1068873 h 111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5607" h="1119771">
                  <a:moveTo>
                    <a:pt x="338702" y="1068873"/>
                  </a:moveTo>
                  <a:lnTo>
                    <a:pt x="338702" y="173759"/>
                  </a:lnTo>
                  <a:lnTo>
                    <a:pt x="489347" y="324404"/>
                  </a:lnTo>
                  <a:cubicBezTo>
                    <a:pt x="509568" y="343932"/>
                    <a:pt x="541790" y="343372"/>
                    <a:pt x="561319" y="323153"/>
                  </a:cubicBezTo>
                  <a:cubicBezTo>
                    <a:pt x="580370" y="303428"/>
                    <a:pt x="580370" y="272157"/>
                    <a:pt x="561319" y="252432"/>
                  </a:cubicBezTo>
                  <a:lnTo>
                    <a:pt x="323789" y="14903"/>
                  </a:lnTo>
                  <a:cubicBezTo>
                    <a:pt x="303913" y="-4968"/>
                    <a:pt x="271694" y="-4968"/>
                    <a:pt x="251817" y="14903"/>
                  </a:cubicBezTo>
                  <a:lnTo>
                    <a:pt x="14288" y="252432"/>
                  </a:lnTo>
                  <a:cubicBezTo>
                    <a:pt x="-5241" y="272653"/>
                    <a:pt x="-4681" y="304876"/>
                    <a:pt x="15538" y="324404"/>
                  </a:cubicBezTo>
                  <a:cubicBezTo>
                    <a:pt x="35263" y="343454"/>
                    <a:pt x="66534" y="343454"/>
                    <a:pt x="86259" y="324404"/>
                  </a:cubicBezTo>
                  <a:lnTo>
                    <a:pt x="236904" y="173759"/>
                  </a:lnTo>
                  <a:lnTo>
                    <a:pt x="236904" y="1068873"/>
                  </a:lnTo>
                  <a:cubicBezTo>
                    <a:pt x="236904" y="1096984"/>
                    <a:pt x="259692" y="1119772"/>
                    <a:pt x="287803" y="1119772"/>
                  </a:cubicBezTo>
                  <a:cubicBezTo>
                    <a:pt x="315915" y="1119772"/>
                    <a:pt x="338702" y="1096984"/>
                    <a:pt x="338702" y="1068873"/>
                  </a:cubicBezTo>
                  <a:close/>
                </a:path>
              </a:pathLst>
            </a:custGeom>
            <a:solidFill>
              <a:schemeClr val="bg1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1A2564BF-4F5B-FF60-399C-E0AF6CC9D63C}"/>
                </a:ext>
              </a:extLst>
            </p:cNvPr>
            <p:cNvSpPr txBox="1"/>
            <p:nvPr/>
          </p:nvSpPr>
          <p:spPr>
            <a:xfrm>
              <a:off x="6657219" y="2502986"/>
              <a:ext cx="21351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5400" b="1" spc="-150" dirty="0">
                  <a:solidFill>
                    <a:schemeClr val="bg1"/>
                  </a:solidFill>
                  <a:latin typeface="Montserrat" panose="00000500000000000000" pitchFamily="2" charset="0"/>
                </a:rPr>
                <a:t>+55%</a:t>
              </a:r>
            </a:p>
          </p:txBody>
        </p:sp>
      </p:grpSp>
      <p:sp>
        <p:nvSpPr>
          <p:cNvPr id="16" name="TextBox 36">
            <a:extLst>
              <a:ext uri="{FF2B5EF4-FFF2-40B4-BE49-F238E27FC236}">
                <a16:creationId xmlns:a16="http://schemas.microsoft.com/office/drawing/2014/main" id="{02CF2899-B41D-8961-E42C-3EC3325C48D8}"/>
              </a:ext>
            </a:extLst>
          </p:cNvPr>
          <p:cNvSpPr txBox="1"/>
          <p:nvPr/>
        </p:nvSpPr>
        <p:spPr>
          <a:xfrm>
            <a:off x="682321" y="1089711"/>
            <a:ext cx="3375565" cy="297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Resultados do mês</a:t>
            </a:r>
          </a:p>
        </p:txBody>
      </p:sp>
      <p:graphicFrame>
        <p:nvGraphicFramePr>
          <p:cNvPr id="47" name="Chart 33">
            <a:extLst>
              <a:ext uri="{FF2B5EF4-FFF2-40B4-BE49-F238E27FC236}">
                <a16:creationId xmlns:a16="http://schemas.microsoft.com/office/drawing/2014/main" id="{0B467B22-8803-02CB-08AE-C47A4502B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392334"/>
              </p:ext>
            </p:extLst>
          </p:nvPr>
        </p:nvGraphicFramePr>
        <p:xfrm>
          <a:off x="2547968" y="2876551"/>
          <a:ext cx="3071782" cy="1667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Agrupar 9">
            <a:extLst>
              <a:ext uri="{FF2B5EF4-FFF2-40B4-BE49-F238E27FC236}">
                <a16:creationId xmlns:a16="http://schemas.microsoft.com/office/drawing/2014/main" id="{20FD6B92-EEB2-2577-9902-F79B14EDCC4F}"/>
              </a:ext>
            </a:extLst>
          </p:cNvPr>
          <p:cNvGrpSpPr/>
          <p:nvPr/>
        </p:nvGrpSpPr>
        <p:grpSpPr>
          <a:xfrm>
            <a:off x="772859" y="2878857"/>
            <a:ext cx="1570291" cy="365641"/>
            <a:chOff x="772859" y="2878857"/>
            <a:chExt cx="1570291" cy="365641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FF67452-A583-3F24-9ED1-2E684784C90C}"/>
                </a:ext>
              </a:extLst>
            </p:cNvPr>
            <p:cNvGrpSpPr/>
            <p:nvPr/>
          </p:nvGrpSpPr>
          <p:grpSpPr>
            <a:xfrm>
              <a:off x="933684" y="2878857"/>
              <a:ext cx="1409466" cy="365641"/>
              <a:chOff x="933684" y="2726457"/>
              <a:chExt cx="2842504" cy="365641"/>
            </a:xfrm>
          </p:grpSpPr>
          <p:sp>
            <p:nvSpPr>
              <p:cNvPr id="17" name="TextBox 4">
                <a:extLst>
                  <a:ext uri="{FF2B5EF4-FFF2-40B4-BE49-F238E27FC236}">
                    <a16:creationId xmlns:a16="http://schemas.microsoft.com/office/drawing/2014/main" id="{F29433CC-3764-D746-A5E4-3F55B708A199}"/>
                  </a:ext>
                </a:extLst>
              </p:cNvPr>
              <p:cNvSpPr txBox="1"/>
              <p:nvPr/>
            </p:nvSpPr>
            <p:spPr>
              <a:xfrm>
                <a:off x="933684" y="2726457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RECEITAS:</a:t>
                </a:r>
                <a:endPara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68FD634-1736-2F01-9AFF-0BC67DAE9691}"/>
                  </a:ext>
                </a:extLst>
              </p:cNvPr>
              <p:cNvSpPr txBox="1"/>
              <p:nvPr/>
            </p:nvSpPr>
            <p:spPr>
              <a:xfrm>
                <a:off x="933684" y="2907432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R$ 150.000</a:t>
                </a:r>
                <a:endPara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</p:grp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6D4636D8-166A-DA6E-EB58-5053DCE64555}"/>
                </a:ext>
              </a:extLst>
            </p:cNvPr>
            <p:cNvSpPr/>
            <p:nvPr/>
          </p:nvSpPr>
          <p:spPr>
            <a:xfrm>
              <a:off x="772859" y="2925438"/>
              <a:ext cx="140298" cy="248120"/>
            </a:xfrm>
            <a:custGeom>
              <a:avLst/>
              <a:gdLst>
                <a:gd name="connsiteX0" fmla="*/ 338702 w 575607"/>
                <a:gd name="connsiteY0" fmla="*/ 1068873 h 1119771"/>
                <a:gd name="connsiteX1" fmla="*/ 338702 w 575607"/>
                <a:gd name="connsiteY1" fmla="*/ 173759 h 1119771"/>
                <a:gd name="connsiteX2" fmla="*/ 489347 w 575607"/>
                <a:gd name="connsiteY2" fmla="*/ 324404 h 1119771"/>
                <a:gd name="connsiteX3" fmla="*/ 561319 w 575607"/>
                <a:gd name="connsiteY3" fmla="*/ 323153 h 1119771"/>
                <a:gd name="connsiteX4" fmla="*/ 561319 w 575607"/>
                <a:gd name="connsiteY4" fmla="*/ 252432 h 1119771"/>
                <a:gd name="connsiteX5" fmla="*/ 323789 w 575607"/>
                <a:gd name="connsiteY5" fmla="*/ 14903 h 1119771"/>
                <a:gd name="connsiteX6" fmla="*/ 251817 w 575607"/>
                <a:gd name="connsiteY6" fmla="*/ 14903 h 1119771"/>
                <a:gd name="connsiteX7" fmla="*/ 14288 w 575607"/>
                <a:gd name="connsiteY7" fmla="*/ 252432 h 1119771"/>
                <a:gd name="connsiteX8" fmla="*/ 15538 w 575607"/>
                <a:gd name="connsiteY8" fmla="*/ 324404 h 1119771"/>
                <a:gd name="connsiteX9" fmla="*/ 86259 w 575607"/>
                <a:gd name="connsiteY9" fmla="*/ 324404 h 1119771"/>
                <a:gd name="connsiteX10" fmla="*/ 236904 w 575607"/>
                <a:gd name="connsiteY10" fmla="*/ 173759 h 1119771"/>
                <a:gd name="connsiteX11" fmla="*/ 236904 w 575607"/>
                <a:gd name="connsiteY11" fmla="*/ 1068873 h 1119771"/>
                <a:gd name="connsiteX12" fmla="*/ 287803 w 575607"/>
                <a:gd name="connsiteY12" fmla="*/ 1119772 h 1119771"/>
                <a:gd name="connsiteX13" fmla="*/ 338702 w 575607"/>
                <a:gd name="connsiteY13" fmla="*/ 1068873 h 111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5607" h="1119771">
                  <a:moveTo>
                    <a:pt x="338702" y="1068873"/>
                  </a:moveTo>
                  <a:lnTo>
                    <a:pt x="338702" y="173759"/>
                  </a:lnTo>
                  <a:lnTo>
                    <a:pt x="489347" y="324404"/>
                  </a:lnTo>
                  <a:cubicBezTo>
                    <a:pt x="509568" y="343932"/>
                    <a:pt x="541790" y="343372"/>
                    <a:pt x="561319" y="323153"/>
                  </a:cubicBezTo>
                  <a:cubicBezTo>
                    <a:pt x="580370" y="303428"/>
                    <a:pt x="580370" y="272157"/>
                    <a:pt x="561319" y="252432"/>
                  </a:cubicBezTo>
                  <a:lnTo>
                    <a:pt x="323789" y="14903"/>
                  </a:lnTo>
                  <a:cubicBezTo>
                    <a:pt x="303913" y="-4968"/>
                    <a:pt x="271694" y="-4968"/>
                    <a:pt x="251817" y="14903"/>
                  </a:cubicBezTo>
                  <a:lnTo>
                    <a:pt x="14288" y="252432"/>
                  </a:lnTo>
                  <a:cubicBezTo>
                    <a:pt x="-5241" y="272653"/>
                    <a:pt x="-4681" y="304876"/>
                    <a:pt x="15538" y="324404"/>
                  </a:cubicBezTo>
                  <a:cubicBezTo>
                    <a:pt x="35263" y="343454"/>
                    <a:pt x="66534" y="343454"/>
                    <a:pt x="86259" y="324404"/>
                  </a:cubicBezTo>
                  <a:lnTo>
                    <a:pt x="236904" y="173759"/>
                  </a:lnTo>
                  <a:lnTo>
                    <a:pt x="236904" y="1068873"/>
                  </a:lnTo>
                  <a:cubicBezTo>
                    <a:pt x="236904" y="1096984"/>
                    <a:pt x="259692" y="1119772"/>
                    <a:pt x="287803" y="1119772"/>
                  </a:cubicBezTo>
                  <a:cubicBezTo>
                    <a:pt x="315915" y="1119772"/>
                    <a:pt x="338702" y="1096984"/>
                    <a:pt x="338702" y="1068873"/>
                  </a:cubicBezTo>
                  <a:close/>
                </a:path>
              </a:pathLst>
            </a:custGeom>
            <a:solidFill>
              <a:schemeClr val="accent3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F89647C-F60E-6F17-1170-D2F109AED32A}"/>
              </a:ext>
            </a:extLst>
          </p:cNvPr>
          <p:cNvGrpSpPr/>
          <p:nvPr/>
        </p:nvGrpSpPr>
        <p:grpSpPr>
          <a:xfrm>
            <a:off x="772859" y="3478932"/>
            <a:ext cx="1570291" cy="365641"/>
            <a:chOff x="772859" y="3478932"/>
            <a:chExt cx="1570291" cy="365641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FBA61252-F2A5-92E4-4558-5F9100DACC5E}"/>
                </a:ext>
              </a:extLst>
            </p:cNvPr>
            <p:cNvGrpSpPr/>
            <p:nvPr/>
          </p:nvGrpSpPr>
          <p:grpSpPr>
            <a:xfrm>
              <a:off x="933684" y="3478932"/>
              <a:ext cx="1409466" cy="365641"/>
              <a:chOff x="933684" y="2726457"/>
              <a:chExt cx="2842504" cy="365641"/>
            </a:xfrm>
          </p:grpSpPr>
          <p:sp>
            <p:nvSpPr>
              <p:cNvPr id="25" name="TextBox 4">
                <a:extLst>
                  <a:ext uri="{FF2B5EF4-FFF2-40B4-BE49-F238E27FC236}">
                    <a16:creationId xmlns:a16="http://schemas.microsoft.com/office/drawing/2014/main" id="{64DFE818-92D9-F839-0CB5-CA2D141DC67F}"/>
                  </a:ext>
                </a:extLst>
              </p:cNvPr>
              <p:cNvSpPr txBox="1"/>
              <p:nvPr/>
            </p:nvSpPr>
            <p:spPr>
              <a:xfrm>
                <a:off x="933684" y="2726457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DESPESAS:</a:t>
                </a:r>
                <a:endPara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id="{C8429CE2-A98F-4028-2CFE-64D1BABA93B8}"/>
                  </a:ext>
                </a:extLst>
              </p:cNvPr>
              <p:cNvSpPr txBox="1"/>
              <p:nvPr/>
            </p:nvSpPr>
            <p:spPr>
              <a:xfrm>
                <a:off x="933684" y="2907432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R$ 150.000</a:t>
                </a:r>
                <a:endPara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</p:grp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05BA8BD-7F5A-B687-8D03-C49617D2E013}"/>
                </a:ext>
              </a:extLst>
            </p:cNvPr>
            <p:cNvSpPr/>
            <p:nvPr/>
          </p:nvSpPr>
          <p:spPr>
            <a:xfrm rot="10800000">
              <a:off x="772859" y="3535847"/>
              <a:ext cx="140298" cy="248120"/>
            </a:xfrm>
            <a:custGeom>
              <a:avLst/>
              <a:gdLst>
                <a:gd name="connsiteX0" fmla="*/ 338702 w 575607"/>
                <a:gd name="connsiteY0" fmla="*/ 1068873 h 1119771"/>
                <a:gd name="connsiteX1" fmla="*/ 338702 w 575607"/>
                <a:gd name="connsiteY1" fmla="*/ 173759 h 1119771"/>
                <a:gd name="connsiteX2" fmla="*/ 489347 w 575607"/>
                <a:gd name="connsiteY2" fmla="*/ 324404 h 1119771"/>
                <a:gd name="connsiteX3" fmla="*/ 561319 w 575607"/>
                <a:gd name="connsiteY3" fmla="*/ 323153 h 1119771"/>
                <a:gd name="connsiteX4" fmla="*/ 561319 w 575607"/>
                <a:gd name="connsiteY4" fmla="*/ 252432 h 1119771"/>
                <a:gd name="connsiteX5" fmla="*/ 323789 w 575607"/>
                <a:gd name="connsiteY5" fmla="*/ 14903 h 1119771"/>
                <a:gd name="connsiteX6" fmla="*/ 251817 w 575607"/>
                <a:gd name="connsiteY6" fmla="*/ 14903 h 1119771"/>
                <a:gd name="connsiteX7" fmla="*/ 14288 w 575607"/>
                <a:gd name="connsiteY7" fmla="*/ 252432 h 1119771"/>
                <a:gd name="connsiteX8" fmla="*/ 15538 w 575607"/>
                <a:gd name="connsiteY8" fmla="*/ 324404 h 1119771"/>
                <a:gd name="connsiteX9" fmla="*/ 86259 w 575607"/>
                <a:gd name="connsiteY9" fmla="*/ 324404 h 1119771"/>
                <a:gd name="connsiteX10" fmla="*/ 236904 w 575607"/>
                <a:gd name="connsiteY10" fmla="*/ 173759 h 1119771"/>
                <a:gd name="connsiteX11" fmla="*/ 236904 w 575607"/>
                <a:gd name="connsiteY11" fmla="*/ 1068873 h 1119771"/>
                <a:gd name="connsiteX12" fmla="*/ 287803 w 575607"/>
                <a:gd name="connsiteY12" fmla="*/ 1119772 h 1119771"/>
                <a:gd name="connsiteX13" fmla="*/ 338702 w 575607"/>
                <a:gd name="connsiteY13" fmla="*/ 1068873 h 111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5607" h="1119771">
                  <a:moveTo>
                    <a:pt x="338702" y="1068873"/>
                  </a:moveTo>
                  <a:lnTo>
                    <a:pt x="338702" y="173759"/>
                  </a:lnTo>
                  <a:lnTo>
                    <a:pt x="489347" y="324404"/>
                  </a:lnTo>
                  <a:cubicBezTo>
                    <a:pt x="509568" y="343932"/>
                    <a:pt x="541790" y="343372"/>
                    <a:pt x="561319" y="323153"/>
                  </a:cubicBezTo>
                  <a:cubicBezTo>
                    <a:pt x="580370" y="303428"/>
                    <a:pt x="580370" y="272157"/>
                    <a:pt x="561319" y="252432"/>
                  </a:cubicBezTo>
                  <a:lnTo>
                    <a:pt x="323789" y="14903"/>
                  </a:lnTo>
                  <a:cubicBezTo>
                    <a:pt x="303913" y="-4968"/>
                    <a:pt x="271694" y="-4968"/>
                    <a:pt x="251817" y="14903"/>
                  </a:cubicBezTo>
                  <a:lnTo>
                    <a:pt x="14288" y="252432"/>
                  </a:lnTo>
                  <a:cubicBezTo>
                    <a:pt x="-5241" y="272653"/>
                    <a:pt x="-4681" y="304876"/>
                    <a:pt x="15538" y="324404"/>
                  </a:cubicBezTo>
                  <a:cubicBezTo>
                    <a:pt x="35263" y="343454"/>
                    <a:pt x="66534" y="343454"/>
                    <a:pt x="86259" y="324404"/>
                  </a:cubicBezTo>
                  <a:lnTo>
                    <a:pt x="236904" y="173759"/>
                  </a:lnTo>
                  <a:lnTo>
                    <a:pt x="236904" y="1068873"/>
                  </a:lnTo>
                  <a:cubicBezTo>
                    <a:pt x="236904" y="1096984"/>
                    <a:pt x="259692" y="1119772"/>
                    <a:pt x="287803" y="1119772"/>
                  </a:cubicBezTo>
                  <a:cubicBezTo>
                    <a:pt x="315915" y="1119772"/>
                    <a:pt x="338702" y="1096984"/>
                    <a:pt x="338702" y="1068873"/>
                  </a:cubicBezTo>
                  <a:close/>
                </a:path>
              </a:pathLst>
            </a:custGeom>
            <a:solidFill>
              <a:schemeClr val="accent6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7FF3F2C-9E68-3BF2-2CE2-4A019543C1C8}"/>
              </a:ext>
            </a:extLst>
          </p:cNvPr>
          <p:cNvGrpSpPr/>
          <p:nvPr/>
        </p:nvGrpSpPr>
        <p:grpSpPr>
          <a:xfrm>
            <a:off x="650368" y="4079007"/>
            <a:ext cx="1692782" cy="365641"/>
            <a:chOff x="650368" y="4079007"/>
            <a:chExt cx="1692782" cy="365641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35CAB146-6696-1714-AE65-155D2F0BD4D6}"/>
                </a:ext>
              </a:extLst>
            </p:cNvPr>
            <p:cNvGrpSpPr/>
            <p:nvPr/>
          </p:nvGrpSpPr>
          <p:grpSpPr>
            <a:xfrm>
              <a:off x="933684" y="4079007"/>
              <a:ext cx="1409466" cy="365641"/>
              <a:chOff x="933684" y="2726457"/>
              <a:chExt cx="2842504" cy="365641"/>
            </a:xfrm>
          </p:grpSpPr>
          <p:sp>
            <p:nvSpPr>
              <p:cNvPr id="30" name="TextBox 4">
                <a:extLst>
                  <a:ext uri="{FF2B5EF4-FFF2-40B4-BE49-F238E27FC236}">
                    <a16:creationId xmlns:a16="http://schemas.microsoft.com/office/drawing/2014/main" id="{51D51003-AAE0-DAF8-E532-ED8E78C9E868}"/>
                  </a:ext>
                </a:extLst>
              </p:cNvPr>
              <p:cNvSpPr txBox="1"/>
              <p:nvPr/>
            </p:nvSpPr>
            <p:spPr>
              <a:xfrm>
                <a:off x="933684" y="2726457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OUTROS:</a:t>
                </a:r>
                <a:endParaRPr lang="pt-B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  <p:sp>
            <p:nvSpPr>
              <p:cNvPr id="31" name="TextBox 4">
                <a:extLst>
                  <a:ext uri="{FF2B5EF4-FFF2-40B4-BE49-F238E27FC236}">
                    <a16:creationId xmlns:a16="http://schemas.microsoft.com/office/drawing/2014/main" id="{90FC0469-73D1-70CA-821C-F8B69763D785}"/>
                  </a:ext>
                </a:extLst>
              </p:cNvPr>
              <p:cNvSpPr txBox="1"/>
              <p:nvPr/>
            </p:nvSpPr>
            <p:spPr>
              <a:xfrm>
                <a:off x="933684" y="2907432"/>
                <a:ext cx="2842504" cy="184666"/>
              </a:xfrm>
              <a:prstGeom prst="rect">
                <a:avLst/>
              </a:prstGeom>
              <a:noFill/>
            </p:spPr>
            <p:txBody>
              <a:bodyPr wrap="square" lIns="72000" tIns="0" rIns="72000" bIns="0" rtlCol="0" anchor="ctr">
                <a:spAutoFit/>
              </a:bodyPr>
              <a:lstStyle/>
              <a:p>
                <a:pPr defTabSz="685800"/>
                <a:r>
                  <a:rPr lang="pt-B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R$ 150.000</a:t>
                </a:r>
                <a:endPara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Poppins SemiBold" panose="00000700000000000000" pitchFamily="2" charset="0"/>
                </a:endParaRPr>
              </a:p>
            </p:txBody>
          </p:sp>
        </p:grp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818F8E30-3B8D-83E1-95BD-ACD0C7789292}"/>
                </a:ext>
              </a:extLst>
            </p:cNvPr>
            <p:cNvSpPr/>
            <p:nvPr/>
          </p:nvSpPr>
          <p:spPr>
            <a:xfrm rot="5400000">
              <a:off x="704279" y="4114967"/>
              <a:ext cx="140298" cy="248120"/>
            </a:xfrm>
            <a:custGeom>
              <a:avLst/>
              <a:gdLst>
                <a:gd name="connsiteX0" fmla="*/ 338702 w 575607"/>
                <a:gd name="connsiteY0" fmla="*/ 1068873 h 1119771"/>
                <a:gd name="connsiteX1" fmla="*/ 338702 w 575607"/>
                <a:gd name="connsiteY1" fmla="*/ 173759 h 1119771"/>
                <a:gd name="connsiteX2" fmla="*/ 489347 w 575607"/>
                <a:gd name="connsiteY2" fmla="*/ 324404 h 1119771"/>
                <a:gd name="connsiteX3" fmla="*/ 561319 w 575607"/>
                <a:gd name="connsiteY3" fmla="*/ 323153 h 1119771"/>
                <a:gd name="connsiteX4" fmla="*/ 561319 w 575607"/>
                <a:gd name="connsiteY4" fmla="*/ 252432 h 1119771"/>
                <a:gd name="connsiteX5" fmla="*/ 323789 w 575607"/>
                <a:gd name="connsiteY5" fmla="*/ 14903 h 1119771"/>
                <a:gd name="connsiteX6" fmla="*/ 251817 w 575607"/>
                <a:gd name="connsiteY6" fmla="*/ 14903 h 1119771"/>
                <a:gd name="connsiteX7" fmla="*/ 14288 w 575607"/>
                <a:gd name="connsiteY7" fmla="*/ 252432 h 1119771"/>
                <a:gd name="connsiteX8" fmla="*/ 15538 w 575607"/>
                <a:gd name="connsiteY8" fmla="*/ 324404 h 1119771"/>
                <a:gd name="connsiteX9" fmla="*/ 86259 w 575607"/>
                <a:gd name="connsiteY9" fmla="*/ 324404 h 1119771"/>
                <a:gd name="connsiteX10" fmla="*/ 236904 w 575607"/>
                <a:gd name="connsiteY10" fmla="*/ 173759 h 1119771"/>
                <a:gd name="connsiteX11" fmla="*/ 236904 w 575607"/>
                <a:gd name="connsiteY11" fmla="*/ 1068873 h 1119771"/>
                <a:gd name="connsiteX12" fmla="*/ 287803 w 575607"/>
                <a:gd name="connsiteY12" fmla="*/ 1119772 h 1119771"/>
                <a:gd name="connsiteX13" fmla="*/ 338702 w 575607"/>
                <a:gd name="connsiteY13" fmla="*/ 1068873 h 111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75607" h="1119771">
                  <a:moveTo>
                    <a:pt x="338702" y="1068873"/>
                  </a:moveTo>
                  <a:lnTo>
                    <a:pt x="338702" y="173759"/>
                  </a:lnTo>
                  <a:lnTo>
                    <a:pt x="489347" y="324404"/>
                  </a:lnTo>
                  <a:cubicBezTo>
                    <a:pt x="509568" y="343932"/>
                    <a:pt x="541790" y="343372"/>
                    <a:pt x="561319" y="323153"/>
                  </a:cubicBezTo>
                  <a:cubicBezTo>
                    <a:pt x="580370" y="303428"/>
                    <a:pt x="580370" y="272157"/>
                    <a:pt x="561319" y="252432"/>
                  </a:cubicBezTo>
                  <a:lnTo>
                    <a:pt x="323789" y="14903"/>
                  </a:lnTo>
                  <a:cubicBezTo>
                    <a:pt x="303913" y="-4968"/>
                    <a:pt x="271694" y="-4968"/>
                    <a:pt x="251817" y="14903"/>
                  </a:cubicBezTo>
                  <a:lnTo>
                    <a:pt x="14288" y="252432"/>
                  </a:lnTo>
                  <a:cubicBezTo>
                    <a:pt x="-5241" y="272653"/>
                    <a:pt x="-4681" y="304876"/>
                    <a:pt x="15538" y="324404"/>
                  </a:cubicBezTo>
                  <a:cubicBezTo>
                    <a:pt x="35263" y="343454"/>
                    <a:pt x="66534" y="343454"/>
                    <a:pt x="86259" y="324404"/>
                  </a:cubicBezTo>
                  <a:lnTo>
                    <a:pt x="236904" y="173759"/>
                  </a:lnTo>
                  <a:lnTo>
                    <a:pt x="236904" y="1068873"/>
                  </a:lnTo>
                  <a:cubicBezTo>
                    <a:pt x="236904" y="1096984"/>
                    <a:pt x="259692" y="1119772"/>
                    <a:pt x="287803" y="1119772"/>
                  </a:cubicBezTo>
                  <a:cubicBezTo>
                    <a:pt x="315915" y="1119772"/>
                    <a:pt x="338702" y="1096984"/>
                    <a:pt x="338702" y="1068873"/>
                  </a:cubicBezTo>
                  <a:close/>
                </a:path>
              </a:pathLst>
            </a:custGeom>
            <a:solidFill>
              <a:schemeClr val="accent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330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1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1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01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01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01"/>
                            </p:stCondLst>
                            <p:childTnLst>
                              <p:par>
                                <p:cTn id="39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6" grpId="0"/>
      <p:bldGraphic spid="47" grpId="0">
        <p:bldAsOne/>
      </p:bldGraphic>
    </p:bldLst>
  </p:timing>
</p:sld>
</file>

<file path=ppt/theme/theme1.xml><?xml version="1.0" encoding="utf-8"?>
<a:theme xmlns:a="http://schemas.openxmlformats.org/drawingml/2006/main" name="Tema do Office">
  <a:themeElements>
    <a:clrScheme name="Apresentação Resultados">
      <a:dk1>
        <a:sysClr val="windowText" lastClr="000000"/>
      </a:dk1>
      <a:lt1>
        <a:sysClr val="window" lastClr="FFFFFF"/>
      </a:lt1>
      <a:dk2>
        <a:srgbClr val="364F6B"/>
      </a:dk2>
      <a:lt2>
        <a:srgbClr val="E7E6E6"/>
      </a:lt2>
      <a:accent1>
        <a:srgbClr val="002060"/>
      </a:accent1>
      <a:accent2>
        <a:srgbClr val="0070A9"/>
      </a:accent2>
      <a:accent3>
        <a:srgbClr val="00B0A5"/>
      </a:accent3>
      <a:accent4>
        <a:srgbClr val="64BD99"/>
      </a:accent4>
      <a:accent5>
        <a:srgbClr val="B3D7A2"/>
      </a:accent5>
      <a:accent6>
        <a:srgbClr val="FF212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latin typeface="Heebo" pitchFamily="2" charset="-79"/>
            <a:cs typeface="Heebo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Heebo" pitchFamily="2" charset="-79"/>
            <a:cs typeface="Heebo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744</TotalTime>
  <Words>1015</Words>
  <Application>Microsoft Office PowerPoint</Application>
  <PresentationFormat>Apresentação na tela (16:9)</PresentationFormat>
  <Paragraphs>318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Montserrat SemiBold</vt:lpstr>
      <vt:lpstr>Arial</vt:lpstr>
      <vt:lpstr>Montserrat Black</vt:lpstr>
      <vt:lpstr>Heebo</vt:lpstr>
      <vt:lpstr>Montserrat Medium</vt:lpstr>
      <vt:lpstr>Montserrat</vt:lpstr>
      <vt:lpstr>Montserrat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51</cp:revision>
  <dcterms:created xsi:type="dcterms:W3CDTF">2021-03-22T18:09:14Z</dcterms:created>
  <dcterms:modified xsi:type="dcterms:W3CDTF">2025-01-07T19:12:09Z</dcterms:modified>
</cp:coreProperties>
</file>