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3" r:id="rId1"/>
  </p:sldMasterIdLst>
  <p:sldIdLst>
    <p:sldId id="256" r:id="rId2"/>
    <p:sldId id="272" r:id="rId3"/>
    <p:sldId id="351" r:id="rId4"/>
    <p:sldId id="356" r:id="rId5"/>
    <p:sldId id="359" r:id="rId6"/>
    <p:sldId id="360" r:id="rId7"/>
    <p:sldId id="350" r:id="rId8"/>
    <p:sldId id="268" r:id="rId9"/>
    <p:sldId id="325" r:id="rId10"/>
    <p:sldId id="267" r:id="rId11"/>
    <p:sldId id="269" r:id="rId12"/>
    <p:sldId id="341" r:id="rId13"/>
    <p:sldId id="271" r:id="rId14"/>
    <p:sldId id="333" r:id="rId15"/>
    <p:sldId id="353" r:id="rId16"/>
    <p:sldId id="274" r:id="rId17"/>
    <p:sldId id="276" r:id="rId18"/>
    <p:sldId id="354" r:id="rId19"/>
    <p:sldId id="277" r:id="rId20"/>
    <p:sldId id="278" r:id="rId21"/>
    <p:sldId id="355" r:id="rId22"/>
    <p:sldId id="275" r:id="rId23"/>
    <p:sldId id="282" r:id="rId24"/>
    <p:sldId id="283" r:id="rId25"/>
    <p:sldId id="286" r:id="rId26"/>
    <p:sldId id="287" r:id="rId27"/>
    <p:sldId id="342" r:id="rId28"/>
    <p:sldId id="330" r:id="rId29"/>
    <p:sldId id="331" r:id="rId30"/>
    <p:sldId id="291" r:id="rId31"/>
    <p:sldId id="293" r:id="rId32"/>
  </p:sldIdLst>
  <p:sldSz cx="9144000" cy="5143500" type="screen16x9"/>
  <p:notesSz cx="6858000" cy="9144000"/>
  <p:embeddedFontLst>
    <p:embeddedFont>
      <p:font typeface="Heebo" pitchFamily="2" charset="-79"/>
      <p:regular r:id="rId33"/>
      <p:bold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Poppins" panose="00000500000000000000" pitchFamily="2" charset="0"/>
      <p:regular r:id="rId39"/>
      <p:bold r:id="rId40"/>
      <p:italic r:id="rId41"/>
      <p:boldItalic r:id="rId42"/>
    </p:embeddedFont>
    <p:embeddedFont>
      <p:font typeface="Poppins Light" panose="00000400000000000000" pitchFamily="2" charset="0"/>
      <p:regular r:id="rId43"/>
      <p:italic r:id="rId4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473D9F1-70FF-4A3A-BAE4-C87F9B8BB9F7}">
          <p14:sldIdLst>
            <p14:sldId id="256"/>
            <p14:sldId id="272"/>
            <p14:sldId id="351"/>
            <p14:sldId id="356"/>
            <p14:sldId id="359"/>
            <p14:sldId id="360"/>
            <p14:sldId id="350"/>
            <p14:sldId id="268"/>
            <p14:sldId id="325"/>
            <p14:sldId id="267"/>
            <p14:sldId id="269"/>
            <p14:sldId id="341"/>
            <p14:sldId id="271"/>
            <p14:sldId id="333"/>
            <p14:sldId id="353"/>
            <p14:sldId id="274"/>
            <p14:sldId id="276"/>
            <p14:sldId id="354"/>
            <p14:sldId id="277"/>
            <p14:sldId id="278"/>
            <p14:sldId id="355"/>
            <p14:sldId id="275"/>
            <p14:sldId id="282"/>
            <p14:sldId id="283"/>
            <p14:sldId id="286"/>
            <p14:sldId id="287"/>
            <p14:sldId id="342"/>
            <p14:sldId id="330"/>
            <p14:sldId id="331"/>
            <p14:sldId id="291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D8797"/>
    <a:srgbClr val="E2E4E8"/>
    <a:srgbClr val="C5C9D0"/>
    <a:srgbClr val="D8D9DE"/>
    <a:srgbClr val="6E7889"/>
    <a:srgbClr val="1B5BB1"/>
    <a:srgbClr val="35D8B9"/>
    <a:srgbClr val="FF2122"/>
    <a:srgbClr val="009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20418-C8D1-4C9D-A984-C634ED2A1E0A}" v="2863" dt="2025-05-21T18:03:07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390" autoAdjust="0"/>
    <p:restoredTop sz="94660"/>
  </p:normalViewPr>
  <p:slideViewPr>
    <p:cSldViewPr snapToGrid="0">
      <p:cViewPr>
        <p:scale>
          <a:sx n="100" d="100"/>
          <a:sy n="100" d="100"/>
        </p:scale>
        <p:origin x="178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Period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3.5</c:v>
                </c:pt>
                <c:pt idx="3">
                  <c:v>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C9C-4981-BCC8-0D7048C7D9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Period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3.5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C9C-4981-BCC8-0D7048C7D9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7263584"/>
        <c:axId val="467265552"/>
      </c:lineChart>
      <c:catAx>
        <c:axId val="467263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pt-BR"/>
          </a:p>
        </c:txPr>
        <c:crossAx val="467265552"/>
        <c:crosses val="autoZero"/>
        <c:auto val="1"/>
        <c:lblAlgn val="ctr"/>
        <c:lblOffset val="100"/>
        <c:noMultiLvlLbl val="0"/>
      </c:catAx>
      <c:valAx>
        <c:axId val="4672655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672635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0" anchor="ctr" anchorCtr="1"/>
    <a:lstStyle/>
    <a:p>
      <a:pPr>
        <a:defRPr sz="1000">
          <a:latin typeface="Poppins" panose="00000500000000000000" pitchFamily="2" charset="0"/>
          <a:cs typeface="Poppins" panose="00000500000000000000" pitchFamily="2" charset="0"/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83-411B-8B4F-069F16C5F4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83-411B-8B4F-069F16C5F44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83-411B-8B4F-069F16C5F44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83-411B-8B4F-069F16C5F44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Poppins" panose="00000500000000000000" pitchFamily="2" charset="0"/>
                      <a:ea typeface="+mn-ea"/>
                      <a:cs typeface="Poppins" panose="00000500000000000000" pitchFamily="2" charset="0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783-411B-8B4F-069F16C5F44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Poppins" panose="00000500000000000000" pitchFamily="2" charset="0"/>
                      <a:ea typeface="+mn-ea"/>
                      <a:cs typeface="Poppins" panose="00000500000000000000" pitchFamily="2" charset="0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783-411B-8B4F-069F16C5F4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783-411B-8B4F-069F16C5F4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05-4864-B848-C935071E0C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05-4864-B848-C935071E0C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05-4864-B848-C935071E0C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280552"/>
        <c:axId val="361282848"/>
      </c:areaChart>
      <c:catAx>
        <c:axId val="361280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pt-BR"/>
          </a:p>
        </c:txPr>
        <c:crossAx val="361282848"/>
        <c:crosses val="autoZero"/>
        <c:auto val="1"/>
        <c:lblAlgn val="ctr"/>
        <c:lblOffset val="100"/>
        <c:noMultiLvlLbl val="0"/>
      </c:catAx>
      <c:valAx>
        <c:axId val="36128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pt-BR"/>
          </a:p>
        </c:txPr>
        <c:crossAx val="361280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685734097506314"/>
          <c:y val="2.2786413556062052E-2"/>
          <c:w val="0.70628531804987382"/>
          <c:h val="7.91827871073156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75000"/>
              <a:lumOff val="25000"/>
            </a:schemeClr>
          </a:solidFill>
          <a:latin typeface="Poppins" panose="00000500000000000000" pitchFamily="2" charset="0"/>
          <a:cs typeface="Poppins" panose="00000500000000000000" pitchFamily="2" charset="0"/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Period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3.5</c:v>
                </c:pt>
                <c:pt idx="3">
                  <c:v>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C9C-4981-BCC8-0D7048C7D9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Period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3.5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C9C-4981-BCC8-0D7048C7D9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7263584"/>
        <c:axId val="467265552"/>
      </c:lineChart>
      <c:catAx>
        <c:axId val="467263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pt-BR"/>
          </a:p>
        </c:txPr>
        <c:crossAx val="467265552"/>
        <c:crosses val="autoZero"/>
        <c:auto val="1"/>
        <c:lblAlgn val="ctr"/>
        <c:lblOffset val="100"/>
        <c:noMultiLvlLbl val="0"/>
      </c:catAx>
      <c:valAx>
        <c:axId val="4672655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672635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0" anchor="ctr" anchorCtr="1"/>
    <a:lstStyle/>
    <a:p>
      <a:pPr>
        <a:defRPr sz="1000">
          <a:latin typeface="Poppins" panose="00000500000000000000" pitchFamily="2" charset="0"/>
          <a:cs typeface="Poppins" panose="00000500000000000000" pitchFamily="2" charset="0"/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27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B6CB87B0-5E8A-5B93-4A2B-DC0C4EF671E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5036" y="1775460"/>
            <a:ext cx="1518921" cy="1518921"/>
          </a:xfrm>
          <a:custGeom>
            <a:avLst/>
            <a:gdLst>
              <a:gd name="connsiteX0" fmla="*/ 759461 w 1518921"/>
              <a:gd name="connsiteY0" fmla="*/ 0 h 1518921"/>
              <a:gd name="connsiteX1" fmla="*/ 1518921 w 1518921"/>
              <a:gd name="connsiteY1" fmla="*/ 759461 h 1518921"/>
              <a:gd name="connsiteX2" fmla="*/ 759461 w 1518921"/>
              <a:gd name="connsiteY2" fmla="*/ 1518921 h 1518921"/>
              <a:gd name="connsiteX3" fmla="*/ 0 w 1518921"/>
              <a:gd name="connsiteY3" fmla="*/ 759461 h 1518921"/>
              <a:gd name="connsiteX4" fmla="*/ 759461 w 1518921"/>
              <a:gd name="connsiteY4" fmla="*/ 0 h 1518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921" h="1518921">
                <a:moveTo>
                  <a:pt x="759461" y="0"/>
                </a:moveTo>
                <a:cubicBezTo>
                  <a:pt x="1178899" y="0"/>
                  <a:pt x="1518921" y="340022"/>
                  <a:pt x="1518921" y="759461"/>
                </a:cubicBezTo>
                <a:cubicBezTo>
                  <a:pt x="1518921" y="1178899"/>
                  <a:pt x="1178899" y="1518921"/>
                  <a:pt x="759461" y="1518921"/>
                </a:cubicBezTo>
                <a:cubicBezTo>
                  <a:pt x="340022" y="1518921"/>
                  <a:pt x="0" y="1178899"/>
                  <a:pt x="0" y="759461"/>
                </a:cubicBezTo>
                <a:cubicBezTo>
                  <a:pt x="0" y="340022"/>
                  <a:pt x="340022" y="0"/>
                  <a:pt x="759461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8459F595-48BE-F94A-72C9-7ED891EEE1E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32654" y="1742204"/>
            <a:ext cx="1518921" cy="1518921"/>
          </a:xfrm>
          <a:custGeom>
            <a:avLst/>
            <a:gdLst>
              <a:gd name="connsiteX0" fmla="*/ 759461 w 1518921"/>
              <a:gd name="connsiteY0" fmla="*/ 0 h 1518921"/>
              <a:gd name="connsiteX1" fmla="*/ 1518921 w 1518921"/>
              <a:gd name="connsiteY1" fmla="*/ 759461 h 1518921"/>
              <a:gd name="connsiteX2" fmla="*/ 759461 w 1518921"/>
              <a:gd name="connsiteY2" fmla="*/ 1518921 h 1518921"/>
              <a:gd name="connsiteX3" fmla="*/ 0 w 1518921"/>
              <a:gd name="connsiteY3" fmla="*/ 759461 h 1518921"/>
              <a:gd name="connsiteX4" fmla="*/ 759461 w 1518921"/>
              <a:gd name="connsiteY4" fmla="*/ 0 h 1518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921" h="1518921">
                <a:moveTo>
                  <a:pt x="759461" y="0"/>
                </a:moveTo>
                <a:cubicBezTo>
                  <a:pt x="1178899" y="0"/>
                  <a:pt x="1518921" y="340022"/>
                  <a:pt x="1518921" y="759461"/>
                </a:cubicBezTo>
                <a:cubicBezTo>
                  <a:pt x="1518921" y="1178899"/>
                  <a:pt x="1178899" y="1518921"/>
                  <a:pt x="759461" y="1518921"/>
                </a:cubicBezTo>
                <a:cubicBezTo>
                  <a:pt x="340022" y="1518921"/>
                  <a:pt x="0" y="1178899"/>
                  <a:pt x="0" y="759461"/>
                </a:cubicBezTo>
                <a:cubicBezTo>
                  <a:pt x="0" y="340022"/>
                  <a:pt x="340022" y="0"/>
                  <a:pt x="759461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1BC9C0DC-DC35-D1E7-5B95-2D460EBDE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22797" y="1775460"/>
            <a:ext cx="1518921" cy="1518921"/>
          </a:xfrm>
          <a:custGeom>
            <a:avLst/>
            <a:gdLst>
              <a:gd name="connsiteX0" fmla="*/ 759461 w 1518921"/>
              <a:gd name="connsiteY0" fmla="*/ 0 h 1518921"/>
              <a:gd name="connsiteX1" fmla="*/ 1518921 w 1518921"/>
              <a:gd name="connsiteY1" fmla="*/ 759461 h 1518921"/>
              <a:gd name="connsiteX2" fmla="*/ 759461 w 1518921"/>
              <a:gd name="connsiteY2" fmla="*/ 1518921 h 1518921"/>
              <a:gd name="connsiteX3" fmla="*/ 0 w 1518921"/>
              <a:gd name="connsiteY3" fmla="*/ 759461 h 1518921"/>
              <a:gd name="connsiteX4" fmla="*/ 759461 w 1518921"/>
              <a:gd name="connsiteY4" fmla="*/ 0 h 1518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921" h="1518921">
                <a:moveTo>
                  <a:pt x="759461" y="0"/>
                </a:moveTo>
                <a:cubicBezTo>
                  <a:pt x="1178899" y="0"/>
                  <a:pt x="1518921" y="340022"/>
                  <a:pt x="1518921" y="759461"/>
                </a:cubicBezTo>
                <a:cubicBezTo>
                  <a:pt x="1518921" y="1178899"/>
                  <a:pt x="1178899" y="1518921"/>
                  <a:pt x="759461" y="1518921"/>
                </a:cubicBezTo>
                <a:cubicBezTo>
                  <a:pt x="340022" y="1518921"/>
                  <a:pt x="0" y="1178899"/>
                  <a:pt x="0" y="759461"/>
                </a:cubicBezTo>
                <a:cubicBezTo>
                  <a:pt x="0" y="340022"/>
                  <a:pt x="340022" y="0"/>
                  <a:pt x="759461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01738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25A32B5F-1619-232B-D297-EE7D452C37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572000" cy="5143500"/>
          </a:xfrm>
          <a:custGeom>
            <a:avLst/>
            <a:gdLst>
              <a:gd name="connsiteX0" fmla="*/ 0 w 3121967"/>
              <a:gd name="connsiteY0" fmla="*/ 0 h 4152900"/>
              <a:gd name="connsiteX1" fmla="*/ 3121967 w 3121967"/>
              <a:gd name="connsiteY1" fmla="*/ 0 h 4152900"/>
              <a:gd name="connsiteX2" fmla="*/ 3121967 w 3121967"/>
              <a:gd name="connsiteY2" fmla="*/ 4152900 h 4152900"/>
              <a:gd name="connsiteX3" fmla="*/ 0 w 3121967"/>
              <a:gd name="connsiteY3" fmla="*/ 4152900 h 415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1967" h="4152900">
                <a:moveTo>
                  <a:pt x="0" y="0"/>
                </a:moveTo>
                <a:lnTo>
                  <a:pt x="3121967" y="0"/>
                </a:lnTo>
                <a:lnTo>
                  <a:pt x="3121967" y="4152900"/>
                </a:lnTo>
                <a:lnTo>
                  <a:pt x="0" y="41529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809297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416888-9209-0FBD-D826-8B4F794D70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7019" y="1359235"/>
            <a:ext cx="3336034" cy="1947000"/>
          </a:xfrm>
          <a:custGeom>
            <a:avLst/>
            <a:gdLst>
              <a:gd name="connsiteX0" fmla="*/ 0 w 3336034"/>
              <a:gd name="connsiteY0" fmla="*/ 0 h 1947000"/>
              <a:gd name="connsiteX1" fmla="*/ 3336034 w 3336034"/>
              <a:gd name="connsiteY1" fmla="*/ 0 h 1947000"/>
              <a:gd name="connsiteX2" fmla="*/ 3336034 w 3336034"/>
              <a:gd name="connsiteY2" fmla="*/ 1947000 h 1947000"/>
              <a:gd name="connsiteX3" fmla="*/ 0 w 3336034"/>
              <a:gd name="connsiteY3" fmla="*/ 1947000 h 194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034" h="1947000">
                <a:moveTo>
                  <a:pt x="0" y="0"/>
                </a:moveTo>
                <a:lnTo>
                  <a:pt x="3336034" y="0"/>
                </a:lnTo>
                <a:lnTo>
                  <a:pt x="3336034" y="1947000"/>
                </a:lnTo>
                <a:lnTo>
                  <a:pt x="0" y="19470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86592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2">
            <a:extLst>
              <a:ext uri="{FF2B5EF4-FFF2-40B4-BE49-F238E27FC236}">
                <a16:creationId xmlns:a16="http://schemas.microsoft.com/office/drawing/2014/main" id="{751DBD36-B92A-F124-85AD-6D3D4FDBE47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33927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E8C76FF2-BC43-D38B-66A2-77AB7D057A9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8593" y="1086203"/>
            <a:ext cx="3640482" cy="3321614"/>
          </a:xfrm>
          <a:custGeom>
            <a:avLst/>
            <a:gdLst>
              <a:gd name="connsiteX0" fmla="*/ 0 w 3640482"/>
              <a:gd name="connsiteY0" fmla="*/ 0 h 2062460"/>
              <a:gd name="connsiteX1" fmla="*/ 3640482 w 3640482"/>
              <a:gd name="connsiteY1" fmla="*/ 0 h 2062460"/>
              <a:gd name="connsiteX2" fmla="*/ 3640482 w 3640482"/>
              <a:gd name="connsiteY2" fmla="*/ 2062460 h 2062460"/>
              <a:gd name="connsiteX3" fmla="*/ 0 w 3640482"/>
              <a:gd name="connsiteY3" fmla="*/ 2062460 h 206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0482" h="2062460">
                <a:moveTo>
                  <a:pt x="0" y="0"/>
                </a:moveTo>
                <a:lnTo>
                  <a:pt x="3640482" y="0"/>
                </a:lnTo>
                <a:lnTo>
                  <a:pt x="3640482" y="2062460"/>
                </a:lnTo>
                <a:lnTo>
                  <a:pt x="0" y="206246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23018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2">
            <a:extLst>
              <a:ext uri="{FF2B5EF4-FFF2-40B4-BE49-F238E27FC236}">
                <a16:creationId xmlns:a16="http://schemas.microsoft.com/office/drawing/2014/main" id="{FF04D02E-D6B6-154B-0A6F-A05B87F27C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8592" y="572268"/>
            <a:ext cx="3962427" cy="3998963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79592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55FCADA-065F-8BF8-E752-0569029E469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91709" y="1"/>
            <a:ext cx="3237339" cy="2511185"/>
          </a:xfrm>
          <a:custGeom>
            <a:avLst/>
            <a:gdLst>
              <a:gd name="connsiteX0" fmla="*/ 0 w 3237339"/>
              <a:gd name="connsiteY0" fmla="*/ 0 h 2511185"/>
              <a:gd name="connsiteX1" fmla="*/ 3237339 w 3237339"/>
              <a:gd name="connsiteY1" fmla="*/ 0 h 2511185"/>
              <a:gd name="connsiteX2" fmla="*/ 3237339 w 3237339"/>
              <a:gd name="connsiteY2" fmla="*/ 2511185 h 2511185"/>
              <a:gd name="connsiteX3" fmla="*/ 0 w 3237339"/>
              <a:gd name="connsiteY3" fmla="*/ 2511185 h 251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7339" h="2511185">
                <a:moveTo>
                  <a:pt x="0" y="0"/>
                </a:moveTo>
                <a:lnTo>
                  <a:pt x="3237339" y="0"/>
                </a:lnTo>
                <a:lnTo>
                  <a:pt x="3237339" y="2511185"/>
                </a:lnTo>
                <a:lnTo>
                  <a:pt x="0" y="2511185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423076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E9DFAD-C1EA-88F2-3438-69A9DDFFF2E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33926" y="1673963"/>
            <a:ext cx="3345658" cy="2156214"/>
          </a:xfrm>
          <a:custGeom>
            <a:avLst/>
            <a:gdLst>
              <a:gd name="connsiteX0" fmla="*/ 0 w 2967037"/>
              <a:gd name="connsiteY0" fmla="*/ 0 h 1912200"/>
              <a:gd name="connsiteX1" fmla="*/ 2967037 w 2967037"/>
              <a:gd name="connsiteY1" fmla="*/ 0 h 1912200"/>
              <a:gd name="connsiteX2" fmla="*/ 2967037 w 2967037"/>
              <a:gd name="connsiteY2" fmla="*/ 1912200 h 1912200"/>
              <a:gd name="connsiteX3" fmla="*/ 0 w 2967037"/>
              <a:gd name="connsiteY3" fmla="*/ 1912200 h 191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7037" h="1912200">
                <a:moveTo>
                  <a:pt x="0" y="0"/>
                </a:moveTo>
                <a:lnTo>
                  <a:pt x="2967037" y="0"/>
                </a:lnTo>
                <a:lnTo>
                  <a:pt x="2967037" y="1912200"/>
                </a:lnTo>
                <a:lnTo>
                  <a:pt x="0" y="19122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22371C2-CD5A-6C6E-1EDA-4EF8CE42D8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02233" y="2421733"/>
            <a:ext cx="763246" cy="1603016"/>
          </a:xfrm>
          <a:custGeom>
            <a:avLst/>
            <a:gdLst>
              <a:gd name="connsiteX0" fmla="*/ 67478 w 676871"/>
              <a:gd name="connsiteY0" fmla="*/ 0 h 1421606"/>
              <a:gd name="connsiteX1" fmla="*/ 609394 w 676871"/>
              <a:gd name="connsiteY1" fmla="*/ 0 h 1421606"/>
              <a:gd name="connsiteX2" fmla="*/ 676871 w 676871"/>
              <a:gd name="connsiteY2" fmla="*/ 67478 h 1421606"/>
              <a:gd name="connsiteX3" fmla="*/ 676871 w 676871"/>
              <a:gd name="connsiteY3" fmla="*/ 1354129 h 1421606"/>
              <a:gd name="connsiteX4" fmla="*/ 609394 w 676871"/>
              <a:gd name="connsiteY4" fmla="*/ 1421606 h 1421606"/>
              <a:gd name="connsiteX5" fmla="*/ 67478 w 676871"/>
              <a:gd name="connsiteY5" fmla="*/ 1421606 h 1421606"/>
              <a:gd name="connsiteX6" fmla="*/ 0 w 676871"/>
              <a:gd name="connsiteY6" fmla="*/ 1354129 h 1421606"/>
              <a:gd name="connsiteX7" fmla="*/ 0 w 676871"/>
              <a:gd name="connsiteY7" fmla="*/ 67478 h 1421606"/>
              <a:gd name="connsiteX8" fmla="*/ 67478 w 676871"/>
              <a:gd name="connsiteY8" fmla="*/ 0 h 142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6871" h="1421606">
                <a:moveTo>
                  <a:pt x="67478" y="0"/>
                </a:moveTo>
                <a:lnTo>
                  <a:pt x="609394" y="0"/>
                </a:lnTo>
                <a:cubicBezTo>
                  <a:pt x="646660" y="0"/>
                  <a:pt x="676871" y="30211"/>
                  <a:pt x="676871" y="67478"/>
                </a:cubicBezTo>
                <a:lnTo>
                  <a:pt x="676871" y="1354129"/>
                </a:lnTo>
                <a:cubicBezTo>
                  <a:pt x="676871" y="1391395"/>
                  <a:pt x="646660" y="1421606"/>
                  <a:pt x="609394" y="1421606"/>
                </a:cubicBezTo>
                <a:lnTo>
                  <a:pt x="67478" y="1421606"/>
                </a:lnTo>
                <a:cubicBezTo>
                  <a:pt x="30211" y="1421606"/>
                  <a:pt x="0" y="1391395"/>
                  <a:pt x="0" y="1354129"/>
                </a:cubicBezTo>
                <a:lnTo>
                  <a:pt x="0" y="67478"/>
                </a:lnTo>
                <a:cubicBezTo>
                  <a:pt x="0" y="30211"/>
                  <a:pt x="30211" y="0"/>
                  <a:pt x="67478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58217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55FCADA-065F-8BF8-E752-0569029E469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46344" y="2364580"/>
            <a:ext cx="3997656" cy="2778920"/>
          </a:xfrm>
          <a:custGeom>
            <a:avLst/>
            <a:gdLst>
              <a:gd name="connsiteX0" fmla="*/ 0 w 3237339"/>
              <a:gd name="connsiteY0" fmla="*/ 0 h 2511185"/>
              <a:gd name="connsiteX1" fmla="*/ 3237339 w 3237339"/>
              <a:gd name="connsiteY1" fmla="*/ 0 h 2511185"/>
              <a:gd name="connsiteX2" fmla="*/ 3237339 w 3237339"/>
              <a:gd name="connsiteY2" fmla="*/ 2511185 h 2511185"/>
              <a:gd name="connsiteX3" fmla="*/ 0 w 3237339"/>
              <a:gd name="connsiteY3" fmla="*/ 2511185 h 251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7339" h="2511185">
                <a:moveTo>
                  <a:pt x="0" y="0"/>
                </a:moveTo>
                <a:lnTo>
                  <a:pt x="3237339" y="0"/>
                </a:lnTo>
                <a:lnTo>
                  <a:pt x="3237339" y="2511185"/>
                </a:lnTo>
                <a:lnTo>
                  <a:pt x="0" y="2511185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9686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24DB1F8-B57C-A1BF-F693-554A05F1450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8593" y="562174"/>
            <a:ext cx="3640482" cy="4019153"/>
          </a:xfrm>
          <a:custGeom>
            <a:avLst/>
            <a:gdLst>
              <a:gd name="connsiteX0" fmla="*/ 0 w 3640482"/>
              <a:gd name="connsiteY0" fmla="*/ 0 h 2062460"/>
              <a:gd name="connsiteX1" fmla="*/ 3640482 w 3640482"/>
              <a:gd name="connsiteY1" fmla="*/ 0 h 2062460"/>
              <a:gd name="connsiteX2" fmla="*/ 3640482 w 3640482"/>
              <a:gd name="connsiteY2" fmla="*/ 2062460 h 2062460"/>
              <a:gd name="connsiteX3" fmla="*/ 0 w 3640482"/>
              <a:gd name="connsiteY3" fmla="*/ 2062460 h 206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0482" h="2062460">
                <a:moveTo>
                  <a:pt x="0" y="0"/>
                </a:moveTo>
                <a:lnTo>
                  <a:pt x="3640482" y="0"/>
                </a:lnTo>
                <a:lnTo>
                  <a:pt x="3640482" y="2062460"/>
                </a:lnTo>
                <a:lnTo>
                  <a:pt x="0" y="206246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99226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563C26EF-39FF-B225-CA22-9712657B76A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8595" y="990600"/>
            <a:ext cx="3121967" cy="4152900"/>
          </a:xfrm>
          <a:custGeom>
            <a:avLst/>
            <a:gdLst>
              <a:gd name="connsiteX0" fmla="*/ 0 w 3121967"/>
              <a:gd name="connsiteY0" fmla="*/ 0 h 4152900"/>
              <a:gd name="connsiteX1" fmla="*/ 3121967 w 3121967"/>
              <a:gd name="connsiteY1" fmla="*/ 0 h 4152900"/>
              <a:gd name="connsiteX2" fmla="*/ 3121967 w 3121967"/>
              <a:gd name="connsiteY2" fmla="*/ 4152900 h 4152900"/>
              <a:gd name="connsiteX3" fmla="*/ 0 w 3121967"/>
              <a:gd name="connsiteY3" fmla="*/ 4152900 h 415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1967" h="4152900">
                <a:moveTo>
                  <a:pt x="0" y="0"/>
                </a:moveTo>
                <a:lnTo>
                  <a:pt x="3121967" y="0"/>
                </a:lnTo>
                <a:lnTo>
                  <a:pt x="3121967" y="4152900"/>
                </a:lnTo>
                <a:lnTo>
                  <a:pt x="0" y="41529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8838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31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7" r:id="rId3"/>
    <p:sldLayoutId id="2147483696" r:id="rId4"/>
    <p:sldLayoutId id="2147483703" r:id="rId5"/>
    <p:sldLayoutId id="2147483728" r:id="rId6"/>
    <p:sldLayoutId id="2147483725" r:id="rId7"/>
    <p:sldLayoutId id="2147483727" r:id="rId8"/>
    <p:sldLayoutId id="2147483715" r:id="rId9"/>
    <p:sldLayoutId id="2147483716" r:id="rId10"/>
    <p:sldLayoutId id="2147483719" r:id="rId11"/>
    <p:sldLayoutId id="214748371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3748CBE-8BA0-47A5-A0F9-590F81CA3655}"/>
              </a:ext>
            </a:extLst>
          </p:cNvPr>
          <p:cNvSpPr/>
          <p:nvPr/>
        </p:nvSpPr>
        <p:spPr>
          <a:xfrm>
            <a:off x="0" y="0"/>
            <a:ext cx="9144000" cy="51629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Open Sans" panose="020B0606030504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C63E10-E09B-3469-7B48-EBE64A192AB4}"/>
              </a:ext>
            </a:extLst>
          </p:cNvPr>
          <p:cNvCxnSpPr>
            <a:cxnSpLocks/>
          </p:cNvCxnSpPr>
          <p:nvPr/>
        </p:nvCxnSpPr>
        <p:spPr>
          <a:xfrm>
            <a:off x="377636" y="4430704"/>
            <a:ext cx="83887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D313AA-14A9-0454-0168-3476B09D1C42}"/>
              </a:ext>
            </a:extLst>
          </p:cNvPr>
          <p:cNvSpPr txBox="1"/>
          <p:nvPr/>
        </p:nvSpPr>
        <p:spPr>
          <a:xfrm>
            <a:off x="6744651" y="4647444"/>
            <a:ext cx="2028524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pt-BR" sz="900" dirty="0">
                <a:solidFill>
                  <a:schemeClr val="bg1"/>
                </a:solidFill>
                <a:latin typeface="Poppins"/>
                <a:ea typeface="Open Sans ExtraBold"/>
                <a:cs typeface="Heebo"/>
              </a:rPr>
              <a:t>05/2025</a:t>
            </a:r>
            <a:endParaRPr lang="pt-BR" sz="900" dirty="0">
              <a:solidFill>
                <a:schemeClr val="bg1"/>
              </a:solidFill>
              <a:latin typeface="Poppins" pitchFamily="2" charset="77"/>
              <a:ea typeface="Open Sans ExtraBold" panose="020B0906030804020204" pitchFamily="34" charset="0"/>
              <a:cs typeface="Heebo" pitchFamily="2" charset="-79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33D5C73A-15D0-323A-8764-BAE0B47FC39D}"/>
              </a:ext>
            </a:extLst>
          </p:cNvPr>
          <p:cNvSpPr txBox="1"/>
          <p:nvPr/>
        </p:nvSpPr>
        <p:spPr>
          <a:xfrm>
            <a:off x="394401" y="2334583"/>
            <a:ext cx="514824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6000" b="1" spc="-150" dirty="0">
                <a:solidFill>
                  <a:schemeClr val="bg1"/>
                </a:solidFill>
                <a:latin typeface="Poppins"/>
                <a:ea typeface="Open Sans ExtraBold"/>
                <a:cs typeface="Poppins"/>
              </a:rPr>
              <a:t>Tech</a:t>
            </a:r>
            <a:endParaRPr lang="pt-BR" sz="6000" b="1" spc="-150" dirty="0">
              <a:solidFill>
                <a:schemeClr val="bg1"/>
              </a:solidFill>
              <a:latin typeface="Poppins" panose="00000500000000000000" pitchFamily="2" charset="0"/>
              <a:ea typeface="Open Sans ExtraBold" panose="020B0906030804020204" pitchFamily="34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B1EB71-BD21-F198-3706-6D4E0BA69699}"/>
              </a:ext>
            </a:extLst>
          </p:cNvPr>
          <p:cNvSpPr txBox="1"/>
          <p:nvPr/>
        </p:nvSpPr>
        <p:spPr>
          <a:xfrm>
            <a:off x="394401" y="3251523"/>
            <a:ext cx="772634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800" b="1" spc="-150" dirty="0">
                <a:solidFill>
                  <a:schemeClr val="accent4"/>
                </a:solidFill>
                <a:latin typeface="Poppins"/>
                <a:ea typeface="Open Sans ExtraBold"/>
                <a:cs typeface="Poppins"/>
              </a:rPr>
              <a:t>RT Dados &amp; Modelagem</a:t>
            </a:r>
            <a:endParaRPr lang="pt-BR" sz="4800" b="1" spc="-150" dirty="0">
              <a:solidFill>
                <a:schemeClr val="accent4"/>
              </a:solidFill>
              <a:latin typeface="Poppins" panose="00000500000000000000" pitchFamily="2" charset="0"/>
              <a:ea typeface="Open Sans ExtraBold" panose="020B090603080402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44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225AA2F-D966-427A-9B41-91D408F96A44}"/>
              </a:ext>
            </a:extLst>
          </p:cNvPr>
          <p:cNvSpPr txBox="1"/>
          <p:nvPr/>
        </p:nvSpPr>
        <p:spPr>
          <a:xfrm>
            <a:off x="1362378" y="3258087"/>
            <a:ext cx="1015783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Precificação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866944-D0F1-4B4E-B384-A8E37583547D}"/>
              </a:ext>
            </a:extLst>
          </p:cNvPr>
          <p:cNvSpPr txBox="1"/>
          <p:nvPr/>
        </p:nvSpPr>
        <p:spPr>
          <a:xfrm>
            <a:off x="6955005" y="3622550"/>
            <a:ext cx="1637479" cy="2308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15% do total de clientes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DB1DD-6332-4E48-B197-2BFFECA163D4}"/>
              </a:ext>
            </a:extLst>
          </p:cNvPr>
          <p:cNvSpPr txBox="1"/>
          <p:nvPr/>
        </p:nvSpPr>
        <p:spPr>
          <a:xfrm>
            <a:off x="6955007" y="3172362"/>
            <a:ext cx="1432551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Taxa de conversão esperada para obter um cliente pago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47602-F8A2-4D89-8C10-50DA8F541FF8}"/>
              </a:ext>
            </a:extLst>
          </p:cNvPr>
          <p:cNvSpPr txBox="1"/>
          <p:nvPr/>
        </p:nvSpPr>
        <p:spPr>
          <a:xfrm>
            <a:off x="1362379" y="3466739"/>
            <a:ext cx="1688003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Escreva aqui como será feita a precificação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33DA7-58D3-441E-919A-EBE69C9E45CB}"/>
              </a:ext>
            </a:extLst>
          </p:cNvPr>
          <p:cNvSpPr txBox="1"/>
          <p:nvPr/>
        </p:nvSpPr>
        <p:spPr>
          <a:xfrm>
            <a:off x="4158692" y="3191412"/>
            <a:ext cx="16272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Frequência de </a:t>
            </a:r>
          </a:p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receita recorrente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27AAF-4329-414A-925D-BC4D837739FE}"/>
              </a:ext>
            </a:extLst>
          </p:cNvPr>
          <p:cNvSpPr txBox="1"/>
          <p:nvPr/>
        </p:nvSpPr>
        <p:spPr>
          <a:xfrm>
            <a:off x="4158693" y="3552400"/>
            <a:ext cx="1835431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Uma vez a cada 5 meses/ uma vez por ano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DB88DB-9168-4677-869F-8C7E4302EC4E}"/>
              </a:ext>
            </a:extLst>
          </p:cNvPr>
          <p:cNvSpPr/>
          <p:nvPr/>
        </p:nvSpPr>
        <p:spPr>
          <a:xfrm>
            <a:off x="551516" y="1698155"/>
            <a:ext cx="663434" cy="6634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D6C11-FCCC-48A0-91CE-E3CCA5051CAA}"/>
              </a:ext>
            </a:extLst>
          </p:cNvPr>
          <p:cNvSpPr txBox="1"/>
          <p:nvPr/>
        </p:nvSpPr>
        <p:spPr>
          <a:xfrm>
            <a:off x="1362380" y="2055144"/>
            <a:ext cx="1418920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 para adquirir novos clientes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7C75EB-91B0-4DD6-BD29-B3188FA63AF0}"/>
              </a:ext>
            </a:extLst>
          </p:cNvPr>
          <p:cNvSpPr txBox="1"/>
          <p:nvPr/>
        </p:nvSpPr>
        <p:spPr>
          <a:xfrm>
            <a:off x="1362379" y="1669597"/>
            <a:ext cx="1124528" cy="4154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$200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F70B66-173D-43F2-8ED2-1F1AF11EF84F}"/>
              </a:ext>
            </a:extLst>
          </p:cNvPr>
          <p:cNvSpPr txBox="1"/>
          <p:nvPr/>
        </p:nvSpPr>
        <p:spPr>
          <a:xfrm>
            <a:off x="4158694" y="2055144"/>
            <a:ext cx="1271955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Valor vitalício de um cliente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864EB-6DDC-40F5-8E1B-6CC792768D32}"/>
              </a:ext>
            </a:extLst>
          </p:cNvPr>
          <p:cNvSpPr txBox="1"/>
          <p:nvPr/>
        </p:nvSpPr>
        <p:spPr>
          <a:xfrm>
            <a:off x="4158693" y="1669597"/>
            <a:ext cx="112452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$6000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B0E049-85F0-4B20-B861-03E0386E8054}"/>
              </a:ext>
            </a:extLst>
          </p:cNvPr>
          <p:cNvSpPr/>
          <p:nvPr/>
        </p:nvSpPr>
        <p:spPr>
          <a:xfrm>
            <a:off x="3347830" y="1698155"/>
            <a:ext cx="663434" cy="6634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9A523-4C1D-49C9-AABD-05DEB3002973}"/>
              </a:ext>
            </a:extLst>
          </p:cNvPr>
          <p:cNvSpPr txBox="1"/>
          <p:nvPr/>
        </p:nvSpPr>
        <p:spPr>
          <a:xfrm>
            <a:off x="6955008" y="2020519"/>
            <a:ext cx="1426992" cy="2308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ARPU esperado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E362C-4707-42D9-95E2-ABDD5C6C4FC9}"/>
              </a:ext>
            </a:extLst>
          </p:cNvPr>
          <p:cNvSpPr txBox="1"/>
          <p:nvPr/>
        </p:nvSpPr>
        <p:spPr>
          <a:xfrm>
            <a:off x="6955007" y="1669597"/>
            <a:ext cx="112452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$180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0863F2-B977-480B-8B7D-D4484932112E}"/>
              </a:ext>
            </a:extLst>
          </p:cNvPr>
          <p:cNvSpPr/>
          <p:nvPr/>
        </p:nvSpPr>
        <p:spPr>
          <a:xfrm>
            <a:off x="6144145" y="1698155"/>
            <a:ext cx="663434" cy="6634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5CE03CB-CC27-4934-81CB-2585AD9D58C1}"/>
              </a:ext>
            </a:extLst>
          </p:cNvPr>
          <p:cNvSpPr/>
          <p:nvPr/>
        </p:nvSpPr>
        <p:spPr>
          <a:xfrm>
            <a:off x="551515" y="3211364"/>
            <a:ext cx="663434" cy="6634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B20340-4639-4E21-A75C-B3AD3C216A6C}"/>
              </a:ext>
            </a:extLst>
          </p:cNvPr>
          <p:cNvCxnSpPr>
            <a:cxnSpLocks/>
          </p:cNvCxnSpPr>
          <p:nvPr/>
        </p:nvCxnSpPr>
        <p:spPr>
          <a:xfrm>
            <a:off x="551516" y="2785278"/>
            <a:ext cx="2498866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8848678-7BE8-41CA-AB5F-5AF2BD9D8A6A}"/>
              </a:ext>
            </a:extLst>
          </p:cNvPr>
          <p:cNvCxnSpPr>
            <a:cxnSpLocks/>
          </p:cNvCxnSpPr>
          <p:nvPr/>
        </p:nvCxnSpPr>
        <p:spPr>
          <a:xfrm>
            <a:off x="3347830" y="2785278"/>
            <a:ext cx="2438144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1566A7D-3EC5-4C4E-841F-6801978A365E}"/>
              </a:ext>
            </a:extLst>
          </p:cNvPr>
          <p:cNvCxnSpPr>
            <a:cxnSpLocks/>
          </p:cNvCxnSpPr>
          <p:nvPr/>
        </p:nvCxnSpPr>
        <p:spPr>
          <a:xfrm>
            <a:off x="6144145" y="2785278"/>
            <a:ext cx="2438144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60ED2AD-692C-4661-818D-D682B75DA644}"/>
              </a:ext>
            </a:extLst>
          </p:cNvPr>
          <p:cNvSpPr/>
          <p:nvPr/>
        </p:nvSpPr>
        <p:spPr>
          <a:xfrm>
            <a:off x="3347830" y="3192150"/>
            <a:ext cx="663434" cy="6634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762C9ED-4BEC-40DE-B90F-C4FCDDDD6B80}"/>
              </a:ext>
            </a:extLst>
          </p:cNvPr>
          <p:cNvSpPr/>
          <p:nvPr/>
        </p:nvSpPr>
        <p:spPr>
          <a:xfrm>
            <a:off x="6144144" y="3192150"/>
            <a:ext cx="663434" cy="6634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88081F4-4D68-E3EC-175E-7D3F07DEBF0C}"/>
              </a:ext>
            </a:extLst>
          </p:cNvPr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b="0" i="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7" name="Gráfico 26">
            <a:extLst>
              <a:ext uri="{FF2B5EF4-FFF2-40B4-BE49-F238E27FC236}">
                <a16:creationId xmlns:a16="http://schemas.microsoft.com/office/drawing/2014/main" id="{5E2A0D5B-FDCF-D8CE-AD8F-D6BDEF2E6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1"/>
            <a:ext cx="1313772" cy="338707"/>
          </a:xfrm>
          <a:prstGeom prst="rect">
            <a:avLst/>
          </a:prstGeom>
        </p:spPr>
      </p:pic>
      <p:sp>
        <p:nvSpPr>
          <p:cNvPr id="28" name="TextBox 40">
            <a:extLst>
              <a:ext uri="{FF2B5EF4-FFF2-40B4-BE49-F238E27FC236}">
                <a16:creationId xmlns:a16="http://schemas.microsoft.com/office/drawing/2014/main" id="{ED741203-BF47-84C5-6363-1B8538A66D19}"/>
              </a:ext>
            </a:extLst>
          </p:cNvPr>
          <p:cNvSpPr txBox="1"/>
          <p:nvPr/>
        </p:nvSpPr>
        <p:spPr>
          <a:xfrm>
            <a:off x="314325" y="355181"/>
            <a:ext cx="306729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Receita</a:t>
            </a:r>
          </a:p>
        </p:txBody>
      </p:sp>
    </p:spTree>
    <p:extLst>
      <p:ext uri="{BB962C8B-B14F-4D97-AF65-F5344CB8AC3E}">
        <p14:creationId xmlns:p14="http://schemas.microsoft.com/office/powerpoint/2010/main" val="212294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DDCE7999-2B05-C412-68BE-9043FE8CB956}"/>
              </a:ext>
            </a:extLst>
          </p:cNvPr>
          <p:cNvSpPr/>
          <p:nvPr/>
        </p:nvSpPr>
        <p:spPr>
          <a:xfrm>
            <a:off x="5146344" y="0"/>
            <a:ext cx="3997656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B2FA7-54A7-4AF0-A17D-CEABCBB65C6A}"/>
              </a:ext>
            </a:extLst>
          </p:cNvPr>
          <p:cNvSpPr txBox="1"/>
          <p:nvPr/>
        </p:nvSpPr>
        <p:spPr>
          <a:xfrm>
            <a:off x="632461" y="2003026"/>
            <a:ext cx="4328159" cy="25657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Mercado-Alvo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Nosso mercado-alvo consiste em [descreva o público específico que pretende atingir, incluindo características demográficas, comportamentais ou geográficas], com o objetivo de fornecer soluções que atendam às suas necessidades de maneira eficaz e personalizada.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Visão Geral do Setor: 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setor de [nome do setor/indústria] demonstra [destaque algumas tendências atuais ou características-chave do setor, como crescimento, desafios, inovações etc.], criando uma oportunidade significativa para [nome da empresa] se destacar e conquistar uma posição proeminente nesse mercado em evolução.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C4F1E-59CA-4F88-B734-316053292867}"/>
              </a:ext>
            </a:extLst>
          </p:cNvPr>
          <p:cNvSpPr txBox="1"/>
          <p:nvPr/>
        </p:nvSpPr>
        <p:spPr>
          <a:xfrm>
            <a:off x="5374944" y="688149"/>
            <a:ext cx="1726896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 b="1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 Silva, 32, Gerente de Marketing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8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São Paulo, Brasil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8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Comunicativa e colaborativa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8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Adaptável a novas tecnologias</a:t>
            </a: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724C5C27-57CD-498F-E08E-484F18931657}"/>
              </a:ext>
            </a:extLst>
          </p:cNvPr>
          <p:cNvSpPr txBox="1"/>
          <p:nvPr/>
        </p:nvSpPr>
        <p:spPr>
          <a:xfrm>
            <a:off x="621275" y="1104777"/>
            <a:ext cx="373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Análise </a:t>
            </a:r>
          </a:p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de mercado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3E39F79-20CC-CC70-D7CF-A7A31AF43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sp>
        <p:nvSpPr>
          <p:cNvPr id="20" name="TextBox 6">
            <a:extLst>
              <a:ext uri="{FF2B5EF4-FFF2-40B4-BE49-F238E27FC236}">
                <a16:creationId xmlns:a16="http://schemas.microsoft.com/office/drawing/2014/main" id="{4184EEF5-240A-4BD7-BFC0-6F7A9B7B32FB}"/>
              </a:ext>
            </a:extLst>
          </p:cNvPr>
          <p:cNvSpPr txBox="1"/>
          <p:nvPr/>
        </p:nvSpPr>
        <p:spPr>
          <a:xfrm>
            <a:off x="5430672" y="265666"/>
            <a:ext cx="3399483" cy="280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ct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 e características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42331A93-C564-60FA-1AD0-391BF912403F}"/>
              </a:ext>
            </a:extLst>
          </p:cNvPr>
          <p:cNvSpPr txBox="1"/>
          <p:nvPr/>
        </p:nvSpPr>
        <p:spPr>
          <a:xfrm>
            <a:off x="7188504" y="688149"/>
            <a:ext cx="1795476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 b="1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Orientada por metas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8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Conectada nas redes sociais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8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Busca eficiência e praticidade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8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Interesse em aprendizado contínuo</a:t>
            </a:r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3151F3A5-82B4-A334-A1D5-160F644676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071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262AB69C-B6BA-B02F-D6F2-BD1656BEAAFA}"/>
              </a:ext>
            </a:extLst>
          </p:cNvPr>
          <p:cNvSpPr txBox="1"/>
          <p:nvPr/>
        </p:nvSpPr>
        <p:spPr>
          <a:xfrm>
            <a:off x="621275" y="1177536"/>
            <a:ext cx="373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Tamanho</a:t>
            </a:r>
          </a:p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de mercado</a:t>
            </a:r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86B2D624-EBE7-A378-1A69-25BFBD20CA15}"/>
              </a:ext>
            </a:extLst>
          </p:cNvPr>
          <p:cNvSpPr/>
          <p:nvPr/>
        </p:nvSpPr>
        <p:spPr>
          <a:xfrm>
            <a:off x="673107" y="2068319"/>
            <a:ext cx="3544430" cy="903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 mercado de [nome do mercado/indústria], o tamanho total estimado é de [insira o valor estimado ou faixa] em [ano atual ou período relevante], indicando um vasto potencial para a entrada da [nome da empresa].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A8DA2816-6C24-B434-CA6F-5C7E68EC4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graphicFrame>
        <p:nvGraphicFramePr>
          <p:cNvPr id="13" name="Chart 32">
            <a:extLst>
              <a:ext uri="{FF2B5EF4-FFF2-40B4-BE49-F238E27FC236}">
                <a16:creationId xmlns:a16="http://schemas.microsoft.com/office/drawing/2014/main" id="{F78EA65E-6BA3-9E84-52AB-ABB8A9374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204457"/>
              </p:ext>
            </p:extLst>
          </p:nvPr>
        </p:nvGraphicFramePr>
        <p:xfrm>
          <a:off x="4110857" y="441960"/>
          <a:ext cx="5251510" cy="4259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9" name="TextBox 27">
            <a:extLst>
              <a:ext uri="{FF2B5EF4-FFF2-40B4-BE49-F238E27FC236}">
                <a16:creationId xmlns:a16="http://schemas.microsoft.com/office/drawing/2014/main" id="{503D0D39-BFAD-E01B-BA96-9E16A28DE549}"/>
              </a:ext>
            </a:extLst>
          </p:cNvPr>
          <p:cNvSpPr txBox="1"/>
          <p:nvPr/>
        </p:nvSpPr>
        <p:spPr>
          <a:xfrm>
            <a:off x="5917185" y="2094992"/>
            <a:ext cx="1745534" cy="854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167 K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0" name="Oval 16">
            <a:extLst>
              <a:ext uri="{FF2B5EF4-FFF2-40B4-BE49-F238E27FC236}">
                <a16:creationId xmlns:a16="http://schemas.microsoft.com/office/drawing/2014/main" id="{A0A61546-5627-F5F1-E55A-70FF2DDC4249}"/>
              </a:ext>
            </a:extLst>
          </p:cNvPr>
          <p:cNvSpPr/>
          <p:nvPr/>
        </p:nvSpPr>
        <p:spPr>
          <a:xfrm>
            <a:off x="779994" y="3246919"/>
            <a:ext cx="181958" cy="181958"/>
          </a:xfrm>
          <a:prstGeom prst="ellipse">
            <a:avLst/>
          </a:prstGeom>
          <a:solidFill>
            <a:schemeClr val="accent1"/>
          </a:solidFill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 sz="135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1" name="TextBox 19">
            <a:extLst>
              <a:ext uri="{FF2B5EF4-FFF2-40B4-BE49-F238E27FC236}">
                <a16:creationId xmlns:a16="http://schemas.microsoft.com/office/drawing/2014/main" id="{B0F6B374-3F21-49F3-AAAC-F39F5E32F0E1}"/>
              </a:ext>
            </a:extLst>
          </p:cNvPr>
          <p:cNvSpPr txBox="1"/>
          <p:nvPr/>
        </p:nvSpPr>
        <p:spPr>
          <a:xfrm>
            <a:off x="1497138" y="3196513"/>
            <a:ext cx="3070299" cy="2827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escreva o item da legenda aqui</a:t>
            </a:r>
            <a:endParaRPr lang="pt-BR" sz="525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2" name="TextBox 25">
            <a:extLst>
              <a:ext uri="{FF2B5EF4-FFF2-40B4-BE49-F238E27FC236}">
                <a16:creationId xmlns:a16="http://schemas.microsoft.com/office/drawing/2014/main" id="{8FAD8161-7646-26B1-5061-3DD34A044DBE}"/>
              </a:ext>
            </a:extLst>
          </p:cNvPr>
          <p:cNvSpPr txBox="1"/>
          <p:nvPr/>
        </p:nvSpPr>
        <p:spPr>
          <a:xfrm>
            <a:off x="981058" y="3187857"/>
            <a:ext cx="668026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35%</a:t>
            </a:r>
          </a:p>
        </p:txBody>
      </p:sp>
      <p:sp>
        <p:nvSpPr>
          <p:cNvPr id="55" name="Oval 16">
            <a:extLst>
              <a:ext uri="{FF2B5EF4-FFF2-40B4-BE49-F238E27FC236}">
                <a16:creationId xmlns:a16="http://schemas.microsoft.com/office/drawing/2014/main" id="{37EB6D3D-8B48-7CAD-F211-CD3317FCB437}"/>
              </a:ext>
            </a:extLst>
          </p:cNvPr>
          <p:cNvSpPr/>
          <p:nvPr/>
        </p:nvSpPr>
        <p:spPr>
          <a:xfrm>
            <a:off x="779994" y="3612679"/>
            <a:ext cx="181958" cy="181958"/>
          </a:xfrm>
          <a:prstGeom prst="ellipse">
            <a:avLst/>
          </a:prstGeom>
          <a:solidFill>
            <a:srgbClr val="6E7889"/>
          </a:solidFill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 sz="135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D310FDFA-34EB-93FB-00EF-6FF6395FC1C7}"/>
              </a:ext>
            </a:extLst>
          </p:cNvPr>
          <p:cNvSpPr txBox="1"/>
          <p:nvPr/>
        </p:nvSpPr>
        <p:spPr>
          <a:xfrm>
            <a:off x="1497138" y="3562273"/>
            <a:ext cx="3070299" cy="2827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escreva o item da legenda aqui</a:t>
            </a:r>
            <a:endParaRPr lang="pt-BR" sz="525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7" name="TextBox 25">
            <a:extLst>
              <a:ext uri="{FF2B5EF4-FFF2-40B4-BE49-F238E27FC236}">
                <a16:creationId xmlns:a16="http://schemas.microsoft.com/office/drawing/2014/main" id="{A294D8DB-83F6-A6B6-CCEE-EB6B097107E3}"/>
              </a:ext>
            </a:extLst>
          </p:cNvPr>
          <p:cNvSpPr txBox="1"/>
          <p:nvPr/>
        </p:nvSpPr>
        <p:spPr>
          <a:xfrm>
            <a:off x="981058" y="3553617"/>
            <a:ext cx="668026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20%</a:t>
            </a:r>
          </a:p>
        </p:txBody>
      </p:sp>
      <p:sp>
        <p:nvSpPr>
          <p:cNvPr id="59" name="Oval 16">
            <a:extLst>
              <a:ext uri="{FF2B5EF4-FFF2-40B4-BE49-F238E27FC236}">
                <a16:creationId xmlns:a16="http://schemas.microsoft.com/office/drawing/2014/main" id="{87A7A896-BDF4-E7FB-3CE4-ECF04A2FC4DB}"/>
              </a:ext>
            </a:extLst>
          </p:cNvPr>
          <p:cNvSpPr/>
          <p:nvPr/>
        </p:nvSpPr>
        <p:spPr>
          <a:xfrm>
            <a:off x="779994" y="3978439"/>
            <a:ext cx="181958" cy="181958"/>
          </a:xfrm>
          <a:prstGeom prst="ellipse">
            <a:avLst/>
          </a:prstGeom>
          <a:solidFill>
            <a:srgbClr val="D8D9DE"/>
          </a:solidFill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 sz="135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0" name="TextBox 19">
            <a:extLst>
              <a:ext uri="{FF2B5EF4-FFF2-40B4-BE49-F238E27FC236}">
                <a16:creationId xmlns:a16="http://schemas.microsoft.com/office/drawing/2014/main" id="{20E68F34-CD33-0FCF-8659-FF402FCD5E29}"/>
              </a:ext>
            </a:extLst>
          </p:cNvPr>
          <p:cNvSpPr txBox="1"/>
          <p:nvPr/>
        </p:nvSpPr>
        <p:spPr>
          <a:xfrm>
            <a:off x="1497138" y="3928033"/>
            <a:ext cx="3070299" cy="2827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escreva o item da legenda aqui</a:t>
            </a:r>
            <a:endParaRPr lang="pt-BR" sz="525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1" name="TextBox 25">
            <a:extLst>
              <a:ext uri="{FF2B5EF4-FFF2-40B4-BE49-F238E27FC236}">
                <a16:creationId xmlns:a16="http://schemas.microsoft.com/office/drawing/2014/main" id="{D1078C93-D4FC-004A-1BB5-0FC216ACEA3A}"/>
              </a:ext>
            </a:extLst>
          </p:cNvPr>
          <p:cNvSpPr txBox="1"/>
          <p:nvPr/>
        </p:nvSpPr>
        <p:spPr>
          <a:xfrm>
            <a:off x="981058" y="3919377"/>
            <a:ext cx="668026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60%</a:t>
            </a:r>
          </a:p>
        </p:txBody>
      </p:sp>
      <p:sp>
        <p:nvSpPr>
          <p:cNvPr id="63" name="Oval 16">
            <a:extLst>
              <a:ext uri="{FF2B5EF4-FFF2-40B4-BE49-F238E27FC236}">
                <a16:creationId xmlns:a16="http://schemas.microsoft.com/office/drawing/2014/main" id="{D877DF9F-FA12-4D13-44C6-551A5073ECB8}"/>
              </a:ext>
            </a:extLst>
          </p:cNvPr>
          <p:cNvSpPr/>
          <p:nvPr/>
        </p:nvSpPr>
        <p:spPr>
          <a:xfrm>
            <a:off x="779994" y="4344198"/>
            <a:ext cx="181958" cy="181958"/>
          </a:xfrm>
          <a:prstGeom prst="ellipse">
            <a:avLst/>
          </a:prstGeom>
          <a:solidFill>
            <a:schemeClr val="accent4"/>
          </a:solidFill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 sz="135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4" name="TextBox 19">
            <a:extLst>
              <a:ext uri="{FF2B5EF4-FFF2-40B4-BE49-F238E27FC236}">
                <a16:creationId xmlns:a16="http://schemas.microsoft.com/office/drawing/2014/main" id="{603498FB-367C-6FB5-5FF0-7BF9E4E65656}"/>
              </a:ext>
            </a:extLst>
          </p:cNvPr>
          <p:cNvSpPr txBox="1"/>
          <p:nvPr/>
        </p:nvSpPr>
        <p:spPr>
          <a:xfrm>
            <a:off x="1497138" y="4293792"/>
            <a:ext cx="3070299" cy="2827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escreva o item da legenda aqui</a:t>
            </a:r>
            <a:endParaRPr lang="pt-BR" sz="525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5" name="TextBox 25">
            <a:extLst>
              <a:ext uri="{FF2B5EF4-FFF2-40B4-BE49-F238E27FC236}">
                <a16:creationId xmlns:a16="http://schemas.microsoft.com/office/drawing/2014/main" id="{60A327B7-5310-6783-2F9D-0BE4EBEF56B6}"/>
              </a:ext>
            </a:extLst>
          </p:cNvPr>
          <p:cNvSpPr txBox="1"/>
          <p:nvPr/>
        </p:nvSpPr>
        <p:spPr>
          <a:xfrm>
            <a:off x="981058" y="4285136"/>
            <a:ext cx="668026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2684437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23375836-3FA0-4C32-9B56-70AA01697E4B}"/>
              </a:ext>
            </a:extLst>
          </p:cNvPr>
          <p:cNvGrpSpPr/>
          <p:nvPr/>
        </p:nvGrpSpPr>
        <p:grpSpPr>
          <a:xfrm>
            <a:off x="870285" y="2123242"/>
            <a:ext cx="1022457" cy="1022453"/>
            <a:chOff x="1160380" y="2587149"/>
            <a:chExt cx="1363276" cy="1363271"/>
          </a:xfrm>
        </p:grpSpPr>
        <p:sp>
          <p:nvSpPr>
            <p:cNvPr id="6" name="Partial Circle 5">
              <a:extLst>
                <a:ext uri="{FF2B5EF4-FFF2-40B4-BE49-F238E27FC236}">
                  <a16:creationId xmlns:a16="http://schemas.microsoft.com/office/drawing/2014/main" id="{5085B10B-61AA-4C4A-AE47-A7C2CCFBC50A}"/>
                </a:ext>
              </a:extLst>
            </p:cNvPr>
            <p:cNvSpPr/>
            <p:nvPr/>
          </p:nvSpPr>
          <p:spPr>
            <a:xfrm>
              <a:off x="1160380" y="2587149"/>
              <a:ext cx="1363276" cy="1363271"/>
            </a:xfrm>
            <a:prstGeom prst="arc">
              <a:avLst>
                <a:gd name="adj1" fmla="val 16200000"/>
                <a:gd name="adj2" fmla="val 10909905"/>
              </a:avLst>
            </a:prstGeom>
            <a:noFill/>
            <a:ln w="60325" cap="rnd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6F46D55-D086-4A62-A2AA-A0754DE07743}"/>
                </a:ext>
              </a:extLst>
            </p:cNvPr>
            <p:cNvSpPr/>
            <p:nvPr/>
          </p:nvSpPr>
          <p:spPr>
            <a:xfrm>
              <a:off x="1238196" y="2664964"/>
              <a:ext cx="1207644" cy="1207641"/>
            </a:xfrm>
            <a:prstGeom prst="ellipse">
              <a:avLst/>
            </a:prstGeom>
            <a:noFill/>
            <a:ln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8" name="Kotak Teks 3">
            <a:extLst>
              <a:ext uri="{FF2B5EF4-FFF2-40B4-BE49-F238E27FC236}">
                <a16:creationId xmlns:a16="http://schemas.microsoft.com/office/drawing/2014/main" id="{B84F6B8F-A189-4C78-AE54-F41C0A274365}"/>
              </a:ext>
            </a:extLst>
          </p:cNvPr>
          <p:cNvSpPr txBox="1"/>
          <p:nvPr/>
        </p:nvSpPr>
        <p:spPr>
          <a:xfrm>
            <a:off x="928645" y="2338483"/>
            <a:ext cx="90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75%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B57E9-AE11-4CEA-B0AE-D3F05EAF6BDE}"/>
              </a:ext>
            </a:extLst>
          </p:cNvPr>
          <p:cNvSpPr txBox="1"/>
          <p:nvPr/>
        </p:nvSpPr>
        <p:spPr>
          <a:xfrm>
            <a:off x="896125" y="2665983"/>
            <a:ext cx="970776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informação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1AB945-66B2-4214-8403-AB283661DEC7}"/>
              </a:ext>
            </a:extLst>
          </p:cNvPr>
          <p:cNvGrpSpPr/>
          <p:nvPr/>
        </p:nvGrpSpPr>
        <p:grpSpPr>
          <a:xfrm>
            <a:off x="2467670" y="2123242"/>
            <a:ext cx="1022457" cy="1022453"/>
            <a:chOff x="3290227" y="2587149"/>
            <a:chExt cx="1363276" cy="1363271"/>
          </a:xfrm>
        </p:grpSpPr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2A97BD6-3AF4-4C5D-9BA0-0D7AC9D497E4}"/>
                </a:ext>
              </a:extLst>
            </p:cNvPr>
            <p:cNvSpPr/>
            <p:nvPr/>
          </p:nvSpPr>
          <p:spPr>
            <a:xfrm>
              <a:off x="3290227" y="2587149"/>
              <a:ext cx="1363276" cy="1363271"/>
            </a:xfrm>
            <a:prstGeom prst="arc">
              <a:avLst>
                <a:gd name="adj1" fmla="val 16200000"/>
                <a:gd name="adj2" fmla="val 13259714"/>
              </a:avLst>
            </a:prstGeom>
            <a:noFill/>
            <a:ln w="60325" cap="rnd">
              <a:solidFill>
                <a:schemeClr val="accent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AFB4A82-0876-4422-B2C7-5B13EA29E836}"/>
                </a:ext>
              </a:extLst>
            </p:cNvPr>
            <p:cNvSpPr/>
            <p:nvPr/>
          </p:nvSpPr>
          <p:spPr>
            <a:xfrm>
              <a:off x="3368043" y="2664964"/>
              <a:ext cx="1207644" cy="1207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14" name="Kotak Teks 3">
            <a:extLst>
              <a:ext uri="{FF2B5EF4-FFF2-40B4-BE49-F238E27FC236}">
                <a16:creationId xmlns:a16="http://schemas.microsoft.com/office/drawing/2014/main" id="{77BBA32B-14AF-43A2-A6D3-FF4F9FF56984}"/>
              </a:ext>
            </a:extLst>
          </p:cNvPr>
          <p:cNvSpPr txBox="1"/>
          <p:nvPr/>
        </p:nvSpPr>
        <p:spPr>
          <a:xfrm>
            <a:off x="2526031" y="2338483"/>
            <a:ext cx="90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2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85%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86AFD-A77D-4A69-BDA5-57E78D08C27D}"/>
              </a:ext>
            </a:extLst>
          </p:cNvPr>
          <p:cNvSpPr txBox="1"/>
          <p:nvPr/>
        </p:nvSpPr>
        <p:spPr>
          <a:xfrm>
            <a:off x="2483077" y="2665983"/>
            <a:ext cx="991644" cy="25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informação</a:t>
            </a:r>
            <a:endParaRPr lang="en-US" sz="788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D92150DD-0241-490E-8A68-3E538F4A1D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0278595"/>
              </p:ext>
            </p:extLst>
          </p:nvPr>
        </p:nvGraphicFramePr>
        <p:xfrm>
          <a:off x="4709160" y="701040"/>
          <a:ext cx="4019308" cy="3863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5">
            <a:extLst>
              <a:ext uri="{FF2B5EF4-FFF2-40B4-BE49-F238E27FC236}">
                <a16:creationId xmlns:a16="http://schemas.microsoft.com/office/drawing/2014/main" id="{3FB8B961-8F46-8617-2A12-4FF2D6F95FFB}"/>
              </a:ext>
            </a:extLst>
          </p:cNvPr>
          <p:cNvSpPr txBox="1"/>
          <p:nvPr/>
        </p:nvSpPr>
        <p:spPr>
          <a:xfrm>
            <a:off x="621275" y="1074508"/>
            <a:ext cx="373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Crescimento </a:t>
            </a:r>
          </a:p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de mercado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7827A44-E6FB-2CEB-FA2A-95F097956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sp>
        <p:nvSpPr>
          <p:cNvPr id="10" name="Rectangle 26">
            <a:extLst>
              <a:ext uri="{FF2B5EF4-FFF2-40B4-BE49-F238E27FC236}">
                <a16:creationId xmlns:a16="http://schemas.microsoft.com/office/drawing/2014/main" id="{A36B2641-59FF-4203-4277-7757A294327C}"/>
              </a:ext>
            </a:extLst>
          </p:cNvPr>
          <p:cNvSpPr/>
          <p:nvPr/>
        </p:nvSpPr>
        <p:spPr>
          <a:xfrm>
            <a:off x="673107" y="3378959"/>
            <a:ext cx="3544430" cy="1111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 mercado de [nome do mercado/indústria] demonstra um crescimento consistente de [percentual ou descrição do crescimento] nos últimos [anos ou período relevante], refletindo uma oportunidade promissora para a expansão da [nome da empresa] nesse ambiente em evolução.</a:t>
            </a:r>
          </a:p>
        </p:txBody>
      </p:sp>
    </p:spTree>
    <p:extLst>
      <p:ext uri="{BB962C8B-B14F-4D97-AF65-F5344CB8AC3E}">
        <p14:creationId xmlns:p14="http://schemas.microsoft.com/office/powerpoint/2010/main" val="3100640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3B183E6-E4FD-F1AE-8268-F53078D23F9A}"/>
              </a:ext>
            </a:extLst>
          </p:cNvPr>
          <p:cNvSpPr/>
          <p:nvPr/>
        </p:nvSpPr>
        <p:spPr>
          <a:xfrm flipH="1">
            <a:off x="0" y="0"/>
            <a:ext cx="1990725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1651D4-6294-46E8-909B-0BEBD9A5A2FB}"/>
              </a:ext>
            </a:extLst>
          </p:cNvPr>
          <p:cNvSpPr txBox="1"/>
          <p:nvPr/>
        </p:nvSpPr>
        <p:spPr>
          <a:xfrm>
            <a:off x="1274721" y="1519063"/>
            <a:ext cx="1751096" cy="238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925" b="1" dirty="0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E126A8-9762-4D27-BC8F-7DE087A588A9}"/>
              </a:ext>
            </a:extLst>
          </p:cNvPr>
          <p:cNvSpPr/>
          <p:nvPr/>
        </p:nvSpPr>
        <p:spPr>
          <a:xfrm>
            <a:off x="3985111" y="2086384"/>
            <a:ext cx="4000125" cy="2357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Liste as vantagens internas do seu negócio e os elementos que o destacam da concorrência. Exemplos incluem:</a:t>
            </a:r>
          </a:p>
          <a:p>
            <a:pPr>
              <a:lnSpc>
                <a:spcPct val="150000"/>
              </a:lnSpc>
            </a:pPr>
            <a:endParaRPr lang="pt-BR" sz="9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Experiência da equipe: Destaque a expertise e habilidades da equipe que podem contribuir para o sucesso do negócio.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Produtos ou serviços exclusivos: Se você tem algo que é único no mercado, isso pode ser uma força.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Reputação da marca: Se sua marca já possui reconhecimento positivo, mencione isso.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Parcerias estratégicas: Caso tenha parcerias que tragam valor, ressalte-as.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FAAB4A-AECD-4D62-BAA5-9242DB69EE23}"/>
              </a:ext>
            </a:extLst>
          </p:cNvPr>
          <p:cNvSpPr txBox="1"/>
          <p:nvPr/>
        </p:nvSpPr>
        <p:spPr>
          <a:xfrm>
            <a:off x="3953247" y="1200774"/>
            <a:ext cx="4031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Análise SWOT: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Forças </a:t>
            </a:r>
            <a:r>
              <a:rPr lang="pt-BR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sz="1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Strengths</a:t>
            </a:r>
            <a:r>
              <a:rPr lang="pt-BR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pt-BR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4F806F-835B-9A29-BD07-D8E3790A4F15}"/>
              </a:ext>
            </a:extLst>
          </p:cNvPr>
          <p:cNvSpPr/>
          <p:nvPr/>
        </p:nvSpPr>
        <p:spPr>
          <a:xfrm>
            <a:off x="781048" y="1317547"/>
            <a:ext cx="2702174" cy="2714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82">
            <a:extLst>
              <a:ext uri="{FF2B5EF4-FFF2-40B4-BE49-F238E27FC236}">
                <a16:creationId xmlns:a16="http://schemas.microsoft.com/office/drawing/2014/main" id="{561A4637-B545-050D-4E73-1D17F141F0C2}"/>
              </a:ext>
            </a:extLst>
          </p:cNvPr>
          <p:cNvSpPr txBox="1"/>
          <p:nvPr/>
        </p:nvSpPr>
        <p:spPr>
          <a:xfrm>
            <a:off x="1258972" y="1670738"/>
            <a:ext cx="1751096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450" b="1" dirty="0">
                <a:solidFill>
                  <a:schemeClr val="bg1"/>
                </a:solidFill>
                <a:latin typeface="Poppins" pitchFamily="2" charset="77"/>
                <a:ea typeface="Open Sans ExtraBold" panose="020B0906030804020204" pitchFamily="34" charset="0"/>
                <a:cs typeface="Heebo" pitchFamily="2" charset="-79"/>
              </a:rPr>
              <a:t>S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1F16D04-EE0D-3C81-829C-8ADF027DA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1"/>
            <a:ext cx="1313772" cy="3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20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898719C5-D0BB-5090-6986-6CBB2E526178}"/>
              </a:ext>
            </a:extLst>
          </p:cNvPr>
          <p:cNvSpPr/>
          <p:nvPr/>
        </p:nvSpPr>
        <p:spPr>
          <a:xfrm>
            <a:off x="0" y="3200400"/>
            <a:ext cx="9144000" cy="194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27A497-38C6-7FEA-0834-574318069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28337"/>
              </p:ext>
            </p:extLst>
          </p:nvPr>
        </p:nvGraphicFramePr>
        <p:xfrm>
          <a:off x="734062" y="2312670"/>
          <a:ext cx="7675876" cy="2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308">
                  <a:extLst>
                    <a:ext uri="{9D8B030D-6E8A-4147-A177-3AD203B41FA5}">
                      <a16:colId xmlns:a16="http://schemas.microsoft.com/office/drawing/2014/main" val="2416168567"/>
                    </a:ext>
                  </a:extLst>
                </a:gridCol>
                <a:gridCol w="1126308">
                  <a:extLst>
                    <a:ext uri="{9D8B030D-6E8A-4147-A177-3AD203B41FA5}">
                      <a16:colId xmlns:a16="http://schemas.microsoft.com/office/drawing/2014/main" val="3361067265"/>
                    </a:ext>
                  </a:extLst>
                </a:gridCol>
                <a:gridCol w="1126308">
                  <a:extLst>
                    <a:ext uri="{9D8B030D-6E8A-4147-A177-3AD203B41FA5}">
                      <a16:colId xmlns:a16="http://schemas.microsoft.com/office/drawing/2014/main" val="3843198326"/>
                    </a:ext>
                  </a:extLst>
                </a:gridCol>
                <a:gridCol w="1126308">
                  <a:extLst>
                    <a:ext uri="{9D8B030D-6E8A-4147-A177-3AD203B41FA5}">
                      <a16:colId xmlns:a16="http://schemas.microsoft.com/office/drawing/2014/main" val="1785077262"/>
                    </a:ext>
                  </a:extLst>
                </a:gridCol>
                <a:gridCol w="1126308">
                  <a:extLst>
                    <a:ext uri="{9D8B030D-6E8A-4147-A177-3AD203B41FA5}">
                      <a16:colId xmlns:a16="http://schemas.microsoft.com/office/drawing/2014/main" val="2243423092"/>
                    </a:ext>
                  </a:extLst>
                </a:gridCol>
                <a:gridCol w="2044336">
                  <a:extLst>
                    <a:ext uri="{9D8B030D-6E8A-4147-A177-3AD203B41FA5}">
                      <a16:colId xmlns:a16="http://schemas.microsoft.com/office/drawing/2014/main" val="3463183432"/>
                    </a:ext>
                  </a:extLst>
                </a:gridCol>
              </a:tblGrid>
              <a:tr h="444246"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Forças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Fraquezas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Oportunidades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Ameaças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Observações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980633"/>
                  </a:ext>
                </a:extLst>
              </a:tr>
              <a:tr h="444246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Nossa empresa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127415"/>
                  </a:ext>
                </a:extLst>
              </a:tr>
              <a:tr h="444246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Empresa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802212"/>
                  </a:ext>
                </a:extLst>
              </a:tr>
              <a:tr h="444246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Empresa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927663"/>
                  </a:ext>
                </a:extLst>
              </a:tr>
              <a:tr h="444246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Empresa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6431019"/>
                  </a:ext>
                </a:extLst>
              </a:tr>
            </a:tbl>
          </a:graphicData>
        </a:graphic>
      </p:graphicFrame>
      <p:sp>
        <p:nvSpPr>
          <p:cNvPr id="4" name="TextBox 15">
            <a:extLst>
              <a:ext uri="{FF2B5EF4-FFF2-40B4-BE49-F238E27FC236}">
                <a16:creationId xmlns:a16="http://schemas.microsoft.com/office/drawing/2014/main" id="{EA377A11-9C68-9711-B96F-BCC97416EBB9}"/>
              </a:ext>
            </a:extLst>
          </p:cNvPr>
          <p:cNvSpPr txBox="1"/>
          <p:nvPr/>
        </p:nvSpPr>
        <p:spPr>
          <a:xfrm>
            <a:off x="621275" y="1177536"/>
            <a:ext cx="251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Análise SWOT</a:t>
            </a:r>
          </a:p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competitiva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AA0DA3E-CD75-BBD2-E213-C10B8CB42839}"/>
              </a:ext>
            </a:extLst>
          </p:cNvPr>
          <p:cNvSpPr/>
          <p:nvPr/>
        </p:nvSpPr>
        <p:spPr>
          <a:xfrm>
            <a:off x="3134366" y="1247368"/>
            <a:ext cx="5201914" cy="69596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análise SWOT da concorrência revela insights sobre as fraquezas e ameaças dos competidores no mercado de [nome do mercado/indústria], permitindo que a [nome da empresa] identifique brechas e estratégias para ganhar vantagem competitiva.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8890D344-4ACD-1EC9-8A49-B76FBF3F0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31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F11BC64-7C45-4684-8D23-503BAC5EA3DD}"/>
              </a:ext>
            </a:extLst>
          </p:cNvPr>
          <p:cNvSpPr/>
          <p:nvPr/>
        </p:nvSpPr>
        <p:spPr>
          <a:xfrm>
            <a:off x="4499791" y="595215"/>
            <a:ext cx="1976535" cy="19765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E3A48B-1E8D-4919-9B0A-60ED5823ADBD}"/>
              </a:ext>
            </a:extLst>
          </p:cNvPr>
          <p:cNvSpPr/>
          <p:nvPr/>
        </p:nvSpPr>
        <p:spPr>
          <a:xfrm>
            <a:off x="6476326" y="2571751"/>
            <a:ext cx="1976535" cy="1976534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181BA6-F50E-4E86-AA6A-18CE3386675C}"/>
              </a:ext>
            </a:extLst>
          </p:cNvPr>
          <p:cNvSpPr/>
          <p:nvPr/>
        </p:nvSpPr>
        <p:spPr>
          <a:xfrm>
            <a:off x="4499791" y="2571751"/>
            <a:ext cx="1976535" cy="1976534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F7C2DD-47D9-493C-A678-DFCA116249B9}"/>
              </a:ext>
            </a:extLst>
          </p:cNvPr>
          <p:cNvSpPr/>
          <p:nvPr/>
        </p:nvSpPr>
        <p:spPr>
          <a:xfrm>
            <a:off x="6476326" y="595215"/>
            <a:ext cx="1976535" cy="1976534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Rectangle 24">
            <a:extLst>
              <a:ext uri="{FF2B5EF4-FFF2-40B4-BE49-F238E27FC236}">
                <a16:creationId xmlns:a16="http://schemas.microsoft.com/office/drawing/2014/main" id="{A9B5DF98-3E62-8D9E-38EE-F9A4B1519476}"/>
              </a:ext>
            </a:extLst>
          </p:cNvPr>
          <p:cNvSpPr/>
          <p:nvPr/>
        </p:nvSpPr>
        <p:spPr>
          <a:xfrm>
            <a:off x="727560" y="2223544"/>
            <a:ext cx="3341519" cy="2150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 mix de marketing (4P's) da [nome da empresa] engloba produto, preço, praça e promoção, sendo essenciais para posicionar nossas ofertas de maneira estratégica e atender eficazmente as necessidades do mercado de [nome do mercado/indústria].</a:t>
            </a:r>
          </a:p>
          <a:p>
            <a:pPr>
              <a:lnSpc>
                <a:spcPct val="150000"/>
              </a:lnSpc>
            </a:pPr>
            <a:endParaRPr lang="pt-BR" sz="9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Produto: </a:t>
            </a: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software de gestão de projetos</a:t>
            </a:r>
          </a:p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Preço: </a:t>
            </a: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três pacotes de assinatura</a:t>
            </a:r>
          </a:p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Praça: </a:t>
            </a: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site e parcerias</a:t>
            </a:r>
          </a:p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Promoção: </a:t>
            </a: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desconto para os primeiros assinantes</a:t>
            </a: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54B8B14F-5D80-89B5-0471-43E1099F4363}"/>
              </a:ext>
            </a:extLst>
          </p:cNvPr>
          <p:cNvSpPr txBox="1"/>
          <p:nvPr/>
        </p:nvSpPr>
        <p:spPr>
          <a:xfrm>
            <a:off x="694364" y="1253828"/>
            <a:ext cx="4031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Mix de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marketing (4P's)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69DFAF05-D4E2-A8DA-7147-431F5F6D0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sp>
        <p:nvSpPr>
          <p:cNvPr id="5" name="Rectangle 24">
            <a:extLst>
              <a:ext uri="{FF2B5EF4-FFF2-40B4-BE49-F238E27FC236}">
                <a16:creationId xmlns:a16="http://schemas.microsoft.com/office/drawing/2014/main" id="{E5DACC07-3D55-038F-BC84-77793D8B3B46}"/>
              </a:ext>
            </a:extLst>
          </p:cNvPr>
          <p:cNvSpPr/>
          <p:nvPr/>
        </p:nvSpPr>
        <p:spPr>
          <a:xfrm>
            <a:off x="4671309" y="1217704"/>
            <a:ext cx="1633501" cy="100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pt-BR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Um software de gestão de projetos altamente intuitivo e personalizável, projetado para atender às diversas necessidades das equipes de diferentes setores.</a:t>
            </a:r>
          </a:p>
        </p:txBody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7ECCB907-FC36-1E4B-FD5E-8A3113DCEF0A}"/>
              </a:ext>
            </a:extLst>
          </p:cNvPr>
          <p:cNvSpPr/>
          <p:nvPr/>
        </p:nvSpPr>
        <p:spPr>
          <a:xfrm>
            <a:off x="6647842" y="1217704"/>
            <a:ext cx="1633501" cy="1159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Oferecemos três pacotes de assinatura: Básico por $19/mês, Profissional por $39/mês e Empresarial por $99/mês, garantindo opções acessíveis para diferentes tipos de clientes.</a:t>
            </a: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A36C0A72-59D5-48BD-05A0-4F5EDB459396}"/>
              </a:ext>
            </a:extLst>
          </p:cNvPr>
          <p:cNvSpPr/>
          <p:nvPr/>
        </p:nvSpPr>
        <p:spPr>
          <a:xfrm>
            <a:off x="4671309" y="3194238"/>
            <a:ext cx="1633501" cy="100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Disponível para compra em nosso site oficial e também por meio de parcerias com distribuidores locais de tecnologia em mercados selecionados.</a:t>
            </a:r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0F9307AF-176F-25E5-8D58-623422EF0996}"/>
              </a:ext>
            </a:extLst>
          </p:cNvPr>
          <p:cNvSpPr/>
          <p:nvPr/>
        </p:nvSpPr>
        <p:spPr>
          <a:xfrm>
            <a:off x="6647842" y="3194238"/>
            <a:ext cx="1633501" cy="1159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Lançaremos uma campanha de mídia social com anúncios criativos destacando os diferenciais do software, oferecendo um desconto de 20% para os primeiros 100 assinantes.</a:t>
            </a:r>
          </a:p>
        </p:txBody>
      </p:sp>
      <p:sp>
        <p:nvSpPr>
          <p:cNvPr id="9" name="Rectangle 24">
            <a:extLst>
              <a:ext uri="{FF2B5EF4-FFF2-40B4-BE49-F238E27FC236}">
                <a16:creationId xmlns:a16="http://schemas.microsoft.com/office/drawing/2014/main" id="{47B4945E-7F87-272F-94E4-4581D0588A2D}"/>
              </a:ext>
            </a:extLst>
          </p:cNvPr>
          <p:cNvSpPr/>
          <p:nvPr/>
        </p:nvSpPr>
        <p:spPr>
          <a:xfrm>
            <a:off x="4671309" y="882424"/>
            <a:ext cx="16335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Produto: </a:t>
            </a:r>
          </a:p>
        </p:txBody>
      </p:sp>
      <p:sp>
        <p:nvSpPr>
          <p:cNvPr id="10" name="Rectangle 24">
            <a:extLst>
              <a:ext uri="{FF2B5EF4-FFF2-40B4-BE49-F238E27FC236}">
                <a16:creationId xmlns:a16="http://schemas.microsoft.com/office/drawing/2014/main" id="{90A0E60E-B25F-0972-0525-497B8C1B3732}"/>
              </a:ext>
            </a:extLst>
          </p:cNvPr>
          <p:cNvSpPr/>
          <p:nvPr/>
        </p:nvSpPr>
        <p:spPr>
          <a:xfrm>
            <a:off x="6647842" y="882424"/>
            <a:ext cx="1633501" cy="23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Preço: </a:t>
            </a:r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79F1B435-7FB4-5FCE-B741-211C0F7B122F}"/>
              </a:ext>
            </a:extLst>
          </p:cNvPr>
          <p:cNvSpPr/>
          <p:nvPr/>
        </p:nvSpPr>
        <p:spPr>
          <a:xfrm>
            <a:off x="4671309" y="2858958"/>
            <a:ext cx="16335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Praça:</a:t>
            </a: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B32EDB86-CA78-5AEF-4925-6217AF72C98D}"/>
              </a:ext>
            </a:extLst>
          </p:cNvPr>
          <p:cNvSpPr/>
          <p:nvPr/>
        </p:nvSpPr>
        <p:spPr>
          <a:xfrm>
            <a:off x="6647842" y="2858958"/>
            <a:ext cx="1633501" cy="23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Promoção: </a:t>
            </a:r>
          </a:p>
        </p:txBody>
      </p:sp>
    </p:spTree>
    <p:extLst>
      <p:ext uri="{BB962C8B-B14F-4D97-AF65-F5344CB8AC3E}">
        <p14:creationId xmlns:p14="http://schemas.microsoft.com/office/powerpoint/2010/main" val="2232025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5156DB11-7CDD-F678-3BA3-009C42E850D8}"/>
              </a:ext>
            </a:extLst>
          </p:cNvPr>
          <p:cNvSpPr/>
          <p:nvPr/>
        </p:nvSpPr>
        <p:spPr>
          <a:xfrm flipV="1">
            <a:off x="5507832" y="3409574"/>
            <a:ext cx="690778" cy="388520"/>
          </a:xfrm>
          <a:custGeom>
            <a:avLst/>
            <a:gdLst>
              <a:gd name="connsiteX0" fmla="*/ 0 w 690563"/>
              <a:gd name="connsiteY0" fmla="*/ 0 h 407194"/>
              <a:gd name="connsiteX1" fmla="*/ 621507 w 690563"/>
              <a:gd name="connsiteY1" fmla="*/ 0 h 407194"/>
              <a:gd name="connsiteX2" fmla="*/ 690563 w 690563"/>
              <a:gd name="connsiteY2" fmla="*/ 64294 h 407194"/>
              <a:gd name="connsiteX3" fmla="*/ 690563 w 690563"/>
              <a:gd name="connsiteY3" fmla="*/ 407194 h 407194"/>
              <a:gd name="connsiteX0" fmla="*/ 0 w 695005"/>
              <a:gd name="connsiteY0" fmla="*/ 0 h 407194"/>
              <a:gd name="connsiteX1" fmla="*/ 621507 w 695005"/>
              <a:gd name="connsiteY1" fmla="*/ 0 h 407194"/>
              <a:gd name="connsiteX2" fmla="*/ 690563 w 695005"/>
              <a:gd name="connsiteY2" fmla="*/ 64294 h 407194"/>
              <a:gd name="connsiteX3" fmla="*/ 690563 w 695005"/>
              <a:gd name="connsiteY3" fmla="*/ 407194 h 407194"/>
              <a:gd name="connsiteX0" fmla="*/ 0 w 690563"/>
              <a:gd name="connsiteY0" fmla="*/ 0 h 407194"/>
              <a:gd name="connsiteX1" fmla="*/ 621507 w 690563"/>
              <a:gd name="connsiteY1" fmla="*/ 0 h 407194"/>
              <a:gd name="connsiteX2" fmla="*/ 690563 w 690563"/>
              <a:gd name="connsiteY2" fmla="*/ 64294 h 407194"/>
              <a:gd name="connsiteX3" fmla="*/ 690563 w 690563"/>
              <a:gd name="connsiteY3" fmla="*/ 407194 h 407194"/>
              <a:gd name="connsiteX0" fmla="*/ 0 w 690563"/>
              <a:gd name="connsiteY0" fmla="*/ 375 h 407569"/>
              <a:gd name="connsiteX1" fmla="*/ 621507 w 690563"/>
              <a:gd name="connsiteY1" fmla="*/ 375 h 407569"/>
              <a:gd name="connsiteX2" fmla="*/ 690563 w 690563"/>
              <a:gd name="connsiteY2" fmla="*/ 64669 h 407569"/>
              <a:gd name="connsiteX3" fmla="*/ 690563 w 690563"/>
              <a:gd name="connsiteY3" fmla="*/ 407569 h 407569"/>
              <a:gd name="connsiteX0" fmla="*/ 0 w 690778"/>
              <a:gd name="connsiteY0" fmla="*/ 375 h 407569"/>
              <a:gd name="connsiteX1" fmla="*/ 621507 w 690778"/>
              <a:gd name="connsiteY1" fmla="*/ 375 h 407569"/>
              <a:gd name="connsiteX2" fmla="*/ 690563 w 690778"/>
              <a:gd name="connsiteY2" fmla="*/ 64669 h 407569"/>
              <a:gd name="connsiteX3" fmla="*/ 690563 w 690778"/>
              <a:gd name="connsiteY3" fmla="*/ 407569 h 40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78" h="407569">
                <a:moveTo>
                  <a:pt x="0" y="375"/>
                </a:moveTo>
                <a:lnTo>
                  <a:pt x="621507" y="375"/>
                </a:lnTo>
                <a:cubicBezTo>
                  <a:pt x="696120" y="-815"/>
                  <a:pt x="690960" y="-3197"/>
                  <a:pt x="690563" y="64669"/>
                </a:cubicBezTo>
                <a:lnTo>
                  <a:pt x="690563" y="407569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3BC4DB38-DE3D-30AE-2C51-C8A272A4D08F}"/>
              </a:ext>
            </a:extLst>
          </p:cNvPr>
          <p:cNvSpPr/>
          <p:nvPr/>
        </p:nvSpPr>
        <p:spPr>
          <a:xfrm flipH="1" flipV="1">
            <a:off x="6465094" y="3409574"/>
            <a:ext cx="690778" cy="388520"/>
          </a:xfrm>
          <a:custGeom>
            <a:avLst/>
            <a:gdLst>
              <a:gd name="connsiteX0" fmla="*/ 0 w 690563"/>
              <a:gd name="connsiteY0" fmla="*/ 0 h 407194"/>
              <a:gd name="connsiteX1" fmla="*/ 621507 w 690563"/>
              <a:gd name="connsiteY1" fmla="*/ 0 h 407194"/>
              <a:gd name="connsiteX2" fmla="*/ 690563 w 690563"/>
              <a:gd name="connsiteY2" fmla="*/ 64294 h 407194"/>
              <a:gd name="connsiteX3" fmla="*/ 690563 w 690563"/>
              <a:gd name="connsiteY3" fmla="*/ 407194 h 407194"/>
              <a:gd name="connsiteX0" fmla="*/ 0 w 695005"/>
              <a:gd name="connsiteY0" fmla="*/ 0 h 407194"/>
              <a:gd name="connsiteX1" fmla="*/ 621507 w 695005"/>
              <a:gd name="connsiteY1" fmla="*/ 0 h 407194"/>
              <a:gd name="connsiteX2" fmla="*/ 690563 w 695005"/>
              <a:gd name="connsiteY2" fmla="*/ 64294 h 407194"/>
              <a:gd name="connsiteX3" fmla="*/ 690563 w 695005"/>
              <a:gd name="connsiteY3" fmla="*/ 407194 h 407194"/>
              <a:gd name="connsiteX0" fmla="*/ 0 w 690563"/>
              <a:gd name="connsiteY0" fmla="*/ 0 h 407194"/>
              <a:gd name="connsiteX1" fmla="*/ 621507 w 690563"/>
              <a:gd name="connsiteY1" fmla="*/ 0 h 407194"/>
              <a:gd name="connsiteX2" fmla="*/ 690563 w 690563"/>
              <a:gd name="connsiteY2" fmla="*/ 64294 h 407194"/>
              <a:gd name="connsiteX3" fmla="*/ 690563 w 690563"/>
              <a:gd name="connsiteY3" fmla="*/ 407194 h 407194"/>
              <a:gd name="connsiteX0" fmla="*/ 0 w 690563"/>
              <a:gd name="connsiteY0" fmla="*/ 375 h 407569"/>
              <a:gd name="connsiteX1" fmla="*/ 621507 w 690563"/>
              <a:gd name="connsiteY1" fmla="*/ 375 h 407569"/>
              <a:gd name="connsiteX2" fmla="*/ 690563 w 690563"/>
              <a:gd name="connsiteY2" fmla="*/ 64669 h 407569"/>
              <a:gd name="connsiteX3" fmla="*/ 690563 w 690563"/>
              <a:gd name="connsiteY3" fmla="*/ 407569 h 407569"/>
              <a:gd name="connsiteX0" fmla="*/ 0 w 690778"/>
              <a:gd name="connsiteY0" fmla="*/ 375 h 407569"/>
              <a:gd name="connsiteX1" fmla="*/ 621507 w 690778"/>
              <a:gd name="connsiteY1" fmla="*/ 375 h 407569"/>
              <a:gd name="connsiteX2" fmla="*/ 690563 w 690778"/>
              <a:gd name="connsiteY2" fmla="*/ 64669 h 407569"/>
              <a:gd name="connsiteX3" fmla="*/ 690563 w 690778"/>
              <a:gd name="connsiteY3" fmla="*/ 407569 h 40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78" h="407569">
                <a:moveTo>
                  <a:pt x="0" y="375"/>
                </a:moveTo>
                <a:lnTo>
                  <a:pt x="621507" y="375"/>
                </a:lnTo>
                <a:cubicBezTo>
                  <a:pt x="696120" y="-815"/>
                  <a:pt x="690960" y="-3197"/>
                  <a:pt x="690563" y="64669"/>
                </a:cubicBezTo>
                <a:lnTo>
                  <a:pt x="690563" y="407569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CFB10E0-1DC3-5F0D-6406-42055833F4F3}"/>
              </a:ext>
            </a:extLst>
          </p:cNvPr>
          <p:cNvSpPr/>
          <p:nvPr/>
        </p:nvSpPr>
        <p:spPr>
          <a:xfrm>
            <a:off x="5507832" y="1368266"/>
            <a:ext cx="690778" cy="388520"/>
          </a:xfrm>
          <a:custGeom>
            <a:avLst/>
            <a:gdLst>
              <a:gd name="connsiteX0" fmla="*/ 0 w 690563"/>
              <a:gd name="connsiteY0" fmla="*/ 0 h 407194"/>
              <a:gd name="connsiteX1" fmla="*/ 621507 w 690563"/>
              <a:gd name="connsiteY1" fmla="*/ 0 h 407194"/>
              <a:gd name="connsiteX2" fmla="*/ 690563 w 690563"/>
              <a:gd name="connsiteY2" fmla="*/ 64294 h 407194"/>
              <a:gd name="connsiteX3" fmla="*/ 690563 w 690563"/>
              <a:gd name="connsiteY3" fmla="*/ 407194 h 407194"/>
              <a:gd name="connsiteX0" fmla="*/ 0 w 695005"/>
              <a:gd name="connsiteY0" fmla="*/ 0 h 407194"/>
              <a:gd name="connsiteX1" fmla="*/ 621507 w 695005"/>
              <a:gd name="connsiteY1" fmla="*/ 0 h 407194"/>
              <a:gd name="connsiteX2" fmla="*/ 690563 w 695005"/>
              <a:gd name="connsiteY2" fmla="*/ 64294 h 407194"/>
              <a:gd name="connsiteX3" fmla="*/ 690563 w 695005"/>
              <a:gd name="connsiteY3" fmla="*/ 407194 h 407194"/>
              <a:gd name="connsiteX0" fmla="*/ 0 w 690563"/>
              <a:gd name="connsiteY0" fmla="*/ 0 h 407194"/>
              <a:gd name="connsiteX1" fmla="*/ 621507 w 690563"/>
              <a:gd name="connsiteY1" fmla="*/ 0 h 407194"/>
              <a:gd name="connsiteX2" fmla="*/ 690563 w 690563"/>
              <a:gd name="connsiteY2" fmla="*/ 64294 h 407194"/>
              <a:gd name="connsiteX3" fmla="*/ 690563 w 690563"/>
              <a:gd name="connsiteY3" fmla="*/ 407194 h 407194"/>
              <a:gd name="connsiteX0" fmla="*/ 0 w 690563"/>
              <a:gd name="connsiteY0" fmla="*/ 375 h 407569"/>
              <a:gd name="connsiteX1" fmla="*/ 621507 w 690563"/>
              <a:gd name="connsiteY1" fmla="*/ 375 h 407569"/>
              <a:gd name="connsiteX2" fmla="*/ 690563 w 690563"/>
              <a:gd name="connsiteY2" fmla="*/ 64669 h 407569"/>
              <a:gd name="connsiteX3" fmla="*/ 690563 w 690563"/>
              <a:gd name="connsiteY3" fmla="*/ 407569 h 407569"/>
              <a:gd name="connsiteX0" fmla="*/ 0 w 690778"/>
              <a:gd name="connsiteY0" fmla="*/ 375 h 407569"/>
              <a:gd name="connsiteX1" fmla="*/ 621507 w 690778"/>
              <a:gd name="connsiteY1" fmla="*/ 375 h 407569"/>
              <a:gd name="connsiteX2" fmla="*/ 690563 w 690778"/>
              <a:gd name="connsiteY2" fmla="*/ 64669 h 407569"/>
              <a:gd name="connsiteX3" fmla="*/ 690563 w 690778"/>
              <a:gd name="connsiteY3" fmla="*/ 407569 h 40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78" h="407569">
                <a:moveTo>
                  <a:pt x="0" y="375"/>
                </a:moveTo>
                <a:lnTo>
                  <a:pt x="621507" y="375"/>
                </a:lnTo>
                <a:cubicBezTo>
                  <a:pt x="696120" y="-815"/>
                  <a:pt x="690960" y="-3197"/>
                  <a:pt x="690563" y="64669"/>
                </a:cubicBezTo>
                <a:lnTo>
                  <a:pt x="690563" y="407569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BFA13B58-5E02-2809-BE1E-8E8E88C95700}"/>
              </a:ext>
            </a:extLst>
          </p:cNvPr>
          <p:cNvSpPr/>
          <p:nvPr/>
        </p:nvSpPr>
        <p:spPr>
          <a:xfrm flipH="1">
            <a:off x="6465094" y="1368266"/>
            <a:ext cx="690778" cy="388520"/>
          </a:xfrm>
          <a:custGeom>
            <a:avLst/>
            <a:gdLst>
              <a:gd name="connsiteX0" fmla="*/ 0 w 690563"/>
              <a:gd name="connsiteY0" fmla="*/ 0 h 407194"/>
              <a:gd name="connsiteX1" fmla="*/ 621507 w 690563"/>
              <a:gd name="connsiteY1" fmla="*/ 0 h 407194"/>
              <a:gd name="connsiteX2" fmla="*/ 690563 w 690563"/>
              <a:gd name="connsiteY2" fmla="*/ 64294 h 407194"/>
              <a:gd name="connsiteX3" fmla="*/ 690563 w 690563"/>
              <a:gd name="connsiteY3" fmla="*/ 407194 h 407194"/>
              <a:gd name="connsiteX0" fmla="*/ 0 w 695005"/>
              <a:gd name="connsiteY0" fmla="*/ 0 h 407194"/>
              <a:gd name="connsiteX1" fmla="*/ 621507 w 695005"/>
              <a:gd name="connsiteY1" fmla="*/ 0 h 407194"/>
              <a:gd name="connsiteX2" fmla="*/ 690563 w 695005"/>
              <a:gd name="connsiteY2" fmla="*/ 64294 h 407194"/>
              <a:gd name="connsiteX3" fmla="*/ 690563 w 695005"/>
              <a:gd name="connsiteY3" fmla="*/ 407194 h 407194"/>
              <a:gd name="connsiteX0" fmla="*/ 0 w 690563"/>
              <a:gd name="connsiteY0" fmla="*/ 0 h 407194"/>
              <a:gd name="connsiteX1" fmla="*/ 621507 w 690563"/>
              <a:gd name="connsiteY1" fmla="*/ 0 h 407194"/>
              <a:gd name="connsiteX2" fmla="*/ 690563 w 690563"/>
              <a:gd name="connsiteY2" fmla="*/ 64294 h 407194"/>
              <a:gd name="connsiteX3" fmla="*/ 690563 w 690563"/>
              <a:gd name="connsiteY3" fmla="*/ 407194 h 407194"/>
              <a:gd name="connsiteX0" fmla="*/ 0 w 690563"/>
              <a:gd name="connsiteY0" fmla="*/ 375 h 407569"/>
              <a:gd name="connsiteX1" fmla="*/ 621507 w 690563"/>
              <a:gd name="connsiteY1" fmla="*/ 375 h 407569"/>
              <a:gd name="connsiteX2" fmla="*/ 690563 w 690563"/>
              <a:gd name="connsiteY2" fmla="*/ 64669 h 407569"/>
              <a:gd name="connsiteX3" fmla="*/ 690563 w 690563"/>
              <a:gd name="connsiteY3" fmla="*/ 407569 h 407569"/>
              <a:gd name="connsiteX0" fmla="*/ 0 w 690778"/>
              <a:gd name="connsiteY0" fmla="*/ 375 h 407569"/>
              <a:gd name="connsiteX1" fmla="*/ 621507 w 690778"/>
              <a:gd name="connsiteY1" fmla="*/ 375 h 407569"/>
              <a:gd name="connsiteX2" fmla="*/ 690563 w 690778"/>
              <a:gd name="connsiteY2" fmla="*/ 64669 h 407569"/>
              <a:gd name="connsiteX3" fmla="*/ 690563 w 690778"/>
              <a:gd name="connsiteY3" fmla="*/ 407569 h 40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78" h="407569">
                <a:moveTo>
                  <a:pt x="0" y="375"/>
                </a:moveTo>
                <a:lnTo>
                  <a:pt x="621507" y="375"/>
                </a:lnTo>
                <a:cubicBezTo>
                  <a:pt x="696120" y="-815"/>
                  <a:pt x="690960" y="-3197"/>
                  <a:pt x="690563" y="64669"/>
                </a:cubicBezTo>
                <a:lnTo>
                  <a:pt x="690563" y="407569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24">
            <a:extLst>
              <a:ext uri="{FF2B5EF4-FFF2-40B4-BE49-F238E27FC236}">
                <a16:creationId xmlns:a16="http://schemas.microsoft.com/office/drawing/2014/main" id="{C69A0A21-1291-381C-51C1-4FDEFD51B6ED}"/>
              </a:ext>
            </a:extLst>
          </p:cNvPr>
          <p:cNvSpPr/>
          <p:nvPr/>
        </p:nvSpPr>
        <p:spPr>
          <a:xfrm>
            <a:off x="693484" y="2137465"/>
            <a:ext cx="2914800" cy="2150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análise das cinco forças de Porter examina a dinâmica competitiva do mercado de [nome do mercado/indústria], avaliando o poder de barganha dos fornecedores, poder de negociação dos compradores, ameaça de novos entrantes, ameaça de produtos substitutos e rivalidade entre os concorrentes, orientando nossa estratégia para enfrentar eficazmente essas forças e alcançar sucesso sustentável.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18A3CD02-30F6-C193-29DA-2FFF2CD30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9BFBCD95-D6E2-B434-21D6-3AF7408B12DD}"/>
              </a:ext>
            </a:extLst>
          </p:cNvPr>
          <p:cNvSpPr/>
          <p:nvPr/>
        </p:nvSpPr>
        <p:spPr>
          <a:xfrm>
            <a:off x="4373880" y="868680"/>
            <a:ext cx="1280160" cy="1280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900" dirty="0">
                <a:latin typeface="Poppins" panose="00000500000000000000" pitchFamily="2" charset="0"/>
                <a:cs typeface="Poppins" panose="00000500000000000000" pitchFamily="2" charset="0"/>
              </a:rPr>
              <a:t>Poder de negociação dos fornecedores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6CD5B8B-95A6-8FBB-C261-CAF650D563D8}"/>
              </a:ext>
            </a:extLst>
          </p:cNvPr>
          <p:cNvSpPr/>
          <p:nvPr/>
        </p:nvSpPr>
        <p:spPr>
          <a:xfrm>
            <a:off x="7010400" y="868680"/>
            <a:ext cx="1280160" cy="1280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900" dirty="0">
                <a:latin typeface="Poppins" panose="00000500000000000000" pitchFamily="2" charset="0"/>
                <a:cs typeface="Poppins" panose="00000500000000000000" pitchFamily="2" charset="0"/>
              </a:rPr>
              <a:t>Ameaça de produtos substitutos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75DAE54-726F-6ED4-46F2-D0DF4110A13A}"/>
              </a:ext>
            </a:extLst>
          </p:cNvPr>
          <p:cNvSpPr/>
          <p:nvPr/>
        </p:nvSpPr>
        <p:spPr>
          <a:xfrm>
            <a:off x="5692140" y="1943100"/>
            <a:ext cx="1280160" cy="1280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Rivalidade entre os concorrentes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932990E-A95A-D177-3F59-8D578423DDA8}"/>
              </a:ext>
            </a:extLst>
          </p:cNvPr>
          <p:cNvSpPr/>
          <p:nvPr/>
        </p:nvSpPr>
        <p:spPr>
          <a:xfrm>
            <a:off x="4373880" y="3147060"/>
            <a:ext cx="1280160" cy="12801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Ameaça de entrada de novos concorrentes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BF26992-55C1-548F-E52E-8597E88FDF29}"/>
              </a:ext>
            </a:extLst>
          </p:cNvPr>
          <p:cNvSpPr/>
          <p:nvPr/>
        </p:nvSpPr>
        <p:spPr>
          <a:xfrm>
            <a:off x="7010400" y="3147060"/>
            <a:ext cx="1280160" cy="1280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900" dirty="0">
                <a:latin typeface="Poppins" panose="00000500000000000000" pitchFamily="2" charset="0"/>
                <a:cs typeface="Poppins" panose="00000500000000000000" pitchFamily="2" charset="0"/>
              </a:rPr>
              <a:t>Poder de negociação dos clientes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FE61ADE-9B77-EE60-FF6E-D3409C232AA8}"/>
              </a:ext>
            </a:extLst>
          </p:cNvPr>
          <p:cNvSpPr/>
          <p:nvPr/>
        </p:nvSpPr>
        <p:spPr>
          <a:xfrm>
            <a:off x="4292390" y="787190"/>
            <a:ext cx="1443140" cy="14431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7599CE1-5CA6-CB74-3D6B-19B8B31EFC3A}"/>
              </a:ext>
            </a:extLst>
          </p:cNvPr>
          <p:cNvSpPr/>
          <p:nvPr/>
        </p:nvSpPr>
        <p:spPr>
          <a:xfrm>
            <a:off x="6928910" y="787190"/>
            <a:ext cx="1443140" cy="14431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C06F734-FB5A-6DAD-5726-12C259BD7373}"/>
              </a:ext>
            </a:extLst>
          </p:cNvPr>
          <p:cNvSpPr/>
          <p:nvPr/>
        </p:nvSpPr>
        <p:spPr>
          <a:xfrm>
            <a:off x="5610650" y="1861610"/>
            <a:ext cx="1443140" cy="14431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E40E1F9-AB50-5253-15BB-EC1606B946B1}"/>
              </a:ext>
            </a:extLst>
          </p:cNvPr>
          <p:cNvSpPr/>
          <p:nvPr/>
        </p:nvSpPr>
        <p:spPr>
          <a:xfrm>
            <a:off x="4292390" y="3065570"/>
            <a:ext cx="1443140" cy="14431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193372C-1212-F357-418D-0BEBD49C89AF}"/>
              </a:ext>
            </a:extLst>
          </p:cNvPr>
          <p:cNvSpPr/>
          <p:nvPr/>
        </p:nvSpPr>
        <p:spPr>
          <a:xfrm>
            <a:off x="6928910" y="3065570"/>
            <a:ext cx="1443140" cy="14431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7CF16F83-8F6A-10F6-E8F2-AE9671DF4B2C}"/>
              </a:ext>
            </a:extLst>
          </p:cNvPr>
          <p:cNvSpPr txBox="1"/>
          <p:nvPr/>
        </p:nvSpPr>
        <p:spPr>
          <a:xfrm>
            <a:off x="694364" y="1087574"/>
            <a:ext cx="4031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As cinco forças 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Porter</a:t>
            </a:r>
          </a:p>
        </p:txBody>
      </p:sp>
    </p:spTree>
    <p:extLst>
      <p:ext uri="{BB962C8B-B14F-4D97-AF65-F5344CB8AC3E}">
        <p14:creationId xmlns:p14="http://schemas.microsoft.com/office/powerpoint/2010/main" val="2445911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>
            <a:extLst>
              <a:ext uri="{FF2B5EF4-FFF2-40B4-BE49-F238E27FC236}">
                <a16:creationId xmlns:a16="http://schemas.microsoft.com/office/drawing/2014/main" id="{787E71D6-3ECB-B2F2-4A2D-B935703FE17C}"/>
              </a:ext>
            </a:extLst>
          </p:cNvPr>
          <p:cNvSpPr txBox="1"/>
          <p:nvPr/>
        </p:nvSpPr>
        <p:spPr>
          <a:xfrm>
            <a:off x="694364" y="1087574"/>
            <a:ext cx="294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As cinco forças 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Porter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18A3CD02-30F6-C193-29DA-2FFF2CD30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25E813A9-3D39-AD97-4C75-75E7189B1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37722"/>
              </p:ext>
            </p:extLst>
          </p:nvPr>
        </p:nvGraphicFramePr>
        <p:xfrm>
          <a:off x="711618" y="2359915"/>
          <a:ext cx="7720765" cy="2325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153">
                  <a:extLst>
                    <a:ext uri="{9D8B030D-6E8A-4147-A177-3AD203B41FA5}">
                      <a16:colId xmlns:a16="http://schemas.microsoft.com/office/drawing/2014/main" val="4288906285"/>
                    </a:ext>
                  </a:extLst>
                </a:gridCol>
                <a:gridCol w="1544153">
                  <a:extLst>
                    <a:ext uri="{9D8B030D-6E8A-4147-A177-3AD203B41FA5}">
                      <a16:colId xmlns:a16="http://schemas.microsoft.com/office/drawing/2014/main" val="2294844668"/>
                    </a:ext>
                  </a:extLst>
                </a:gridCol>
                <a:gridCol w="1544153">
                  <a:extLst>
                    <a:ext uri="{9D8B030D-6E8A-4147-A177-3AD203B41FA5}">
                      <a16:colId xmlns:a16="http://schemas.microsoft.com/office/drawing/2014/main" val="4057139400"/>
                    </a:ext>
                  </a:extLst>
                </a:gridCol>
                <a:gridCol w="1544153">
                  <a:extLst>
                    <a:ext uri="{9D8B030D-6E8A-4147-A177-3AD203B41FA5}">
                      <a16:colId xmlns:a16="http://schemas.microsoft.com/office/drawing/2014/main" val="3213189798"/>
                    </a:ext>
                  </a:extLst>
                </a:gridCol>
                <a:gridCol w="1544153">
                  <a:extLst>
                    <a:ext uri="{9D8B030D-6E8A-4147-A177-3AD203B41FA5}">
                      <a16:colId xmlns:a16="http://schemas.microsoft.com/office/drawing/2014/main" val="3234774736"/>
                    </a:ext>
                  </a:extLst>
                </a:gridCol>
              </a:tblGrid>
              <a:tr h="51286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Rivalidade entre os concorrentes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Poder de negociação dos fornecedores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Ameaça de produtos substitutos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Ameaça de entrada de novos concorrentes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Poder de negociação dos clientes</a:t>
                      </a: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val="3946070306"/>
                  </a:ext>
                </a:extLst>
              </a:tr>
              <a:tr h="1812578">
                <a:tc>
                  <a:txBody>
                    <a:bodyPr/>
                    <a:lstStyle/>
                    <a:p>
                      <a:r>
                        <a:rPr lang="pt-BR" sz="800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Grandes redes de café competem ferozmente por participação, com promoções e novos sabores lançados frequentemente para atrair os consumidores.</a:t>
                      </a:r>
                    </a:p>
                  </a:txBody>
                  <a:tcPr marL="72000" marR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Devido à concentração de produtores de grãos de café de alta qualidade, os fornecedores têm um forte poder de barganha ao determinar preços e condições.</a:t>
                      </a:r>
                    </a:p>
                  </a:txBody>
                  <a:tcPr marL="72000" marR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No mercado de bebidas quentes, chás especiais podem ser uma ameaça aos produtos de café, oferecendo uma alternativa saudável e saborosa.</a:t>
                      </a:r>
                    </a:p>
                  </a:txBody>
                  <a:tcPr marL="72000" marR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A entrada no mercado de café gourmet exige conhecimento profundo sobre blends e processos de torrefação, o que pode dificultar a entrada de novos concorrentes.</a:t>
                      </a:r>
                    </a:p>
                  </a:txBody>
                  <a:tcPr marL="72000" marR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Com uma ampla variedade de cafeterias e lojas de café, os consumidores têm o poder de escolher entre diversas opções baseadas em sabor e preço.</a:t>
                      </a:r>
                    </a:p>
                  </a:txBody>
                  <a:tcPr marL="72000" marR="7200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277101"/>
                  </a:ext>
                </a:extLst>
              </a:tr>
            </a:tbl>
          </a:graphicData>
        </a:graphic>
      </p:graphicFrame>
      <p:sp>
        <p:nvSpPr>
          <p:cNvPr id="4" name="Rectangle 26">
            <a:extLst>
              <a:ext uri="{FF2B5EF4-FFF2-40B4-BE49-F238E27FC236}">
                <a16:creationId xmlns:a16="http://schemas.microsoft.com/office/drawing/2014/main" id="{DB4FD345-2EE1-66A6-2448-06800EDA6BE5}"/>
              </a:ext>
            </a:extLst>
          </p:cNvPr>
          <p:cNvSpPr/>
          <p:nvPr/>
        </p:nvSpPr>
        <p:spPr>
          <a:xfrm>
            <a:off x="3551701" y="1067124"/>
            <a:ext cx="4820305" cy="903709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Analisando o mercado de [nome do mercado/indústria], observamos a influência dos fornecedores, a escolha dos consumidores, as barreiras à entrada, a competição com substitutos e a rivalidade entre concorrentes, orientando estratégias para prosperar nesse ambiente altamente competitivo</a:t>
            </a:r>
          </a:p>
        </p:txBody>
      </p:sp>
    </p:spTree>
    <p:extLst>
      <p:ext uri="{BB962C8B-B14F-4D97-AF65-F5344CB8AC3E}">
        <p14:creationId xmlns:p14="http://schemas.microsoft.com/office/powerpoint/2010/main" val="1606400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07A94C2-1812-450F-B8A1-4269145EA597}"/>
              </a:ext>
            </a:extLst>
          </p:cNvPr>
          <p:cNvSpPr/>
          <p:nvPr/>
        </p:nvSpPr>
        <p:spPr>
          <a:xfrm>
            <a:off x="0" y="2189208"/>
            <a:ext cx="9144000" cy="2954292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D8C4283E-7B94-72D0-66EC-C47AEB7F2BCA}"/>
              </a:ext>
            </a:extLst>
          </p:cNvPr>
          <p:cNvSpPr txBox="1"/>
          <p:nvPr/>
        </p:nvSpPr>
        <p:spPr>
          <a:xfrm>
            <a:off x="595564" y="583509"/>
            <a:ext cx="373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Análise </a:t>
            </a: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PEST</a:t>
            </a:r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990A99D3-63A0-C211-315C-5FC4DE103A74}"/>
              </a:ext>
            </a:extLst>
          </p:cNvPr>
          <p:cNvSpPr/>
          <p:nvPr/>
        </p:nvSpPr>
        <p:spPr>
          <a:xfrm>
            <a:off x="589286" y="1042812"/>
            <a:ext cx="5422894" cy="69596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análise PEST examina os fatores políticos, econômicos, sociais e tecnológicos que impactam o mercado de [nome do mercado/indústria], fornecendo uma compreensão abrangente do ambiente externo para direcionar as estratégias da [nome da empresa].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4C44B0D-3264-F0F0-B558-6C2E17EFE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1"/>
            <a:ext cx="1313772" cy="338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E8345E-4222-4476-A5D1-C52D31738D59}"/>
              </a:ext>
            </a:extLst>
          </p:cNvPr>
          <p:cNvSpPr txBox="1"/>
          <p:nvPr/>
        </p:nvSpPr>
        <p:spPr>
          <a:xfrm>
            <a:off x="532966" y="2455743"/>
            <a:ext cx="112452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Políticos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0B1D66-F249-4CD0-967A-FFBF1370F0B9}"/>
              </a:ext>
            </a:extLst>
          </p:cNvPr>
          <p:cNvSpPr txBox="1"/>
          <p:nvPr/>
        </p:nvSpPr>
        <p:spPr>
          <a:xfrm>
            <a:off x="532966" y="2983987"/>
            <a:ext cx="1836854" cy="1316890"/>
          </a:xfrm>
          <a:prstGeom prst="rect">
            <a:avLst/>
          </a:prstGeom>
        </p:spPr>
        <p:txBody>
          <a:bodyPr wrap="square" lIns="72000" tIns="36000" rIns="36000" bIns="36000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85725" indent="-8572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pt-BR" dirty="0"/>
              <a:t>Regulamentações de privacidade de dados</a:t>
            </a:r>
          </a:p>
          <a:p>
            <a:pPr marL="85725" indent="-85725">
              <a:lnSpc>
                <a:spcPts val="14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85725" indent="-8572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pt-BR" dirty="0"/>
              <a:t>Políticas de cibersegurança</a:t>
            </a:r>
          </a:p>
          <a:p>
            <a:pPr marL="85725" indent="-85725">
              <a:lnSpc>
                <a:spcPts val="14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85725" indent="-8572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pt-BR" dirty="0"/>
              <a:t>Leis de proteção ao consumidor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32DEEB-0A18-4E97-A2C3-C966E479D7D2}"/>
              </a:ext>
            </a:extLst>
          </p:cNvPr>
          <p:cNvCxnSpPr>
            <a:cxnSpLocks/>
          </p:cNvCxnSpPr>
          <p:nvPr/>
        </p:nvCxnSpPr>
        <p:spPr>
          <a:xfrm>
            <a:off x="602510" y="2830635"/>
            <a:ext cx="1722025" cy="0"/>
          </a:xfrm>
          <a:prstGeom prst="line">
            <a:avLst/>
          </a:prstGeom>
          <a:ln w="9525" cap="sq" cmpd="sng">
            <a:solidFill>
              <a:schemeClr val="accent3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">
            <a:extLst>
              <a:ext uri="{FF2B5EF4-FFF2-40B4-BE49-F238E27FC236}">
                <a16:creationId xmlns:a16="http://schemas.microsoft.com/office/drawing/2014/main" id="{83FAE99F-5FF7-9B9E-F3C3-76E2DE66F7FF}"/>
              </a:ext>
            </a:extLst>
          </p:cNvPr>
          <p:cNvSpPr txBox="1"/>
          <p:nvPr/>
        </p:nvSpPr>
        <p:spPr>
          <a:xfrm>
            <a:off x="2628466" y="2455743"/>
            <a:ext cx="112452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Econômicos</a:t>
            </a:r>
          </a:p>
        </p:txBody>
      </p:sp>
      <p:sp>
        <p:nvSpPr>
          <p:cNvPr id="18" name="TextBox 61">
            <a:extLst>
              <a:ext uri="{FF2B5EF4-FFF2-40B4-BE49-F238E27FC236}">
                <a16:creationId xmlns:a16="http://schemas.microsoft.com/office/drawing/2014/main" id="{E1401CB6-507E-A3B6-188D-C522852D0734}"/>
              </a:ext>
            </a:extLst>
          </p:cNvPr>
          <p:cNvSpPr txBox="1"/>
          <p:nvPr/>
        </p:nvSpPr>
        <p:spPr>
          <a:xfrm>
            <a:off x="2628466" y="2983987"/>
            <a:ext cx="1836854" cy="957817"/>
          </a:xfrm>
          <a:prstGeom prst="rect">
            <a:avLst/>
          </a:prstGeom>
        </p:spPr>
        <p:txBody>
          <a:bodyPr wrap="square" lIns="72000" tIns="36000" rIns="36000" bIns="36000" anchor="t">
            <a:spAutoFit/>
          </a:bodyPr>
          <a:lstStyle>
            <a:defPPr>
              <a:defRPr lang="en-US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85725" indent="-85725">
              <a:lnSpc>
                <a:spcPts val="1400"/>
              </a:lnSpc>
            </a:pPr>
            <a:r>
              <a:rPr lang="pt-BR" dirty="0"/>
              <a:t>Taxas de câmbio</a:t>
            </a:r>
          </a:p>
          <a:p>
            <a:pPr marL="85725" indent="-85725">
              <a:lnSpc>
                <a:spcPts val="1400"/>
              </a:lnSpc>
            </a:pPr>
            <a:endParaRPr lang="pt-BR" dirty="0"/>
          </a:p>
          <a:p>
            <a:pPr marL="85725" indent="-85725">
              <a:lnSpc>
                <a:spcPts val="1400"/>
              </a:lnSpc>
            </a:pPr>
            <a:r>
              <a:rPr lang="pt-BR" dirty="0"/>
              <a:t>Taxas de juros</a:t>
            </a:r>
          </a:p>
          <a:p>
            <a:pPr marL="85725" indent="-85725">
              <a:lnSpc>
                <a:spcPts val="1400"/>
              </a:lnSpc>
            </a:pPr>
            <a:endParaRPr lang="pt-BR" dirty="0"/>
          </a:p>
          <a:p>
            <a:pPr marL="85725" indent="-85725">
              <a:lnSpc>
                <a:spcPts val="1400"/>
              </a:lnSpc>
            </a:pPr>
            <a:r>
              <a:rPr lang="pt-BR" dirty="0"/>
              <a:t>Ciclos econômicos globais</a:t>
            </a:r>
          </a:p>
        </p:txBody>
      </p:sp>
      <p:cxnSp>
        <p:nvCxnSpPr>
          <p:cNvPr id="19" name="Straight Connector 72">
            <a:extLst>
              <a:ext uri="{FF2B5EF4-FFF2-40B4-BE49-F238E27FC236}">
                <a16:creationId xmlns:a16="http://schemas.microsoft.com/office/drawing/2014/main" id="{15B9CA64-9FF7-9A1B-45CC-BBC40731F97D}"/>
              </a:ext>
            </a:extLst>
          </p:cNvPr>
          <p:cNvCxnSpPr>
            <a:cxnSpLocks/>
          </p:cNvCxnSpPr>
          <p:nvPr/>
        </p:nvCxnSpPr>
        <p:spPr>
          <a:xfrm>
            <a:off x="2698010" y="2830635"/>
            <a:ext cx="1722025" cy="0"/>
          </a:xfrm>
          <a:prstGeom prst="line">
            <a:avLst/>
          </a:prstGeom>
          <a:ln w="9525" cap="sq" cmpd="sng">
            <a:solidFill>
              <a:schemeClr val="accent3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">
            <a:extLst>
              <a:ext uri="{FF2B5EF4-FFF2-40B4-BE49-F238E27FC236}">
                <a16:creationId xmlns:a16="http://schemas.microsoft.com/office/drawing/2014/main" id="{BF3D4B10-ECD9-9278-A40A-990437A8BF0F}"/>
              </a:ext>
            </a:extLst>
          </p:cNvPr>
          <p:cNvSpPr txBox="1"/>
          <p:nvPr/>
        </p:nvSpPr>
        <p:spPr>
          <a:xfrm>
            <a:off x="4723966" y="2455743"/>
            <a:ext cx="112452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Sociais</a:t>
            </a:r>
          </a:p>
        </p:txBody>
      </p:sp>
      <p:sp>
        <p:nvSpPr>
          <p:cNvPr id="29" name="TextBox 61">
            <a:extLst>
              <a:ext uri="{FF2B5EF4-FFF2-40B4-BE49-F238E27FC236}">
                <a16:creationId xmlns:a16="http://schemas.microsoft.com/office/drawing/2014/main" id="{EA4C3942-76A2-29E3-755D-0C54E87B4330}"/>
              </a:ext>
            </a:extLst>
          </p:cNvPr>
          <p:cNvSpPr txBox="1"/>
          <p:nvPr/>
        </p:nvSpPr>
        <p:spPr>
          <a:xfrm>
            <a:off x="4723966" y="2983987"/>
            <a:ext cx="1836854" cy="1316890"/>
          </a:xfrm>
          <a:prstGeom prst="rect">
            <a:avLst/>
          </a:prstGeom>
        </p:spPr>
        <p:txBody>
          <a:bodyPr wrap="square" lIns="72000" tIns="36000" rIns="36000" bIns="36000" anchor="t">
            <a:spAutoFit/>
          </a:bodyPr>
          <a:lstStyle>
            <a:defPPr>
              <a:defRPr lang="en-US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85725" indent="-85725">
              <a:lnSpc>
                <a:spcPts val="1400"/>
              </a:lnSpc>
            </a:pPr>
            <a:r>
              <a:rPr lang="pt-BR" dirty="0"/>
              <a:t>Sustentabilidade e preocupações ambientais</a:t>
            </a:r>
          </a:p>
          <a:p>
            <a:pPr marL="85725" indent="-85725">
              <a:lnSpc>
                <a:spcPts val="1400"/>
              </a:lnSpc>
            </a:pPr>
            <a:endParaRPr lang="pt-BR" dirty="0"/>
          </a:p>
          <a:p>
            <a:pPr marL="85725" indent="-85725">
              <a:lnSpc>
                <a:spcPts val="1400"/>
              </a:lnSpc>
            </a:pPr>
            <a:r>
              <a:rPr lang="pt-BR" dirty="0"/>
              <a:t>Mudanças nas preferências dos consumidores</a:t>
            </a:r>
          </a:p>
          <a:p>
            <a:pPr marL="85725" indent="-85725">
              <a:lnSpc>
                <a:spcPts val="1400"/>
              </a:lnSpc>
            </a:pPr>
            <a:endParaRPr lang="pt-BR" dirty="0"/>
          </a:p>
          <a:p>
            <a:pPr marL="85725" indent="-85725">
              <a:lnSpc>
                <a:spcPts val="1400"/>
              </a:lnSpc>
            </a:pPr>
            <a:r>
              <a:rPr lang="pt-BR" dirty="0"/>
              <a:t>Tendências demográficas</a:t>
            </a:r>
          </a:p>
        </p:txBody>
      </p:sp>
      <p:cxnSp>
        <p:nvCxnSpPr>
          <p:cNvPr id="30" name="Straight Connector 72">
            <a:extLst>
              <a:ext uri="{FF2B5EF4-FFF2-40B4-BE49-F238E27FC236}">
                <a16:creationId xmlns:a16="http://schemas.microsoft.com/office/drawing/2014/main" id="{44D67999-0005-40A7-8581-59AFC043BE8E}"/>
              </a:ext>
            </a:extLst>
          </p:cNvPr>
          <p:cNvCxnSpPr>
            <a:cxnSpLocks/>
          </p:cNvCxnSpPr>
          <p:nvPr/>
        </p:nvCxnSpPr>
        <p:spPr>
          <a:xfrm>
            <a:off x="4793510" y="2830635"/>
            <a:ext cx="1722025" cy="0"/>
          </a:xfrm>
          <a:prstGeom prst="line">
            <a:avLst/>
          </a:prstGeom>
          <a:ln w="9525" cap="sq" cmpd="sng">
            <a:solidFill>
              <a:schemeClr val="accent3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">
            <a:extLst>
              <a:ext uri="{FF2B5EF4-FFF2-40B4-BE49-F238E27FC236}">
                <a16:creationId xmlns:a16="http://schemas.microsoft.com/office/drawing/2014/main" id="{7F443752-1465-4142-9526-2BC5D7CE2953}"/>
              </a:ext>
            </a:extLst>
          </p:cNvPr>
          <p:cNvSpPr txBox="1"/>
          <p:nvPr/>
        </p:nvSpPr>
        <p:spPr>
          <a:xfrm>
            <a:off x="6819466" y="2455743"/>
            <a:ext cx="112452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Tecnológicos</a:t>
            </a:r>
          </a:p>
        </p:txBody>
      </p:sp>
      <p:sp>
        <p:nvSpPr>
          <p:cNvPr id="33" name="TextBox 61">
            <a:extLst>
              <a:ext uri="{FF2B5EF4-FFF2-40B4-BE49-F238E27FC236}">
                <a16:creationId xmlns:a16="http://schemas.microsoft.com/office/drawing/2014/main" id="{BE7CDF67-BF09-66F2-AB6C-16ACD3A5E8F6}"/>
              </a:ext>
            </a:extLst>
          </p:cNvPr>
          <p:cNvSpPr txBox="1"/>
          <p:nvPr/>
        </p:nvSpPr>
        <p:spPr>
          <a:xfrm>
            <a:off x="6819466" y="2983987"/>
            <a:ext cx="1836854" cy="1156983"/>
          </a:xfrm>
          <a:prstGeom prst="rect">
            <a:avLst/>
          </a:prstGeom>
        </p:spPr>
        <p:txBody>
          <a:bodyPr wrap="square" lIns="72000" tIns="36000" rIns="36000" bIns="36000" anchor="t">
            <a:spAutoFit/>
          </a:bodyPr>
          <a:lstStyle>
            <a:defPPr>
              <a:defRPr lang="en-US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85725" indent="-85725">
              <a:lnSpc>
                <a:spcPts val="1400"/>
              </a:lnSpc>
            </a:pPr>
            <a:r>
              <a:rPr lang="pt-BR" dirty="0"/>
              <a:t>Avanços em Inteligência Artificial (IA)</a:t>
            </a:r>
          </a:p>
          <a:p>
            <a:pPr marL="85725" indent="-85725">
              <a:lnSpc>
                <a:spcPts val="1400"/>
              </a:lnSpc>
            </a:pPr>
            <a:endParaRPr lang="pt-BR" dirty="0"/>
          </a:p>
          <a:p>
            <a:pPr marL="85725" indent="-85725">
              <a:lnSpc>
                <a:spcPts val="1400"/>
              </a:lnSpc>
            </a:pPr>
            <a:r>
              <a:rPr lang="pt-BR" dirty="0"/>
              <a:t>Internet das Coisas (</a:t>
            </a:r>
            <a:r>
              <a:rPr lang="pt-BR" dirty="0" err="1"/>
              <a:t>IoT</a:t>
            </a:r>
            <a:r>
              <a:rPr lang="pt-BR" dirty="0"/>
              <a:t>)</a:t>
            </a:r>
          </a:p>
          <a:p>
            <a:pPr marL="85725" indent="-85725">
              <a:lnSpc>
                <a:spcPts val="1400"/>
              </a:lnSpc>
            </a:pPr>
            <a:endParaRPr lang="pt-BR" dirty="0"/>
          </a:p>
          <a:p>
            <a:pPr marL="85725" indent="-85725">
              <a:lnSpc>
                <a:spcPts val="1400"/>
              </a:lnSpc>
            </a:pPr>
            <a:r>
              <a:rPr lang="pt-BR" dirty="0"/>
              <a:t>Inovações disruptivas</a:t>
            </a:r>
          </a:p>
        </p:txBody>
      </p:sp>
      <p:cxnSp>
        <p:nvCxnSpPr>
          <p:cNvPr id="34" name="Straight Connector 72">
            <a:extLst>
              <a:ext uri="{FF2B5EF4-FFF2-40B4-BE49-F238E27FC236}">
                <a16:creationId xmlns:a16="http://schemas.microsoft.com/office/drawing/2014/main" id="{454F8799-774E-83FA-36EE-3D0462BF4A1F}"/>
              </a:ext>
            </a:extLst>
          </p:cNvPr>
          <p:cNvCxnSpPr>
            <a:cxnSpLocks/>
          </p:cNvCxnSpPr>
          <p:nvPr/>
        </p:nvCxnSpPr>
        <p:spPr>
          <a:xfrm>
            <a:off x="6889010" y="2830635"/>
            <a:ext cx="1722025" cy="0"/>
          </a:xfrm>
          <a:prstGeom prst="line">
            <a:avLst/>
          </a:prstGeom>
          <a:ln w="9525" cap="sq" cmpd="sng">
            <a:solidFill>
              <a:schemeClr val="accent3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68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B89A6953-3787-1A40-4945-D6209AB8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730311"/>
              </p:ext>
            </p:extLst>
          </p:nvPr>
        </p:nvGraphicFramePr>
        <p:xfrm>
          <a:off x="63500" y="762000"/>
          <a:ext cx="9027007" cy="432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02">
                  <a:extLst>
                    <a:ext uri="{9D8B030D-6E8A-4147-A177-3AD203B41FA5}">
                      <a16:colId xmlns:a16="http://schemas.microsoft.com/office/drawing/2014/main" val="2416168567"/>
                    </a:ext>
                  </a:extLst>
                </a:gridCol>
                <a:gridCol w="1583120">
                  <a:extLst>
                    <a:ext uri="{9D8B030D-6E8A-4147-A177-3AD203B41FA5}">
                      <a16:colId xmlns:a16="http://schemas.microsoft.com/office/drawing/2014/main" val="3361067265"/>
                    </a:ext>
                  </a:extLst>
                </a:gridCol>
                <a:gridCol w="1504293">
                  <a:extLst>
                    <a:ext uri="{9D8B030D-6E8A-4147-A177-3AD203B41FA5}">
                      <a16:colId xmlns:a16="http://schemas.microsoft.com/office/drawing/2014/main" val="3843198326"/>
                    </a:ext>
                  </a:extLst>
                </a:gridCol>
                <a:gridCol w="1872154">
                  <a:extLst>
                    <a:ext uri="{9D8B030D-6E8A-4147-A177-3AD203B41FA5}">
                      <a16:colId xmlns:a16="http://schemas.microsoft.com/office/drawing/2014/main" val="1785077262"/>
                    </a:ext>
                  </a:extLst>
                </a:gridCol>
                <a:gridCol w="1741735">
                  <a:extLst>
                    <a:ext uri="{9D8B030D-6E8A-4147-A177-3AD203B41FA5}">
                      <a16:colId xmlns:a16="http://schemas.microsoft.com/office/drawing/2014/main" val="2243423092"/>
                    </a:ext>
                  </a:extLst>
                </a:gridCol>
                <a:gridCol w="1504503">
                  <a:extLst>
                    <a:ext uri="{9D8B030D-6E8A-4147-A177-3AD203B41FA5}">
                      <a16:colId xmlns:a16="http://schemas.microsoft.com/office/drawing/2014/main" val="3463183432"/>
                    </a:ext>
                  </a:extLst>
                </a:gridCol>
              </a:tblGrid>
              <a:tr h="443457">
                <a:tc>
                  <a:txBody>
                    <a:bodyPr/>
                    <a:lstStyle/>
                    <a:p>
                      <a:endParaRPr lang="pt-BR" sz="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800" b="1" kern="1200" dirty="0">
                          <a:solidFill>
                            <a:schemeClr val="lt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Atuação na </a:t>
                      </a:r>
                      <a:r>
                        <a:rPr lang="pt-PT" sz="800" b="1" kern="1200" dirty="0" err="1">
                          <a:solidFill>
                            <a:schemeClr val="lt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squad</a:t>
                      </a:r>
                      <a:endParaRPr lang="pt-BR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b="1" kern="1200" dirty="0" err="1">
                          <a:solidFill>
                            <a:schemeClr val="lt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Skills</a:t>
                      </a:r>
                      <a:endParaRPr lang="pt-PT" sz="800" b="1" kern="1200" dirty="0" err="1">
                        <a:solidFill>
                          <a:schemeClr val="lt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800" b="1" kern="1200" dirty="0">
                          <a:solidFill>
                            <a:schemeClr val="lt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Proficiência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800" b="1" kern="1200" dirty="0">
                          <a:solidFill>
                            <a:schemeClr val="lt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Pontos a desenvolver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800" b="1" kern="1200" dirty="0">
                          <a:solidFill>
                            <a:schemeClr val="lt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O que podemos fazer para melhorar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980633"/>
                  </a:ext>
                </a:extLst>
              </a:tr>
              <a:tr h="194276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/>
                          <a:ea typeface="+mn-ea"/>
                          <a:cs typeface="Poppins"/>
                        </a:rPr>
                        <a:t>Asafe</a:t>
                      </a:r>
                      <a:endParaRPr kumimoji="0" lang="pt-PT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Poppins"/>
                        <a:ea typeface="+mn-ea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Calibri"/>
                        <a:buChar char="-"/>
                      </a:pPr>
                      <a:r>
                        <a:rPr lang="pt-BR" sz="700" dirty="0">
                          <a:latin typeface="Poppins"/>
                          <a:cs typeface="Poppins"/>
                        </a:rPr>
                        <a:t>Engenheiro de Dados</a:t>
                      </a:r>
                      <a:endParaRPr lang="pt-BR" sz="700"/>
                    </a:p>
                    <a:p>
                      <a:pPr lvl="0">
                        <a:buNone/>
                      </a:pPr>
                      <a:r>
                        <a:rPr lang="pt-BR" sz="700" dirty="0">
                          <a:latin typeface="Poppins"/>
                          <a:cs typeface="Poppins"/>
                        </a:rPr>
                        <a:t>AWS</a:t>
                      </a:r>
                      <a:endParaRPr lang="pt-BR" sz="700"/>
                    </a:p>
                    <a:p>
                      <a:pPr lvl="0">
                        <a:buNone/>
                      </a:pPr>
                      <a:r>
                        <a:rPr lang="pt-BR" sz="700" dirty="0">
                          <a:latin typeface="Poppins"/>
                          <a:cs typeface="Poppins"/>
                        </a:rPr>
                        <a:t>Dados</a:t>
                      </a:r>
                    </a:p>
                    <a:p>
                      <a:pPr lvl="0">
                        <a:buNone/>
                      </a:pPr>
                      <a:r>
                        <a:rPr lang="pt-BR" sz="700" dirty="0">
                          <a:latin typeface="Poppins"/>
                          <a:cs typeface="Poppins"/>
                        </a:rPr>
                        <a:t>Data </a:t>
                      </a:r>
                      <a:r>
                        <a:rPr lang="pt-BR" sz="700" err="1">
                          <a:latin typeface="Poppins"/>
                          <a:cs typeface="Poppins"/>
                        </a:rPr>
                        <a:t>quality</a:t>
                      </a:r>
                      <a:endParaRPr lang="pt-BR" sz="700">
                        <a:latin typeface="Poppins"/>
                        <a:cs typeface="Poppins"/>
                      </a:endParaRPr>
                    </a:p>
                    <a:p>
                      <a:pPr lvl="0">
                        <a:buNone/>
                      </a:pPr>
                      <a:r>
                        <a:rPr lang="pt-BR" sz="700" dirty="0">
                          <a:latin typeface="Poppins"/>
                          <a:cs typeface="Poppins"/>
                        </a:rPr>
                        <a:t>Modelagem em eng. dados</a:t>
                      </a:r>
                      <a:endParaRPr lang="pt-BR" sz="700"/>
                    </a:p>
                    <a:p>
                      <a:pPr lvl="0">
                        <a:buNone/>
                      </a:pPr>
                      <a:r>
                        <a:rPr lang="pt-BR" sz="700" dirty="0">
                          <a:latin typeface="Poppins"/>
                          <a:cs typeface="Poppins"/>
                        </a:rPr>
                        <a:t>Desenvolvimento</a:t>
                      </a:r>
                    </a:p>
                    <a:p>
                      <a:pPr lvl="0">
                        <a:buNone/>
                      </a:pPr>
                      <a:r>
                        <a:rPr lang="pt-BR" sz="700" dirty="0">
                          <a:latin typeface="Poppins"/>
                          <a:cs typeface="Poppins"/>
                        </a:rPr>
                        <a:t>Arquitetura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latin typeface="Poppins"/>
                          <a:cs typeface="Poppins"/>
                        </a:rPr>
                        <a:t>Network</a:t>
                      </a:r>
                    </a:p>
                    <a:p>
                      <a:pPr lvl="0">
                        <a:buNone/>
                      </a:pPr>
                      <a:r>
                        <a:rPr lang="pt-BR" sz="700" dirty="0">
                          <a:latin typeface="Poppins"/>
                          <a:cs typeface="Poppins"/>
                        </a:rPr>
                        <a:t>Proativo</a:t>
                      </a:r>
                    </a:p>
                    <a:p>
                      <a:pPr lvl="0">
                        <a:buNone/>
                      </a:pPr>
                      <a:r>
                        <a:rPr lang="pt-BR" sz="700" dirty="0">
                          <a:latin typeface="Poppins"/>
                          <a:cs typeface="Poppins"/>
                        </a:rPr>
                        <a:t>Empenhado</a:t>
                      </a:r>
                    </a:p>
                    <a:p>
                      <a:pPr lvl="0">
                        <a:buNone/>
                      </a:pPr>
                      <a:r>
                        <a:rPr lang="pt-BR" sz="700" dirty="0">
                          <a:latin typeface="Poppins"/>
                          <a:cs typeface="Poppins"/>
                        </a:rPr>
                        <a:t>Bom conhecimento em </a:t>
                      </a:r>
                      <a:r>
                        <a:rPr lang="pt-BR" sz="700" dirty="0" err="1">
                          <a:latin typeface="Poppins"/>
                          <a:cs typeface="Poppins"/>
                        </a:rPr>
                        <a:t>python</a:t>
                      </a:r>
                      <a:r>
                        <a:rPr lang="pt-BR" sz="700" dirty="0">
                          <a:latin typeface="Poppins"/>
                          <a:cs typeface="Poppins"/>
                        </a:rPr>
                        <a:t> e </a:t>
                      </a:r>
                      <a:r>
                        <a:rPr lang="pt-BR" sz="700" dirty="0" err="1">
                          <a:latin typeface="Poppins"/>
                          <a:cs typeface="Poppins"/>
                        </a:rPr>
                        <a:t>spark</a:t>
                      </a:r>
                    </a:p>
                    <a:p>
                      <a:pPr lvl="0">
                        <a:buNone/>
                      </a:pPr>
                      <a:r>
                        <a:rPr lang="pt-BR" sz="700" dirty="0">
                          <a:latin typeface="Poppins"/>
                          <a:cs typeface="Poppins"/>
                        </a:rPr>
                        <a:t>Conhecimento em machine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700" dirty="0">
                        <a:latin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700" dirty="0">
                          <a:latin typeface="Poppins"/>
                          <a:cs typeface="Poppins"/>
                        </a:rPr>
                        <a:t>Foco nas atividades definidas</a:t>
                      </a:r>
                    </a:p>
                    <a:p>
                      <a:pPr marL="0" lvl="0" indent="0">
                        <a:buNone/>
                      </a:pPr>
                      <a:r>
                        <a:rPr lang="pt-BR" sz="700" dirty="0">
                          <a:latin typeface="Poppins"/>
                          <a:cs typeface="Poppins"/>
                        </a:rPr>
                        <a:t>Spark avançado</a:t>
                      </a:r>
                    </a:p>
                    <a:p>
                      <a:pPr marL="0" lvl="0" indent="0">
                        <a:buNone/>
                      </a:pPr>
                      <a:r>
                        <a:rPr lang="pt-BR" sz="700" dirty="0">
                          <a:latin typeface="Poppins"/>
                          <a:cs typeface="Poppins"/>
                        </a:rPr>
                        <a:t>Programação orientada a objeto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700" dirty="0">
                        <a:latin typeface="Poppins"/>
                        <a:cs typeface="Poppi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6431019"/>
                  </a:ext>
                </a:extLst>
              </a:tr>
              <a:tr h="194276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/>
                          <a:ea typeface="+mn-ea"/>
                          <a:cs typeface="Poppins"/>
                        </a:rPr>
                        <a:t>Agnes</a:t>
                      </a:r>
                      <a:endParaRPr kumimoji="0" lang="pt-PT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Calibri"/>
                        <a:buChar char="-"/>
                      </a:pPr>
                      <a:r>
                        <a:rPr lang="pt-BR" sz="700" dirty="0">
                          <a:latin typeface="Poppins"/>
                          <a:cs typeface="Poppins"/>
                        </a:rPr>
                        <a:t>Engenheira de Dados</a:t>
                      </a:r>
                    </a:p>
                    <a:p>
                      <a:pPr marL="0" lvl="0" indent="0">
                        <a:buNone/>
                      </a:pPr>
                      <a:r>
                        <a:rPr lang="pt-BR" sz="700" dirty="0">
                          <a:latin typeface="Poppins"/>
                          <a:cs typeface="Poppins"/>
                        </a:rPr>
                        <a:t>AWS</a:t>
                      </a:r>
                      <a:endParaRPr lang="pt-BR" sz="700"/>
                    </a:p>
                    <a:p>
                      <a:pPr marL="0" lvl="0" indent="0">
                        <a:buFont typeface="Calibri"/>
                        <a:buNone/>
                      </a:pPr>
                      <a:r>
                        <a:rPr lang="pt-BR" sz="700" dirty="0">
                          <a:latin typeface="Poppins"/>
                          <a:cs typeface="Poppins"/>
                        </a:rPr>
                        <a:t>Dados</a:t>
                      </a:r>
                      <a:endParaRPr lang="pt-BR" sz="700"/>
                    </a:p>
                    <a:p>
                      <a:pPr marL="0" lvl="0" indent="0">
                        <a:buFont typeface="Calibri"/>
                        <a:buNone/>
                      </a:pPr>
                      <a:r>
                        <a:rPr lang="pt-BR" sz="700" dirty="0">
                          <a:latin typeface="Poppins"/>
                          <a:cs typeface="Poppins"/>
                        </a:rPr>
                        <a:t>Data </a:t>
                      </a:r>
                      <a:r>
                        <a:rPr lang="pt-BR" sz="700" err="1">
                          <a:latin typeface="Poppins"/>
                          <a:cs typeface="Poppins"/>
                        </a:rPr>
                        <a:t>quality</a:t>
                      </a:r>
                      <a:endParaRPr lang="pt-BR" sz="700">
                        <a:latin typeface="Poppins"/>
                        <a:cs typeface="Poppins"/>
                      </a:endParaRPr>
                    </a:p>
                    <a:p>
                      <a:pPr marL="0" lvl="0" indent="0">
                        <a:buFont typeface="Calibri"/>
                        <a:buNone/>
                      </a:pPr>
                      <a:r>
                        <a:rPr lang="pt-BR" sz="700" dirty="0">
                          <a:latin typeface="Poppins"/>
                          <a:cs typeface="Poppins"/>
                        </a:rPr>
                        <a:t>Modelagem em eng. Dados</a:t>
                      </a:r>
                      <a:endParaRPr lang="pt-BR" sz="700"/>
                    </a:p>
                    <a:p>
                      <a:pPr marL="0" lvl="0" indent="0">
                        <a:buFont typeface="Calibri"/>
                        <a:buNone/>
                      </a:pPr>
                      <a:r>
                        <a:rPr lang="pt-BR" sz="700" dirty="0">
                          <a:latin typeface="Poppins"/>
                          <a:cs typeface="Poppins"/>
                        </a:rPr>
                        <a:t>Desenvolvimento</a:t>
                      </a:r>
                      <a:endParaRPr lang="pt-BR" sz="700"/>
                    </a:p>
                    <a:p>
                      <a:pPr marL="0" lvl="0" indent="0">
                        <a:buFont typeface="Calibri"/>
                        <a:buNone/>
                      </a:pPr>
                      <a:endParaRPr lang="pt-BR" sz="700" dirty="0">
                        <a:latin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latin typeface="Poppins"/>
                          <a:cs typeface="Poppins"/>
                        </a:rPr>
                        <a:t>Documentação – github </a:t>
                      </a:r>
                      <a:r>
                        <a:rPr lang="pt-BR" sz="700" dirty="0" err="1">
                          <a:latin typeface="Poppins"/>
                          <a:cs typeface="Poppins"/>
                        </a:rPr>
                        <a:t>pages</a:t>
                      </a:r>
                    </a:p>
                    <a:p>
                      <a:pPr lvl="0">
                        <a:buNone/>
                      </a:pPr>
                      <a:r>
                        <a:rPr lang="pt-BR" sz="700" dirty="0">
                          <a:latin typeface="Poppins"/>
                          <a:cs typeface="Poppins"/>
                        </a:rPr>
                        <a:t>Java</a:t>
                      </a:r>
                    </a:p>
                    <a:p>
                      <a:pPr lvl="0">
                        <a:buNone/>
                      </a:pPr>
                      <a:r>
                        <a:rPr lang="pt-BR" sz="700" dirty="0">
                          <a:latin typeface="Poppins"/>
                          <a:cs typeface="Poppins"/>
                        </a:rPr>
                        <a:t>Esteira Itaú</a:t>
                      </a:r>
                    </a:p>
                    <a:p>
                      <a:pPr lvl="0">
                        <a:buNone/>
                      </a:pPr>
                      <a:endParaRPr lang="pt-BR" sz="700" dirty="0">
                        <a:latin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700" dirty="0">
                        <a:latin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pt-BR" sz="700" b="0" i="0" u="none" strike="noStrike" noProof="0" dirty="0">
                          <a:solidFill>
                            <a:srgbClr val="000000"/>
                          </a:solidFill>
                          <a:latin typeface="Poppins"/>
                        </a:rPr>
                        <a:t>Proatividade: falta iniciativa</a:t>
                      </a:r>
                    </a:p>
                    <a:p>
                      <a:pPr marL="0" lvl="0" indent="0">
                        <a:buNone/>
                      </a:pPr>
                      <a:r>
                        <a:rPr lang="pt-BR" sz="700" b="0" i="0" u="none" strike="noStrike" noProof="0" dirty="0">
                          <a:solidFill>
                            <a:srgbClr val="000000"/>
                          </a:solidFill>
                          <a:latin typeface="Poppins"/>
                        </a:rPr>
                        <a:t>Python e Spark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700" dirty="0">
                        <a:latin typeface="Poppins"/>
                        <a:cs typeface="Poppi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042736"/>
                  </a:ext>
                </a:extLst>
              </a:tr>
            </a:tbl>
          </a:graphicData>
        </a:graphic>
      </p:graphicFrame>
      <p:sp>
        <p:nvSpPr>
          <p:cNvPr id="3" name="TextBox 15">
            <a:extLst>
              <a:ext uri="{FF2B5EF4-FFF2-40B4-BE49-F238E27FC236}">
                <a16:creationId xmlns:a16="http://schemas.microsoft.com/office/drawing/2014/main" id="{539A7FE9-0439-A22C-A9DD-294063E7DFAB}"/>
              </a:ext>
            </a:extLst>
          </p:cNvPr>
          <p:cNvSpPr txBox="1"/>
          <p:nvPr/>
        </p:nvSpPr>
        <p:spPr>
          <a:xfrm>
            <a:off x="278375" y="66286"/>
            <a:ext cx="156059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/>
                <a:ea typeface="Open Sans ExtraBold"/>
                <a:cs typeface="Poppins"/>
              </a:rPr>
              <a:t>Raio -</a:t>
            </a: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/>
                <a:ea typeface="Open Sans ExtraBold"/>
                <a:cs typeface="Poppins"/>
              </a:rPr>
              <a:t>X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0CFEAFF5-747B-65FA-662A-5B9D8AB6F756}"/>
              </a:ext>
            </a:extLst>
          </p:cNvPr>
          <p:cNvSpPr/>
          <p:nvPr/>
        </p:nvSpPr>
        <p:spPr>
          <a:xfrm>
            <a:off x="1718316" y="157917"/>
            <a:ext cx="7376153" cy="280461"/>
          </a:xfrm>
          <a:prstGeom prst="rect">
            <a:avLst/>
          </a:prstGeom>
        </p:spPr>
        <p:txBody>
          <a:bodyPr wrap="square" lIns="91440" tIns="45720" rIns="91440" bIns="4572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/>
                <a:cs typeface="Poppins"/>
              </a:rPr>
              <a:t>Squad</a:t>
            </a: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/>
                <a:cs typeface="Poppins"/>
              </a:rPr>
              <a:t> Modelagem de credito - Tech</a:t>
            </a:r>
            <a:endParaRPr lang="pt-BR" sz="9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38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4">
            <a:extLst>
              <a:ext uri="{FF2B5EF4-FFF2-40B4-BE49-F238E27FC236}">
                <a16:creationId xmlns:a16="http://schemas.microsoft.com/office/drawing/2014/main" id="{D52CC4E5-9696-BBE1-73BC-BCFFF8B2BD69}"/>
              </a:ext>
            </a:extLst>
          </p:cNvPr>
          <p:cNvSpPr/>
          <p:nvPr/>
        </p:nvSpPr>
        <p:spPr>
          <a:xfrm>
            <a:off x="729637" y="1848843"/>
            <a:ext cx="2990590" cy="2357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Matriz BCG, uma ferramenta de análise de portfólio, categoriza nossos produtos como estrelas, vacas leiteiras, interrogações ou abacaxis. Isso nos orienta na alocação estratégica de recursos, concentrando-nos no crescimento das estrelas, mantendo a lucratividade das vacas leiteiras, avaliando as perspectivas das interrogações e tomando decisões informadas sobre os abacaxis, para otimizar nosso desempenho e competitividade no mercado de [nome do mercado/indústria].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A10512B4-7D80-4B90-0B44-4918D8665DFB}"/>
              </a:ext>
            </a:extLst>
          </p:cNvPr>
          <p:cNvSpPr txBox="1"/>
          <p:nvPr/>
        </p:nvSpPr>
        <p:spPr>
          <a:xfrm>
            <a:off x="694365" y="1387178"/>
            <a:ext cx="265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Matriz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BCG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233901C1-15BD-FA09-8C69-27518FF07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sp>
        <p:nvSpPr>
          <p:cNvPr id="2" name="Rectangle 38">
            <a:extLst>
              <a:ext uri="{FF2B5EF4-FFF2-40B4-BE49-F238E27FC236}">
                <a16:creationId xmlns:a16="http://schemas.microsoft.com/office/drawing/2014/main" id="{58391C59-7D66-825E-DE9F-5F90BFD66732}"/>
              </a:ext>
            </a:extLst>
          </p:cNvPr>
          <p:cNvSpPr/>
          <p:nvPr/>
        </p:nvSpPr>
        <p:spPr>
          <a:xfrm>
            <a:off x="4488516" y="950052"/>
            <a:ext cx="1983876" cy="1639566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033445DD-9799-D834-B80E-EAFC2376C3D5}"/>
              </a:ext>
            </a:extLst>
          </p:cNvPr>
          <p:cNvSpPr/>
          <p:nvPr/>
        </p:nvSpPr>
        <p:spPr>
          <a:xfrm>
            <a:off x="6472391" y="2589620"/>
            <a:ext cx="1983876" cy="1639566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0E955327-6CBF-E217-F3B9-0DFE3A7BE876}"/>
              </a:ext>
            </a:extLst>
          </p:cNvPr>
          <p:cNvSpPr/>
          <p:nvPr/>
        </p:nvSpPr>
        <p:spPr>
          <a:xfrm>
            <a:off x="4488516" y="2589620"/>
            <a:ext cx="1983876" cy="1639566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E4021035-51A7-5487-7354-242F409AD28E}"/>
              </a:ext>
            </a:extLst>
          </p:cNvPr>
          <p:cNvSpPr/>
          <p:nvPr/>
        </p:nvSpPr>
        <p:spPr>
          <a:xfrm>
            <a:off x="6472391" y="950052"/>
            <a:ext cx="1983876" cy="1639566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ED21B352-56CF-4286-8B45-D846551339A4}"/>
              </a:ext>
            </a:extLst>
          </p:cNvPr>
          <p:cNvSpPr/>
          <p:nvPr/>
        </p:nvSpPr>
        <p:spPr>
          <a:xfrm>
            <a:off x="4639311" y="1594070"/>
            <a:ext cx="1682285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Um novo smartphone com tecnologia inovadora e grande demanda, com potencial para dominar o mercado e gerar altos lucros.</a:t>
            </a: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8CBD0AAA-0107-B782-9B0E-A8978A36801F}"/>
              </a:ext>
            </a:extLst>
          </p:cNvPr>
          <p:cNvSpPr/>
          <p:nvPr/>
        </p:nvSpPr>
        <p:spPr>
          <a:xfrm>
            <a:off x="6577137" y="1594070"/>
            <a:ext cx="1774384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Um novo dispositivo de realidade virtual lançado recentemente, com perspectivas incertas quanto à aceitação do mercado e ao seu potencial de lucratividade.</a:t>
            </a:r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1D247B41-8D70-EAE9-A155-5EA67E83F544}"/>
              </a:ext>
            </a:extLst>
          </p:cNvPr>
          <p:cNvSpPr/>
          <p:nvPr/>
        </p:nvSpPr>
        <p:spPr>
          <a:xfrm>
            <a:off x="4563359" y="3233637"/>
            <a:ext cx="1834189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Um tablet mais antigo que enfrenta concorrência intensa e perda de participação de mercado, gerando lucros limitados e tendo poucas perspectivas de crescimento.</a:t>
            </a:r>
          </a:p>
        </p:txBody>
      </p: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BD5251C5-D067-D80B-22A1-CCC2730F29B7}"/>
              </a:ext>
            </a:extLst>
          </p:cNvPr>
          <p:cNvCxnSpPr>
            <a:cxnSpLocks/>
          </p:cNvCxnSpPr>
          <p:nvPr/>
        </p:nvCxnSpPr>
        <p:spPr>
          <a:xfrm>
            <a:off x="4033975" y="1003513"/>
            <a:ext cx="0" cy="3431327"/>
          </a:xfrm>
          <a:prstGeom prst="line">
            <a:avLst/>
          </a:prstGeom>
          <a:ln w="28575" cap="rnd">
            <a:solidFill>
              <a:schemeClr val="accent2"/>
            </a:solidFill>
            <a:prstDash val="sysDot"/>
            <a:round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3">
            <a:extLst>
              <a:ext uri="{FF2B5EF4-FFF2-40B4-BE49-F238E27FC236}">
                <a16:creationId xmlns:a16="http://schemas.microsoft.com/office/drawing/2014/main" id="{E7AA244E-0FD5-1762-E16B-D5390F06D366}"/>
              </a:ext>
            </a:extLst>
          </p:cNvPr>
          <p:cNvCxnSpPr>
            <a:cxnSpLocks/>
          </p:cNvCxnSpPr>
          <p:nvPr/>
        </p:nvCxnSpPr>
        <p:spPr>
          <a:xfrm flipH="1">
            <a:off x="4023360" y="4455301"/>
            <a:ext cx="4417957" cy="0"/>
          </a:xfrm>
          <a:prstGeom prst="line">
            <a:avLst/>
          </a:prstGeom>
          <a:ln w="28575" cap="rnd">
            <a:solidFill>
              <a:schemeClr val="accent2"/>
            </a:solidFill>
            <a:prstDash val="sysDot"/>
            <a:round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áfico 19" descr="Abacaxi com preenchimento sólido">
            <a:extLst>
              <a:ext uri="{FF2B5EF4-FFF2-40B4-BE49-F238E27FC236}">
                <a16:creationId xmlns:a16="http://schemas.microsoft.com/office/drawing/2014/main" id="{ED9FC8F8-E81A-584F-95F6-7923E0167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1418" y="2681106"/>
            <a:ext cx="518072" cy="518073"/>
          </a:xfrm>
          <a:prstGeom prst="rect">
            <a:avLst/>
          </a:prstGeom>
        </p:spPr>
      </p:pic>
      <p:pic>
        <p:nvPicPr>
          <p:cNvPr id="24" name="Gráfico 23" descr="Selo novo com preenchimento sólido">
            <a:extLst>
              <a:ext uri="{FF2B5EF4-FFF2-40B4-BE49-F238E27FC236}">
                <a16:creationId xmlns:a16="http://schemas.microsoft.com/office/drawing/2014/main" id="{6FA05F0C-21D3-BA9F-23C5-CC58DF1791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1418" y="1044387"/>
            <a:ext cx="518072" cy="518073"/>
          </a:xfrm>
          <a:prstGeom prst="rect">
            <a:avLst/>
          </a:prstGeom>
        </p:spPr>
      </p:pic>
      <p:pic>
        <p:nvPicPr>
          <p:cNvPr id="26" name="Gráfico 25" descr="Selo ponto de interrogação com preenchimento sólido">
            <a:extLst>
              <a:ext uri="{FF2B5EF4-FFF2-40B4-BE49-F238E27FC236}">
                <a16:creationId xmlns:a16="http://schemas.microsoft.com/office/drawing/2014/main" id="{AA9B148E-62C5-4E4A-8775-614E229DB2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5293" y="1044387"/>
            <a:ext cx="518072" cy="518073"/>
          </a:xfrm>
          <a:prstGeom prst="rect">
            <a:avLst/>
          </a:prstGeom>
        </p:spPr>
      </p:pic>
      <p:sp>
        <p:nvSpPr>
          <p:cNvPr id="32" name="Rectangle 24">
            <a:extLst>
              <a:ext uri="{FF2B5EF4-FFF2-40B4-BE49-F238E27FC236}">
                <a16:creationId xmlns:a16="http://schemas.microsoft.com/office/drawing/2014/main" id="{2559F141-0B67-EA94-9AB3-5239A9F69AF4}"/>
              </a:ext>
            </a:extLst>
          </p:cNvPr>
          <p:cNvSpPr/>
          <p:nvPr/>
        </p:nvSpPr>
        <p:spPr>
          <a:xfrm rot="16200000">
            <a:off x="2926047" y="2503786"/>
            <a:ext cx="2125892" cy="17166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90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Taxa de crescimento do mercado</a:t>
            </a: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1CFB5D65-2368-75AA-B13A-A02D51FE0C93}"/>
              </a:ext>
            </a:extLst>
          </p:cNvPr>
          <p:cNvSpPr/>
          <p:nvPr/>
        </p:nvSpPr>
        <p:spPr>
          <a:xfrm>
            <a:off x="5393615" y="4334786"/>
            <a:ext cx="2156653" cy="18812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90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Participação relativa de mercado</a:t>
            </a:r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949DE941-C818-BFD7-42B2-E8FE432273BD}"/>
              </a:ext>
            </a:extLst>
          </p:cNvPr>
          <p:cNvSpPr/>
          <p:nvPr/>
        </p:nvSpPr>
        <p:spPr>
          <a:xfrm>
            <a:off x="6623186" y="3233637"/>
            <a:ext cx="1682285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Um laptop popular que está no mercado há anos e ainda vende bem, gerando lucros consistentes e sendo uma fonte confiável de receita.</a:t>
            </a:r>
          </a:p>
        </p:txBody>
      </p:sp>
      <p:pic>
        <p:nvPicPr>
          <p:cNvPr id="35" name="Gráfico 34" descr="Vaca com preenchimento sólido">
            <a:extLst>
              <a:ext uri="{FF2B5EF4-FFF2-40B4-BE49-F238E27FC236}">
                <a16:creationId xmlns:a16="http://schemas.microsoft.com/office/drawing/2014/main" id="{E2653173-4DB9-FDD3-E5B9-9B7ABBDB43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05293" y="2681106"/>
            <a:ext cx="518072" cy="518073"/>
          </a:xfrm>
          <a:prstGeom prst="rect">
            <a:avLst/>
          </a:prstGeom>
        </p:spPr>
      </p:pic>
      <p:sp>
        <p:nvSpPr>
          <p:cNvPr id="36" name="Rectangle 24">
            <a:extLst>
              <a:ext uri="{FF2B5EF4-FFF2-40B4-BE49-F238E27FC236}">
                <a16:creationId xmlns:a16="http://schemas.microsoft.com/office/drawing/2014/main" id="{BC57A1F7-A0D8-A25D-E54D-5429506E16AF}"/>
              </a:ext>
            </a:extLst>
          </p:cNvPr>
          <p:cNvSpPr/>
          <p:nvPr/>
        </p:nvSpPr>
        <p:spPr>
          <a:xfrm rot="16200000">
            <a:off x="4066901" y="3236916"/>
            <a:ext cx="508921" cy="18882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900" b="1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BAIXA</a:t>
            </a: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01D1DA2E-8650-DB25-FDC5-9F55374ED83F}"/>
              </a:ext>
            </a:extLst>
          </p:cNvPr>
          <p:cNvSpPr/>
          <p:nvPr/>
        </p:nvSpPr>
        <p:spPr>
          <a:xfrm rot="16200000">
            <a:off x="4066902" y="1654999"/>
            <a:ext cx="508921" cy="17166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900" b="1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ALTA</a:t>
            </a:r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C192DBC6-BFF7-EA91-B649-5C2861372868}"/>
              </a:ext>
            </a:extLst>
          </p:cNvPr>
          <p:cNvSpPr/>
          <p:nvPr/>
        </p:nvSpPr>
        <p:spPr>
          <a:xfrm>
            <a:off x="5218812" y="698924"/>
            <a:ext cx="508921" cy="18882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900" b="1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BAIXA</a:t>
            </a: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ABACD614-B2C7-5512-8504-6709EE84B1EE}"/>
              </a:ext>
            </a:extLst>
          </p:cNvPr>
          <p:cNvSpPr/>
          <p:nvPr/>
        </p:nvSpPr>
        <p:spPr>
          <a:xfrm>
            <a:off x="7214444" y="707507"/>
            <a:ext cx="508921" cy="17166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900" b="1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ALTA</a:t>
            </a:r>
          </a:p>
        </p:txBody>
      </p:sp>
    </p:spTree>
    <p:extLst>
      <p:ext uri="{BB962C8B-B14F-4D97-AF65-F5344CB8AC3E}">
        <p14:creationId xmlns:p14="http://schemas.microsoft.com/office/powerpoint/2010/main" val="745204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áfico 15">
            <a:extLst>
              <a:ext uri="{FF2B5EF4-FFF2-40B4-BE49-F238E27FC236}">
                <a16:creationId xmlns:a16="http://schemas.microsoft.com/office/drawing/2014/main" id="{CDF39C26-3803-7456-FB1A-9CAAACF07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sp>
        <p:nvSpPr>
          <p:cNvPr id="4" name="TextBox 25">
            <a:extLst>
              <a:ext uri="{FF2B5EF4-FFF2-40B4-BE49-F238E27FC236}">
                <a16:creationId xmlns:a16="http://schemas.microsoft.com/office/drawing/2014/main" id="{BF24626E-B1BE-0F0B-DDBD-AD5FE6DFEF90}"/>
              </a:ext>
            </a:extLst>
          </p:cNvPr>
          <p:cNvSpPr txBox="1"/>
          <p:nvPr/>
        </p:nvSpPr>
        <p:spPr>
          <a:xfrm>
            <a:off x="694365" y="1158578"/>
            <a:ext cx="265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Modelo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AIDA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74C00B-4A74-1620-9A32-264699386788}"/>
              </a:ext>
            </a:extLst>
          </p:cNvPr>
          <p:cNvSpPr txBox="1"/>
          <p:nvPr/>
        </p:nvSpPr>
        <p:spPr>
          <a:xfrm>
            <a:off x="4848227" y="457902"/>
            <a:ext cx="3487087" cy="4227696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 b="1" dirty="0"/>
              <a:t>Atração:</a:t>
            </a:r>
            <a:r>
              <a:rPr lang="pt-BR" dirty="0"/>
              <a:t> </a:t>
            </a:r>
          </a:p>
          <a:p>
            <a:r>
              <a:rPr lang="pt-BR" dirty="0"/>
              <a:t>Um anúncio colorido e atraente exibido nas redes sociais apresentando um novo smartphone com câmera de alta resolução.</a:t>
            </a:r>
          </a:p>
          <a:p>
            <a:endParaRPr lang="pt-BR" b="1" dirty="0"/>
          </a:p>
          <a:p>
            <a:r>
              <a:rPr lang="pt-BR" b="1" dirty="0"/>
              <a:t>Interesse: </a:t>
            </a:r>
          </a:p>
          <a:p>
            <a:r>
              <a:rPr lang="pt-BR" dirty="0"/>
              <a:t>Um vídeo explicativo detalhado sobre as características e funcionalidades do smartphone, demonstrando como ele pode melhorar a experiência do usuário.</a:t>
            </a:r>
          </a:p>
          <a:p>
            <a:endParaRPr lang="pt-BR" b="1" dirty="0"/>
          </a:p>
          <a:p>
            <a:r>
              <a:rPr lang="pt-BR" b="1" dirty="0"/>
              <a:t>Desejo: </a:t>
            </a:r>
          </a:p>
          <a:p>
            <a:r>
              <a:rPr lang="pt-BR" dirty="0"/>
              <a:t>Depoimentos de clientes satisfeitos compartilhando como a qualidade da câmera transformou suas fotos e experiências, aumentando o desejo dos potenciais clientes de obter o produto.</a:t>
            </a:r>
          </a:p>
          <a:p>
            <a:endParaRPr lang="pt-BR" b="1" dirty="0"/>
          </a:p>
          <a:p>
            <a:r>
              <a:rPr lang="pt-BR" b="1" dirty="0"/>
              <a:t>Ação: </a:t>
            </a:r>
          </a:p>
          <a:p>
            <a:r>
              <a:rPr lang="pt-BR" dirty="0"/>
              <a:t>Um botão "Compre Agora" no site que direciona os clientes para a página de compra, incentivando-os a adquirir o smartphone imediatamente.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D93DFA0-8DA0-44D1-A29B-D58B38265E79}"/>
              </a:ext>
            </a:extLst>
          </p:cNvPr>
          <p:cNvGrpSpPr/>
          <p:nvPr/>
        </p:nvGrpSpPr>
        <p:grpSpPr>
          <a:xfrm>
            <a:off x="808686" y="1914526"/>
            <a:ext cx="3143115" cy="2619374"/>
            <a:chOff x="5681070" y="2162853"/>
            <a:chExt cx="2655455" cy="2212975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29C3C047-B735-4926-3961-911A1F1DE274}"/>
                </a:ext>
              </a:extLst>
            </p:cNvPr>
            <p:cNvSpPr/>
            <p:nvPr/>
          </p:nvSpPr>
          <p:spPr>
            <a:xfrm>
              <a:off x="5807020" y="2493053"/>
              <a:ext cx="2199319" cy="390641"/>
            </a:xfrm>
            <a:custGeom>
              <a:avLst/>
              <a:gdLst>
                <a:gd name="connsiteX0" fmla="*/ 0 w 2813050"/>
                <a:gd name="connsiteY0" fmla="*/ 76200 h 393700"/>
                <a:gd name="connsiteX1" fmla="*/ 1333500 w 2813050"/>
                <a:gd name="connsiteY1" fmla="*/ 393700 h 393700"/>
                <a:gd name="connsiteX2" fmla="*/ 2813050 w 2813050"/>
                <a:gd name="connsiteY2" fmla="*/ 298450 h 393700"/>
                <a:gd name="connsiteX3" fmla="*/ 1422400 w 2813050"/>
                <a:gd name="connsiteY3" fmla="*/ 0 h 393700"/>
                <a:gd name="connsiteX4" fmla="*/ 0 w 2813050"/>
                <a:gd name="connsiteY4" fmla="*/ 7620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3050" h="393700">
                  <a:moveTo>
                    <a:pt x="0" y="76200"/>
                  </a:moveTo>
                  <a:lnTo>
                    <a:pt x="1333500" y="393700"/>
                  </a:lnTo>
                  <a:lnTo>
                    <a:pt x="2813050" y="298450"/>
                  </a:lnTo>
                  <a:lnTo>
                    <a:pt x="1422400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b="1" dirty="0" err="1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78651382-7672-C031-9C16-309D32C96309}"/>
                </a:ext>
              </a:extLst>
            </p:cNvPr>
            <p:cNvSpPr/>
            <p:nvPr/>
          </p:nvSpPr>
          <p:spPr>
            <a:xfrm>
              <a:off x="5681070" y="2162853"/>
              <a:ext cx="2655455" cy="412750"/>
            </a:xfrm>
            <a:custGeom>
              <a:avLst/>
              <a:gdLst>
                <a:gd name="connsiteX0" fmla="*/ 0 w 3213100"/>
                <a:gd name="connsiteY0" fmla="*/ 0 h 412750"/>
                <a:gd name="connsiteX1" fmla="*/ 3213100 w 3213100"/>
                <a:gd name="connsiteY1" fmla="*/ 0 h 412750"/>
                <a:gd name="connsiteX2" fmla="*/ 3079750 w 3213100"/>
                <a:gd name="connsiteY2" fmla="*/ 412750 h 412750"/>
                <a:gd name="connsiteX3" fmla="*/ 139700 w 3213100"/>
                <a:gd name="connsiteY3" fmla="*/ 412750 h 412750"/>
                <a:gd name="connsiteX4" fmla="*/ 0 w 3213100"/>
                <a:gd name="connsiteY4" fmla="*/ 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100" h="412750">
                  <a:moveTo>
                    <a:pt x="0" y="0"/>
                  </a:moveTo>
                  <a:lnTo>
                    <a:pt x="3213100" y="0"/>
                  </a:lnTo>
                  <a:lnTo>
                    <a:pt x="3079750" y="412750"/>
                  </a:lnTo>
                  <a:lnTo>
                    <a:pt x="139700" y="412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Poppins" panose="00000500000000000000" pitchFamily="2" charset="0"/>
                  <a:cs typeface="Poppins" panose="00000500000000000000" pitchFamily="2" charset="0"/>
                </a:rPr>
                <a:t>Atenção</a:t>
              </a: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0DF00BCD-41D9-AED2-0F6B-D61572E52C52}"/>
                </a:ext>
              </a:extLst>
            </p:cNvPr>
            <p:cNvSpPr/>
            <p:nvPr/>
          </p:nvSpPr>
          <p:spPr>
            <a:xfrm>
              <a:off x="6105885" y="3112178"/>
              <a:ext cx="1727328" cy="345397"/>
            </a:xfrm>
            <a:custGeom>
              <a:avLst/>
              <a:gdLst>
                <a:gd name="connsiteX0" fmla="*/ 0 w 2813050"/>
                <a:gd name="connsiteY0" fmla="*/ 76200 h 393700"/>
                <a:gd name="connsiteX1" fmla="*/ 1333500 w 2813050"/>
                <a:gd name="connsiteY1" fmla="*/ 393700 h 393700"/>
                <a:gd name="connsiteX2" fmla="*/ 2813050 w 2813050"/>
                <a:gd name="connsiteY2" fmla="*/ 298450 h 393700"/>
                <a:gd name="connsiteX3" fmla="*/ 1422400 w 2813050"/>
                <a:gd name="connsiteY3" fmla="*/ 0 h 393700"/>
                <a:gd name="connsiteX4" fmla="*/ 0 w 2813050"/>
                <a:gd name="connsiteY4" fmla="*/ 7620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3050" h="393700">
                  <a:moveTo>
                    <a:pt x="0" y="76200"/>
                  </a:moveTo>
                  <a:lnTo>
                    <a:pt x="1333500" y="393700"/>
                  </a:lnTo>
                  <a:lnTo>
                    <a:pt x="2813050" y="298450"/>
                  </a:lnTo>
                  <a:lnTo>
                    <a:pt x="1422400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b="1" dirty="0" err="1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5A7B642-FC4A-3A55-238F-071EC611CC14}"/>
                </a:ext>
              </a:extLst>
            </p:cNvPr>
            <p:cNvSpPr/>
            <p:nvPr/>
          </p:nvSpPr>
          <p:spPr>
            <a:xfrm>
              <a:off x="6011256" y="2781978"/>
              <a:ext cx="1995083" cy="412750"/>
            </a:xfrm>
            <a:custGeom>
              <a:avLst/>
              <a:gdLst>
                <a:gd name="connsiteX0" fmla="*/ 0 w 3213100"/>
                <a:gd name="connsiteY0" fmla="*/ 0 h 412750"/>
                <a:gd name="connsiteX1" fmla="*/ 3213100 w 3213100"/>
                <a:gd name="connsiteY1" fmla="*/ 0 h 412750"/>
                <a:gd name="connsiteX2" fmla="*/ 3079750 w 3213100"/>
                <a:gd name="connsiteY2" fmla="*/ 412750 h 412750"/>
                <a:gd name="connsiteX3" fmla="*/ 139700 w 3213100"/>
                <a:gd name="connsiteY3" fmla="*/ 412750 h 412750"/>
                <a:gd name="connsiteX4" fmla="*/ 0 w 3213100"/>
                <a:gd name="connsiteY4" fmla="*/ 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100" h="412750">
                  <a:moveTo>
                    <a:pt x="0" y="0"/>
                  </a:moveTo>
                  <a:lnTo>
                    <a:pt x="3213100" y="0"/>
                  </a:lnTo>
                  <a:lnTo>
                    <a:pt x="3079750" y="412750"/>
                  </a:lnTo>
                  <a:lnTo>
                    <a:pt x="139700" y="412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Poppins" panose="00000500000000000000" pitchFamily="2" charset="0"/>
                  <a:cs typeface="Poppins" panose="00000500000000000000" pitchFamily="2" charset="0"/>
                </a:rPr>
                <a:t>Interesse</a:t>
              </a: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C1C48B14-F3DC-CADC-EC18-4D5A72897683}"/>
                </a:ext>
              </a:extLst>
            </p:cNvPr>
            <p:cNvSpPr/>
            <p:nvPr/>
          </p:nvSpPr>
          <p:spPr>
            <a:xfrm>
              <a:off x="6262588" y="3702728"/>
              <a:ext cx="1309295" cy="343016"/>
            </a:xfrm>
            <a:custGeom>
              <a:avLst/>
              <a:gdLst>
                <a:gd name="connsiteX0" fmla="*/ 0 w 2813050"/>
                <a:gd name="connsiteY0" fmla="*/ 76200 h 393700"/>
                <a:gd name="connsiteX1" fmla="*/ 1333500 w 2813050"/>
                <a:gd name="connsiteY1" fmla="*/ 393700 h 393700"/>
                <a:gd name="connsiteX2" fmla="*/ 2813050 w 2813050"/>
                <a:gd name="connsiteY2" fmla="*/ 298450 h 393700"/>
                <a:gd name="connsiteX3" fmla="*/ 1422400 w 2813050"/>
                <a:gd name="connsiteY3" fmla="*/ 0 h 393700"/>
                <a:gd name="connsiteX4" fmla="*/ 0 w 2813050"/>
                <a:gd name="connsiteY4" fmla="*/ 7620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3050" h="393700">
                  <a:moveTo>
                    <a:pt x="0" y="76200"/>
                  </a:moveTo>
                  <a:lnTo>
                    <a:pt x="1333500" y="393700"/>
                  </a:lnTo>
                  <a:lnTo>
                    <a:pt x="2813050" y="298450"/>
                  </a:lnTo>
                  <a:lnTo>
                    <a:pt x="1422400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b="1" dirty="0" err="1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A1466C77-B95D-D6E9-D37B-41D06F2F5CA2}"/>
                </a:ext>
              </a:extLst>
            </p:cNvPr>
            <p:cNvSpPr/>
            <p:nvPr/>
          </p:nvSpPr>
          <p:spPr>
            <a:xfrm>
              <a:off x="6184383" y="3372528"/>
              <a:ext cx="1648829" cy="412750"/>
            </a:xfrm>
            <a:custGeom>
              <a:avLst/>
              <a:gdLst>
                <a:gd name="connsiteX0" fmla="*/ 0 w 3213100"/>
                <a:gd name="connsiteY0" fmla="*/ 0 h 412750"/>
                <a:gd name="connsiteX1" fmla="*/ 3213100 w 3213100"/>
                <a:gd name="connsiteY1" fmla="*/ 0 h 412750"/>
                <a:gd name="connsiteX2" fmla="*/ 3079750 w 3213100"/>
                <a:gd name="connsiteY2" fmla="*/ 412750 h 412750"/>
                <a:gd name="connsiteX3" fmla="*/ 139700 w 3213100"/>
                <a:gd name="connsiteY3" fmla="*/ 412750 h 412750"/>
                <a:gd name="connsiteX4" fmla="*/ 0 w 3213100"/>
                <a:gd name="connsiteY4" fmla="*/ 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100" h="412750">
                  <a:moveTo>
                    <a:pt x="0" y="0"/>
                  </a:moveTo>
                  <a:lnTo>
                    <a:pt x="3213100" y="0"/>
                  </a:lnTo>
                  <a:lnTo>
                    <a:pt x="3079750" y="412750"/>
                  </a:lnTo>
                  <a:lnTo>
                    <a:pt x="139700" y="412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Poppins" panose="00000500000000000000" pitchFamily="2" charset="0"/>
                  <a:cs typeface="Poppins" panose="00000500000000000000" pitchFamily="2" charset="0"/>
                </a:rPr>
                <a:t>Desejo</a:t>
              </a:r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2C682CDF-13FD-B2F4-BCDD-0126C035C9B7}"/>
                </a:ext>
              </a:extLst>
            </p:cNvPr>
            <p:cNvSpPr/>
            <p:nvPr/>
          </p:nvSpPr>
          <p:spPr>
            <a:xfrm>
              <a:off x="6445711" y="3963078"/>
              <a:ext cx="1126172" cy="412750"/>
            </a:xfrm>
            <a:custGeom>
              <a:avLst/>
              <a:gdLst>
                <a:gd name="connsiteX0" fmla="*/ 0 w 3213100"/>
                <a:gd name="connsiteY0" fmla="*/ 0 h 412750"/>
                <a:gd name="connsiteX1" fmla="*/ 3213100 w 3213100"/>
                <a:gd name="connsiteY1" fmla="*/ 0 h 412750"/>
                <a:gd name="connsiteX2" fmla="*/ 3079750 w 3213100"/>
                <a:gd name="connsiteY2" fmla="*/ 412750 h 412750"/>
                <a:gd name="connsiteX3" fmla="*/ 139700 w 3213100"/>
                <a:gd name="connsiteY3" fmla="*/ 412750 h 412750"/>
                <a:gd name="connsiteX4" fmla="*/ 0 w 3213100"/>
                <a:gd name="connsiteY4" fmla="*/ 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100" h="412750">
                  <a:moveTo>
                    <a:pt x="0" y="0"/>
                  </a:moveTo>
                  <a:lnTo>
                    <a:pt x="3213100" y="0"/>
                  </a:lnTo>
                  <a:lnTo>
                    <a:pt x="3079750" y="412750"/>
                  </a:lnTo>
                  <a:lnTo>
                    <a:pt x="139700" y="412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879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Poppins" panose="00000500000000000000" pitchFamily="2" charset="0"/>
                  <a:cs typeface="Poppins" panose="00000500000000000000" pitchFamily="2" charset="0"/>
                </a:rPr>
                <a:t>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327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7BBCA4E-08F1-CC8A-A1CB-6C76C80E1320}"/>
              </a:ext>
            </a:extLst>
          </p:cNvPr>
          <p:cNvGrpSpPr/>
          <p:nvPr/>
        </p:nvGrpSpPr>
        <p:grpSpPr>
          <a:xfrm>
            <a:off x="5589186" y="1190030"/>
            <a:ext cx="2810503" cy="2810503"/>
            <a:chOff x="1521700" y="1247636"/>
            <a:chExt cx="4294203" cy="4294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7F8F58-AA3F-5950-475C-745C1EB6EA0D}"/>
                </a:ext>
              </a:extLst>
            </p:cNvPr>
            <p:cNvSpPr/>
            <p:nvPr/>
          </p:nvSpPr>
          <p:spPr>
            <a:xfrm>
              <a:off x="1521700" y="1247636"/>
              <a:ext cx="4294202" cy="429420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4405EF-2897-A2B8-1697-E73952DB7CFF}"/>
                </a:ext>
              </a:extLst>
            </p:cNvPr>
            <p:cNvGrpSpPr/>
            <p:nvPr/>
          </p:nvGrpSpPr>
          <p:grpSpPr>
            <a:xfrm>
              <a:off x="1521702" y="1247636"/>
              <a:ext cx="4294201" cy="4294203"/>
              <a:chOff x="6771851" y="1634907"/>
              <a:chExt cx="3934251" cy="4294203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F2D3ADA-D946-5BCC-8703-06A8A5CE9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1851" y="3453598"/>
                <a:ext cx="3934251" cy="0"/>
              </a:xfrm>
              <a:prstGeom prst="line">
                <a:avLst/>
              </a:prstGeom>
              <a:ln w="12700" cap="rnd">
                <a:solidFill>
                  <a:schemeClr val="accent1"/>
                </a:solidFill>
                <a:prstDash val="solid"/>
                <a:round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5E9CABB-734A-279B-47D1-9F10B2ED5636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 flipV="1">
                <a:off x="8738974" y="1634907"/>
                <a:ext cx="1" cy="4294203"/>
              </a:xfrm>
              <a:prstGeom prst="line">
                <a:avLst/>
              </a:prstGeom>
              <a:ln w="12700" cap="rnd">
                <a:solidFill>
                  <a:schemeClr val="accent1"/>
                </a:solidFill>
                <a:prstDash val="solid"/>
                <a:round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5ABCCA4-5EB6-D68F-85C7-64496474898F}"/>
              </a:ext>
            </a:extLst>
          </p:cNvPr>
          <p:cNvSpPr txBox="1"/>
          <p:nvPr/>
        </p:nvSpPr>
        <p:spPr>
          <a:xfrm>
            <a:off x="5938913" y="891355"/>
            <a:ext cx="21954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Mapa de Posicionamento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91766-CD5C-DDC2-1759-A9472CEBE20E}"/>
              </a:ext>
            </a:extLst>
          </p:cNvPr>
          <p:cNvSpPr txBox="1"/>
          <p:nvPr/>
        </p:nvSpPr>
        <p:spPr>
          <a:xfrm>
            <a:off x="5093940" y="1206606"/>
            <a:ext cx="461665" cy="7506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pPr algn="l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Alta Qualidade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A0C24-7A06-79A5-E92A-6E0A6F918D01}"/>
              </a:ext>
            </a:extLst>
          </p:cNvPr>
          <p:cNvSpPr txBox="1"/>
          <p:nvPr/>
        </p:nvSpPr>
        <p:spPr>
          <a:xfrm>
            <a:off x="5108278" y="3421530"/>
            <a:ext cx="461665" cy="100205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Baixa Qualidade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38FC5-2E6D-7A64-7EE0-32E67B54A2B1}"/>
              </a:ext>
            </a:extLst>
          </p:cNvPr>
          <p:cNvSpPr txBox="1"/>
          <p:nvPr/>
        </p:nvSpPr>
        <p:spPr>
          <a:xfrm>
            <a:off x="5499207" y="4162767"/>
            <a:ext cx="11187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Preço baixo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E478A-3E74-3EF0-C2A8-26D4ADC468CF}"/>
              </a:ext>
            </a:extLst>
          </p:cNvPr>
          <p:cNvSpPr txBox="1"/>
          <p:nvPr/>
        </p:nvSpPr>
        <p:spPr>
          <a:xfrm>
            <a:off x="7732703" y="4162766"/>
            <a:ext cx="960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Preço alto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D08120-8DCA-B3EE-DE29-C62FF01641DD}"/>
              </a:ext>
            </a:extLst>
          </p:cNvPr>
          <p:cNvSpPr/>
          <p:nvPr/>
        </p:nvSpPr>
        <p:spPr>
          <a:xfrm rot="10800000" flipH="1" flipV="1">
            <a:off x="6063133" y="1681240"/>
            <a:ext cx="554857" cy="55485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500" b="1" spc="75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2BAD78-7D11-2B81-7425-67C21A41665F}"/>
              </a:ext>
            </a:extLst>
          </p:cNvPr>
          <p:cNvSpPr/>
          <p:nvPr/>
        </p:nvSpPr>
        <p:spPr>
          <a:xfrm rot="10800000" flipH="1" flipV="1">
            <a:off x="7332802" y="1402429"/>
            <a:ext cx="554857" cy="55485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500" b="1" spc="75" dirty="0">
                <a:solidFill>
                  <a:schemeClr val="bg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459262-89B0-634F-228A-6B18796F7FFC}"/>
              </a:ext>
            </a:extLst>
          </p:cNvPr>
          <p:cNvSpPr/>
          <p:nvPr/>
        </p:nvSpPr>
        <p:spPr>
          <a:xfrm rot="10800000" flipH="1" flipV="1">
            <a:off x="6142215" y="2969246"/>
            <a:ext cx="554858" cy="55485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500" b="1" spc="75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7D90FE-9984-C804-B255-995042C239B0}"/>
              </a:ext>
            </a:extLst>
          </p:cNvPr>
          <p:cNvSpPr/>
          <p:nvPr/>
        </p:nvSpPr>
        <p:spPr>
          <a:xfrm rot="10800000" flipH="1" flipV="1">
            <a:off x="7189984" y="2776804"/>
            <a:ext cx="554858" cy="554858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500" b="1" spc="75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C11148-4187-EAA4-9ACD-0FDBAAC2D425}"/>
              </a:ext>
            </a:extLst>
          </p:cNvPr>
          <p:cNvCxnSpPr>
            <a:cxnSpLocks/>
          </p:cNvCxnSpPr>
          <p:nvPr/>
        </p:nvCxnSpPr>
        <p:spPr>
          <a:xfrm flipV="1">
            <a:off x="5314985" y="2013304"/>
            <a:ext cx="0" cy="1233371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  <a:round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60735A-A493-7ABC-893E-6FBBEC841508}"/>
              </a:ext>
            </a:extLst>
          </p:cNvPr>
          <p:cNvCxnSpPr>
            <a:cxnSpLocks/>
          </p:cNvCxnSpPr>
          <p:nvPr/>
        </p:nvCxnSpPr>
        <p:spPr>
          <a:xfrm flipH="1">
            <a:off x="6332249" y="4256003"/>
            <a:ext cx="130152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  <a:round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757145-B66E-B153-3424-2D485E72BC3E}"/>
              </a:ext>
            </a:extLst>
          </p:cNvPr>
          <p:cNvSpPr txBox="1"/>
          <p:nvPr/>
        </p:nvSpPr>
        <p:spPr>
          <a:xfrm>
            <a:off x="989762" y="3789248"/>
            <a:ext cx="1617557" cy="2804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Nossa Empresa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BBCE65-F29C-9361-5FBD-927F43990BA9}"/>
              </a:ext>
            </a:extLst>
          </p:cNvPr>
          <p:cNvSpPr txBox="1"/>
          <p:nvPr/>
        </p:nvSpPr>
        <p:spPr>
          <a:xfrm>
            <a:off x="989762" y="4196043"/>
            <a:ext cx="1617557" cy="2804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Empresa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E83A5D-6D06-8C60-B628-4330AC595E94}"/>
              </a:ext>
            </a:extLst>
          </p:cNvPr>
          <p:cNvSpPr txBox="1"/>
          <p:nvPr/>
        </p:nvSpPr>
        <p:spPr>
          <a:xfrm>
            <a:off x="3157957" y="4196043"/>
            <a:ext cx="1617557" cy="2804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Empresa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1EE3C-0933-AC3D-81F2-DA84D9498558}"/>
              </a:ext>
            </a:extLst>
          </p:cNvPr>
          <p:cNvSpPr txBox="1"/>
          <p:nvPr/>
        </p:nvSpPr>
        <p:spPr>
          <a:xfrm>
            <a:off x="3168187" y="3789248"/>
            <a:ext cx="1617557" cy="2804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Empresa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D91B2A-DA49-A328-9F99-6D10D5B5CF6B}"/>
              </a:ext>
            </a:extLst>
          </p:cNvPr>
          <p:cNvSpPr/>
          <p:nvPr/>
        </p:nvSpPr>
        <p:spPr>
          <a:xfrm rot="10800000" flipV="1">
            <a:off x="749612" y="3821726"/>
            <a:ext cx="215503" cy="2155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900" b="1" spc="75" dirty="0">
                <a:solidFill>
                  <a:schemeClr val="bg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4DB2567-5C0A-5EF8-EACA-3EEA5230E75F}"/>
              </a:ext>
            </a:extLst>
          </p:cNvPr>
          <p:cNvSpPr/>
          <p:nvPr/>
        </p:nvSpPr>
        <p:spPr>
          <a:xfrm rot="10800000" flipV="1">
            <a:off x="2899719" y="3821726"/>
            <a:ext cx="215503" cy="2155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900" b="1" spc="75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62DCA2-5ACF-AB76-8E2A-758E99B87BFA}"/>
              </a:ext>
            </a:extLst>
          </p:cNvPr>
          <p:cNvSpPr/>
          <p:nvPr/>
        </p:nvSpPr>
        <p:spPr>
          <a:xfrm rot="10800000" flipV="1">
            <a:off x="2895566" y="4228521"/>
            <a:ext cx="215504" cy="215504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900" b="1" spc="75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FB5F53F-F5DA-9350-F480-AC8A14FA9B53}"/>
              </a:ext>
            </a:extLst>
          </p:cNvPr>
          <p:cNvSpPr/>
          <p:nvPr/>
        </p:nvSpPr>
        <p:spPr>
          <a:xfrm rot="10800000" flipV="1">
            <a:off x="749611" y="4228521"/>
            <a:ext cx="215504" cy="21550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900" b="1" spc="75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33" name="TextBox 15">
            <a:extLst>
              <a:ext uri="{FF2B5EF4-FFF2-40B4-BE49-F238E27FC236}">
                <a16:creationId xmlns:a16="http://schemas.microsoft.com/office/drawing/2014/main" id="{44669B8D-4FC2-6FE4-FAC5-0D2C3152C6B6}"/>
              </a:ext>
            </a:extLst>
          </p:cNvPr>
          <p:cNvSpPr txBox="1"/>
          <p:nvPr/>
        </p:nvSpPr>
        <p:spPr>
          <a:xfrm>
            <a:off x="621275" y="1282044"/>
            <a:ext cx="373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Posicionamento</a:t>
            </a:r>
          </a:p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competitivo</a:t>
            </a: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6163EAAC-09DF-AA13-898C-A2214BEF69C5}"/>
              </a:ext>
            </a:extLst>
          </p:cNvPr>
          <p:cNvSpPr/>
          <p:nvPr/>
        </p:nvSpPr>
        <p:spPr>
          <a:xfrm>
            <a:off x="673106" y="2172827"/>
            <a:ext cx="3733797" cy="1319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 posicionamento competitivo, destacamos a [nome da empresa] como líder diferenciado no mercado de [nome do mercado/indústria], enfatizando [destaque os pontos fortes ou características únicas] que nos distinguem e nos posicionam estrategicamente para atender às necessidades dos clientes de forma excepcional.</a:t>
            </a:r>
          </a:p>
        </p:txBody>
      </p:sp>
      <p:pic>
        <p:nvPicPr>
          <p:cNvPr id="43" name="Gráfico 42">
            <a:extLst>
              <a:ext uri="{FF2B5EF4-FFF2-40B4-BE49-F238E27FC236}">
                <a16:creationId xmlns:a16="http://schemas.microsoft.com/office/drawing/2014/main" id="{96618279-E855-1726-7D40-F08A7C075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7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A5E28C8-0DCC-DB65-4082-0D82674F15A4}"/>
              </a:ext>
            </a:extLst>
          </p:cNvPr>
          <p:cNvSpPr/>
          <p:nvPr/>
        </p:nvSpPr>
        <p:spPr>
          <a:xfrm>
            <a:off x="8833773" y="0"/>
            <a:ext cx="310227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pt-BR" sz="900" b="0" i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13D1683-4D63-9B26-58EF-E89839429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79959"/>
            <a:ext cx="1313772" cy="338707"/>
          </a:xfrm>
          <a:prstGeom prst="rect">
            <a:avLst/>
          </a:prstGeom>
        </p:spPr>
      </p:pic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18FCF22B-3792-F352-4524-1D5B5E51EB3F}"/>
              </a:ext>
            </a:extLst>
          </p:cNvPr>
          <p:cNvSpPr/>
          <p:nvPr/>
        </p:nvSpPr>
        <p:spPr>
          <a:xfrm>
            <a:off x="3846512" y="1070477"/>
            <a:ext cx="1601125" cy="1384769"/>
          </a:xfrm>
          <a:custGeom>
            <a:avLst/>
            <a:gdLst>
              <a:gd name="connsiteX0" fmla="*/ 0 w 1601125"/>
              <a:gd name="connsiteY0" fmla="*/ 692385 h 1384769"/>
              <a:gd name="connsiteX1" fmla="*/ 395629 w 1601125"/>
              <a:gd name="connsiteY1" fmla="*/ 0 h 1384769"/>
              <a:gd name="connsiteX2" fmla="*/ 1205496 w 1601125"/>
              <a:gd name="connsiteY2" fmla="*/ 0 h 1384769"/>
              <a:gd name="connsiteX3" fmla="*/ 1601125 w 1601125"/>
              <a:gd name="connsiteY3" fmla="*/ 692385 h 1384769"/>
              <a:gd name="connsiteX4" fmla="*/ 1205496 w 1601125"/>
              <a:gd name="connsiteY4" fmla="*/ 1384769 h 1384769"/>
              <a:gd name="connsiteX5" fmla="*/ 395629 w 1601125"/>
              <a:gd name="connsiteY5" fmla="*/ 1384769 h 1384769"/>
              <a:gd name="connsiteX6" fmla="*/ 0 w 1601125"/>
              <a:gd name="connsiteY6" fmla="*/ 692385 h 138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1125" h="1384769">
                <a:moveTo>
                  <a:pt x="0" y="692385"/>
                </a:moveTo>
                <a:lnTo>
                  <a:pt x="395629" y="0"/>
                </a:lnTo>
                <a:lnTo>
                  <a:pt x="1205496" y="0"/>
                </a:lnTo>
                <a:lnTo>
                  <a:pt x="1601125" y="692385"/>
                </a:lnTo>
                <a:lnTo>
                  <a:pt x="1205496" y="1384769"/>
                </a:lnTo>
                <a:lnTo>
                  <a:pt x="395629" y="1384769"/>
                </a:lnTo>
                <a:lnTo>
                  <a:pt x="0" y="692385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0543" tIns="244693" rIns="280543" bIns="244693" numCol="1" spcCol="1270" anchor="ctr" anchorCtr="0">
            <a:noAutofit/>
          </a:bodyPr>
          <a:lstStyle/>
          <a:p>
            <a:pPr marL="0" lvl="0" indent="0" algn="ctr" defTabSz="533400">
              <a:spcBef>
                <a:spcPct val="0"/>
              </a:spcBef>
              <a:spcAft>
                <a:spcPct val="35000"/>
              </a:spcAft>
              <a:buNone/>
            </a:pPr>
            <a:endParaRPr lang="pt-BR" sz="900" b="1" kern="1200" dirty="0"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  <a:p>
            <a:pPr marL="0" lvl="0" indent="0" algn="ctr" defTabSz="533400"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b="1" kern="12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Distribuição</a:t>
            </a:r>
            <a:br>
              <a:rPr lang="pt-BR" sz="900" b="1" kern="12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</a:br>
            <a:r>
              <a:rPr lang="pt-BR" sz="900" b="1" kern="12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de uma</a:t>
            </a:r>
            <a:br>
              <a:rPr lang="pt-BR" sz="900" b="1" kern="12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</a:br>
            <a:r>
              <a:rPr lang="pt-BR" sz="900" b="1" kern="12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camada</a:t>
            </a:r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97F85762-1FC6-2D6C-0B80-0020F6E530DA}"/>
              </a:ext>
            </a:extLst>
          </p:cNvPr>
          <p:cNvSpPr/>
          <p:nvPr/>
        </p:nvSpPr>
        <p:spPr>
          <a:xfrm>
            <a:off x="5197337" y="509067"/>
            <a:ext cx="1311947" cy="1135004"/>
          </a:xfrm>
          <a:custGeom>
            <a:avLst/>
            <a:gdLst>
              <a:gd name="connsiteX0" fmla="*/ 0 w 1311947"/>
              <a:gd name="connsiteY0" fmla="*/ 567502 h 1135004"/>
              <a:gd name="connsiteX1" fmla="*/ 324271 w 1311947"/>
              <a:gd name="connsiteY1" fmla="*/ 0 h 1135004"/>
              <a:gd name="connsiteX2" fmla="*/ 987676 w 1311947"/>
              <a:gd name="connsiteY2" fmla="*/ 0 h 1135004"/>
              <a:gd name="connsiteX3" fmla="*/ 1311947 w 1311947"/>
              <a:gd name="connsiteY3" fmla="*/ 567502 h 1135004"/>
              <a:gd name="connsiteX4" fmla="*/ 987676 w 1311947"/>
              <a:gd name="connsiteY4" fmla="*/ 1135004 h 1135004"/>
              <a:gd name="connsiteX5" fmla="*/ 324271 w 1311947"/>
              <a:gd name="connsiteY5" fmla="*/ 1135004 h 1135004"/>
              <a:gd name="connsiteX6" fmla="*/ 0 w 1311947"/>
              <a:gd name="connsiteY6" fmla="*/ 567502 h 113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947" h="1135004">
                <a:moveTo>
                  <a:pt x="0" y="567502"/>
                </a:moveTo>
                <a:lnTo>
                  <a:pt x="324271" y="0"/>
                </a:lnTo>
                <a:lnTo>
                  <a:pt x="987676" y="0"/>
                </a:lnTo>
                <a:lnTo>
                  <a:pt x="1311947" y="567502"/>
                </a:lnTo>
                <a:lnTo>
                  <a:pt x="987676" y="1135004"/>
                </a:lnTo>
                <a:lnTo>
                  <a:pt x="324271" y="1135004"/>
                </a:lnTo>
                <a:lnTo>
                  <a:pt x="0" y="56750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2659" tIns="203336" rIns="232659" bIns="203336" numCol="1" spcCol="1270" anchor="ctr" anchorCtr="0">
            <a:noAutofit/>
          </a:bodyPr>
          <a:lstStyle/>
          <a:p>
            <a:pPr marL="0" lvl="0" indent="0" algn="ctr" defTabSz="533400"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kern="1200" dirty="0">
                <a:solidFill>
                  <a:schemeClr val="accent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Fornecedor do produto</a:t>
            </a:r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59A7F7E7-1FD9-4F5D-5E58-C21F26167ECC}"/>
              </a:ext>
            </a:extLst>
          </p:cNvPr>
          <p:cNvSpPr/>
          <p:nvPr/>
        </p:nvSpPr>
        <p:spPr>
          <a:xfrm>
            <a:off x="5197337" y="1881332"/>
            <a:ext cx="1311947" cy="1135004"/>
          </a:xfrm>
          <a:custGeom>
            <a:avLst/>
            <a:gdLst>
              <a:gd name="connsiteX0" fmla="*/ 0 w 1311947"/>
              <a:gd name="connsiteY0" fmla="*/ 567502 h 1135004"/>
              <a:gd name="connsiteX1" fmla="*/ 324271 w 1311947"/>
              <a:gd name="connsiteY1" fmla="*/ 0 h 1135004"/>
              <a:gd name="connsiteX2" fmla="*/ 987676 w 1311947"/>
              <a:gd name="connsiteY2" fmla="*/ 0 h 1135004"/>
              <a:gd name="connsiteX3" fmla="*/ 1311947 w 1311947"/>
              <a:gd name="connsiteY3" fmla="*/ 567502 h 1135004"/>
              <a:gd name="connsiteX4" fmla="*/ 987676 w 1311947"/>
              <a:gd name="connsiteY4" fmla="*/ 1135004 h 1135004"/>
              <a:gd name="connsiteX5" fmla="*/ 324271 w 1311947"/>
              <a:gd name="connsiteY5" fmla="*/ 1135004 h 1135004"/>
              <a:gd name="connsiteX6" fmla="*/ 0 w 1311947"/>
              <a:gd name="connsiteY6" fmla="*/ 567502 h 113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947" h="1135004">
                <a:moveTo>
                  <a:pt x="0" y="567502"/>
                </a:moveTo>
                <a:lnTo>
                  <a:pt x="324271" y="0"/>
                </a:lnTo>
                <a:lnTo>
                  <a:pt x="987676" y="0"/>
                </a:lnTo>
                <a:lnTo>
                  <a:pt x="1311947" y="567502"/>
                </a:lnTo>
                <a:lnTo>
                  <a:pt x="987676" y="1135004"/>
                </a:lnTo>
                <a:lnTo>
                  <a:pt x="324271" y="1135004"/>
                </a:lnTo>
                <a:lnTo>
                  <a:pt x="0" y="56750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2659" tIns="203336" rIns="232659" bIns="203336" numCol="1" spcCol="1270" anchor="ctr" anchorCtr="0">
            <a:noAutofit/>
          </a:bodyPr>
          <a:lstStyle/>
          <a:p>
            <a:pPr marL="0" lvl="0" indent="0" algn="ctr" defTabSz="533400"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kern="1200" dirty="0">
                <a:solidFill>
                  <a:schemeClr val="accent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VAR, SI, MSP</a:t>
            </a: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8521C3B3-32E0-C76E-9F7F-7BA5899691E0}"/>
              </a:ext>
            </a:extLst>
          </p:cNvPr>
          <p:cNvSpPr/>
          <p:nvPr/>
        </p:nvSpPr>
        <p:spPr>
          <a:xfrm>
            <a:off x="3994030" y="2580290"/>
            <a:ext cx="1311947" cy="1135004"/>
          </a:xfrm>
          <a:custGeom>
            <a:avLst/>
            <a:gdLst>
              <a:gd name="connsiteX0" fmla="*/ 0 w 1311947"/>
              <a:gd name="connsiteY0" fmla="*/ 567502 h 1135004"/>
              <a:gd name="connsiteX1" fmla="*/ 324271 w 1311947"/>
              <a:gd name="connsiteY1" fmla="*/ 0 h 1135004"/>
              <a:gd name="connsiteX2" fmla="*/ 987676 w 1311947"/>
              <a:gd name="connsiteY2" fmla="*/ 0 h 1135004"/>
              <a:gd name="connsiteX3" fmla="*/ 1311947 w 1311947"/>
              <a:gd name="connsiteY3" fmla="*/ 567502 h 1135004"/>
              <a:gd name="connsiteX4" fmla="*/ 987676 w 1311947"/>
              <a:gd name="connsiteY4" fmla="*/ 1135004 h 1135004"/>
              <a:gd name="connsiteX5" fmla="*/ 324271 w 1311947"/>
              <a:gd name="connsiteY5" fmla="*/ 1135004 h 1135004"/>
              <a:gd name="connsiteX6" fmla="*/ 0 w 1311947"/>
              <a:gd name="connsiteY6" fmla="*/ 567502 h 113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947" h="1135004">
                <a:moveTo>
                  <a:pt x="0" y="567502"/>
                </a:moveTo>
                <a:lnTo>
                  <a:pt x="324271" y="0"/>
                </a:lnTo>
                <a:lnTo>
                  <a:pt x="987676" y="0"/>
                </a:lnTo>
                <a:lnTo>
                  <a:pt x="1311947" y="567502"/>
                </a:lnTo>
                <a:lnTo>
                  <a:pt x="987676" y="1135004"/>
                </a:lnTo>
                <a:lnTo>
                  <a:pt x="324271" y="1135004"/>
                </a:lnTo>
                <a:lnTo>
                  <a:pt x="0" y="56750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2659" tIns="203336" rIns="232659" bIns="203336" numCol="1" spcCol="1270" anchor="ctr" anchorCtr="0">
            <a:noAutofit/>
          </a:bodyPr>
          <a:lstStyle/>
          <a:p>
            <a:pPr marL="0" lvl="0" indent="0" algn="ctr" defTabSz="533400"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kern="1200" dirty="0">
                <a:solidFill>
                  <a:schemeClr val="accent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Cliente final</a:t>
            </a: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088F1911-0993-4751-DFE2-F7011C604048}"/>
              </a:ext>
            </a:extLst>
          </p:cNvPr>
          <p:cNvSpPr/>
          <p:nvPr/>
        </p:nvSpPr>
        <p:spPr>
          <a:xfrm>
            <a:off x="755941" y="2621651"/>
            <a:ext cx="2821348" cy="1319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 estratégia de canais de distribuição, delineamos as formas pelas quais [nome da empresa] levará seus produtos/serviços ao mercado de [nome do mercado/indústria], abrangendo canais diretos e indiretos para alcançar efetivamente nosso público-alvo.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63D21C3B-FED5-3279-5134-92707A6FB5E2}"/>
              </a:ext>
            </a:extLst>
          </p:cNvPr>
          <p:cNvSpPr txBox="1"/>
          <p:nvPr/>
        </p:nvSpPr>
        <p:spPr>
          <a:xfrm>
            <a:off x="724077" y="1736041"/>
            <a:ext cx="3035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Canais de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distribuição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3A73C4FE-3CD2-18D8-9BEF-F37AA4B6AC40}"/>
              </a:ext>
            </a:extLst>
          </p:cNvPr>
          <p:cNvSpPr/>
          <p:nvPr/>
        </p:nvSpPr>
        <p:spPr>
          <a:xfrm>
            <a:off x="6228383" y="2462536"/>
            <a:ext cx="1314831" cy="1137249"/>
          </a:xfrm>
          <a:custGeom>
            <a:avLst/>
            <a:gdLst>
              <a:gd name="connsiteX0" fmla="*/ 0 w 1314831"/>
              <a:gd name="connsiteY0" fmla="*/ 568625 h 1137249"/>
              <a:gd name="connsiteX1" fmla="*/ 324912 w 1314831"/>
              <a:gd name="connsiteY1" fmla="*/ 0 h 1137249"/>
              <a:gd name="connsiteX2" fmla="*/ 989919 w 1314831"/>
              <a:gd name="connsiteY2" fmla="*/ 0 h 1137249"/>
              <a:gd name="connsiteX3" fmla="*/ 1314831 w 1314831"/>
              <a:gd name="connsiteY3" fmla="*/ 568625 h 1137249"/>
              <a:gd name="connsiteX4" fmla="*/ 989919 w 1314831"/>
              <a:gd name="connsiteY4" fmla="*/ 1137249 h 1137249"/>
              <a:gd name="connsiteX5" fmla="*/ 324912 w 1314831"/>
              <a:gd name="connsiteY5" fmla="*/ 1137249 h 1137249"/>
              <a:gd name="connsiteX6" fmla="*/ 0 w 1314831"/>
              <a:gd name="connsiteY6" fmla="*/ 568625 h 113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4831" h="1137249">
                <a:moveTo>
                  <a:pt x="0" y="568625"/>
                </a:moveTo>
                <a:lnTo>
                  <a:pt x="324912" y="0"/>
                </a:lnTo>
                <a:lnTo>
                  <a:pt x="989919" y="0"/>
                </a:lnTo>
                <a:lnTo>
                  <a:pt x="1314831" y="568625"/>
                </a:lnTo>
                <a:lnTo>
                  <a:pt x="989919" y="1137249"/>
                </a:lnTo>
                <a:lnTo>
                  <a:pt x="324912" y="1137249"/>
                </a:lnTo>
                <a:lnTo>
                  <a:pt x="0" y="568625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1843" tIns="202417" rIns="231843" bIns="202417" numCol="1" spcCol="1270" anchor="ctr" anchorCtr="0">
            <a:noAutofit/>
          </a:bodyPr>
          <a:lstStyle/>
          <a:p>
            <a:pPr marL="0" lvl="0" indent="0" algn="ctr" defTabSz="488950">
              <a:spcBef>
                <a:spcPct val="0"/>
              </a:spcBef>
              <a:spcAft>
                <a:spcPct val="35000"/>
              </a:spcAft>
              <a:buNone/>
            </a:pPr>
            <a:endParaRPr lang="pt-BR" sz="900" b="1" kern="1200" dirty="0"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  <a:p>
            <a:pPr marL="0" lvl="0" indent="0" algn="ctr" defTabSz="488950"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b="1" kern="12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Distribuição de duas camadas</a:t>
            </a:r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C52E6CC-D31E-EC23-EE59-4AB42D7EB146}"/>
              </a:ext>
            </a:extLst>
          </p:cNvPr>
          <p:cNvSpPr/>
          <p:nvPr/>
        </p:nvSpPr>
        <p:spPr>
          <a:xfrm>
            <a:off x="6349523" y="1428207"/>
            <a:ext cx="1077361" cy="932050"/>
          </a:xfrm>
          <a:custGeom>
            <a:avLst/>
            <a:gdLst>
              <a:gd name="connsiteX0" fmla="*/ 0 w 1077361"/>
              <a:gd name="connsiteY0" fmla="*/ 466025 h 932050"/>
              <a:gd name="connsiteX1" fmla="*/ 266287 w 1077361"/>
              <a:gd name="connsiteY1" fmla="*/ 0 h 932050"/>
              <a:gd name="connsiteX2" fmla="*/ 811074 w 1077361"/>
              <a:gd name="connsiteY2" fmla="*/ 0 h 932050"/>
              <a:gd name="connsiteX3" fmla="*/ 1077361 w 1077361"/>
              <a:gd name="connsiteY3" fmla="*/ 466025 h 932050"/>
              <a:gd name="connsiteX4" fmla="*/ 811074 w 1077361"/>
              <a:gd name="connsiteY4" fmla="*/ 932050 h 932050"/>
              <a:gd name="connsiteX5" fmla="*/ 266287 w 1077361"/>
              <a:gd name="connsiteY5" fmla="*/ 932050 h 932050"/>
              <a:gd name="connsiteX6" fmla="*/ 0 w 1077361"/>
              <a:gd name="connsiteY6" fmla="*/ 466025 h 9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7361" h="932050">
                <a:moveTo>
                  <a:pt x="0" y="466025"/>
                </a:moveTo>
                <a:lnTo>
                  <a:pt x="266287" y="0"/>
                </a:lnTo>
                <a:lnTo>
                  <a:pt x="811074" y="0"/>
                </a:lnTo>
                <a:lnTo>
                  <a:pt x="1077361" y="466025"/>
                </a:lnTo>
                <a:lnTo>
                  <a:pt x="811074" y="932050"/>
                </a:lnTo>
                <a:lnTo>
                  <a:pt x="266287" y="932050"/>
                </a:lnTo>
                <a:lnTo>
                  <a:pt x="0" y="466025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2512" tIns="168431" rIns="192512" bIns="168431" numCol="1" spcCol="1270" anchor="ctr" anchorCtr="0">
            <a:noAutofit/>
          </a:bodyPr>
          <a:lstStyle/>
          <a:p>
            <a:pPr marL="0" lvl="0" indent="0" algn="ctr" defTabSz="488950"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kern="1200" dirty="0">
                <a:solidFill>
                  <a:schemeClr val="accent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Fornecedor do produto</a:t>
            </a:r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12AFCC2B-0640-EE01-2854-0E9631658628}"/>
              </a:ext>
            </a:extLst>
          </p:cNvPr>
          <p:cNvSpPr/>
          <p:nvPr/>
        </p:nvSpPr>
        <p:spPr>
          <a:xfrm>
            <a:off x="7337669" y="2001480"/>
            <a:ext cx="1077361" cy="932050"/>
          </a:xfrm>
          <a:custGeom>
            <a:avLst/>
            <a:gdLst>
              <a:gd name="connsiteX0" fmla="*/ 0 w 1077361"/>
              <a:gd name="connsiteY0" fmla="*/ 466025 h 932050"/>
              <a:gd name="connsiteX1" fmla="*/ 266287 w 1077361"/>
              <a:gd name="connsiteY1" fmla="*/ 0 h 932050"/>
              <a:gd name="connsiteX2" fmla="*/ 811074 w 1077361"/>
              <a:gd name="connsiteY2" fmla="*/ 0 h 932050"/>
              <a:gd name="connsiteX3" fmla="*/ 1077361 w 1077361"/>
              <a:gd name="connsiteY3" fmla="*/ 466025 h 932050"/>
              <a:gd name="connsiteX4" fmla="*/ 811074 w 1077361"/>
              <a:gd name="connsiteY4" fmla="*/ 932050 h 932050"/>
              <a:gd name="connsiteX5" fmla="*/ 266287 w 1077361"/>
              <a:gd name="connsiteY5" fmla="*/ 932050 h 932050"/>
              <a:gd name="connsiteX6" fmla="*/ 0 w 1077361"/>
              <a:gd name="connsiteY6" fmla="*/ 466025 h 9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7361" h="932050">
                <a:moveTo>
                  <a:pt x="0" y="466025"/>
                </a:moveTo>
                <a:lnTo>
                  <a:pt x="266287" y="0"/>
                </a:lnTo>
                <a:lnTo>
                  <a:pt x="811074" y="0"/>
                </a:lnTo>
                <a:lnTo>
                  <a:pt x="1077361" y="466025"/>
                </a:lnTo>
                <a:lnTo>
                  <a:pt x="811074" y="932050"/>
                </a:lnTo>
                <a:lnTo>
                  <a:pt x="266287" y="932050"/>
                </a:lnTo>
                <a:lnTo>
                  <a:pt x="0" y="466025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2512" tIns="168431" rIns="192512" bIns="168431" numCol="1" spcCol="1270" anchor="ctr" anchorCtr="0">
            <a:noAutofit/>
          </a:bodyPr>
          <a:lstStyle/>
          <a:p>
            <a:pPr lvl="0" algn="ctr" defTabSz="488950">
              <a:spcBef>
                <a:spcPct val="0"/>
              </a:spcBef>
              <a:spcAft>
                <a:spcPct val="35000"/>
              </a:spcAft>
            </a:pPr>
            <a:r>
              <a:rPr lang="pt-BR" sz="900" dirty="0">
                <a:solidFill>
                  <a:schemeClr val="accent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Distribuidor </a:t>
            </a:r>
            <a:endParaRPr lang="pt-BR" sz="900" kern="1200" dirty="0">
              <a:solidFill>
                <a:schemeClr val="accent1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DD828261-5188-FCCC-E58B-98B79618A4A0}"/>
              </a:ext>
            </a:extLst>
          </p:cNvPr>
          <p:cNvSpPr/>
          <p:nvPr/>
        </p:nvSpPr>
        <p:spPr>
          <a:xfrm>
            <a:off x="7337669" y="3128469"/>
            <a:ext cx="1077361" cy="932050"/>
          </a:xfrm>
          <a:custGeom>
            <a:avLst/>
            <a:gdLst>
              <a:gd name="connsiteX0" fmla="*/ 0 w 1077361"/>
              <a:gd name="connsiteY0" fmla="*/ 466025 h 932050"/>
              <a:gd name="connsiteX1" fmla="*/ 266287 w 1077361"/>
              <a:gd name="connsiteY1" fmla="*/ 0 h 932050"/>
              <a:gd name="connsiteX2" fmla="*/ 811074 w 1077361"/>
              <a:gd name="connsiteY2" fmla="*/ 0 h 932050"/>
              <a:gd name="connsiteX3" fmla="*/ 1077361 w 1077361"/>
              <a:gd name="connsiteY3" fmla="*/ 466025 h 932050"/>
              <a:gd name="connsiteX4" fmla="*/ 811074 w 1077361"/>
              <a:gd name="connsiteY4" fmla="*/ 932050 h 932050"/>
              <a:gd name="connsiteX5" fmla="*/ 266287 w 1077361"/>
              <a:gd name="connsiteY5" fmla="*/ 932050 h 932050"/>
              <a:gd name="connsiteX6" fmla="*/ 0 w 1077361"/>
              <a:gd name="connsiteY6" fmla="*/ 466025 h 9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7361" h="932050">
                <a:moveTo>
                  <a:pt x="0" y="466025"/>
                </a:moveTo>
                <a:lnTo>
                  <a:pt x="266287" y="0"/>
                </a:lnTo>
                <a:lnTo>
                  <a:pt x="811074" y="0"/>
                </a:lnTo>
                <a:lnTo>
                  <a:pt x="1077361" y="466025"/>
                </a:lnTo>
                <a:lnTo>
                  <a:pt x="811074" y="932050"/>
                </a:lnTo>
                <a:lnTo>
                  <a:pt x="266287" y="932050"/>
                </a:lnTo>
                <a:lnTo>
                  <a:pt x="0" y="466025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2512" tIns="168431" rIns="192512" bIns="168431" numCol="1" spcCol="1270" anchor="ctr" anchorCtr="0">
            <a:noAutofit/>
          </a:bodyPr>
          <a:lstStyle/>
          <a:p>
            <a:pPr marL="0" lvl="0" indent="0" algn="ctr" defTabSz="488950"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kern="1200" dirty="0">
                <a:solidFill>
                  <a:schemeClr val="accent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VAR, SI, MSP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25BA931F-2FC0-88EE-9E99-36A5CCCEBBAF}"/>
              </a:ext>
            </a:extLst>
          </p:cNvPr>
          <p:cNvSpPr/>
          <p:nvPr/>
        </p:nvSpPr>
        <p:spPr>
          <a:xfrm>
            <a:off x="6349523" y="3702384"/>
            <a:ext cx="1077361" cy="932050"/>
          </a:xfrm>
          <a:custGeom>
            <a:avLst/>
            <a:gdLst>
              <a:gd name="connsiteX0" fmla="*/ 0 w 1077361"/>
              <a:gd name="connsiteY0" fmla="*/ 466025 h 932050"/>
              <a:gd name="connsiteX1" fmla="*/ 266287 w 1077361"/>
              <a:gd name="connsiteY1" fmla="*/ 0 h 932050"/>
              <a:gd name="connsiteX2" fmla="*/ 811074 w 1077361"/>
              <a:gd name="connsiteY2" fmla="*/ 0 h 932050"/>
              <a:gd name="connsiteX3" fmla="*/ 1077361 w 1077361"/>
              <a:gd name="connsiteY3" fmla="*/ 466025 h 932050"/>
              <a:gd name="connsiteX4" fmla="*/ 811074 w 1077361"/>
              <a:gd name="connsiteY4" fmla="*/ 932050 h 932050"/>
              <a:gd name="connsiteX5" fmla="*/ 266287 w 1077361"/>
              <a:gd name="connsiteY5" fmla="*/ 932050 h 932050"/>
              <a:gd name="connsiteX6" fmla="*/ 0 w 1077361"/>
              <a:gd name="connsiteY6" fmla="*/ 466025 h 9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7361" h="932050">
                <a:moveTo>
                  <a:pt x="0" y="466025"/>
                </a:moveTo>
                <a:lnTo>
                  <a:pt x="266287" y="0"/>
                </a:lnTo>
                <a:lnTo>
                  <a:pt x="811074" y="0"/>
                </a:lnTo>
                <a:lnTo>
                  <a:pt x="1077361" y="466025"/>
                </a:lnTo>
                <a:lnTo>
                  <a:pt x="811074" y="932050"/>
                </a:lnTo>
                <a:lnTo>
                  <a:pt x="266287" y="932050"/>
                </a:lnTo>
                <a:lnTo>
                  <a:pt x="0" y="466025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2512" tIns="168431" rIns="192512" bIns="168431" numCol="1" spcCol="1270" anchor="ctr" anchorCtr="0">
            <a:noAutofit/>
          </a:bodyPr>
          <a:lstStyle/>
          <a:p>
            <a:pPr marL="0" lvl="0" indent="0" algn="ctr" defTabSz="488950"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kern="1200" dirty="0">
                <a:solidFill>
                  <a:schemeClr val="accent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Cliente final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75CB1CC-C1AC-445D-D764-4EE83662E6B2}"/>
              </a:ext>
            </a:extLst>
          </p:cNvPr>
          <p:cNvSpPr txBox="1"/>
          <p:nvPr/>
        </p:nvSpPr>
        <p:spPr>
          <a:xfrm>
            <a:off x="4496503" y="1218587"/>
            <a:ext cx="3011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1</a:t>
            </a:r>
            <a:endParaRPr lang="pt-B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CC389D8-0736-293B-FE1E-429080B56D5B}"/>
              </a:ext>
            </a:extLst>
          </p:cNvPr>
          <p:cNvSpPr txBox="1"/>
          <p:nvPr/>
        </p:nvSpPr>
        <p:spPr>
          <a:xfrm>
            <a:off x="6721543" y="2506367"/>
            <a:ext cx="3011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2</a:t>
            </a:r>
            <a:endParaRPr lang="pt-B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riângulo isósceles 40">
            <a:extLst>
              <a:ext uri="{FF2B5EF4-FFF2-40B4-BE49-F238E27FC236}">
                <a16:creationId xmlns:a16="http://schemas.microsoft.com/office/drawing/2014/main" id="{7F9B9203-0183-C696-1DFF-E1AF6656B3D3}"/>
              </a:ext>
            </a:extLst>
          </p:cNvPr>
          <p:cNvSpPr/>
          <p:nvPr/>
        </p:nvSpPr>
        <p:spPr>
          <a:xfrm rot="10800000">
            <a:off x="5696333" y="1706520"/>
            <a:ext cx="313953" cy="156136"/>
          </a:xfrm>
          <a:prstGeom prst="triangle">
            <a:avLst/>
          </a:prstGeom>
          <a:solidFill>
            <a:srgbClr val="E2E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2" name="Triângulo isósceles 41">
            <a:extLst>
              <a:ext uri="{FF2B5EF4-FFF2-40B4-BE49-F238E27FC236}">
                <a16:creationId xmlns:a16="http://schemas.microsoft.com/office/drawing/2014/main" id="{158E071C-2DCE-E59C-99CC-D7EC0F719EC7}"/>
              </a:ext>
            </a:extLst>
          </p:cNvPr>
          <p:cNvSpPr/>
          <p:nvPr/>
        </p:nvSpPr>
        <p:spPr>
          <a:xfrm rot="14400000">
            <a:off x="5063873" y="2727601"/>
            <a:ext cx="313953" cy="156136"/>
          </a:xfrm>
          <a:prstGeom prst="triangle">
            <a:avLst/>
          </a:prstGeom>
          <a:solidFill>
            <a:srgbClr val="E2E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3" name="Triângulo isósceles 42">
            <a:extLst>
              <a:ext uri="{FF2B5EF4-FFF2-40B4-BE49-F238E27FC236}">
                <a16:creationId xmlns:a16="http://schemas.microsoft.com/office/drawing/2014/main" id="{6FD22D37-7A76-14B8-6AF5-D30F760C5745}"/>
              </a:ext>
            </a:extLst>
          </p:cNvPr>
          <p:cNvSpPr/>
          <p:nvPr/>
        </p:nvSpPr>
        <p:spPr>
          <a:xfrm rot="7200000">
            <a:off x="7236735" y="2118000"/>
            <a:ext cx="313953" cy="156136"/>
          </a:xfrm>
          <a:prstGeom prst="triangle">
            <a:avLst/>
          </a:prstGeom>
          <a:solidFill>
            <a:srgbClr val="E2E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4" name="Triângulo isósceles 43">
            <a:extLst>
              <a:ext uri="{FF2B5EF4-FFF2-40B4-BE49-F238E27FC236}">
                <a16:creationId xmlns:a16="http://schemas.microsoft.com/office/drawing/2014/main" id="{1520BF53-326F-BA09-384C-F5EE9E93C901}"/>
              </a:ext>
            </a:extLst>
          </p:cNvPr>
          <p:cNvSpPr/>
          <p:nvPr/>
        </p:nvSpPr>
        <p:spPr>
          <a:xfrm rot="10800000">
            <a:off x="7716794" y="2963821"/>
            <a:ext cx="313953" cy="156136"/>
          </a:xfrm>
          <a:prstGeom prst="triangle">
            <a:avLst/>
          </a:prstGeom>
          <a:solidFill>
            <a:srgbClr val="E2E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5" name="Triângulo isósceles 44">
            <a:extLst>
              <a:ext uri="{FF2B5EF4-FFF2-40B4-BE49-F238E27FC236}">
                <a16:creationId xmlns:a16="http://schemas.microsoft.com/office/drawing/2014/main" id="{58B81994-A2DD-E579-41C0-E323616919B9}"/>
              </a:ext>
            </a:extLst>
          </p:cNvPr>
          <p:cNvSpPr/>
          <p:nvPr/>
        </p:nvSpPr>
        <p:spPr>
          <a:xfrm rot="14400000">
            <a:off x="7213874" y="3809642"/>
            <a:ext cx="313953" cy="156136"/>
          </a:xfrm>
          <a:prstGeom prst="triangle">
            <a:avLst/>
          </a:prstGeom>
          <a:solidFill>
            <a:srgbClr val="E2E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34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289BC70-2AA5-4C14-A1B5-09A03C3643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49150"/>
              </p:ext>
            </p:extLst>
          </p:nvPr>
        </p:nvGraphicFramePr>
        <p:xfrm>
          <a:off x="3924299" y="788836"/>
          <a:ext cx="4693921" cy="2693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Gráfico 1">
            <a:extLst>
              <a:ext uri="{FF2B5EF4-FFF2-40B4-BE49-F238E27FC236}">
                <a16:creationId xmlns:a16="http://schemas.microsoft.com/office/drawing/2014/main" id="{5067D5EB-C3EE-AB88-6394-71A8A250A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965" y="379959"/>
            <a:ext cx="1313772" cy="338707"/>
          </a:xfrm>
          <a:prstGeom prst="rect">
            <a:avLst/>
          </a:prstGeom>
        </p:spPr>
      </p:pic>
      <p:sp>
        <p:nvSpPr>
          <p:cNvPr id="4" name="Rectangle 24">
            <a:extLst>
              <a:ext uri="{FF2B5EF4-FFF2-40B4-BE49-F238E27FC236}">
                <a16:creationId xmlns:a16="http://schemas.microsoft.com/office/drawing/2014/main" id="{2AB71D24-C119-8D05-CBFF-AE036FDC4D8A}"/>
              </a:ext>
            </a:extLst>
          </p:cNvPr>
          <p:cNvSpPr/>
          <p:nvPr/>
        </p:nvSpPr>
        <p:spPr>
          <a:xfrm>
            <a:off x="727561" y="2068732"/>
            <a:ext cx="2987189" cy="1319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previsão de vendas da [nome da empresa] utiliza análises de dados históricos, tendências de mercado e fatores sazonais para estimar com precisão o potencial de vendas no mercado de [nome do mercado/indústria], orientando nossas estratégias de crescimento.</a:t>
            </a: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233242E1-EBD0-3068-C8E8-6D4CF5F3E378}"/>
              </a:ext>
            </a:extLst>
          </p:cNvPr>
          <p:cNvSpPr txBox="1"/>
          <p:nvPr/>
        </p:nvSpPr>
        <p:spPr>
          <a:xfrm>
            <a:off x="695697" y="1183122"/>
            <a:ext cx="252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Previsão </a:t>
            </a:r>
            <a:br>
              <a:rPr lang="pt-BR" dirty="0"/>
            </a:b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vendas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DF6F5A5-9351-1DB6-93EE-78AF0D9C63CE}"/>
              </a:ext>
            </a:extLst>
          </p:cNvPr>
          <p:cNvGrpSpPr/>
          <p:nvPr/>
        </p:nvGrpSpPr>
        <p:grpSpPr>
          <a:xfrm>
            <a:off x="781050" y="4001447"/>
            <a:ext cx="1677674" cy="716280"/>
            <a:chOff x="838200" y="3833807"/>
            <a:chExt cx="1638300" cy="71628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0E97D3D-57FD-D4DD-4AD1-36B18BDB9F23}"/>
                </a:ext>
              </a:extLst>
            </p:cNvPr>
            <p:cNvSpPr/>
            <p:nvPr/>
          </p:nvSpPr>
          <p:spPr>
            <a:xfrm>
              <a:off x="838200" y="3833807"/>
              <a:ext cx="1638300" cy="7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86A0CFB-C03E-3112-9D79-709B0039F6A7}"/>
                </a:ext>
              </a:extLst>
            </p:cNvPr>
            <p:cNvSpPr txBox="1"/>
            <p:nvPr/>
          </p:nvSpPr>
          <p:spPr>
            <a:xfrm>
              <a:off x="922020" y="3892386"/>
              <a:ext cx="147066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2024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3EEB89F-B15F-47B4-DC02-5B91A6AC7FBE}"/>
                </a:ext>
              </a:extLst>
            </p:cNvPr>
            <p:cNvSpPr txBox="1"/>
            <p:nvPr/>
          </p:nvSpPr>
          <p:spPr>
            <a:xfrm>
              <a:off x="922020" y="4105746"/>
              <a:ext cx="14706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R$ 99,99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C68D32C-11FA-E77C-DC6D-97F492E81D1C}"/>
              </a:ext>
            </a:extLst>
          </p:cNvPr>
          <p:cNvGrpSpPr/>
          <p:nvPr/>
        </p:nvGrpSpPr>
        <p:grpSpPr>
          <a:xfrm>
            <a:off x="2749125" y="4001447"/>
            <a:ext cx="1677674" cy="716280"/>
            <a:chOff x="838200" y="3833807"/>
            <a:chExt cx="1638300" cy="71628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8C34AB3-0912-00B8-18E7-12FA0093940B}"/>
                </a:ext>
              </a:extLst>
            </p:cNvPr>
            <p:cNvSpPr/>
            <p:nvPr/>
          </p:nvSpPr>
          <p:spPr>
            <a:xfrm>
              <a:off x="838200" y="3833807"/>
              <a:ext cx="1638300" cy="7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8F7208F-7144-B0A5-739C-887F9B94FAEE}"/>
                </a:ext>
              </a:extLst>
            </p:cNvPr>
            <p:cNvSpPr txBox="1"/>
            <p:nvPr/>
          </p:nvSpPr>
          <p:spPr>
            <a:xfrm>
              <a:off x="922020" y="3892386"/>
              <a:ext cx="147066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2025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258332FD-5984-4E16-0F8C-9102D18CB3F9}"/>
                </a:ext>
              </a:extLst>
            </p:cNvPr>
            <p:cNvSpPr txBox="1"/>
            <p:nvPr/>
          </p:nvSpPr>
          <p:spPr>
            <a:xfrm>
              <a:off x="922020" y="4105746"/>
              <a:ext cx="14706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R$ 99,99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58033E0-5772-FA4E-8697-56F0D240F791}"/>
              </a:ext>
            </a:extLst>
          </p:cNvPr>
          <p:cNvGrpSpPr/>
          <p:nvPr/>
        </p:nvGrpSpPr>
        <p:grpSpPr>
          <a:xfrm>
            <a:off x="4717200" y="4001447"/>
            <a:ext cx="1677674" cy="716280"/>
            <a:chOff x="838200" y="3833807"/>
            <a:chExt cx="1638300" cy="716280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035C68E-E468-A2E4-EF44-792FB39780F9}"/>
                </a:ext>
              </a:extLst>
            </p:cNvPr>
            <p:cNvSpPr/>
            <p:nvPr/>
          </p:nvSpPr>
          <p:spPr>
            <a:xfrm>
              <a:off x="838200" y="3833807"/>
              <a:ext cx="1638300" cy="7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E968EFD-B64F-47DF-B580-6F7965AD0EC9}"/>
                </a:ext>
              </a:extLst>
            </p:cNvPr>
            <p:cNvSpPr txBox="1"/>
            <p:nvPr/>
          </p:nvSpPr>
          <p:spPr>
            <a:xfrm>
              <a:off x="922020" y="3892386"/>
              <a:ext cx="147066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2026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59DCB9B-F9CE-A440-95CA-FB6FCC229D51}"/>
                </a:ext>
              </a:extLst>
            </p:cNvPr>
            <p:cNvSpPr txBox="1"/>
            <p:nvPr/>
          </p:nvSpPr>
          <p:spPr>
            <a:xfrm>
              <a:off x="922020" y="4105746"/>
              <a:ext cx="14706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R$ 99,99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6910764-F3D7-D6BA-26F4-A7910DECAB79}"/>
              </a:ext>
            </a:extLst>
          </p:cNvPr>
          <p:cNvGrpSpPr/>
          <p:nvPr/>
        </p:nvGrpSpPr>
        <p:grpSpPr>
          <a:xfrm>
            <a:off x="6685276" y="4001447"/>
            <a:ext cx="1677674" cy="716280"/>
            <a:chOff x="838200" y="3833807"/>
            <a:chExt cx="1638300" cy="71628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3CA1074B-BE66-C85E-70B3-9950FFF6F732}"/>
                </a:ext>
              </a:extLst>
            </p:cNvPr>
            <p:cNvSpPr/>
            <p:nvPr/>
          </p:nvSpPr>
          <p:spPr>
            <a:xfrm>
              <a:off x="838200" y="3833807"/>
              <a:ext cx="1638300" cy="7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5AA070C-98C8-7293-0F41-17D11D5B4F5C}"/>
                </a:ext>
              </a:extLst>
            </p:cNvPr>
            <p:cNvSpPr txBox="1"/>
            <p:nvPr/>
          </p:nvSpPr>
          <p:spPr>
            <a:xfrm>
              <a:off x="922020" y="3892386"/>
              <a:ext cx="147066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2027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97F0C50-CDCE-568D-A63A-640C1F5B5D99}"/>
                </a:ext>
              </a:extLst>
            </p:cNvPr>
            <p:cNvSpPr txBox="1"/>
            <p:nvPr/>
          </p:nvSpPr>
          <p:spPr>
            <a:xfrm>
              <a:off x="922020" y="4105746"/>
              <a:ext cx="14706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R$ 99,99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5003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9C5F00A1-1AE9-435E-934B-C79E6158088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45939108"/>
              </p:ext>
            </p:extLst>
          </p:nvPr>
        </p:nvGraphicFramePr>
        <p:xfrm>
          <a:off x="414000" y="1085850"/>
          <a:ext cx="8316000" cy="371475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76000">
                  <a:extLst>
                    <a:ext uri="{9D8B030D-6E8A-4147-A177-3AD203B41FA5}">
                      <a16:colId xmlns:a16="http://schemas.microsoft.com/office/drawing/2014/main" val="442824250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9613468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694631644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112507160"/>
                    </a:ext>
                  </a:extLst>
                </a:gridCol>
              </a:tblGrid>
              <a:tr h="176893">
                <a:tc>
                  <a:txBody>
                    <a:bodyPr/>
                    <a:lstStyle/>
                    <a:p>
                      <a:pPr algn="ctr"/>
                      <a:endParaRPr lang="pt-BR" sz="750" b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Roboto" panose="020000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algn="l"/>
                      <a:r>
                        <a:rPr lang="pt-BR" sz="75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Jan 24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algn="l"/>
                      <a:r>
                        <a:rPr lang="pt-BR" sz="750" b="1" noProof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Fev</a:t>
                      </a:r>
                      <a:r>
                        <a:rPr lang="pt-BR" sz="75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 24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5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Mar 24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025368722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Receita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723739541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Custo direto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4247673791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Margem Bruta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424441895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Margem Bruta %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813242252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Despesas Operacionais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525210895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Salário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209248091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Despesas Relacionadas a Funcionários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551848716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Marketing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767864934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Equipamentos Locados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330100897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Alugar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018678620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Utilidades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920551836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Seguro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482117782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Despesas Operacionais Totais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004545689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Resultado Operacional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536059729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Juros Incorridos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668470596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Depreciação e Amortização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877694365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Imposto de Renda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004229443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Despesas Totais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533239975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Lucro Líquido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790081420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Lucro Líquido/Vendas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26030518"/>
                  </a:ext>
                </a:extLst>
              </a:tr>
            </a:tbl>
          </a:graphicData>
        </a:graphic>
      </p:graphicFrame>
      <p:pic>
        <p:nvPicPr>
          <p:cNvPr id="4" name="Gráfico 3">
            <a:extLst>
              <a:ext uri="{FF2B5EF4-FFF2-40B4-BE49-F238E27FC236}">
                <a16:creationId xmlns:a16="http://schemas.microsoft.com/office/drawing/2014/main" id="{FBCB7FF6-9089-A23D-E903-7193F1C76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0"/>
            <a:ext cx="1313772" cy="338707"/>
          </a:xfrm>
          <a:prstGeom prst="rect">
            <a:avLst/>
          </a:prstGeom>
        </p:spPr>
      </p:pic>
      <p:sp>
        <p:nvSpPr>
          <p:cNvPr id="6" name="TextBox 40">
            <a:extLst>
              <a:ext uri="{FF2B5EF4-FFF2-40B4-BE49-F238E27FC236}">
                <a16:creationId xmlns:a16="http://schemas.microsoft.com/office/drawing/2014/main" id="{841CF13E-CAAB-F44A-3B2E-E383F7ED6A7E}"/>
              </a:ext>
            </a:extLst>
          </p:cNvPr>
          <p:cNvSpPr txBox="1"/>
          <p:nvPr/>
        </p:nvSpPr>
        <p:spPr>
          <a:xfrm>
            <a:off x="314325" y="364706"/>
            <a:ext cx="49149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accent2"/>
                </a:solidFill>
              </a:rPr>
              <a:t>Lucro Projetado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Prejuízo</a:t>
            </a:r>
          </a:p>
        </p:txBody>
      </p:sp>
    </p:spTree>
    <p:extLst>
      <p:ext uri="{BB962C8B-B14F-4D97-AF65-F5344CB8AC3E}">
        <p14:creationId xmlns:p14="http://schemas.microsoft.com/office/powerpoint/2010/main" val="2512884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644EE5E-891F-4449-B74D-C20482ADA0D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53224858"/>
              </p:ext>
            </p:extLst>
          </p:nvPr>
        </p:nvGraphicFramePr>
        <p:xfrm>
          <a:off x="396000" y="1144796"/>
          <a:ext cx="8352000" cy="363399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2000">
                  <a:extLst>
                    <a:ext uri="{9D8B030D-6E8A-4147-A177-3AD203B41FA5}">
                      <a16:colId xmlns:a16="http://schemas.microsoft.com/office/drawing/2014/main" val="442824250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96134689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694631644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112507160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159224919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537743938"/>
                    </a:ext>
                  </a:extLst>
                </a:gridCol>
              </a:tblGrid>
              <a:tr h="279538">
                <a:tc>
                  <a:txBody>
                    <a:bodyPr/>
                    <a:lstStyle/>
                    <a:p>
                      <a:pPr marL="0" indent="0" algn="l"/>
                      <a:r>
                        <a:rPr lang="pt-BR" sz="75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Balanço Patrimonial (USD MM)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pt-BR" sz="75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Mar 18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/>
                      <a:r>
                        <a:rPr lang="pt-BR" sz="75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Mar 19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/>
                      <a:r>
                        <a:rPr lang="pt-BR" sz="75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Mar 20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5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Mar 21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5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Mar 22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025368722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Passivo Não Circulante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723739541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Empréstimos de curto prazo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4247673791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Contas a Pagar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424441895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Passivo circulante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813242252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 do Passivo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525210895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 do Ativo Imobilizado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209248091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Inventários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551848716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Recebíveis Comerciais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767864934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Caixa e Saldos Bancários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330100897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Empréstimos de Curto Prazo e Adiantamentos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018678620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Ativo Circulante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920551836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Ativos Totais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004545689"/>
                  </a:ext>
                </a:extLst>
              </a:tr>
            </a:tbl>
          </a:graphicData>
        </a:graphic>
      </p:graphicFrame>
      <p:pic>
        <p:nvPicPr>
          <p:cNvPr id="2" name="Gráfico 1">
            <a:extLst>
              <a:ext uri="{FF2B5EF4-FFF2-40B4-BE49-F238E27FC236}">
                <a16:creationId xmlns:a16="http://schemas.microsoft.com/office/drawing/2014/main" id="{FC400988-B9A3-79C7-7BE4-7E8A58411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0"/>
            <a:ext cx="1313772" cy="338707"/>
          </a:xfrm>
          <a:prstGeom prst="rect">
            <a:avLst/>
          </a:prstGeom>
        </p:spPr>
      </p:pic>
      <p:sp>
        <p:nvSpPr>
          <p:cNvPr id="4" name="TextBox 40">
            <a:extLst>
              <a:ext uri="{FF2B5EF4-FFF2-40B4-BE49-F238E27FC236}">
                <a16:creationId xmlns:a16="http://schemas.microsoft.com/office/drawing/2014/main" id="{29D2221C-D6F8-04FE-AE60-E0C78EE8B2A5}"/>
              </a:ext>
            </a:extLst>
          </p:cNvPr>
          <p:cNvSpPr txBox="1"/>
          <p:nvPr/>
        </p:nvSpPr>
        <p:spPr>
          <a:xfrm>
            <a:off x="314324" y="364706"/>
            <a:ext cx="65627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accent2"/>
                </a:solidFill>
              </a:rPr>
              <a:t>Balanço Patrimonial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Projetado</a:t>
            </a:r>
          </a:p>
        </p:txBody>
      </p:sp>
    </p:spTree>
    <p:extLst>
      <p:ext uri="{BB962C8B-B14F-4D97-AF65-F5344CB8AC3E}">
        <p14:creationId xmlns:p14="http://schemas.microsoft.com/office/powerpoint/2010/main" val="395763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5E4E6F-D0F1-5057-70A4-5775DB734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23455"/>
              </p:ext>
            </p:extLst>
          </p:nvPr>
        </p:nvGraphicFramePr>
        <p:xfrm>
          <a:off x="390530" y="1220038"/>
          <a:ext cx="8362940" cy="296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29049"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tx2"/>
                        </a:solidFill>
                        <a:latin typeface="Poppins Light" pitchFamily="2" charset="77"/>
                        <a:ea typeface="Open Sans Light" panose="020B0306030504020204" pitchFamily="34" charset="0"/>
                        <a:cs typeface="Poppins Light" pitchFamily="2" charset="7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1ª  semana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2ª  semana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3ª  semana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4ª  semana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pt-BR" sz="800" b="1" i="0" noProof="0" dirty="0">
                        <a:solidFill>
                          <a:schemeClr val="tx2"/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23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1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Tarefas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3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4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5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6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7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8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9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10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11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12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13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14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15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16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17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18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19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20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21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22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23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24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25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26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27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28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29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30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23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Planejamento do produto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23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Planejamento do projeto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23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Projeto informacional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23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Projeto conceitual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23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Projeto preliminar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23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Projeto detalhado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23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Preparação da produção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23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Lançamento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825105"/>
                  </a:ext>
                </a:extLst>
              </a:tr>
              <a:tr h="26323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Validação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84609"/>
                  </a:ext>
                </a:extLst>
              </a:tr>
            </a:tbl>
          </a:graphicData>
        </a:graphic>
      </p:graphicFrame>
      <p:pic>
        <p:nvPicPr>
          <p:cNvPr id="22" name="Gráfico 21">
            <a:extLst>
              <a:ext uri="{FF2B5EF4-FFF2-40B4-BE49-F238E27FC236}">
                <a16:creationId xmlns:a16="http://schemas.microsoft.com/office/drawing/2014/main" id="{8DC21B49-56F5-11E3-9A6C-779978841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0"/>
            <a:ext cx="1313772" cy="338707"/>
          </a:xfrm>
          <a:prstGeom prst="rect">
            <a:avLst/>
          </a:prstGeom>
        </p:spPr>
      </p:pic>
      <p:sp>
        <p:nvSpPr>
          <p:cNvPr id="31" name="TextBox 40">
            <a:extLst>
              <a:ext uri="{FF2B5EF4-FFF2-40B4-BE49-F238E27FC236}">
                <a16:creationId xmlns:a16="http://schemas.microsoft.com/office/drawing/2014/main" id="{B9FE239A-1A9C-7A1D-BDFA-44C5508033EA}"/>
              </a:ext>
            </a:extLst>
          </p:cNvPr>
          <p:cNvSpPr txBox="1"/>
          <p:nvPr/>
        </p:nvSpPr>
        <p:spPr>
          <a:xfrm>
            <a:off x="314324" y="364706"/>
            <a:ext cx="65627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Cronograma</a:t>
            </a:r>
          </a:p>
        </p:txBody>
      </p:sp>
      <p:grpSp>
        <p:nvGrpSpPr>
          <p:cNvPr id="17413" name="Agrupar 17412">
            <a:extLst>
              <a:ext uri="{FF2B5EF4-FFF2-40B4-BE49-F238E27FC236}">
                <a16:creationId xmlns:a16="http://schemas.microsoft.com/office/drawing/2014/main" id="{A1F64F0C-51D8-47F0-00A1-5D8259F2005D}"/>
              </a:ext>
            </a:extLst>
          </p:cNvPr>
          <p:cNvGrpSpPr/>
          <p:nvPr/>
        </p:nvGrpSpPr>
        <p:grpSpPr>
          <a:xfrm>
            <a:off x="1742909" y="4513825"/>
            <a:ext cx="5658182" cy="280461"/>
            <a:chOff x="1140137" y="4513825"/>
            <a:chExt cx="5658182" cy="280461"/>
          </a:xfrm>
        </p:grpSpPr>
        <p:grpSp>
          <p:nvGrpSpPr>
            <p:cNvPr id="17412" name="Agrupar 17411">
              <a:extLst>
                <a:ext uri="{FF2B5EF4-FFF2-40B4-BE49-F238E27FC236}">
                  <a16:creationId xmlns:a16="http://schemas.microsoft.com/office/drawing/2014/main" id="{BFCEC5E6-3B14-18B7-6C3D-88F0A81EBAA9}"/>
                </a:ext>
              </a:extLst>
            </p:cNvPr>
            <p:cNvGrpSpPr/>
            <p:nvPr/>
          </p:nvGrpSpPr>
          <p:grpSpPr>
            <a:xfrm>
              <a:off x="1140137" y="4513825"/>
              <a:ext cx="1829132" cy="280461"/>
              <a:chOff x="1140137" y="4513825"/>
              <a:chExt cx="1829132" cy="280461"/>
            </a:xfrm>
          </p:grpSpPr>
          <p:sp>
            <p:nvSpPr>
              <p:cNvPr id="58" name="TextBox 19">
                <a:extLst>
                  <a:ext uri="{FF2B5EF4-FFF2-40B4-BE49-F238E27FC236}">
                    <a16:creationId xmlns:a16="http://schemas.microsoft.com/office/drawing/2014/main" id="{380E4396-7092-C450-AF5C-9B880BE24503}"/>
                  </a:ext>
                </a:extLst>
              </p:cNvPr>
              <p:cNvSpPr txBox="1"/>
              <p:nvPr/>
            </p:nvSpPr>
            <p:spPr>
              <a:xfrm>
                <a:off x="1351712" y="4513825"/>
                <a:ext cx="1617557" cy="28046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Planejamento</a:t>
                </a:r>
              </a:p>
            </p:txBody>
          </p:sp>
          <p:sp>
            <p:nvSpPr>
              <p:cNvPr id="59" name="Oval 27">
                <a:extLst>
                  <a:ext uri="{FF2B5EF4-FFF2-40B4-BE49-F238E27FC236}">
                    <a16:creationId xmlns:a16="http://schemas.microsoft.com/office/drawing/2014/main" id="{7A7A8D83-DF5B-40BF-6218-BA0C9068843E}"/>
                  </a:ext>
                </a:extLst>
              </p:cNvPr>
              <p:cNvSpPr/>
              <p:nvPr/>
            </p:nvSpPr>
            <p:spPr>
              <a:xfrm rot="10800000" flipV="1">
                <a:off x="1140137" y="4546303"/>
                <a:ext cx="215503" cy="215504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900" b="1" spc="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ea typeface="Roboto" panose="02000000000000000000" pitchFamily="2" charset="0"/>
                  <a:cs typeface="Poppins" panose="00000500000000000000" pitchFamily="2" charset="0"/>
                </a:endParaRPr>
              </a:p>
            </p:txBody>
          </p:sp>
        </p:grpSp>
        <p:grpSp>
          <p:nvGrpSpPr>
            <p:cNvPr id="17411" name="Agrupar 17410">
              <a:extLst>
                <a:ext uri="{FF2B5EF4-FFF2-40B4-BE49-F238E27FC236}">
                  <a16:creationId xmlns:a16="http://schemas.microsoft.com/office/drawing/2014/main" id="{34B2EC48-0221-DB00-EA37-28C1F1BF64A9}"/>
                </a:ext>
              </a:extLst>
            </p:cNvPr>
            <p:cNvGrpSpPr/>
            <p:nvPr/>
          </p:nvGrpSpPr>
          <p:grpSpPr>
            <a:xfrm>
              <a:off x="3054662" y="4513825"/>
              <a:ext cx="1829132" cy="280461"/>
              <a:chOff x="3159437" y="4513825"/>
              <a:chExt cx="1829132" cy="280461"/>
            </a:xfrm>
          </p:grpSpPr>
          <p:sp>
            <p:nvSpPr>
              <p:cNvPr id="60" name="TextBox 19">
                <a:extLst>
                  <a:ext uri="{FF2B5EF4-FFF2-40B4-BE49-F238E27FC236}">
                    <a16:creationId xmlns:a16="http://schemas.microsoft.com/office/drawing/2014/main" id="{85A0DB0C-948D-A170-6ADC-05FBF64ACD32}"/>
                  </a:ext>
                </a:extLst>
              </p:cNvPr>
              <p:cNvSpPr txBox="1"/>
              <p:nvPr/>
            </p:nvSpPr>
            <p:spPr>
              <a:xfrm>
                <a:off x="3371012" y="4513825"/>
                <a:ext cx="1617557" cy="28046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Processo de projeto</a:t>
                </a:r>
              </a:p>
            </p:txBody>
          </p:sp>
          <p:sp>
            <p:nvSpPr>
              <p:cNvPr id="61" name="Oval 27">
                <a:extLst>
                  <a:ext uri="{FF2B5EF4-FFF2-40B4-BE49-F238E27FC236}">
                    <a16:creationId xmlns:a16="http://schemas.microsoft.com/office/drawing/2014/main" id="{2B157501-2876-922A-00E7-854E3603086F}"/>
                  </a:ext>
                </a:extLst>
              </p:cNvPr>
              <p:cNvSpPr/>
              <p:nvPr/>
            </p:nvSpPr>
            <p:spPr>
              <a:xfrm rot="10800000" flipV="1">
                <a:off x="3159437" y="4546303"/>
                <a:ext cx="215503" cy="215504"/>
              </a:xfrm>
              <a:prstGeom prst="ellipse">
                <a:avLst/>
              </a:prstGeom>
              <a:solidFill>
                <a:schemeClr val="accent3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900" b="1" spc="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ea typeface="Roboto" panose="02000000000000000000" pitchFamily="2" charset="0"/>
                  <a:cs typeface="Poppins" panose="00000500000000000000" pitchFamily="2" charset="0"/>
                </a:endParaRPr>
              </a:p>
            </p:txBody>
          </p:sp>
        </p:grpSp>
        <p:grpSp>
          <p:nvGrpSpPr>
            <p:cNvPr id="17409" name="Agrupar 17408">
              <a:extLst>
                <a:ext uri="{FF2B5EF4-FFF2-40B4-BE49-F238E27FC236}">
                  <a16:creationId xmlns:a16="http://schemas.microsoft.com/office/drawing/2014/main" id="{AC33E92C-7460-D342-1529-222ED28E27C6}"/>
                </a:ext>
              </a:extLst>
            </p:cNvPr>
            <p:cNvGrpSpPr/>
            <p:nvPr/>
          </p:nvGrpSpPr>
          <p:grpSpPr>
            <a:xfrm>
              <a:off x="4969187" y="4513825"/>
              <a:ext cx="1829132" cy="280461"/>
              <a:chOff x="4969187" y="4513825"/>
              <a:chExt cx="1829132" cy="280461"/>
            </a:xfrm>
          </p:grpSpPr>
          <p:sp>
            <p:nvSpPr>
              <p:cNvPr id="63" name="TextBox 19">
                <a:extLst>
                  <a:ext uri="{FF2B5EF4-FFF2-40B4-BE49-F238E27FC236}">
                    <a16:creationId xmlns:a16="http://schemas.microsoft.com/office/drawing/2014/main" id="{89876A45-08EC-EF90-78D8-52B5A32D97DA}"/>
                  </a:ext>
                </a:extLst>
              </p:cNvPr>
              <p:cNvSpPr txBox="1"/>
              <p:nvPr/>
            </p:nvSpPr>
            <p:spPr>
              <a:xfrm>
                <a:off x="5180762" y="4513825"/>
                <a:ext cx="1617557" cy="28046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Implementação</a:t>
                </a:r>
              </a:p>
            </p:txBody>
          </p:sp>
          <p:sp>
            <p:nvSpPr>
              <p:cNvPr id="17408" name="Oval 27">
                <a:extLst>
                  <a:ext uri="{FF2B5EF4-FFF2-40B4-BE49-F238E27FC236}">
                    <a16:creationId xmlns:a16="http://schemas.microsoft.com/office/drawing/2014/main" id="{7ADD7123-4211-1C2D-4990-F6DB6661E65E}"/>
                  </a:ext>
                </a:extLst>
              </p:cNvPr>
              <p:cNvSpPr/>
              <p:nvPr/>
            </p:nvSpPr>
            <p:spPr>
              <a:xfrm rot="10800000" flipV="1">
                <a:off x="4969187" y="4546303"/>
                <a:ext cx="215503" cy="215504"/>
              </a:xfrm>
              <a:prstGeom prst="ellipse">
                <a:avLst/>
              </a:prstGeom>
              <a:solidFill>
                <a:schemeClr val="accent6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900" b="1" spc="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ea typeface="Roboto" panose="02000000000000000000" pitchFamily="2" charset="0"/>
                  <a:cs typeface="Poppins" panose="000005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9539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99234E0-6E55-5DC3-03A5-14033DFF1CED}"/>
              </a:ext>
            </a:extLst>
          </p:cNvPr>
          <p:cNvSpPr/>
          <p:nvPr/>
        </p:nvSpPr>
        <p:spPr>
          <a:xfrm>
            <a:off x="0" y="2028825"/>
            <a:ext cx="3910610" cy="311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b="0" i="0" dirty="0">
              <a:latin typeface="Open Sans" panose="020B0606030504020204" pitchFamily="34" charset="0"/>
            </a:endParaRP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0A68BC-A190-E7EB-C834-399A954A77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79F21-82B4-432D-889A-0D889CB42753}"/>
              </a:ext>
            </a:extLst>
          </p:cNvPr>
          <p:cNvSpPr/>
          <p:nvPr/>
        </p:nvSpPr>
        <p:spPr>
          <a:xfrm>
            <a:off x="0" y="3431742"/>
            <a:ext cx="2043113" cy="900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latin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154EA6-E5F1-46E7-B1C8-1CCB665C2D67}"/>
              </a:ext>
            </a:extLst>
          </p:cNvPr>
          <p:cNvSpPr/>
          <p:nvPr/>
        </p:nvSpPr>
        <p:spPr>
          <a:xfrm>
            <a:off x="544641" y="3532494"/>
            <a:ext cx="1414462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Nome e Sobrenome é presidente da [nome da empresa] desde 2010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F98C39D-599B-50DF-D0A0-04FD132D1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79959"/>
            <a:ext cx="1313772" cy="33870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8EF8A05-F899-4892-9127-F6B61B8FEBBA}"/>
              </a:ext>
            </a:extLst>
          </p:cNvPr>
          <p:cNvSpPr/>
          <p:nvPr/>
        </p:nvSpPr>
        <p:spPr>
          <a:xfrm>
            <a:off x="4695825" y="3264961"/>
            <a:ext cx="2438400" cy="7149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latin typeface="Open Sans" panose="020B06060305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FB17E2-F12F-4297-BC77-53F5413448B4}"/>
              </a:ext>
            </a:extLst>
          </p:cNvPr>
          <p:cNvSpPr/>
          <p:nvPr/>
        </p:nvSpPr>
        <p:spPr>
          <a:xfrm>
            <a:off x="4874088" y="3532984"/>
            <a:ext cx="3098337" cy="301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CEO &amp; Fundador da [empresa]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2E2CDC-72BA-4365-A037-DE6E77749FFA}"/>
              </a:ext>
            </a:extLst>
          </p:cNvPr>
          <p:cNvSpPr txBox="1"/>
          <p:nvPr/>
        </p:nvSpPr>
        <p:spPr>
          <a:xfrm>
            <a:off x="4874089" y="3423344"/>
            <a:ext cx="169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Nome Sobrenome</a:t>
            </a: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2B1D23C6-C864-A92D-76B1-276B912BE94F}"/>
              </a:ext>
            </a:extLst>
          </p:cNvPr>
          <p:cNvSpPr txBox="1"/>
          <p:nvPr/>
        </p:nvSpPr>
        <p:spPr>
          <a:xfrm>
            <a:off x="4574150" y="1282044"/>
            <a:ext cx="373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Mensagem do </a:t>
            </a:r>
          </a:p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nosso presidente</a:t>
            </a:r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D70A8CB1-2B2D-AB45-92B5-34C583EB014D}"/>
              </a:ext>
            </a:extLst>
          </p:cNvPr>
          <p:cNvSpPr/>
          <p:nvPr/>
        </p:nvSpPr>
        <p:spPr>
          <a:xfrm>
            <a:off x="4625981" y="2172827"/>
            <a:ext cx="4089394" cy="903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“Este plano de negócios é mais do que uma estratégia; é nossa promessa de fazer uma diferença significativa no mercado de [nome do mercado/indústria], moldando o futuro da [nome da empresa] de maneira impactante e duradoura.”</a:t>
            </a:r>
          </a:p>
        </p:txBody>
      </p:sp>
    </p:spTree>
    <p:extLst>
      <p:ext uri="{BB962C8B-B14F-4D97-AF65-F5344CB8AC3E}">
        <p14:creationId xmlns:p14="http://schemas.microsoft.com/office/powerpoint/2010/main" val="2022316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E02B2D2-7C76-5256-2538-032ADD130D1B}"/>
              </a:ext>
            </a:extLst>
          </p:cNvPr>
          <p:cNvSpPr/>
          <p:nvPr/>
        </p:nvSpPr>
        <p:spPr>
          <a:xfrm>
            <a:off x="0" y="3014660"/>
            <a:ext cx="9144000" cy="2128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b="0" i="0" dirty="0">
              <a:latin typeface="Open Sans" panose="020B0606030504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121E8F-3C25-4121-A1E3-2771490FD309}"/>
              </a:ext>
            </a:extLst>
          </p:cNvPr>
          <p:cNvSpPr/>
          <p:nvPr/>
        </p:nvSpPr>
        <p:spPr>
          <a:xfrm>
            <a:off x="791384" y="2028825"/>
            <a:ext cx="1757804" cy="21288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Open Sans" panose="020B06060305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17A223-C66C-42A3-BC00-2B20A9C54367}"/>
              </a:ext>
            </a:extLst>
          </p:cNvPr>
          <p:cNvSpPr/>
          <p:nvPr/>
        </p:nvSpPr>
        <p:spPr>
          <a:xfrm>
            <a:off x="2732480" y="2028825"/>
            <a:ext cx="1757804" cy="21288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Open Sans" panose="020B0606030504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5F4E397-9871-4409-945D-F624C2352DD0}"/>
              </a:ext>
            </a:extLst>
          </p:cNvPr>
          <p:cNvSpPr/>
          <p:nvPr/>
        </p:nvSpPr>
        <p:spPr>
          <a:xfrm>
            <a:off x="4673575" y="2028825"/>
            <a:ext cx="1757804" cy="21288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Open Sans" panose="020B0606030504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9D3DD1-AA95-43FB-AB4C-2E19AA43028F}"/>
              </a:ext>
            </a:extLst>
          </p:cNvPr>
          <p:cNvSpPr/>
          <p:nvPr/>
        </p:nvSpPr>
        <p:spPr>
          <a:xfrm>
            <a:off x="6614671" y="2028825"/>
            <a:ext cx="1757804" cy="21288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Open Sans" panose="020B0606030504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F40BBD-0C24-457E-BB99-62DC42CCC811}"/>
              </a:ext>
            </a:extLst>
          </p:cNvPr>
          <p:cNvSpPr txBox="1"/>
          <p:nvPr/>
        </p:nvSpPr>
        <p:spPr>
          <a:xfrm>
            <a:off x="890191" y="3115939"/>
            <a:ext cx="1560188" cy="7848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685800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Texto do slide escrito aqui texto do slide escrito aqui texto do slide escrito aqui texto do slide escrito aqui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129D29-CEE8-4F5C-B76A-6C9291BC0AC9}"/>
              </a:ext>
            </a:extLst>
          </p:cNvPr>
          <p:cNvSpPr txBox="1"/>
          <p:nvPr/>
        </p:nvSpPr>
        <p:spPr>
          <a:xfrm>
            <a:off x="1025581" y="2692392"/>
            <a:ext cx="1289411" cy="32226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Serviço 1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C200F9D-78CB-7B11-976D-60498BE19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79959"/>
            <a:ext cx="1313772" cy="338707"/>
          </a:xfrm>
          <a:prstGeom prst="rect">
            <a:avLst/>
          </a:prstGeom>
        </p:spPr>
      </p:pic>
      <p:sp>
        <p:nvSpPr>
          <p:cNvPr id="4" name="TextBox 15">
            <a:extLst>
              <a:ext uri="{FF2B5EF4-FFF2-40B4-BE49-F238E27FC236}">
                <a16:creationId xmlns:a16="http://schemas.microsoft.com/office/drawing/2014/main" id="{2124CBCA-F103-8B58-7F1C-E8C5A0BC734F}"/>
              </a:ext>
            </a:extLst>
          </p:cNvPr>
          <p:cNvSpPr txBox="1"/>
          <p:nvPr/>
        </p:nvSpPr>
        <p:spPr>
          <a:xfrm>
            <a:off x="2705101" y="1048881"/>
            <a:ext cx="373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Nossos </a:t>
            </a: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serviços</a:t>
            </a:r>
          </a:p>
        </p:txBody>
      </p:sp>
      <p:sp>
        <p:nvSpPr>
          <p:cNvPr id="6" name="TextBox 69">
            <a:extLst>
              <a:ext uri="{FF2B5EF4-FFF2-40B4-BE49-F238E27FC236}">
                <a16:creationId xmlns:a16="http://schemas.microsoft.com/office/drawing/2014/main" id="{0278EB1E-83FC-011E-540D-8CFF2DD26283}"/>
              </a:ext>
            </a:extLst>
          </p:cNvPr>
          <p:cNvSpPr txBox="1"/>
          <p:nvPr/>
        </p:nvSpPr>
        <p:spPr>
          <a:xfrm>
            <a:off x="2831287" y="3115939"/>
            <a:ext cx="1560188" cy="7848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685800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Texto do slide escrito aqui texto do slide escrito aqui texto do slide escrito aqui texto do slide escrito aqui</a:t>
            </a: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11FEA773-809B-B345-56C2-B7BEB063B0D1}"/>
              </a:ext>
            </a:extLst>
          </p:cNvPr>
          <p:cNvSpPr txBox="1"/>
          <p:nvPr/>
        </p:nvSpPr>
        <p:spPr>
          <a:xfrm>
            <a:off x="2966677" y="2692392"/>
            <a:ext cx="1289411" cy="32226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Serviço 2</a:t>
            </a:r>
          </a:p>
        </p:txBody>
      </p:sp>
      <p:sp>
        <p:nvSpPr>
          <p:cNvPr id="8" name="TextBox 69">
            <a:extLst>
              <a:ext uri="{FF2B5EF4-FFF2-40B4-BE49-F238E27FC236}">
                <a16:creationId xmlns:a16="http://schemas.microsoft.com/office/drawing/2014/main" id="{0726B081-2053-3E6C-E13F-29EAB889B3D7}"/>
              </a:ext>
            </a:extLst>
          </p:cNvPr>
          <p:cNvSpPr txBox="1"/>
          <p:nvPr/>
        </p:nvSpPr>
        <p:spPr>
          <a:xfrm>
            <a:off x="4772383" y="3115939"/>
            <a:ext cx="1560188" cy="7848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685800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Texto do slide escrito aqui texto do slide escrito aqui texto do slide escrito aqui texto do slide escrito aqui</a:t>
            </a:r>
          </a:p>
        </p:txBody>
      </p:sp>
      <p:sp>
        <p:nvSpPr>
          <p:cNvPr id="9" name="TextBox 70">
            <a:extLst>
              <a:ext uri="{FF2B5EF4-FFF2-40B4-BE49-F238E27FC236}">
                <a16:creationId xmlns:a16="http://schemas.microsoft.com/office/drawing/2014/main" id="{B75416DC-B9EC-EA13-451E-E8448773CB19}"/>
              </a:ext>
            </a:extLst>
          </p:cNvPr>
          <p:cNvSpPr txBox="1"/>
          <p:nvPr/>
        </p:nvSpPr>
        <p:spPr>
          <a:xfrm>
            <a:off x="4907773" y="2692392"/>
            <a:ext cx="1289411" cy="32226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Serviço 3</a:t>
            </a:r>
          </a:p>
        </p:txBody>
      </p:sp>
      <p:sp>
        <p:nvSpPr>
          <p:cNvPr id="10" name="TextBox 69">
            <a:extLst>
              <a:ext uri="{FF2B5EF4-FFF2-40B4-BE49-F238E27FC236}">
                <a16:creationId xmlns:a16="http://schemas.microsoft.com/office/drawing/2014/main" id="{55B2B462-1E5E-6A34-777D-42D8D5D97A09}"/>
              </a:ext>
            </a:extLst>
          </p:cNvPr>
          <p:cNvSpPr txBox="1"/>
          <p:nvPr/>
        </p:nvSpPr>
        <p:spPr>
          <a:xfrm>
            <a:off x="6713479" y="3115939"/>
            <a:ext cx="1560188" cy="7848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685800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Texto do slide escrito aqui texto do slide escrito aqui texto do slide escrito aqui texto do slide escrito aqui</a:t>
            </a:r>
          </a:p>
        </p:txBody>
      </p:sp>
      <p:sp>
        <p:nvSpPr>
          <p:cNvPr id="11" name="TextBox 70">
            <a:extLst>
              <a:ext uri="{FF2B5EF4-FFF2-40B4-BE49-F238E27FC236}">
                <a16:creationId xmlns:a16="http://schemas.microsoft.com/office/drawing/2014/main" id="{67445667-3802-F6ED-1A8A-E63B94D59AFB}"/>
              </a:ext>
            </a:extLst>
          </p:cNvPr>
          <p:cNvSpPr txBox="1"/>
          <p:nvPr/>
        </p:nvSpPr>
        <p:spPr>
          <a:xfrm>
            <a:off x="6848868" y="2692392"/>
            <a:ext cx="1289411" cy="32226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Serviço 4</a:t>
            </a:r>
          </a:p>
        </p:txBody>
      </p:sp>
      <p:pic>
        <p:nvPicPr>
          <p:cNvPr id="13" name="Gráfico 12" descr="Televisão com preenchimento sólido">
            <a:extLst>
              <a:ext uri="{FF2B5EF4-FFF2-40B4-BE49-F238E27FC236}">
                <a16:creationId xmlns:a16="http://schemas.microsoft.com/office/drawing/2014/main" id="{20587563-ABAC-6332-22E4-F8760C321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7483" y="2197334"/>
            <a:ext cx="387795" cy="387795"/>
          </a:xfrm>
          <a:prstGeom prst="rect">
            <a:avLst/>
          </a:prstGeom>
        </p:spPr>
      </p:pic>
      <p:pic>
        <p:nvPicPr>
          <p:cNvPr id="15" name="Gráfico 14" descr="Energia renovável com preenchimento sólido">
            <a:extLst>
              <a:ext uri="{FF2B5EF4-FFF2-40B4-BE49-F238E27FC236}">
                <a16:creationId xmlns:a16="http://schemas.microsoft.com/office/drawing/2014/main" id="{87C53FD9-84F1-FCDA-2658-607F7EC12A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7839" y="2197334"/>
            <a:ext cx="387795" cy="387795"/>
          </a:xfrm>
          <a:prstGeom prst="rect">
            <a:avLst/>
          </a:prstGeom>
        </p:spPr>
      </p:pic>
      <p:pic>
        <p:nvPicPr>
          <p:cNvPr id="17" name="Gráfico 16" descr="Fones de ouvido com preenchimento sólido">
            <a:extLst>
              <a:ext uri="{FF2B5EF4-FFF2-40B4-BE49-F238E27FC236}">
                <a16:creationId xmlns:a16="http://schemas.microsoft.com/office/drawing/2014/main" id="{8D90DED8-775D-6114-4A5A-00A0F7D39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9675" y="2197334"/>
            <a:ext cx="387795" cy="387795"/>
          </a:xfrm>
          <a:prstGeom prst="rect">
            <a:avLst/>
          </a:prstGeom>
        </p:spPr>
      </p:pic>
      <p:pic>
        <p:nvPicPr>
          <p:cNvPr id="19" name="Gráfico 18" descr="Lâmpada Fluorescente com preenchimento sólido">
            <a:extLst>
              <a:ext uri="{FF2B5EF4-FFF2-40B4-BE49-F238E27FC236}">
                <a16:creationId xmlns:a16="http://schemas.microsoft.com/office/drawing/2014/main" id="{5340E461-FEFC-5A60-6647-4E8CCDE317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58579" y="2197334"/>
            <a:ext cx="387795" cy="38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5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33;p21">
            <a:extLst>
              <a:ext uri="{FF2B5EF4-FFF2-40B4-BE49-F238E27FC236}">
                <a16:creationId xmlns:a16="http://schemas.microsoft.com/office/drawing/2014/main" id="{EBAD71F8-4B1A-40E8-B48F-103F2154247C}"/>
              </a:ext>
            </a:extLst>
          </p:cNvPr>
          <p:cNvSpPr/>
          <p:nvPr/>
        </p:nvSpPr>
        <p:spPr>
          <a:xfrm>
            <a:off x="2027431" y="1616637"/>
            <a:ext cx="4854752" cy="381689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134620"/>
            <a:r>
              <a:rPr lang="pt-BR" sz="9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Desenvolvimento dos Books agro na </a:t>
            </a:r>
            <a:r>
              <a:rPr lang="pt-BR" sz="9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Consumer</a:t>
            </a:r>
            <a:endParaRPr lang="pt-BR" sz="9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</p:txBody>
      </p:sp>
      <p:sp>
        <p:nvSpPr>
          <p:cNvPr id="24" name="Google Shape;133;p21">
            <a:extLst>
              <a:ext uri="{FF2B5EF4-FFF2-40B4-BE49-F238E27FC236}">
                <a16:creationId xmlns:a16="http://schemas.microsoft.com/office/drawing/2014/main" id="{8FDA6F39-5F9E-4AE2-A37F-A7B9811955AE}"/>
              </a:ext>
            </a:extLst>
          </p:cNvPr>
          <p:cNvSpPr/>
          <p:nvPr/>
        </p:nvSpPr>
        <p:spPr>
          <a:xfrm>
            <a:off x="2027431" y="1998353"/>
            <a:ext cx="4854752" cy="3816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134620"/>
            <a:r>
              <a:rPr lang="pt-BR" sz="9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Definição da arquitetura a ser usada no processamento dos Books na Producer</a:t>
            </a:r>
            <a:endParaRPr lang="pt-BR" dirty="0"/>
          </a:p>
        </p:txBody>
      </p:sp>
      <p:sp>
        <p:nvSpPr>
          <p:cNvPr id="25" name="Google Shape;133;p21">
            <a:extLst>
              <a:ext uri="{FF2B5EF4-FFF2-40B4-BE49-F238E27FC236}">
                <a16:creationId xmlns:a16="http://schemas.microsoft.com/office/drawing/2014/main" id="{29A49992-86DA-4B92-BCE4-4DC30831904E}"/>
              </a:ext>
            </a:extLst>
          </p:cNvPr>
          <p:cNvSpPr/>
          <p:nvPr/>
        </p:nvSpPr>
        <p:spPr>
          <a:xfrm>
            <a:off x="2027431" y="2380068"/>
            <a:ext cx="4854752" cy="381689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134620"/>
            <a:r>
              <a:rPr lang="pt-BR" sz="9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Paliativo IRB (agosto 2025)</a:t>
            </a:r>
            <a:endParaRPr lang="pt-BR" dirty="0"/>
          </a:p>
        </p:txBody>
      </p:sp>
      <p:sp>
        <p:nvSpPr>
          <p:cNvPr id="26" name="Google Shape;133;p21">
            <a:extLst>
              <a:ext uri="{FF2B5EF4-FFF2-40B4-BE49-F238E27FC236}">
                <a16:creationId xmlns:a16="http://schemas.microsoft.com/office/drawing/2014/main" id="{21D6B550-1261-4683-910D-5AC9732B683C}"/>
              </a:ext>
            </a:extLst>
          </p:cNvPr>
          <p:cNvSpPr/>
          <p:nvPr/>
        </p:nvSpPr>
        <p:spPr>
          <a:xfrm>
            <a:off x="2027431" y="2761784"/>
            <a:ext cx="4854752" cy="3816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134620"/>
            <a:r>
              <a:rPr lang="pt-BR" sz="9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Integração com novo HUB (dezembro/2025)</a:t>
            </a:r>
            <a:endParaRPr lang="pt-BR" dirty="0"/>
          </a:p>
        </p:txBody>
      </p:sp>
      <p:sp>
        <p:nvSpPr>
          <p:cNvPr id="27" name="Google Shape;133;p21">
            <a:extLst>
              <a:ext uri="{FF2B5EF4-FFF2-40B4-BE49-F238E27FC236}">
                <a16:creationId xmlns:a16="http://schemas.microsoft.com/office/drawing/2014/main" id="{E3D73E78-A73A-410B-AC3D-2186192D3EF3}"/>
              </a:ext>
            </a:extLst>
          </p:cNvPr>
          <p:cNvSpPr/>
          <p:nvPr/>
        </p:nvSpPr>
        <p:spPr>
          <a:xfrm>
            <a:off x="1068582" y="755900"/>
            <a:ext cx="1056041" cy="489539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pt-BR" sz="9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Books Agro na </a:t>
            </a:r>
            <a:r>
              <a:rPr lang="pt-BR" sz="9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Consumer</a:t>
            </a:r>
          </a:p>
        </p:txBody>
      </p:sp>
      <p:sp>
        <p:nvSpPr>
          <p:cNvPr id="29" name="Google Shape;133;p21">
            <a:extLst>
              <a:ext uri="{FF2B5EF4-FFF2-40B4-BE49-F238E27FC236}">
                <a16:creationId xmlns:a16="http://schemas.microsoft.com/office/drawing/2014/main" id="{D0A1ABE5-3C8E-4451-9DC8-66370CC304DA}"/>
              </a:ext>
            </a:extLst>
          </p:cNvPr>
          <p:cNvSpPr/>
          <p:nvPr/>
        </p:nvSpPr>
        <p:spPr>
          <a:xfrm>
            <a:off x="3466413" y="755900"/>
            <a:ext cx="1189391" cy="489539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pt-BR" sz="9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Integração com novo HUB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6740C48B-8242-4C9F-8ACC-41C9496CB0DA}"/>
              </a:ext>
            </a:extLst>
          </p:cNvPr>
          <p:cNvSpPr/>
          <p:nvPr/>
        </p:nvSpPr>
        <p:spPr>
          <a:xfrm rot="10800000">
            <a:off x="6938296" y="2378637"/>
            <a:ext cx="259417" cy="764120"/>
          </a:xfrm>
          <a:prstGeom prst="leftBrace">
            <a:avLst>
              <a:gd name="adj1" fmla="val 0"/>
              <a:gd name="adj2" fmla="val 50000"/>
            </a:avLst>
          </a:prstGeom>
          <a:ln w="9525" cap="sq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9E5E2D-A3FC-4478-A6AF-43B5EA3E7E84}"/>
              </a:ext>
            </a:extLst>
          </p:cNvPr>
          <p:cNvSpPr txBox="1"/>
          <p:nvPr/>
        </p:nvSpPr>
        <p:spPr>
          <a:xfrm>
            <a:off x="7194692" y="2569840"/>
            <a:ext cx="988764" cy="3859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800" dirty="0">
                <a:solidFill>
                  <a:srgbClr val="FF0000"/>
                </a:solidFill>
                <a:latin typeface="Poppins"/>
                <a:ea typeface="Roboto Medium"/>
                <a:cs typeface="Poppins"/>
              </a:rPr>
              <a:t>Não planejadas na Release</a:t>
            </a:r>
            <a:endParaRPr lang="pt-BR" sz="800" dirty="0">
              <a:solidFill>
                <a:srgbClr val="FF0000"/>
              </a:solidFill>
              <a:latin typeface="Poppins" panose="00000500000000000000" pitchFamily="2" charset="0"/>
              <a:ea typeface="Roboto Medium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88E3AED1-B69D-0D7E-E83A-0F4D13F97165}"/>
              </a:ext>
            </a:extLst>
          </p:cNvPr>
          <p:cNvSpPr txBox="1"/>
          <p:nvPr/>
        </p:nvSpPr>
        <p:spPr>
          <a:xfrm>
            <a:off x="125975" y="91686"/>
            <a:ext cx="271883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/>
                <a:ea typeface="Open Sans ExtraBold"/>
                <a:cs typeface="Poppins"/>
              </a:rPr>
              <a:t>Visão </a:t>
            </a: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/>
                <a:ea typeface="Open Sans ExtraBold"/>
                <a:cs typeface="Poppins"/>
              </a:rPr>
              <a:t>técnica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Poppins"/>
              <a:ea typeface="Open Sans ExtraBold"/>
              <a:cs typeface="Poppins"/>
            </a:endParaRP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8D3B33EE-4651-D2AB-F5A8-EFA1BB966F1B}"/>
              </a:ext>
            </a:extLst>
          </p:cNvPr>
          <p:cNvSpPr/>
          <p:nvPr/>
        </p:nvSpPr>
        <p:spPr>
          <a:xfrm rot="10800000">
            <a:off x="1766942" y="1614980"/>
            <a:ext cx="204294" cy="152268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133;p21">
            <a:extLst>
              <a:ext uri="{FF2B5EF4-FFF2-40B4-BE49-F238E27FC236}">
                <a16:creationId xmlns:a16="http://schemas.microsoft.com/office/drawing/2014/main" id="{11653DD5-73F0-F48E-7C42-74BCBF6A4837}"/>
              </a:ext>
            </a:extLst>
          </p:cNvPr>
          <p:cNvSpPr/>
          <p:nvPr/>
        </p:nvSpPr>
        <p:spPr>
          <a:xfrm>
            <a:off x="2256032" y="755899"/>
            <a:ext cx="1056041" cy="489539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pt-BR" sz="9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Paliativo IRB</a:t>
            </a:r>
            <a:endParaRPr lang="pt-BR" dirty="0"/>
          </a:p>
        </p:txBody>
      </p:sp>
      <p:sp>
        <p:nvSpPr>
          <p:cNvPr id="8" name="Google Shape;133;p21">
            <a:extLst>
              <a:ext uri="{FF2B5EF4-FFF2-40B4-BE49-F238E27FC236}">
                <a16:creationId xmlns:a16="http://schemas.microsoft.com/office/drawing/2014/main" id="{19F439BF-7988-3E1D-3BBF-A9EBDF1DF7FE}"/>
              </a:ext>
            </a:extLst>
          </p:cNvPr>
          <p:cNvSpPr/>
          <p:nvPr/>
        </p:nvSpPr>
        <p:spPr>
          <a:xfrm>
            <a:off x="4821432" y="762250"/>
            <a:ext cx="1589441" cy="489539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pt-BR" sz="9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Arquitetura/Implantação da Producer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C482F48-5ED5-5076-6720-38DCB344C433}"/>
              </a:ext>
            </a:extLst>
          </p:cNvPr>
          <p:cNvSpPr txBox="1"/>
          <p:nvPr/>
        </p:nvSpPr>
        <p:spPr>
          <a:xfrm>
            <a:off x="722366" y="2189216"/>
            <a:ext cx="100965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Calibri"/>
                <a:cs typeface="Calibri"/>
              </a:rPr>
              <a:t>Release 2</a:t>
            </a:r>
            <a:endParaRPr lang="pt-BR" sz="1600" dirty="0" err="1"/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5AB43259-DCE4-7886-1FC7-D5F9324D98B4}"/>
              </a:ext>
            </a:extLst>
          </p:cNvPr>
          <p:cNvSpPr txBox="1"/>
          <p:nvPr/>
        </p:nvSpPr>
        <p:spPr>
          <a:xfrm>
            <a:off x="98728" y="743344"/>
            <a:ext cx="8379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pt-BR" sz="1400" b="1">
                <a:solidFill>
                  <a:schemeClr val="tx1">
                    <a:lumMod val="75000"/>
                    <a:lumOff val="25000"/>
                  </a:schemeClr>
                </a:solidFill>
                <a:latin typeface="Poppins"/>
                <a:ea typeface="Roboto Medium"/>
                <a:cs typeface="Poppins"/>
              </a:rPr>
              <a:t>Temas:</a:t>
            </a:r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ea typeface="Roboto Medium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C0F8543-A201-D626-4614-6973AC23E2D0}"/>
              </a:ext>
            </a:extLst>
          </p:cNvPr>
          <p:cNvSpPr txBox="1"/>
          <p:nvPr/>
        </p:nvSpPr>
        <p:spPr>
          <a:xfrm>
            <a:off x="817616" y="3992616"/>
            <a:ext cx="8255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Calibri"/>
                <a:cs typeface="Calibri"/>
              </a:rPr>
              <a:t>Sprint 3</a:t>
            </a:r>
            <a:endParaRPr lang="pt-BR" sz="1600" dirty="0" err="1"/>
          </a:p>
        </p:txBody>
      </p:sp>
      <p:sp>
        <p:nvSpPr>
          <p:cNvPr id="16" name="Google Shape;133;p21">
            <a:extLst>
              <a:ext uri="{FF2B5EF4-FFF2-40B4-BE49-F238E27FC236}">
                <a16:creationId xmlns:a16="http://schemas.microsoft.com/office/drawing/2014/main" id="{35EFBFBE-011B-403E-BE88-C0B3731A53DF}"/>
              </a:ext>
            </a:extLst>
          </p:cNvPr>
          <p:cNvSpPr/>
          <p:nvPr/>
        </p:nvSpPr>
        <p:spPr>
          <a:xfrm>
            <a:off x="1995681" y="3694518"/>
            <a:ext cx="4854752" cy="527739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134620"/>
            <a:r>
              <a:rPr lang="pt-BR" sz="9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Book Apontamento BX</a:t>
            </a:r>
            <a:endParaRPr lang="pt-BR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134620"/>
            <a:r>
              <a:rPr lang="pt-BR" sz="9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Documentação apoio criação de novos books</a:t>
            </a:r>
            <a:endParaRPr lang="pt-BR" dirty="0"/>
          </a:p>
        </p:txBody>
      </p:sp>
      <p:sp>
        <p:nvSpPr>
          <p:cNvPr id="17" name="Google Shape;133;p21">
            <a:extLst>
              <a:ext uri="{FF2B5EF4-FFF2-40B4-BE49-F238E27FC236}">
                <a16:creationId xmlns:a16="http://schemas.microsoft.com/office/drawing/2014/main" id="{0129D6A8-3C5A-8CD9-C2A8-E98995DB1800}"/>
              </a:ext>
            </a:extLst>
          </p:cNvPr>
          <p:cNvSpPr/>
          <p:nvPr/>
        </p:nvSpPr>
        <p:spPr>
          <a:xfrm>
            <a:off x="1989331" y="4241334"/>
            <a:ext cx="4854752" cy="3816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134620"/>
            <a:r>
              <a:rPr lang="pt-BR" sz="9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Book Bacen</a:t>
            </a:r>
            <a:endParaRPr lang="pt-BR" dirty="0"/>
          </a:p>
        </p:txBody>
      </p:sp>
      <p:sp>
        <p:nvSpPr>
          <p:cNvPr id="19" name="TextBox 71">
            <a:extLst>
              <a:ext uri="{FF2B5EF4-FFF2-40B4-BE49-F238E27FC236}">
                <a16:creationId xmlns:a16="http://schemas.microsoft.com/office/drawing/2014/main" id="{4A3BD92E-21A2-F322-92B4-33B3EC1970E0}"/>
              </a:ext>
            </a:extLst>
          </p:cNvPr>
          <p:cNvSpPr txBox="1"/>
          <p:nvPr/>
        </p:nvSpPr>
        <p:spPr>
          <a:xfrm>
            <a:off x="6248542" y="4316090"/>
            <a:ext cx="563314" cy="23185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800" b="1" dirty="0">
                <a:solidFill>
                  <a:schemeClr val="accent4">
                    <a:lumMod val="49000"/>
                  </a:schemeClr>
                </a:solidFill>
                <a:latin typeface="Poppins"/>
                <a:ea typeface="Roboto Medium"/>
                <a:cs typeface="Poppins"/>
              </a:rPr>
              <a:t>Agnes</a:t>
            </a:r>
            <a:endParaRPr lang="pt-BR" sz="800" b="1" dirty="0">
              <a:solidFill>
                <a:schemeClr val="accent4">
                  <a:lumMod val="49000"/>
                </a:schemeClr>
              </a:solidFill>
              <a:latin typeface="Poppins" panose="00000500000000000000" pitchFamily="2" charset="0"/>
              <a:ea typeface="Roboto Medium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TextBox 71">
            <a:extLst>
              <a:ext uri="{FF2B5EF4-FFF2-40B4-BE49-F238E27FC236}">
                <a16:creationId xmlns:a16="http://schemas.microsoft.com/office/drawing/2014/main" id="{93328CB5-8022-9673-7EB2-4F52C3460176}"/>
              </a:ext>
            </a:extLst>
          </p:cNvPr>
          <p:cNvSpPr txBox="1"/>
          <p:nvPr/>
        </p:nvSpPr>
        <p:spPr>
          <a:xfrm>
            <a:off x="6216791" y="3846189"/>
            <a:ext cx="595064" cy="23185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800" b="1" dirty="0" err="1">
                <a:solidFill>
                  <a:schemeClr val="accent4">
                    <a:lumMod val="49000"/>
                  </a:schemeClr>
                </a:solidFill>
                <a:latin typeface="Poppins"/>
                <a:ea typeface="Roboto Medium"/>
                <a:cs typeface="Poppins"/>
              </a:rPr>
              <a:t>Asafe</a:t>
            </a:r>
            <a:endParaRPr lang="pt-BR" sz="800" b="1" dirty="0" err="1">
              <a:solidFill>
                <a:schemeClr val="accent4">
                  <a:lumMod val="49000"/>
                </a:schemeClr>
              </a:solidFill>
              <a:latin typeface="Poppins" panose="00000500000000000000" pitchFamily="2" charset="0"/>
              <a:ea typeface="Roboto Medium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Chave Direita 33">
            <a:extLst>
              <a:ext uri="{FF2B5EF4-FFF2-40B4-BE49-F238E27FC236}">
                <a16:creationId xmlns:a16="http://schemas.microsoft.com/office/drawing/2014/main" id="{369E4354-AB2E-4385-583C-FA16A1DD0D46}"/>
              </a:ext>
            </a:extLst>
          </p:cNvPr>
          <p:cNvSpPr/>
          <p:nvPr/>
        </p:nvSpPr>
        <p:spPr>
          <a:xfrm rot="10800000">
            <a:off x="1747892" y="3691430"/>
            <a:ext cx="204294" cy="93213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45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4B9B389-0520-8E17-7D0A-2A6639918DFF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96B07-B68E-445C-A96A-2717716E1C3E}"/>
              </a:ext>
            </a:extLst>
          </p:cNvPr>
          <p:cNvSpPr txBox="1"/>
          <p:nvPr/>
        </p:nvSpPr>
        <p:spPr>
          <a:xfrm>
            <a:off x="556111" y="710859"/>
            <a:ext cx="36081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Nosso</a:t>
            </a:r>
            <a:r>
              <a:rPr lang="pt-BR" sz="3000" dirty="0">
                <a:solidFill>
                  <a:srgbClr val="31302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diferencial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E67103-5B81-4A93-A8F7-920B23D845FA}"/>
              </a:ext>
            </a:extLst>
          </p:cNvPr>
          <p:cNvSpPr txBox="1"/>
          <p:nvPr/>
        </p:nvSpPr>
        <p:spPr>
          <a:xfrm>
            <a:off x="556111" y="3538775"/>
            <a:ext cx="3426942" cy="9037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Combinamos expertise técnica de ponta com um compromisso inabalável com a satisfação do cliente, oferecendo soluções inovadoras que superam expectativas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DEBEF5-61AB-404B-B93B-1BD8B1E39759}"/>
              </a:ext>
            </a:extLst>
          </p:cNvPr>
          <p:cNvCxnSpPr>
            <a:stCxn id="10" idx="4"/>
            <a:endCxn id="25" idx="0"/>
          </p:cNvCxnSpPr>
          <p:nvPr/>
        </p:nvCxnSpPr>
        <p:spPr>
          <a:xfrm>
            <a:off x="5699162" y="1551553"/>
            <a:ext cx="1" cy="2231492"/>
          </a:xfrm>
          <a:prstGeom prst="line">
            <a:avLst/>
          </a:prstGeom>
          <a:ln w="22225" cap="rnd">
            <a:solidFill>
              <a:schemeClr val="accent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C165EEA-7019-4199-B13B-0E1B51F030CF}"/>
              </a:ext>
            </a:extLst>
          </p:cNvPr>
          <p:cNvSpPr/>
          <p:nvPr/>
        </p:nvSpPr>
        <p:spPr>
          <a:xfrm rot="10800000" flipH="1" flipV="1">
            <a:off x="5503808" y="1160846"/>
            <a:ext cx="390708" cy="39070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000" b="1" spc="75" dirty="0">
                <a:solidFill>
                  <a:schemeClr val="bg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FD6BC6-1ACA-4748-925A-1DEAA24DE4B9}"/>
              </a:ext>
            </a:extLst>
          </p:cNvPr>
          <p:cNvSpPr txBox="1"/>
          <p:nvPr/>
        </p:nvSpPr>
        <p:spPr>
          <a:xfrm>
            <a:off x="6007142" y="1217701"/>
            <a:ext cx="271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Produto confiável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94B0FB-7C78-44E7-A9C1-92D86CEEB4F7}"/>
              </a:ext>
            </a:extLst>
          </p:cNvPr>
          <p:cNvSpPr/>
          <p:nvPr/>
        </p:nvSpPr>
        <p:spPr>
          <a:xfrm rot="10800000" flipH="1" flipV="1">
            <a:off x="5503410" y="1815799"/>
            <a:ext cx="391503" cy="39150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000" b="1" spc="75" dirty="0">
                <a:solidFill>
                  <a:schemeClr val="bg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7A9B15-10B2-442B-BF3D-CA511F1F214B}"/>
              </a:ext>
            </a:extLst>
          </p:cNvPr>
          <p:cNvSpPr txBox="1"/>
          <p:nvPr/>
        </p:nvSpPr>
        <p:spPr>
          <a:xfrm>
            <a:off x="6007142" y="1876309"/>
            <a:ext cx="2716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Alta qualidade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E6BC32-47E3-46B7-9112-B3BD2577466B}"/>
              </a:ext>
            </a:extLst>
          </p:cNvPr>
          <p:cNvSpPr/>
          <p:nvPr/>
        </p:nvSpPr>
        <p:spPr>
          <a:xfrm rot="10800000" flipH="1" flipV="1">
            <a:off x="5503411" y="2471548"/>
            <a:ext cx="391503" cy="39150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000" b="1" spc="75" dirty="0">
                <a:solidFill>
                  <a:schemeClr val="bg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B67667-7C50-4139-A09D-07FB1BB69DF0}"/>
              </a:ext>
            </a:extLst>
          </p:cNvPr>
          <p:cNvSpPr txBox="1"/>
          <p:nvPr/>
        </p:nvSpPr>
        <p:spPr>
          <a:xfrm>
            <a:off x="6007142" y="2534917"/>
            <a:ext cx="2716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Melhor suporte ao cliente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6E161B-DBA1-4D2A-B41C-24F9E511D809}"/>
              </a:ext>
            </a:extLst>
          </p:cNvPr>
          <p:cNvSpPr/>
          <p:nvPr/>
        </p:nvSpPr>
        <p:spPr>
          <a:xfrm rot="10800000" flipH="1" flipV="1">
            <a:off x="5503411" y="3783045"/>
            <a:ext cx="391503" cy="39150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000" b="1" spc="75" dirty="0">
                <a:solidFill>
                  <a:schemeClr val="bg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257D72-8B54-49BF-B4BB-A1CC82D13981}"/>
              </a:ext>
            </a:extLst>
          </p:cNvPr>
          <p:cNvSpPr txBox="1"/>
          <p:nvPr/>
        </p:nvSpPr>
        <p:spPr>
          <a:xfrm>
            <a:off x="6007142" y="3193525"/>
            <a:ext cx="2528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Design inovador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7CEEF0E-4B22-4EAF-BD2B-46B7DDEBFD58}"/>
              </a:ext>
            </a:extLst>
          </p:cNvPr>
          <p:cNvSpPr/>
          <p:nvPr/>
        </p:nvSpPr>
        <p:spPr>
          <a:xfrm rot="10800000" flipH="1" flipV="1">
            <a:off x="5503411" y="3127297"/>
            <a:ext cx="391503" cy="39150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000" b="1" spc="75" dirty="0">
                <a:solidFill>
                  <a:schemeClr val="bg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EE1FDA-5BE2-4239-86C0-CA87375A48D5}"/>
              </a:ext>
            </a:extLst>
          </p:cNvPr>
          <p:cNvSpPr txBox="1"/>
          <p:nvPr/>
        </p:nvSpPr>
        <p:spPr>
          <a:xfrm>
            <a:off x="6007142" y="3852131"/>
            <a:ext cx="2528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Riscos mínimos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8F0CEBDF-D4F4-FF96-CDAA-C048DD34F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0"/>
            <a:ext cx="1313772" cy="338707"/>
          </a:xfrm>
          <a:prstGeom prst="rect">
            <a:avLst/>
          </a:prstGeom>
        </p:spPr>
      </p:pic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2FC076B4-45B4-9209-402E-09E674DFD4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085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AC70FE4-C533-4A84-92A9-ACA45CCF27F3}"/>
              </a:ext>
            </a:extLst>
          </p:cNvPr>
          <p:cNvSpPr txBox="1"/>
          <p:nvPr/>
        </p:nvSpPr>
        <p:spPr>
          <a:xfrm>
            <a:off x="4572480" y="2647460"/>
            <a:ext cx="1561620" cy="61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Nome da Rua, 150</a:t>
            </a:r>
          </a:p>
          <a:p>
            <a:pPr>
              <a:lnSpc>
                <a:spcPct val="130000"/>
              </a:lnSpc>
            </a:pP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Nome do Bairro</a:t>
            </a:r>
          </a:p>
          <a:p>
            <a:pPr>
              <a:lnSpc>
                <a:spcPct val="130000"/>
              </a:lnSpc>
            </a:pP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Cidade - UF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705580-B74B-4412-9F1D-225406816F32}"/>
              </a:ext>
            </a:extLst>
          </p:cNvPr>
          <p:cNvSpPr txBox="1"/>
          <p:nvPr/>
        </p:nvSpPr>
        <p:spPr>
          <a:xfrm>
            <a:off x="4572480" y="2477812"/>
            <a:ext cx="1125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Endereço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B298E5-9D42-4703-8DA9-83CF308D404E}"/>
              </a:ext>
            </a:extLst>
          </p:cNvPr>
          <p:cNvSpPr txBox="1"/>
          <p:nvPr/>
        </p:nvSpPr>
        <p:spPr>
          <a:xfrm>
            <a:off x="4572479" y="3602567"/>
            <a:ext cx="1628293" cy="439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+55 5555-5555</a:t>
            </a:r>
          </a:p>
          <a:p>
            <a:pPr>
              <a:lnSpc>
                <a:spcPct val="130000"/>
              </a:lnSpc>
            </a:pP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email@email.com.br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CD52A1-163D-4FC1-AE3C-DAB1F294101D}"/>
              </a:ext>
            </a:extLst>
          </p:cNvPr>
          <p:cNvSpPr txBox="1"/>
          <p:nvPr/>
        </p:nvSpPr>
        <p:spPr>
          <a:xfrm>
            <a:off x="4572480" y="3432919"/>
            <a:ext cx="1628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Telefone &amp; e-mail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1BD89B-CD58-4C83-B43D-7769BF49B0B0}"/>
              </a:ext>
            </a:extLst>
          </p:cNvPr>
          <p:cNvSpPr txBox="1"/>
          <p:nvPr/>
        </p:nvSpPr>
        <p:spPr>
          <a:xfrm>
            <a:off x="6654095" y="3071376"/>
            <a:ext cx="2163699" cy="259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B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instagram</a:t>
            </a: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/ nome</a:t>
            </a: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370B10F1-58C5-45EE-8C15-5B64F035A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878" y="3149514"/>
            <a:ext cx="132989" cy="132989"/>
          </a:xfrm>
          <a:custGeom>
            <a:avLst/>
            <a:gdLst>
              <a:gd name="T0" fmla="*/ 530 w 609"/>
              <a:gd name="T1" fmla="*/ 608 h 609"/>
              <a:gd name="T2" fmla="*/ 530 w 609"/>
              <a:gd name="T3" fmla="*/ 608 h 609"/>
              <a:gd name="T4" fmla="*/ 78 w 609"/>
              <a:gd name="T5" fmla="*/ 608 h 609"/>
              <a:gd name="T6" fmla="*/ 0 w 609"/>
              <a:gd name="T7" fmla="*/ 530 h 609"/>
              <a:gd name="T8" fmla="*/ 0 w 609"/>
              <a:gd name="T9" fmla="*/ 78 h 609"/>
              <a:gd name="T10" fmla="*/ 78 w 609"/>
              <a:gd name="T11" fmla="*/ 0 h 609"/>
              <a:gd name="T12" fmla="*/ 530 w 609"/>
              <a:gd name="T13" fmla="*/ 0 h 609"/>
              <a:gd name="T14" fmla="*/ 608 w 609"/>
              <a:gd name="T15" fmla="*/ 78 h 609"/>
              <a:gd name="T16" fmla="*/ 608 w 609"/>
              <a:gd name="T17" fmla="*/ 530 h 609"/>
              <a:gd name="T18" fmla="*/ 530 w 609"/>
              <a:gd name="T19" fmla="*/ 608 h 609"/>
              <a:gd name="T20" fmla="*/ 304 w 609"/>
              <a:gd name="T21" fmla="*/ 184 h 609"/>
              <a:gd name="T22" fmla="*/ 304 w 609"/>
              <a:gd name="T23" fmla="*/ 184 h 609"/>
              <a:gd name="T24" fmla="*/ 198 w 609"/>
              <a:gd name="T25" fmla="*/ 254 h 609"/>
              <a:gd name="T26" fmla="*/ 198 w 609"/>
              <a:gd name="T27" fmla="*/ 254 h 609"/>
              <a:gd name="T28" fmla="*/ 198 w 609"/>
              <a:gd name="T29" fmla="*/ 254 h 609"/>
              <a:gd name="T30" fmla="*/ 191 w 609"/>
              <a:gd name="T31" fmla="*/ 261 h 609"/>
              <a:gd name="T32" fmla="*/ 191 w 609"/>
              <a:gd name="T33" fmla="*/ 269 h 609"/>
              <a:gd name="T34" fmla="*/ 191 w 609"/>
              <a:gd name="T35" fmla="*/ 276 h 609"/>
              <a:gd name="T36" fmla="*/ 191 w 609"/>
              <a:gd name="T37" fmla="*/ 283 h 609"/>
              <a:gd name="T38" fmla="*/ 191 w 609"/>
              <a:gd name="T39" fmla="*/ 290 h 609"/>
              <a:gd name="T40" fmla="*/ 191 w 609"/>
              <a:gd name="T41" fmla="*/ 290 h 609"/>
              <a:gd name="T42" fmla="*/ 184 w 609"/>
              <a:gd name="T43" fmla="*/ 304 h 609"/>
              <a:gd name="T44" fmla="*/ 304 w 609"/>
              <a:gd name="T45" fmla="*/ 424 h 609"/>
              <a:gd name="T46" fmla="*/ 424 w 609"/>
              <a:gd name="T47" fmla="*/ 304 h 609"/>
              <a:gd name="T48" fmla="*/ 417 w 609"/>
              <a:gd name="T49" fmla="*/ 290 h 609"/>
              <a:gd name="T50" fmla="*/ 417 w 609"/>
              <a:gd name="T51" fmla="*/ 290 h 609"/>
              <a:gd name="T52" fmla="*/ 417 w 609"/>
              <a:gd name="T53" fmla="*/ 283 h 609"/>
              <a:gd name="T54" fmla="*/ 417 w 609"/>
              <a:gd name="T55" fmla="*/ 276 h 609"/>
              <a:gd name="T56" fmla="*/ 417 w 609"/>
              <a:gd name="T57" fmla="*/ 269 h 609"/>
              <a:gd name="T58" fmla="*/ 417 w 609"/>
              <a:gd name="T59" fmla="*/ 261 h 609"/>
              <a:gd name="T60" fmla="*/ 410 w 609"/>
              <a:gd name="T61" fmla="*/ 254 h 609"/>
              <a:gd name="T62" fmla="*/ 410 w 609"/>
              <a:gd name="T63" fmla="*/ 254 h 609"/>
              <a:gd name="T64" fmla="*/ 410 w 609"/>
              <a:gd name="T65" fmla="*/ 254 h 609"/>
              <a:gd name="T66" fmla="*/ 304 w 609"/>
              <a:gd name="T67" fmla="*/ 184 h 609"/>
              <a:gd name="T68" fmla="*/ 537 w 609"/>
              <a:gd name="T69" fmla="*/ 99 h 609"/>
              <a:gd name="T70" fmla="*/ 537 w 609"/>
              <a:gd name="T71" fmla="*/ 99 h 609"/>
              <a:gd name="T72" fmla="*/ 509 w 609"/>
              <a:gd name="T73" fmla="*/ 71 h 609"/>
              <a:gd name="T74" fmla="*/ 445 w 609"/>
              <a:gd name="T75" fmla="*/ 71 h 609"/>
              <a:gd name="T76" fmla="*/ 417 w 609"/>
              <a:gd name="T77" fmla="*/ 99 h 609"/>
              <a:gd name="T78" fmla="*/ 417 w 609"/>
              <a:gd name="T79" fmla="*/ 162 h 609"/>
              <a:gd name="T80" fmla="*/ 445 w 609"/>
              <a:gd name="T81" fmla="*/ 191 h 609"/>
              <a:gd name="T82" fmla="*/ 509 w 609"/>
              <a:gd name="T83" fmla="*/ 191 h 609"/>
              <a:gd name="T84" fmla="*/ 537 w 609"/>
              <a:gd name="T85" fmla="*/ 162 h 609"/>
              <a:gd name="T86" fmla="*/ 537 w 609"/>
              <a:gd name="T87" fmla="*/ 99 h 609"/>
              <a:gd name="T88" fmla="*/ 537 w 609"/>
              <a:gd name="T89" fmla="*/ 254 h 609"/>
              <a:gd name="T90" fmla="*/ 537 w 609"/>
              <a:gd name="T91" fmla="*/ 254 h 609"/>
              <a:gd name="T92" fmla="*/ 481 w 609"/>
              <a:gd name="T93" fmla="*/ 254 h 609"/>
              <a:gd name="T94" fmla="*/ 488 w 609"/>
              <a:gd name="T95" fmla="*/ 304 h 609"/>
              <a:gd name="T96" fmla="*/ 304 w 609"/>
              <a:gd name="T97" fmla="*/ 488 h 609"/>
              <a:gd name="T98" fmla="*/ 120 w 609"/>
              <a:gd name="T99" fmla="*/ 304 h 609"/>
              <a:gd name="T100" fmla="*/ 127 w 609"/>
              <a:gd name="T101" fmla="*/ 254 h 609"/>
              <a:gd name="T102" fmla="*/ 71 w 609"/>
              <a:gd name="T103" fmla="*/ 254 h 609"/>
              <a:gd name="T104" fmla="*/ 71 w 609"/>
              <a:gd name="T105" fmla="*/ 509 h 609"/>
              <a:gd name="T106" fmla="*/ 99 w 609"/>
              <a:gd name="T107" fmla="*/ 537 h 609"/>
              <a:gd name="T108" fmla="*/ 509 w 609"/>
              <a:gd name="T109" fmla="*/ 537 h 609"/>
              <a:gd name="T110" fmla="*/ 537 w 609"/>
              <a:gd name="T111" fmla="*/ 509 h 609"/>
              <a:gd name="T112" fmla="*/ 537 w 609"/>
              <a:gd name="T113" fmla="*/ 25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9" h="609">
                <a:moveTo>
                  <a:pt x="530" y="608"/>
                </a:moveTo>
                <a:lnTo>
                  <a:pt x="530" y="608"/>
                </a:lnTo>
                <a:cubicBezTo>
                  <a:pt x="78" y="608"/>
                  <a:pt x="78" y="608"/>
                  <a:pt x="78" y="608"/>
                </a:cubicBezTo>
                <a:cubicBezTo>
                  <a:pt x="36" y="608"/>
                  <a:pt x="0" y="572"/>
                  <a:pt x="0" y="530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5"/>
                  <a:pt x="36" y="0"/>
                  <a:pt x="78" y="0"/>
                </a:cubicBezTo>
                <a:cubicBezTo>
                  <a:pt x="530" y="0"/>
                  <a:pt x="530" y="0"/>
                  <a:pt x="530" y="0"/>
                </a:cubicBezTo>
                <a:cubicBezTo>
                  <a:pt x="573" y="0"/>
                  <a:pt x="608" y="35"/>
                  <a:pt x="608" y="78"/>
                </a:cubicBezTo>
                <a:cubicBezTo>
                  <a:pt x="608" y="530"/>
                  <a:pt x="608" y="530"/>
                  <a:pt x="608" y="530"/>
                </a:cubicBezTo>
                <a:cubicBezTo>
                  <a:pt x="608" y="572"/>
                  <a:pt x="573" y="608"/>
                  <a:pt x="530" y="608"/>
                </a:cubicBezTo>
                <a:close/>
                <a:moveTo>
                  <a:pt x="304" y="184"/>
                </a:moveTo>
                <a:lnTo>
                  <a:pt x="304" y="184"/>
                </a:lnTo>
                <a:cubicBezTo>
                  <a:pt x="254" y="184"/>
                  <a:pt x="219" y="212"/>
                  <a:pt x="198" y="254"/>
                </a:cubicBezTo>
                <a:lnTo>
                  <a:pt x="198" y="254"/>
                </a:lnTo>
                <a:lnTo>
                  <a:pt x="198" y="254"/>
                </a:lnTo>
                <a:cubicBezTo>
                  <a:pt x="198" y="261"/>
                  <a:pt x="198" y="261"/>
                  <a:pt x="191" y="261"/>
                </a:cubicBezTo>
                <a:lnTo>
                  <a:pt x="191" y="269"/>
                </a:lnTo>
                <a:lnTo>
                  <a:pt x="191" y="276"/>
                </a:lnTo>
                <a:cubicBezTo>
                  <a:pt x="191" y="276"/>
                  <a:pt x="191" y="276"/>
                  <a:pt x="191" y="283"/>
                </a:cubicBezTo>
                <a:cubicBezTo>
                  <a:pt x="191" y="283"/>
                  <a:pt x="191" y="283"/>
                  <a:pt x="191" y="290"/>
                </a:cubicBezTo>
                <a:lnTo>
                  <a:pt x="191" y="290"/>
                </a:lnTo>
                <a:cubicBezTo>
                  <a:pt x="191" y="297"/>
                  <a:pt x="184" y="297"/>
                  <a:pt x="184" y="304"/>
                </a:cubicBezTo>
                <a:cubicBezTo>
                  <a:pt x="184" y="367"/>
                  <a:pt x="240" y="424"/>
                  <a:pt x="304" y="424"/>
                </a:cubicBezTo>
                <a:cubicBezTo>
                  <a:pt x="368" y="424"/>
                  <a:pt x="424" y="367"/>
                  <a:pt x="424" y="304"/>
                </a:cubicBezTo>
                <a:cubicBezTo>
                  <a:pt x="424" y="297"/>
                  <a:pt x="417" y="297"/>
                  <a:pt x="417" y="290"/>
                </a:cubicBezTo>
                <a:lnTo>
                  <a:pt x="417" y="290"/>
                </a:lnTo>
                <a:cubicBezTo>
                  <a:pt x="417" y="283"/>
                  <a:pt x="417" y="283"/>
                  <a:pt x="417" y="283"/>
                </a:cubicBezTo>
                <a:cubicBezTo>
                  <a:pt x="417" y="276"/>
                  <a:pt x="417" y="276"/>
                  <a:pt x="417" y="276"/>
                </a:cubicBezTo>
                <a:lnTo>
                  <a:pt x="417" y="269"/>
                </a:lnTo>
                <a:lnTo>
                  <a:pt x="417" y="261"/>
                </a:lnTo>
                <a:cubicBezTo>
                  <a:pt x="410" y="261"/>
                  <a:pt x="410" y="261"/>
                  <a:pt x="410" y="254"/>
                </a:cubicBezTo>
                <a:lnTo>
                  <a:pt x="410" y="254"/>
                </a:lnTo>
                <a:lnTo>
                  <a:pt x="410" y="254"/>
                </a:lnTo>
                <a:cubicBezTo>
                  <a:pt x="389" y="212"/>
                  <a:pt x="354" y="184"/>
                  <a:pt x="304" y="184"/>
                </a:cubicBezTo>
                <a:close/>
                <a:moveTo>
                  <a:pt x="537" y="99"/>
                </a:moveTo>
                <a:lnTo>
                  <a:pt x="537" y="99"/>
                </a:lnTo>
                <a:cubicBezTo>
                  <a:pt x="537" y="85"/>
                  <a:pt x="523" y="71"/>
                  <a:pt x="509" y="71"/>
                </a:cubicBezTo>
                <a:cubicBezTo>
                  <a:pt x="445" y="71"/>
                  <a:pt x="445" y="71"/>
                  <a:pt x="445" y="71"/>
                </a:cubicBezTo>
                <a:cubicBezTo>
                  <a:pt x="431" y="71"/>
                  <a:pt x="417" y="85"/>
                  <a:pt x="417" y="99"/>
                </a:cubicBezTo>
                <a:cubicBezTo>
                  <a:pt x="417" y="162"/>
                  <a:pt x="417" y="162"/>
                  <a:pt x="417" y="162"/>
                </a:cubicBezTo>
                <a:cubicBezTo>
                  <a:pt x="417" y="177"/>
                  <a:pt x="431" y="191"/>
                  <a:pt x="445" y="191"/>
                </a:cubicBezTo>
                <a:cubicBezTo>
                  <a:pt x="509" y="191"/>
                  <a:pt x="509" y="191"/>
                  <a:pt x="509" y="191"/>
                </a:cubicBezTo>
                <a:cubicBezTo>
                  <a:pt x="523" y="191"/>
                  <a:pt x="537" y="177"/>
                  <a:pt x="537" y="162"/>
                </a:cubicBezTo>
                <a:lnTo>
                  <a:pt x="537" y="99"/>
                </a:lnTo>
                <a:close/>
                <a:moveTo>
                  <a:pt x="537" y="254"/>
                </a:moveTo>
                <a:lnTo>
                  <a:pt x="537" y="254"/>
                </a:lnTo>
                <a:cubicBezTo>
                  <a:pt x="481" y="254"/>
                  <a:pt x="481" y="254"/>
                  <a:pt x="481" y="254"/>
                </a:cubicBezTo>
                <a:cubicBezTo>
                  <a:pt x="488" y="269"/>
                  <a:pt x="488" y="290"/>
                  <a:pt x="488" y="304"/>
                </a:cubicBezTo>
                <a:cubicBezTo>
                  <a:pt x="488" y="403"/>
                  <a:pt x="403" y="488"/>
                  <a:pt x="304" y="488"/>
                </a:cubicBezTo>
                <a:cubicBezTo>
                  <a:pt x="205" y="488"/>
                  <a:pt x="120" y="403"/>
                  <a:pt x="120" y="304"/>
                </a:cubicBezTo>
                <a:cubicBezTo>
                  <a:pt x="120" y="290"/>
                  <a:pt x="120" y="269"/>
                  <a:pt x="127" y="254"/>
                </a:cubicBezTo>
                <a:cubicBezTo>
                  <a:pt x="71" y="254"/>
                  <a:pt x="71" y="254"/>
                  <a:pt x="71" y="254"/>
                </a:cubicBezTo>
                <a:cubicBezTo>
                  <a:pt x="71" y="509"/>
                  <a:pt x="71" y="509"/>
                  <a:pt x="71" y="509"/>
                </a:cubicBezTo>
                <a:cubicBezTo>
                  <a:pt x="71" y="523"/>
                  <a:pt x="85" y="537"/>
                  <a:pt x="99" y="537"/>
                </a:cubicBezTo>
                <a:cubicBezTo>
                  <a:pt x="509" y="537"/>
                  <a:pt x="509" y="537"/>
                  <a:pt x="509" y="537"/>
                </a:cubicBezTo>
                <a:cubicBezTo>
                  <a:pt x="523" y="537"/>
                  <a:pt x="537" y="523"/>
                  <a:pt x="537" y="509"/>
                </a:cubicBezTo>
                <a:lnTo>
                  <a:pt x="537" y="2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9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D790C-0751-4DD9-A739-7BA206F44D07}"/>
              </a:ext>
            </a:extLst>
          </p:cNvPr>
          <p:cNvSpPr txBox="1"/>
          <p:nvPr/>
        </p:nvSpPr>
        <p:spPr>
          <a:xfrm>
            <a:off x="6658151" y="3417387"/>
            <a:ext cx="2157576" cy="259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B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twitter</a:t>
            </a: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/ nome</a:t>
            </a:r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id="{EC8F0BFE-F259-4B5C-A1D8-92B8AA12A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107" y="3492068"/>
            <a:ext cx="138641" cy="113340"/>
          </a:xfrm>
          <a:custGeom>
            <a:avLst/>
            <a:gdLst>
              <a:gd name="T0" fmla="*/ 410 w 602"/>
              <a:gd name="T1" fmla="*/ 0 h 496"/>
              <a:gd name="T2" fmla="*/ 410 w 602"/>
              <a:gd name="T3" fmla="*/ 0 h 496"/>
              <a:gd name="T4" fmla="*/ 509 w 602"/>
              <a:gd name="T5" fmla="*/ 43 h 496"/>
              <a:gd name="T6" fmla="*/ 572 w 602"/>
              <a:gd name="T7" fmla="*/ 22 h 496"/>
              <a:gd name="T8" fmla="*/ 587 w 602"/>
              <a:gd name="T9" fmla="*/ 15 h 496"/>
              <a:gd name="T10" fmla="*/ 544 w 602"/>
              <a:gd name="T11" fmla="*/ 71 h 496"/>
              <a:gd name="T12" fmla="*/ 530 w 602"/>
              <a:gd name="T13" fmla="*/ 78 h 496"/>
              <a:gd name="T14" fmla="*/ 530 w 602"/>
              <a:gd name="T15" fmla="*/ 78 h 496"/>
              <a:gd name="T16" fmla="*/ 601 w 602"/>
              <a:gd name="T17" fmla="*/ 64 h 496"/>
              <a:gd name="T18" fmla="*/ 601 w 602"/>
              <a:gd name="T19" fmla="*/ 64 h 496"/>
              <a:gd name="T20" fmla="*/ 558 w 602"/>
              <a:gd name="T21" fmla="*/ 106 h 496"/>
              <a:gd name="T22" fmla="*/ 544 w 602"/>
              <a:gd name="T23" fmla="*/ 128 h 496"/>
              <a:gd name="T24" fmla="*/ 537 w 602"/>
              <a:gd name="T25" fmla="*/ 205 h 496"/>
              <a:gd name="T26" fmla="*/ 297 w 602"/>
              <a:gd name="T27" fmla="*/ 481 h 496"/>
              <a:gd name="T28" fmla="*/ 120 w 602"/>
              <a:gd name="T29" fmla="*/ 488 h 496"/>
              <a:gd name="T30" fmla="*/ 42 w 602"/>
              <a:gd name="T31" fmla="*/ 460 h 496"/>
              <a:gd name="T32" fmla="*/ 14 w 602"/>
              <a:gd name="T33" fmla="*/ 446 h 496"/>
              <a:gd name="T34" fmla="*/ 0 w 602"/>
              <a:gd name="T35" fmla="*/ 439 h 496"/>
              <a:gd name="T36" fmla="*/ 42 w 602"/>
              <a:gd name="T37" fmla="*/ 439 h 496"/>
              <a:gd name="T38" fmla="*/ 78 w 602"/>
              <a:gd name="T39" fmla="*/ 432 h 496"/>
              <a:gd name="T40" fmla="*/ 148 w 602"/>
              <a:gd name="T41" fmla="*/ 410 h 496"/>
              <a:gd name="T42" fmla="*/ 184 w 602"/>
              <a:gd name="T43" fmla="*/ 382 h 496"/>
              <a:gd name="T44" fmla="*/ 148 w 602"/>
              <a:gd name="T45" fmla="*/ 382 h 496"/>
              <a:gd name="T46" fmla="*/ 71 w 602"/>
              <a:gd name="T47" fmla="*/ 297 h 496"/>
              <a:gd name="T48" fmla="*/ 120 w 602"/>
              <a:gd name="T49" fmla="*/ 297 h 496"/>
              <a:gd name="T50" fmla="*/ 85 w 602"/>
              <a:gd name="T51" fmla="*/ 283 h 496"/>
              <a:gd name="T52" fmla="*/ 21 w 602"/>
              <a:gd name="T53" fmla="*/ 177 h 496"/>
              <a:gd name="T54" fmla="*/ 35 w 602"/>
              <a:gd name="T55" fmla="*/ 184 h 496"/>
              <a:gd name="T56" fmla="*/ 64 w 602"/>
              <a:gd name="T57" fmla="*/ 191 h 496"/>
              <a:gd name="T58" fmla="*/ 78 w 602"/>
              <a:gd name="T59" fmla="*/ 191 h 496"/>
              <a:gd name="T60" fmla="*/ 78 w 602"/>
              <a:gd name="T61" fmla="*/ 191 h 496"/>
              <a:gd name="T62" fmla="*/ 57 w 602"/>
              <a:gd name="T63" fmla="*/ 170 h 496"/>
              <a:gd name="T64" fmla="*/ 28 w 602"/>
              <a:gd name="T65" fmla="*/ 57 h 496"/>
              <a:gd name="T66" fmla="*/ 42 w 602"/>
              <a:gd name="T67" fmla="*/ 29 h 496"/>
              <a:gd name="T68" fmla="*/ 42 w 602"/>
              <a:gd name="T69" fmla="*/ 29 h 496"/>
              <a:gd name="T70" fmla="*/ 57 w 602"/>
              <a:gd name="T71" fmla="*/ 36 h 496"/>
              <a:gd name="T72" fmla="*/ 92 w 602"/>
              <a:gd name="T73" fmla="*/ 71 h 496"/>
              <a:gd name="T74" fmla="*/ 240 w 602"/>
              <a:gd name="T75" fmla="*/ 149 h 496"/>
              <a:gd name="T76" fmla="*/ 297 w 602"/>
              <a:gd name="T77" fmla="*/ 156 h 496"/>
              <a:gd name="T78" fmla="*/ 297 w 602"/>
              <a:gd name="T79" fmla="*/ 99 h 496"/>
              <a:gd name="T80" fmla="*/ 368 w 602"/>
              <a:gd name="T81" fmla="*/ 15 h 496"/>
              <a:gd name="T82" fmla="*/ 396 w 602"/>
              <a:gd name="T83" fmla="*/ 8 h 496"/>
              <a:gd name="T84" fmla="*/ 410 w 602"/>
              <a:gd name="T85" fmla="*/ 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2" h="496">
                <a:moveTo>
                  <a:pt x="410" y="0"/>
                </a:moveTo>
                <a:lnTo>
                  <a:pt x="410" y="0"/>
                </a:lnTo>
                <a:cubicBezTo>
                  <a:pt x="459" y="0"/>
                  <a:pt x="481" y="22"/>
                  <a:pt x="509" y="43"/>
                </a:cubicBezTo>
                <a:cubicBezTo>
                  <a:pt x="530" y="43"/>
                  <a:pt x="558" y="29"/>
                  <a:pt x="572" y="22"/>
                </a:cubicBezTo>
                <a:cubicBezTo>
                  <a:pt x="580" y="15"/>
                  <a:pt x="580" y="15"/>
                  <a:pt x="587" y="15"/>
                </a:cubicBezTo>
                <a:cubicBezTo>
                  <a:pt x="580" y="36"/>
                  <a:pt x="565" y="57"/>
                  <a:pt x="544" y="71"/>
                </a:cubicBezTo>
                <a:cubicBezTo>
                  <a:pt x="544" y="71"/>
                  <a:pt x="537" y="78"/>
                  <a:pt x="530" y="78"/>
                </a:cubicBezTo>
                <a:lnTo>
                  <a:pt x="530" y="78"/>
                </a:lnTo>
                <a:cubicBezTo>
                  <a:pt x="558" y="78"/>
                  <a:pt x="580" y="64"/>
                  <a:pt x="601" y="64"/>
                </a:cubicBezTo>
                <a:lnTo>
                  <a:pt x="601" y="64"/>
                </a:lnTo>
                <a:cubicBezTo>
                  <a:pt x="594" y="78"/>
                  <a:pt x="580" y="99"/>
                  <a:pt x="558" y="106"/>
                </a:cubicBezTo>
                <a:cubicBezTo>
                  <a:pt x="551" y="113"/>
                  <a:pt x="551" y="121"/>
                  <a:pt x="544" y="128"/>
                </a:cubicBezTo>
                <a:cubicBezTo>
                  <a:pt x="544" y="156"/>
                  <a:pt x="544" y="177"/>
                  <a:pt x="537" y="205"/>
                </a:cubicBezTo>
                <a:cubicBezTo>
                  <a:pt x="502" y="340"/>
                  <a:pt x="424" y="439"/>
                  <a:pt x="297" y="481"/>
                </a:cubicBezTo>
                <a:cubicBezTo>
                  <a:pt x="247" y="495"/>
                  <a:pt x="170" y="495"/>
                  <a:pt x="120" y="488"/>
                </a:cubicBezTo>
                <a:cubicBezTo>
                  <a:pt x="92" y="481"/>
                  <a:pt x="71" y="474"/>
                  <a:pt x="42" y="460"/>
                </a:cubicBezTo>
                <a:cubicBezTo>
                  <a:pt x="35" y="453"/>
                  <a:pt x="21" y="453"/>
                  <a:pt x="14" y="446"/>
                </a:cubicBezTo>
                <a:cubicBezTo>
                  <a:pt x="7" y="439"/>
                  <a:pt x="7" y="439"/>
                  <a:pt x="0" y="439"/>
                </a:cubicBezTo>
                <a:cubicBezTo>
                  <a:pt x="14" y="439"/>
                  <a:pt x="28" y="439"/>
                  <a:pt x="42" y="439"/>
                </a:cubicBezTo>
                <a:cubicBezTo>
                  <a:pt x="50" y="439"/>
                  <a:pt x="64" y="439"/>
                  <a:pt x="78" y="432"/>
                </a:cubicBezTo>
                <a:cubicBezTo>
                  <a:pt x="106" y="424"/>
                  <a:pt x="127" y="417"/>
                  <a:pt x="148" y="410"/>
                </a:cubicBezTo>
                <a:cubicBezTo>
                  <a:pt x="163" y="403"/>
                  <a:pt x="177" y="396"/>
                  <a:pt x="184" y="382"/>
                </a:cubicBezTo>
                <a:cubicBezTo>
                  <a:pt x="170" y="382"/>
                  <a:pt x="156" y="382"/>
                  <a:pt x="148" y="382"/>
                </a:cubicBezTo>
                <a:cubicBezTo>
                  <a:pt x="106" y="368"/>
                  <a:pt x="85" y="340"/>
                  <a:pt x="71" y="297"/>
                </a:cubicBezTo>
                <a:cubicBezTo>
                  <a:pt x="78" y="304"/>
                  <a:pt x="113" y="304"/>
                  <a:pt x="120" y="297"/>
                </a:cubicBezTo>
                <a:cubicBezTo>
                  <a:pt x="106" y="297"/>
                  <a:pt x="92" y="290"/>
                  <a:pt x="85" y="283"/>
                </a:cubicBezTo>
                <a:cubicBezTo>
                  <a:pt x="50" y="262"/>
                  <a:pt x="21" y="227"/>
                  <a:pt x="21" y="177"/>
                </a:cubicBezTo>
                <a:cubicBezTo>
                  <a:pt x="28" y="177"/>
                  <a:pt x="35" y="177"/>
                  <a:pt x="35" y="184"/>
                </a:cubicBezTo>
                <a:cubicBezTo>
                  <a:pt x="42" y="184"/>
                  <a:pt x="50" y="184"/>
                  <a:pt x="64" y="191"/>
                </a:cubicBezTo>
                <a:lnTo>
                  <a:pt x="78" y="191"/>
                </a:lnTo>
                <a:lnTo>
                  <a:pt x="78" y="191"/>
                </a:lnTo>
                <a:cubicBezTo>
                  <a:pt x="71" y="184"/>
                  <a:pt x="64" y="177"/>
                  <a:pt x="57" y="170"/>
                </a:cubicBezTo>
                <a:cubicBezTo>
                  <a:pt x="35" y="142"/>
                  <a:pt x="14" y="106"/>
                  <a:pt x="28" y="57"/>
                </a:cubicBezTo>
                <a:cubicBezTo>
                  <a:pt x="28" y="43"/>
                  <a:pt x="35" y="36"/>
                  <a:pt x="42" y="29"/>
                </a:cubicBezTo>
                <a:lnTo>
                  <a:pt x="42" y="29"/>
                </a:lnTo>
                <a:cubicBezTo>
                  <a:pt x="42" y="29"/>
                  <a:pt x="50" y="36"/>
                  <a:pt x="57" y="36"/>
                </a:cubicBezTo>
                <a:cubicBezTo>
                  <a:pt x="64" y="50"/>
                  <a:pt x="78" y="64"/>
                  <a:pt x="92" y="71"/>
                </a:cubicBezTo>
                <a:cubicBezTo>
                  <a:pt x="134" y="106"/>
                  <a:pt x="177" y="128"/>
                  <a:pt x="240" y="149"/>
                </a:cubicBezTo>
                <a:cubicBezTo>
                  <a:pt x="261" y="149"/>
                  <a:pt x="276" y="156"/>
                  <a:pt x="297" y="156"/>
                </a:cubicBezTo>
                <a:cubicBezTo>
                  <a:pt x="290" y="135"/>
                  <a:pt x="290" y="113"/>
                  <a:pt x="297" y="99"/>
                </a:cubicBezTo>
                <a:cubicBezTo>
                  <a:pt x="311" y="57"/>
                  <a:pt x="332" y="29"/>
                  <a:pt x="368" y="15"/>
                </a:cubicBezTo>
                <a:cubicBezTo>
                  <a:pt x="375" y="8"/>
                  <a:pt x="389" y="8"/>
                  <a:pt x="396" y="8"/>
                </a:cubicBezTo>
                <a:cubicBezTo>
                  <a:pt x="403" y="8"/>
                  <a:pt x="403" y="0"/>
                  <a:pt x="41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9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94B01F-5DDA-499B-AC91-E8E070FA9177}"/>
              </a:ext>
            </a:extLst>
          </p:cNvPr>
          <p:cNvSpPr txBox="1"/>
          <p:nvPr/>
        </p:nvSpPr>
        <p:spPr>
          <a:xfrm>
            <a:off x="6658355" y="2725365"/>
            <a:ext cx="2163699" cy="259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B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facebook</a:t>
            </a: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/nome</a:t>
            </a:r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576FBBF6-46C9-410C-B595-25846142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168" y="2802034"/>
            <a:ext cx="138929" cy="137915"/>
          </a:xfrm>
          <a:custGeom>
            <a:avLst/>
            <a:gdLst>
              <a:gd name="T0" fmla="*/ 551 w 602"/>
              <a:gd name="T1" fmla="*/ 600 h 601"/>
              <a:gd name="T2" fmla="*/ 551 w 602"/>
              <a:gd name="T3" fmla="*/ 600 h 601"/>
              <a:gd name="T4" fmla="*/ 42 w 602"/>
              <a:gd name="T5" fmla="*/ 600 h 601"/>
              <a:gd name="T6" fmla="*/ 0 w 602"/>
              <a:gd name="T7" fmla="*/ 558 h 601"/>
              <a:gd name="T8" fmla="*/ 0 w 602"/>
              <a:gd name="T9" fmla="*/ 49 h 601"/>
              <a:gd name="T10" fmla="*/ 42 w 602"/>
              <a:gd name="T11" fmla="*/ 0 h 601"/>
              <a:gd name="T12" fmla="*/ 551 w 602"/>
              <a:gd name="T13" fmla="*/ 0 h 601"/>
              <a:gd name="T14" fmla="*/ 601 w 602"/>
              <a:gd name="T15" fmla="*/ 49 h 601"/>
              <a:gd name="T16" fmla="*/ 601 w 602"/>
              <a:gd name="T17" fmla="*/ 558 h 601"/>
              <a:gd name="T18" fmla="*/ 551 w 602"/>
              <a:gd name="T19" fmla="*/ 600 h 601"/>
              <a:gd name="T20" fmla="*/ 255 w 602"/>
              <a:gd name="T21" fmla="*/ 113 h 601"/>
              <a:gd name="T22" fmla="*/ 255 w 602"/>
              <a:gd name="T23" fmla="*/ 113 h 601"/>
              <a:gd name="T24" fmla="*/ 184 w 602"/>
              <a:gd name="T25" fmla="*/ 127 h 601"/>
              <a:gd name="T26" fmla="*/ 141 w 602"/>
              <a:gd name="T27" fmla="*/ 169 h 601"/>
              <a:gd name="T28" fmla="*/ 134 w 602"/>
              <a:gd name="T29" fmla="*/ 226 h 601"/>
              <a:gd name="T30" fmla="*/ 134 w 602"/>
              <a:gd name="T31" fmla="*/ 254 h 601"/>
              <a:gd name="T32" fmla="*/ 92 w 602"/>
              <a:gd name="T33" fmla="*/ 254 h 601"/>
              <a:gd name="T34" fmla="*/ 92 w 602"/>
              <a:gd name="T35" fmla="*/ 325 h 601"/>
              <a:gd name="T36" fmla="*/ 134 w 602"/>
              <a:gd name="T37" fmla="*/ 325 h 601"/>
              <a:gd name="T38" fmla="*/ 134 w 602"/>
              <a:gd name="T39" fmla="*/ 558 h 601"/>
              <a:gd name="T40" fmla="*/ 233 w 602"/>
              <a:gd name="T41" fmla="*/ 558 h 601"/>
              <a:gd name="T42" fmla="*/ 233 w 602"/>
              <a:gd name="T43" fmla="*/ 325 h 601"/>
              <a:gd name="T44" fmla="*/ 290 w 602"/>
              <a:gd name="T45" fmla="*/ 325 h 601"/>
              <a:gd name="T46" fmla="*/ 311 w 602"/>
              <a:gd name="T47" fmla="*/ 254 h 601"/>
              <a:gd name="T48" fmla="*/ 233 w 602"/>
              <a:gd name="T49" fmla="*/ 254 h 601"/>
              <a:gd name="T50" fmla="*/ 233 w 602"/>
              <a:gd name="T51" fmla="*/ 226 h 601"/>
              <a:gd name="T52" fmla="*/ 240 w 602"/>
              <a:gd name="T53" fmla="*/ 191 h 601"/>
              <a:gd name="T54" fmla="*/ 276 w 602"/>
              <a:gd name="T55" fmla="*/ 184 h 601"/>
              <a:gd name="T56" fmla="*/ 311 w 602"/>
              <a:gd name="T57" fmla="*/ 198 h 601"/>
              <a:gd name="T58" fmla="*/ 332 w 602"/>
              <a:gd name="T59" fmla="*/ 134 h 601"/>
              <a:gd name="T60" fmla="*/ 255 w 602"/>
              <a:gd name="T61" fmla="*/ 113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02" h="601">
                <a:moveTo>
                  <a:pt x="551" y="600"/>
                </a:moveTo>
                <a:lnTo>
                  <a:pt x="551" y="600"/>
                </a:lnTo>
                <a:cubicBezTo>
                  <a:pt x="42" y="600"/>
                  <a:pt x="42" y="600"/>
                  <a:pt x="42" y="600"/>
                </a:cubicBezTo>
                <a:cubicBezTo>
                  <a:pt x="21" y="600"/>
                  <a:pt x="0" y="586"/>
                  <a:pt x="0" y="55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1"/>
                  <a:pt x="21" y="0"/>
                  <a:pt x="42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80" y="0"/>
                  <a:pt x="601" y="21"/>
                  <a:pt x="601" y="49"/>
                </a:cubicBezTo>
                <a:cubicBezTo>
                  <a:pt x="601" y="558"/>
                  <a:pt x="601" y="558"/>
                  <a:pt x="601" y="558"/>
                </a:cubicBezTo>
                <a:cubicBezTo>
                  <a:pt x="601" y="586"/>
                  <a:pt x="580" y="600"/>
                  <a:pt x="551" y="600"/>
                </a:cubicBezTo>
                <a:close/>
                <a:moveTo>
                  <a:pt x="255" y="113"/>
                </a:moveTo>
                <a:lnTo>
                  <a:pt x="255" y="113"/>
                </a:lnTo>
                <a:cubicBezTo>
                  <a:pt x="226" y="113"/>
                  <a:pt x="198" y="120"/>
                  <a:pt x="184" y="127"/>
                </a:cubicBezTo>
                <a:cubicBezTo>
                  <a:pt x="163" y="141"/>
                  <a:pt x="148" y="155"/>
                  <a:pt x="141" y="169"/>
                </a:cubicBezTo>
                <a:cubicBezTo>
                  <a:pt x="141" y="184"/>
                  <a:pt x="134" y="198"/>
                  <a:pt x="134" y="226"/>
                </a:cubicBezTo>
                <a:cubicBezTo>
                  <a:pt x="134" y="254"/>
                  <a:pt x="134" y="254"/>
                  <a:pt x="134" y="254"/>
                </a:cubicBezTo>
                <a:cubicBezTo>
                  <a:pt x="92" y="254"/>
                  <a:pt x="92" y="254"/>
                  <a:pt x="92" y="254"/>
                </a:cubicBezTo>
                <a:cubicBezTo>
                  <a:pt x="92" y="325"/>
                  <a:pt x="92" y="325"/>
                  <a:pt x="92" y="325"/>
                </a:cubicBezTo>
                <a:cubicBezTo>
                  <a:pt x="134" y="325"/>
                  <a:pt x="134" y="325"/>
                  <a:pt x="134" y="325"/>
                </a:cubicBezTo>
                <a:cubicBezTo>
                  <a:pt x="134" y="558"/>
                  <a:pt x="134" y="558"/>
                  <a:pt x="134" y="558"/>
                </a:cubicBezTo>
                <a:cubicBezTo>
                  <a:pt x="233" y="558"/>
                  <a:pt x="233" y="558"/>
                  <a:pt x="233" y="558"/>
                </a:cubicBezTo>
                <a:cubicBezTo>
                  <a:pt x="233" y="325"/>
                  <a:pt x="233" y="325"/>
                  <a:pt x="233" y="325"/>
                </a:cubicBezTo>
                <a:cubicBezTo>
                  <a:pt x="290" y="325"/>
                  <a:pt x="290" y="325"/>
                  <a:pt x="290" y="325"/>
                </a:cubicBezTo>
                <a:cubicBezTo>
                  <a:pt x="311" y="254"/>
                  <a:pt x="311" y="254"/>
                  <a:pt x="311" y="254"/>
                </a:cubicBezTo>
                <a:cubicBezTo>
                  <a:pt x="233" y="254"/>
                  <a:pt x="233" y="254"/>
                  <a:pt x="233" y="254"/>
                </a:cubicBezTo>
                <a:cubicBezTo>
                  <a:pt x="233" y="226"/>
                  <a:pt x="233" y="226"/>
                  <a:pt x="233" y="226"/>
                </a:cubicBezTo>
                <a:cubicBezTo>
                  <a:pt x="233" y="212"/>
                  <a:pt x="233" y="198"/>
                  <a:pt x="240" y="191"/>
                </a:cubicBezTo>
                <a:cubicBezTo>
                  <a:pt x="248" y="191"/>
                  <a:pt x="262" y="184"/>
                  <a:pt x="276" y="184"/>
                </a:cubicBezTo>
                <a:cubicBezTo>
                  <a:pt x="290" y="184"/>
                  <a:pt x="297" y="191"/>
                  <a:pt x="311" y="198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4" y="127"/>
                  <a:pt x="283" y="113"/>
                  <a:pt x="255" y="1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9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94A351-DC7B-42C1-AAAD-E6C32EEE75F7}"/>
              </a:ext>
            </a:extLst>
          </p:cNvPr>
          <p:cNvSpPr txBox="1"/>
          <p:nvPr/>
        </p:nvSpPr>
        <p:spPr>
          <a:xfrm>
            <a:off x="6654096" y="3763399"/>
            <a:ext cx="2157577" cy="259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B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linkedin</a:t>
            </a: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/ nome</a:t>
            </a:r>
          </a:p>
        </p:txBody>
      </p:sp>
      <p:sp>
        <p:nvSpPr>
          <p:cNvPr id="16" name="Freeform 104">
            <a:extLst>
              <a:ext uri="{FF2B5EF4-FFF2-40B4-BE49-F238E27FC236}">
                <a16:creationId xmlns:a16="http://schemas.microsoft.com/office/drawing/2014/main" id="{38EA0D68-E438-4602-88AC-F33959E21665}"/>
              </a:ext>
            </a:extLst>
          </p:cNvPr>
          <p:cNvSpPr>
            <a:spLocks noEditPoints="1"/>
          </p:cNvSpPr>
          <p:nvPr/>
        </p:nvSpPr>
        <p:spPr bwMode="auto">
          <a:xfrm>
            <a:off x="6476437" y="3814972"/>
            <a:ext cx="130956" cy="130956"/>
          </a:xfrm>
          <a:custGeom>
            <a:avLst/>
            <a:gdLst>
              <a:gd name="T0" fmla="*/ 2147483646 w 62"/>
              <a:gd name="T1" fmla="*/ 2147483646 h 62"/>
              <a:gd name="T2" fmla="*/ 2147483646 w 62"/>
              <a:gd name="T3" fmla="*/ 2147483646 h 62"/>
              <a:gd name="T4" fmla="*/ 2147483646 w 62"/>
              <a:gd name="T5" fmla="*/ 2147483646 h 62"/>
              <a:gd name="T6" fmla="*/ 0 w 62"/>
              <a:gd name="T7" fmla="*/ 2147483646 h 62"/>
              <a:gd name="T8" fmla="*/ 0 w 62"/>
              <a:gd name="T9" fmla="*/ 2147483646 h 62"/>
              <a:gd name="T10" fmla="*/ 2147483646 w 62"/>
              <a:gd name="T11" fmla="*/ 0 h 62"/>
              <a:gd name="T12" fmla="*/ 2147483646 w 62"/>
              <a:gd name="T13" fmla="*/ 0 h 62"/>
              <a:gd name="T14" fmla="*/ 2147483646 w 62"/>
              <a:gd name="T15" fmla="*/ 2147483646 h 62"/>
              <a:gd name="T16" fmla="*/ 2147483646 w 62"/>
              <a:gd name="T17" fmla="*/ 2147483646 h 62"/>
              <a:gd name="T18" fmla="*/ 2147483646 w 62"/>
              <a:gd name="T19" fmla="*/ 2147483646 h 62"/>
              <a:gd name="T20" fmla="*/ 2147483646 w 62"/>
              <a:gd name="T21" fmla="*/ 2147483646 h 62"/>
              <a:gd name="T22" fmla="*/ 2147483646 w 62"/>
              <a:gd name="T23" fmla="*/ 2147483646 h 62"/>
              <a:gd name="T24" fmla="*/ 2147483646 w 62"/>
              <a:gd name="T25" fmla="*/ 2147483646 h 62"/>
              <a:gd name="T26" fmla="*/ 2147483646 w 62"/>
              <a:gd name="T27" fmla="*/ 2147483646 h 62"/>
              <a:gd name="T28" fmla="*/ 2147483646 w 62"/>
              <a:gd name="T29" fmla="*/ 2147483646 h 62"/>
              <a:gd name="T30" fmla="*/ 2147483646 w 62"/>
              <a:gd name="T31" fmla="*/ 2147483646 h 62"/>
              <a:gd name="T32" fmla="*/ 2147483646 w 62"/>
              <a:gd name="T33" fmla="*/ 2147483646 h 62"/>
              <a:gd name="T34" fmla="*/ 2147483646 w 62"/>
              <a:gd name="T35" fmla="*/ 2147483646 h 62"/>
              <a:gd name="T36" fmla="*/ 2147483646 w 62"/>
              <a:gd name="T37" fmla="*/ 2147483646 h 62"/>
              <a:gd name="T38" fmla="*/ 2147483646 w 62"/>
              <a:gd name="T39" fmla="*/ 2147483646 h 62"/>
              <a:gd name="T40" fmla="*/ 2147483646 w 62"/>
              <a:gd name="T41" fmla="*/ 2147483646 h 62"/>
              <a:gd name="T42" fmla="*/ 2147483646 w 62"/>
              <a:gd name="T43" fmla="*/ 2147483646 h 62"/>
              <a:gd name="T44" fmla="*/ 2147483646 w 62"/>
              <a:gd name="T45" fmla="*/ 2147483646 h 62"/>
              <a:gd name="T46" fmla="*/ 2147483646 w 62"/>
              <a:gd name="T47" fmla="*/ 2147483646 h 62"/>
              <a:gd name="T48" fmla="*/ 2147483646 w 62"/>
              <a:gd name="T49" fmla="*/ 2147483646 h 62"/>
              <a:gd name="T50" fmla="*/ 2147483646 w 62"/>
              <a:gd name="T51" fmla="*/ 2147483646 h 62"/>
              <a:gd name="T52" fmla="*/ 2147483646 w 62"/>
              <a:gd name="T53" fmla="*/ 2147483646 h 62"/>
              <a:gd name="T54" fmla="*/ 2147483646 w 62"/>
              <a:gd name="T55" fmla="*/ 2147483646 h 62"/>
              <a:gd name="T56" fmla="*/ 2147483646 w 62"/>
              <a:gd name="T57" fmla="*/ 2147483646 h 62"/>
              <a:gd name="T58" fmla="*/ 2147483646 w 62"/>
              <a:gd name="T59" fmla="*/ 2147483646 h 62"/>
              <a:gd name="T60" fmla="*/ 2147483646 w 62"/>
              <a:gd name="T61" fmla="*/ 2147483646 h 62"/>
              <a:gd name="T62" fmla="*/ 2147483646 w 62"/>
              <a:gd name="T63" fmla="*/ 2147483646 h 62"/>
              <a:gd name="T64" fmla="*/ 2147483646 w 62"/>
              <a:gd name="T65" fmla="*/ 2147483646 h 62"/>
              <a:gd name="T66" fmla="*/ 2147483646 w 62"/>
              <a:gd name="T67" fmla="*/ 2147483646 h 62"/>
              <a:gd name="T68" fmla="*/ 2147483646 w 62"/>
              <a:gd name="T69" fmla="*/ 2147483646 h 6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2" h="62">
                <a:moveTo>
                  <a:pt x="62" y="51"/>
                </a:moveTo>
                <a:cubicBezTo>
                  <a:pt x="62" y="57"/>
                  <a:pt x="57" y="62"/>
                  <a:pt x="51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6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6" y="0"/>
                  <a:pt x="12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6"/>
                  <a:pt x="62" y="12"/>
                </a:cubicBezTo>
                <a:lnTo>
                  <a:pt x="62" y="51"/>
                </a:lnTo>
                <a:close/>
                <a:moveTo>
                  <a:pt x="15" y="11"/>
                </a:moveTo>
                <a:cubicBezTo>
                  <a:pt x="12" y="11"/>
                  <a:pt x="9" y="13"/>
                  <a:pt x="9" y="16"/>
                </a:cubicBezTo>
                <a:cubicBezTo>
                  <a:pt x="9" y="18"/>
                  <a:pt x="11" y="20"/>
                  <a:pt x="15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18" y="20"/>
                  <a:pt x="20" y="18"/>
                  <a:pt x="20" y="16"/>
                </a:cubicBezTo>
                <a:cubicBezTo>
                  <a:pt x="20" y="13"/>
                  <a:pt x="18" y="11"/>
                  <a:pt x="15" y="11"/>
                </a:cubicBezTo>
                <a:close/>
                <a:moveTo>
                  <a:pt x="19" y="52"/>
                </a:moveTo>
                <a:cubicBezTo>
                  <a:pt x="19" y="24"/>
                  <a:pt x="19" y="24"/>
                  <a:pt x="19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52"/>
                  <a:pt x="10" y="52"/>
                  <a:pt x="10" y="52"/>
                </a:cubicBezTo>
                <a:lnTo>
                  <a:pt x="19" y="52"/>
                </a:lnTo>
                <a:close/>
                <a:moveTo>
                  <a:pt x="53" y="52"/>
                </a:moveTo>
                <a:cubicBezTo>
                  <a:pt x="53" y="36"/>
                  <a:pt x="53" y="36"/>
                  <a:pt x="53" y="36"/>
                </a:cubicBezTo>
                <a:cubicBezTo>
                  <a:pt x="53" y="28"/>
                  <a:pt x="48" y="24"/>
                  <a:pt x="42" y="24"/>
                </a:cubicBezTo>
                <a:cubicBezTo>
                  <a:pt x="37" y="24"/>
                  <a:pt x="35" y="26"/>
                  <a:pt x="34" y="28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4"/>
                  <a:pt x="34" y="24"/>
                  <a:pt x="3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7"/>
                  <a:pt x="2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6"/>
                  <a:pt x="34" y="35"/>
                  <a:pt x="34" y="34"/>
                </a:cubicBezTo>
                <a:cubicBezTo>
                  <a:pt x="35" y="33"/>
                  <a:pt x="36" y="31"/>
                  <a:pt x="39" y="31"/>
                </a:cubicBezTo>
                <a:cubicBezTo>
                  <a:pt x="42" y="31"/>
                  <a:pt x="43" y="33"/>
                  <a:pt x="43" y="37"/>
                </a:cubicBezTo>
                <a:cubicBezTo>
                  <a:pt x="43" y="52"/>
                  <a:pt x="43" y="52"/>
                  <a:pt x="43" y="52"/>
                </a:cubicBezTo>
                <a:lnTo>
                  <a:pt x="53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 sz="9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7F49E-7B08-44E2-A72D-CE6FF152D2A4}"/>
              </a:ext>
            </a:extLst>
          </p:cNvPr>
          <p:cNvSpPr txBox="1"/>
          <p:nvPr/>
        </p:nvSpPr>
        <p:spPr>
          <a:xfrm>
            <a:off x="6397419" y="2477812"/>
            <a:ext cx="1936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Redes sociais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9037C-EBC6-4CF7-8FA8-15776F3688AD}"/>
              </a:ext>
            </a:extLst>
          </p:cNvPr>
          <p:cNvSpPr txBox="1"/>
          <p:nvPr/>
        </p:nvSpPr>
        <p:spPr>
          <a:xfrm>
            <a:off x="4521273" y="1253941"/>
            <a:ext cx="301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Entre em contato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hoje mesmo!</a:t>
            </a:r>
          </a:p>
        </p:txBody>
      </p:sp>
      <p:pic>
        <p:nvPicPr>
          <p:cNvPr id="27" name="Gráfico 26">
            <a:extLst>
              <a:ext uri="{FF2B5EF4-FFF2-40B4-BE49-F238E27FC236}">
                <a16:creationId xmlns:a16="http://schemas.microsoft.com/office/drawing/2014/main" id="{D2A1C79F-09B8-3271-1A15-44523BCE5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405" y="2318054"/>
            <a:ext cx="2115842" cy="545492"/>
          </a:xfrm>
          <a:prstGeom prst="rect">
            <a:avLst/>
          </a:prstGeom>
        </p:spPr>
      </p:pic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A11F5766-4FF5-86CB-5BA3-57440EF7FD74}"/>
              </a:ext>
            </a:extLst>
          </p:cNvPr>
          <p:cNvCxnSpPr>
            <a:cxnSpLocks/>
          </p:cNvCxnSpPr>
          <p:nvPr/>
        </p:nvCxnSpPr>
        <p:spPr>
          <a:xfrm>
            <a:off x="3819525" y="1288358"/>
            <a:ext cx="0" cy="26048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3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0526E-6234-6DE7-FEDB-E322C7B24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33;p21">
            <a:extLst>
              <a:ext uri="{FF2B5EF4-FFF2-40B4-BE49-F238E27FC236}">
                <a16:creationId xmlns:a16="http://schemas.microsoft.com/office/drawing/2014/main" id="{BC96D151-565C-4832-A642-82897BEF1267}"/>
              </a:ext>
            </a:extLst>
          </p:cNvPr>
          <p:cNvSpPr/>
          <p:nvPr/>
        </p:nvSpPr>
        <p:spPr>
          <a:xfrm>
            <a:off x="642473" y="710996"/>
            <a:ext cx="2163229" cy="3160360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134620"/>
            <a:r>
              <a:rPr lang="pt-BR" sz="900" b="1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Books na </a:t>
            </a:r>
            <a:r>
              <a:rPr lang="pt-BR" sz="900" b="1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Consumer</a:t>
            </a:r>
            <a:endParaRPr lang="pt-BR" sz="900" b="1" dirty="0" err="1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134620"/>
            <a:endParaRPr lang="pt-BR" sz="9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00B050"/>
                </a:solidFill>
                <a:latin typeface="Poppins"/>
                <a:ea typeface="Roboto Medium"/>
                <a:cs typeface="Poppins"/>
              </a:rPr>
              <a:t>Book de Balanço</a:t>
            </a:r>
          </a:p>
          <a:p>
            <a:pPr marL="134620"/>
            <a:r>
              <a:rPr lang="pt-BR" sz="700" dirty="0">
                <a:solidFill>
                  <a:srgbClr val="00B050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err="1">
                <a:solidFill>
                  <a:srgbClr val="00B050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00B050"/>
                </a:solidFill>
                <a:latin typeface="Poppins"/>
                <a:ea typeface="Roboto Medium"/>
                <a:cs typeface="Poppins"/>
              </a:rPr>
              <a:t> book balanço</a:t>
            </a:r>
          </a:p>
          <a:p>
            <a:pPr marL="134620"/>
            <a:endParaRPr lang="pt-BR" sz="700" dirty="0">
              <a:solidFill>
                <a:srgbClr val="00B050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00B050"/>
                </a:solidFill>
                <a:latin typeface="Poppins"/>
                <a:ea typeface="Roboto Medium"/>
                <a:cs typeface="Poppins"/>
              </a:rPr>
              <a:t>Book </a:t>
            </a:r>
            <a:r>
              <a:rPr lang="pt-BR" sz="700" err="1">
                <a:solidFill>
                  <a:srgbClr val="00B050"/>
                </a:solidFill>
                <a:latin typeface="Poppins"/>
                <a:ea typeface="Roboto Medium"/>
                <a:cs typeface="Poppins"/>
              </a:rPr>
              <a:t>Cpr</a:t>
            </a:r>
            <a:r>
              <a:rPr lang="pt-BR" sz="700" dirty="0">
                <a:solidFill>
                  <a:srgbClr val="00B050"/>
                </a:solidFill>
                <a:latin typeface="Poppins"/>
                <a:ea typeface="Roboto Medium"/>
                <a:cs typeface="Poppins"/>
              </a:rPr>
              <a:t> Interna</a:t>
            </a:r>
          </a:p>
          <a:p>
            <a:pPr marL="134620"/>
            <a:r>
              <a:rPr lang="pt-BR" sz="700" dirty="0">
                <a:solidFill>
                  <a:srgbClr val="00B050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err="1">
                <a:solidFill>
                  <a:srgbClr val="00B050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00B050"/>
                </a:solidFill>
                <a:latin typeface="Poppins"/>
                <a:ea typeface="Roboto Medium"/>
                <a:cs typeface="Poppins"/>
              </a:rPr>
              <a:t> book </a:t>
            </a:r>
            <a:r>
              <a:rPr lang="pt-BR" sz="700" err="1">
                <a:solidFill>
                  <a:srgbClr val="00B050"/>
                </a:solidFill>
                <a:latin typeface="Poppins"/>
                <a:ea typeface="Roboto Medium"/>
                <a:cs typeface="Poppins"/>
              </a:rPr>
              <a:t>cpr</a:t>
            </a:r>
            <a:r>
              <a:rPr lang="pt-BR" sz="700" dirty="0">
                <a:solidFill>
                  <a:srgbClr val="00B050"/>
                </a:solidFill>
                <a:latin typeface="Poppins"/>
                <a:ea typeface="Roboto Medium"/>
                <a:cs typeface="Poppins"/>
              </a:rPr>
              <a:t> interna</a:t>
            </a:r>
          </a:p>
          <a:p>
            <a:pPr marL="134620"/>
            <a:endParaRPr lang="pt-BR" sz="7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Book Bacen</a:t>
            </a: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bacen</a:t>
            </a:r>
            <a:endParaRPr lang="pt-BR" sz="7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bacen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refs</a:t>
            </a:r>
            <a:endParaRPr lang="pt-BR" sz="7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book bacen</a:t>
            </a:r>
          </a:p>
          <a:p>
            <a:pPr marL="134620"/>
            <a:endParaRPr lang="pt-BR" sz="7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Book Bacen +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Cpr</a:t>
            </a:r>
            <a:endParaRPr lang="pt-BR" sz="7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book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bacen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+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cpr</a:t>
            </a:r>
            <a:endParaRPr lang="pt-BR" sz="7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  <a:p>
            <a:pPr marL="134620"/>
            <a:endParaRPr lang="pt-BR" sz="7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Book Apontamentos BX</a:t>
            </a:r>
            <a:endParaRPr lang="pt-BR" sz="700" dirty="0">
              <a:solidFill>
                <a:srgbClr val="000000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bx</a:t>
            </a:r>
            <a:endParaRPr lang="pt-BR" sz="700" dirty="0" err="1">
              <a:solidFill>
                <a:srgbClr val="000000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bx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refs</a:t>
            </a:r>
            <a:endParaRPr lang="pt-BR" sz="700" dirty="0" err="1">
              <a:solidFill>
                <a:srgbClr val="000000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book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bx</a:t>
            </a:r>
            <a:endParaRPr lang="pt-BR" dirty="0" err="1"/>
          </a:p>
          <a:p>
            <a:pPr marL="134620"/>
            <a:endParaRPr lang="pt-BR" sz="7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Book de Performance</a:t>
            </a:r>
            <a:endParaRPr lang="pt-BR">
              <a:solidFill>
                <a:srgbClr val="31302E"/>
              </a:solidFill>
              <a:ea typeface="Calibri"/>
              <a:cs typeface="Calibri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performance de credito</a:t>
            </a: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performance mau origem</a:t>
            </a: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performance mob3</a:t>
            </a: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performance mob6</a:t>
            </a: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performance mob12</a:t>
            </a:r>
          </a:p>
          <a:p>
            <a:pPr marL="134620"/>
            <a:endParaRPr lang="pt-BR" sz="9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7D02338C-7694-91DF-C434-AFCD4E2EA5E4}"/>
              </a:ext>
            </a:extLst>
          </p:cNvPr>
          <p:cNvSpPr txBox="1"/>
          <p:nvPr/>
        </p:nvSpPr>
        <p:spPr>
          <a:xfrm>
            <a:off x="125975" y="91686"/>
            <a:ext cx="271883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/>
                <a:ea typeface="Open Sans ExtraBold"/>
                <a:cs typeface="Poppins"/>
              </a:rPr>
              <a:t>Visão </a:t>
            </a: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/>
                <a:ea typeface="Open Sans ExtraBold"/>
                <a:cs typeface="Poppins"/>
              </a:rPr>
              <a:t>técnica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Poppins"/>
              <a:ea typeface="Open Sans ExtraBold"/>
              <a:cs typeface="Poppins"/>
            </a:endParaRPr>
          </a:p>
        </p:txBody>
      </p:sp>
      <p:sp>
        <p:nvSpPr>
          <p:cNvPr id="5" name="Google Shape;133;p21">
            <a:extLst>
              <a:ext uri="{FF2B5EF4-FFF2-40B4-BE49-F238E27FC236}">
                <a16:creationId xmlns:a16="http://schemas.microsoft.com/office/drawing/2014/main" id="{B67BB5C8-BAC8-F0EA-8AC8-29F9C638E56A}"/>
              </a:ext>
            </a:extLst>
          </p:cNvPr>
          <p:cNvSpPr/>
          <p:nvPr/>
        </p:nvSpPr>
        <p:spPr>
          <a:xfrm>
            <a:off x="3493404" y="710996"/>
            <a:ext cx="2163229" cy="3160360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134620"/>
            <a:r>
              <a:rPr lang="pt-BR" sz="900" b="1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Books na Producer</a:t>
            </a:r>
            <a:endParaRPr lang="pt-BR" sz="900" b="1" dirty="0" err="1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134620"/>
            <a:endParaRPr lang="pt-BR" sz="9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Book de Balanço</a:t>
            </a: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book balanço</a:t>
            </a:r>
          </a:p>
          <a:p>
            <a:pPr marL="134620"/>
            <a:endParaRPr lang="pt-BR" sz="7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Book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Cpr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Interna</a:t>
            </a: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book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cpr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interna</a:t>
            </a:r>
          </a:p>
          <a:p>
            <a:pPr marL="134620"/>
            <a:endParaRPr lang="pt-BR" sz="7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Book Bacen</a:t>
            </a: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bacen</a:t>
            </a:r>
            <a:endParaRPr lang="pt-BR" sz="7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bacen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refs</a:t>
            </a:r>
            <a:endParaRPr lang="pt-BR" sz="7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book bacen</a:t>
            </a:r>
          </a:p>
          <a:p>
            <a:pPr marL="134620"/>
            <a:endParaRPr lang="pt-BR" sz="7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Book Bacen +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Cpr</a:t>
            </a:r>
            <a:endParaRPr lang="pt-BR" sz="7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book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bacen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+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cpr</a:t>
            </a:r>
            <a:endParaRPr lang="pt-BR" sz="7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  <a:p>
            <a:pPr marL="134620"/>
            <a:endParaRPr lang="pt-BR" sz="7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Book Apontamentos BX</a:t>
            </a:r>
            <a:endParaRPr lang="pt-BR" sz="700" dirty="0">
              <a:solidFill>
                <a:srgbClr val="000000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bx</a:t>
            </a:r>
            <a:endParaRPr lang="pt-BR" sz="700" dirty="0" err="1">
              <a:solidFill>
                <a:srgbClr val="000000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</a:t>
            </a:r>
            <a:r>
              <a:rPr lang="pt-BR" sz="70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bx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</a:t>
            </a:r>
            <a:r>
              <a:rPr lang="pt-BR" sz="70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refs</a:t>
            </a:r>
            <a:endParaRPr lang="pt-BR" sz="700" err="1">
              <a:solidFill>
                <a:srgbClr val="000000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book </a:t>
            </a:r>
            <a:r>
              <a:rPr lang="pt-BR" sz="70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bx</a:t>
            </a:r>
            <a:endParaRPr lang="pt-BR" err="1"/>
          </a:p>
          <a:p>
            <a:pPr marL="134620"/>
            <a:endParaRPr lang="pt-BR" sz="7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Book de Performance</a:t>
            </a:r>
            <a:endParaRPr lang="pt-BR">
              <a:solidFill>
                <a:srgbClr val="31302E"/>
              </a:solidFill>
              <a:ea typeface="Calibri"/>
              <a:cs typeface="Calibri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performance de credito</a:t>
            </a: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performance mau origem</a:t>
            </a: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performance mob3</a:t>
            </a: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performance mob6</a:t>
            </a: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 Tabela </a:t>
            </a:r>
            <a:r>
              <a:rPr lang="pt-BR" sz="70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spec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performance mob12</a:t>
            </a:r>
          </a:p>
          <a:p>
            <a:pPr marL="134620"/>
            <a:endParaRPr lang="pt-BR" sz="9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</p:txBody>
      </p:sp>
      <p:sp>
        <p:nvSpPr>
          <p:cNvPr id="6" name="Google Shape;133;p21">
            <a:extLst>
              <a:ext uri="{FF2B5EF4-FFF2-40B4-BE49-F238E27FC236}">
                <a16:creationId xmlns:a16="http://schemas.microsoft.com/office/drawing/2014/main" id="{D3440184-F12F-33A7-B92B-76281952091D}"/>
              </a:ext>
            </a:extLst>
          </p:cNvPr>
          <p:cNvSpPr/>
          <p:nvPr/>
        </p:nvSpPr>
        <p:spPr>
          <a:xfrm>
            <a:off x="6127557" y="710995"/>
            <a:ext cx="2163229" cy="736412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134620"/>
            <a:r>
              <a:rPr lang="pt-BR" sz="900" b="1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Paliativo IRB</a:t>
            </a:r>
            <a:endParaRPr lang="pt-BR" sz="900" b="1" dirty="0" err="1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134620"/>
            <a:endParaRPr lang="pt-BR" sz="7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Disponibilizar diariamente os ratings consolidados na visão subgrupo dos modelos Agro no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mesh</a:t>
            </a:r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 produtivo</a:t>
            </a:r>
          </a:p>
          <a:p>
            <a:pPr marL="134620"/>
            <a:endParaRPr lang="pt-BR" sz="9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</p:txBody>
      </p:sp>
      <p:sp>
        <p:nvSpPr>
          <p:cNvPr id="10" name="Google Shape;133;p21">
            <a:extLst>
              <a:ext uri="{FF2B5EF4-FFF2-40B4-BE49-F238E27FC236}">
                <a16:creationId xmlns:a16="http://schemas.microsoft.com/office/drawing/2014/main" id="{D46ED49B-D41F-55B3-B074-F6D0288C4013}"/>
              </a:ext>
            </a:extLst>
          </p:cNvPr>
          <p:cNvSpPr/>
          <p:nvPr/>
        </p:nvSpPr>
        <p:spPr>
          <a:xfrm>
            <a:off x="6127557" y="1814581"/>
            <a:ext cx="2163229" cy="736412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134620"/>
            <a:r>
              <a:rPr lang="pt-BR" sz="900" b="1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Integração com novo Hub</a:t>
            </a:r>
            <a:endParaRPr lang="pt-BR" sz="900" b="1" dirty="0" err="1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134620"/>
            <a:endParaRPr lang="pt-BR" sz="7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Exploração, entendimento do problema.</a:t>
            </a: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Precisamos definir junto com time de limites como será a integração de modelagem com o novo Hub.</a:t>
            </a:r>
          </a:p>
          <a:p>
            <a:pPr marL="134620"/>
            <a:endParaRPr lang="pt-BR" sz="9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</p:txBody>
      </p:sp>
      <p:sp>
        <p:nvSpPr>
          <p:cNvPr id="12" name="Google Shape;133;p21">
            <a:extLst>
              <a:ext uri="{FF2B5EF4-FFF2-40B4-BE49-F238E27FC236}">
                <a16:creationId xmlns:a16="http://schemas.microsoft.com/office/drawing/2014/main" id="{64B81F58-3B71-F755-058F-553AF17ACF62}"/>
              </a:ext>
            </a:extLst>
          </p:cNvPr>
          <p:cNvSpPr/>
          <p:nvPr/>
        </p:nvSpPr>
        <p:spPr>
          <a:xfrm>
            <a:off x="3493402" y="4048030"/>
            <a:ext cx="2163229" cy="913774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134620"/>
            <a:r>
              <a:rPr lang="pt-BR" sz="900" b="1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Modelos na Producer</a:t>
            </a:r>
            <a:endParaRPr lang="pt-BR" sz="900" b="1" dirty="0" err="1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134620"/>
            <a:endParaRPr lang="pt-BR" sz="9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  <a:p>
            <a:pPr marL="134620"/>
            <a:r>
              <a:rPr lang="pt-BR" sz="700" dirty="0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Migrar todos modelos agro para </a:t>
            </a:r>
            <a:r>
              <a:rPr lang="pt-BR" sz="700" dirty="0" err="1">
                <a:solidFill>
                  <a:srgbClr val="31302E"/>
                </a:solidFill>
                <a:latin typeface="Poppins"/>
                <a:ea typeface="Roboto Medium"/>
                <a:cs typeface="Poppins"/>
              </a:rPr>
              <a:t>producer</a:t>
            </a:r>
            <a:endParaRPr lang="pt-BR" sz="70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  <a:p>
            <a:pPr marL="134620"/>
            <a:endParaRPr lang="pt-BR" sz="7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  <a:p>
            <a:pPr marL="134620"/>
            <a:endParaRPr lang="pt-BR" sz="7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  <a:p>
            <a:pPr marL="134620"/>
            <a:endParaRPr lang="pt-BR" sz="900" dirty="0">
              <a:solidFill>
                <a:srgbClr val="31302E"/>
              </a:solidFill>
              <a:latin typeface="Poppins"/>
              <a:ea typeface="Roboto Medium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1903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62CBB-BCB5-1451-34CC-4C2B05FEA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AEDD86F1-2A37-3FD4-1EAB-BC359093D5D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28159659"/>
              </p:ext>
            </p:extLst>
          </p:nvPr>
        </p:nvGraphicFramePr>
        <p:xfrm>
          <a:off x="396000" y="922546"/>
          <a:ext cx="8352000" cy="363399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2000">
                  <a:extLst>
                    <a:ext uri="{9D8B030D-6E8A-4147-A177-3AD203B41FA5}">
                      <a16:colId xmlns:a16="http://schemas.microsoft.com/office/drawing/2014/main" val="442824250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96134689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694631644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112507160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159224919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537743938"/>
                    </a:ext>
                  </a:extLst>
                </a:gridCol>
              </a:tblGrid>
              <a:tr h="279538">
                <a:tc>
                  <a:txBody>
                    <a:bodyPr/>
                    <a:lstStyle/>
                    <a:p>
                      <a:pPr marL="0" indent="0" algn="l"/>
                      <a:r>
                        <a:rPr lang="pt-BR" sz="75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Balanço Patrimonial (USD MM)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pt-BR" sz="75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Mar 18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/>
                      <a:r>
                        <a:rPr lang="pt-BR" sz="75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Mar 19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/>
                      <a:r>
                        <a:rPr lang="pt-BR" sz="75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Mar 20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5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Mar 21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5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Mar 22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025368722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Passivo Não Circulante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723739541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Empréstimos de curto prazo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4247673791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Contas a Pagar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424441895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Passivo circulante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813242252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 do Passivo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525210895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 do Ativo Imobilizado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209248091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Inventários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551848716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Recebíveis Comerciais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767864934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Caixa e Saldos Bancários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330100897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Empréstimos de Curto Prazo e Adiantamentos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018678620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Ativo Circulante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920551836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Ativos Totais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004545689"/>
                  </a:ext>
                </a:extLst>
              </a:tr>
            </a:tbl>
          </a:graphicData>
        </a:graphic>
      </p:graphicFrame>
      <p:sp>
        <p:nvSpPr>
          <p:cNvPr id="6" name="TextBox 15">
            <a:extLst>
              <a:ext uri="{FF2B5EF4-FFF2-40B4-BE49-F238E27FC236}">
                <a16:creationId xmlns:a16="http://schemas.microsoft.com/office/drawing/2014/main" id="{FC5E2E10-CE5D-E4AF-0A26-7FD6AF5DC5B0}"/>
              </a:ext>
            </a:extLst>
          </p:cNvPr>
          <p:cNvSpPr txBox="1"/>
          <p:nvPr/>
        </p:nvSpPr>
        <p:spPr>
          <a:xfrm>
            <a:off x="125975" y="91686"/>
            <a:ext cx="521503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/>
                <a:ea typeface="Open Sans ExtraBold"/>
                <a:cs typeface="Poppins"/>
              </a:rPr>
              <a:t>Direciona </a:t>
            </a: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/>
                <a:ea typeface="Open Sans ExtraBold"/>
                <a:cs typeface="Poppins"/>
              </a:rPr>
              <a:t>tech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Poppins"/>
              <a:ea typeface="Open Sans ExtraBold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90556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83035-3AFB-7625-FF88-06C9BD56E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C0801EA-F65B-BDBB-F52C-4B26AE3582AF}"/>
              </a:ext>
            </a:extLst>
          </p:cNvPr>
          <p:cNvGraphicFramePr>
            <a:graphicFrameLocks/>
          </p:cNvGraphicFramePr>
          <p:nvPr/>
        </p:nvGraphicFramePr>
        <p:xfrm>
          <a:off x="3924299" y="788836"/>
          <a:ext cx="4693921" cy="2693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24">
            <a:extLst>
              <a:ext uri="{FF2B5EF4-FFF2-40B4-BE49-F238E27FC236}">
                <a16:creationId xmlns:a16="http://schemas.microsoft.com/office/drawing/2014/main" id="{E72E81F6-E320-BAA5-8D4B-094A21B98A21}"/>
              </a:ext>
            </a:extLst>
          </p:cNvPr>
          <p:cNvSpPr/>
          <p:nvPr/>
        </p:nvSpPr>
        <p:spPr>
          <a:xfrm>
            <a:off x="537061" y="811432"/>
            <a:ext cx="2987189" cy="1319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previsão de vendas da [nome da empresa] utiliza análises de dados históricos, tendências de mercado e fatores sazonais para estimar com precisão o potencial de vendas no mercado de [nome do mercado/indústria], orientando nossas estratégias de crescimento.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139B0D5-BDD6-A02D-CFB4-1E99BD3566BB}"/>
              </a:ext>
            </a:extLst>
          </p:cNvPr>
          <p:cNvGrpSpPr/>
          <p:nvPr/>
        </p:nvGrpSpPr>
        <p:grpSpPr>
          <a:xfrm>
            <a:off x="781050" y="4001447"/>
            <a:ext cx="1677674" cy="716280"/>
            <a:chOff x="838200" y="3833807"/>
            <a:chExt cx="1638300" cy="71628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FCF020E-3041-C391-A46A-C96A235A464D}"/>
                </a:ext>
              </a:extLst>
            </p:cNvPr>
            <p:cNvSpPr/>
            <p:nvPr/>
          </p:nvSpPr>
          <p:spPr>
            <a:xfrm>
              <a:off x="838200" y="3833807"/>
              <a:ext cx="1638300" cy="7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D5A60CD-724F-9E7B-D987-C32A2899B02B}"/>
                </a:ext>
              </a:extLst>
            </p:cNvPr>
            <p:cNvSpPr txBox="1"/>
            <p:nvPr/>
          </p:nvSpPr>
          <p:spPr>
            <a:xfrm>
              <a:off x="922020" y="3892386"/>
              <a:ext cx="147066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2024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A6163B7-F031-B9F4-DD22-05488A629BAE}"/>
                </a:ext>
              </a:extLst>
            </p:cNvPr>
            <p:cNvSpPr txBox="1"/>
            <p:nvPr/>
          </p:nvSpPr>
          <p:spPr>
            <a:xfrm>
              <a:off x="922020" y="4105746"/>
              <a:ext cx="14706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R$ 99,99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D6E371C-0120-B89C-23D6-45DAE94C43FC}"/>
              </a:ext>
            </a:extLst>
          </p:cNvPr>
          <p:cNvGrpSpPr/>
          <p:nvPr/>
        </p:nvGrpSpPr>
        <p:grpSpPr>
          <a:xfrm>
            <a:off x="2749125" y="4001447"/>
            <a:ext cx="1677674" cy="716280"/>
            <a:chOff x="838200" y="3833807"/>
            <a:chExt cx="1638300" cy="71628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9045600-E921-5E50-3538-AB78C30AFC27}"/>
                </a:ext>
              </a:extLst>
            </p:cNvPr>
            <p:cNvSpPr/>
            <p:nvPr/>
          </p:nvSpPr>
          <p:spPr>
            <a:xfrm>
              <a:off x="838200" y="3833807"/>
              <a:ext cx="1638300" cy="7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678590B-58B9-BDB0-5AFF-6660EDEC4528}"/>
                </a:ext>
              </a:extLst>
            </p:cNvPr>
            <p:cNvSpPr txBox="1"/>
            <p:nvPr/>
          </p:nvSpPr>
          <p:spPr>
            <a:xfrm>
              <a:off x="922020" y="3892386"/>
              <a:ext cx="147066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2025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DBCC077-F95C-33C9-A1DB-D2A1E7EC53E1}"/>
                </a:ext>
              </a:extLst>
            </p:cNvPr>
            <p:cNvSpPr txBox="1"/>
            <p:nvPr/>
          </p:nvSpPr>
          <p:spPr>
            <a:xfrm>
              <a:off x="922020" y="4105746"/>
              <a:ext cx="14706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R$ 99,99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9CE5BDB-5C80-4199-3336-E9EB6CB2818E}"/>
              </a:ext>
            </a:extLst>
          </p:cNvPr>
          <p:cNvGrpSpPr/>
          <p:nvPr/>
        </p:nvGrpSpPr>
        <p:grpSpPr>
          <a:xfrm>
            <a:off x="4717200" y="4001447"/>
            <a:ext cx="1677674" cy="716280"/>
            <a:chOff x="838200" y="3833807"/>
            <a:chExt cx="1638300" cy="716280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C38FEDD6-3B32-6496-D201-4C3923AA16A6}"/>
                </a:ext>
              </a:extLst>
            </p:cNvPr>
            <p:cNvSpPr/>
            <p:nvPr/>
          </p:nvSpPr>
          <p:spPr>
            <a:xfrm>
              <a:off x="838200" y="3833807"/>
              <a:ext cx="1638300" cy="7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1B00A5B-9EB4-D003-0ED0-8E476ED2FE7C}"/>
                </a:ext>
              </a:extLst>
            </p:cNvPr>
            <p:cNvSpPr txBox="1"/>
            <p:nvPr/>
          </p:nvSpPr>
          <p:spPr>
            <a:xfrm>
              <a:off x="922020" y="3892386"/>
              <a:ext cx="147066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2026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92045A2-4294-3C8C-1576-00FAD0C8DFEE}"/>
                </a:ext>
              </a:extLst>
            </p:cNvPr>
            <p:cNvSpPr txBox="1"/>
            <p:nvPr/>
          </p:nvSpPr>
          <p:spPr>
            <a:xfrm>
              <a:off x="922020" y="4105746"/>
              <a:ext cx="14706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R$ 99,99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98363E54-8159-7556-5721-8AD6262157E8}"/>
              </a:ext>
            </a:extLst>
          </p:cNvPr>
          <p:cNvGrpSpPr/>
          <p:nvPr/>
        </p:nvGrpSpPr>
        <p:grpSpPr>
          <a:xfrm>
            <a:off x="6685276" y="4001447"/>
            <a:ext cx="1677674" cy="716280"/>
            <a:chOff x="838200" y="3833807"/>
            <a:chExt cx="1638300" cy="71628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DBFDAF34-66F4-1B23-C189-259AB2ECCFD0}"/>
                </a:ext>
              </a:extLst>
            </p:cNvPr>
            <p:cNvSpPr/>
            <p:nvPr/>
          </p:nvSpPr>
          <p:spPr>
            <a:xfrm>
              <a:off x="838200" y="3833807"/>
              <a:ext cx="1638300" cy="7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8D0B707-1BD3-9F64-00C2-D678F82084B1}"/>
                </a:ext>
              </a:extLst>
            </p:cNvPr>
            <p:cNvSpPr txBox="1"/>
            <p:nvPr/>
          </p:nvSpPr>
          <p:spPr>
            <a:xfrm>
              <a:off x="922020" y="3892386"/>
              <a:ext cx="147066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2027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70DF405-270B-4122-7585-310B2E2F9F29}"/>
                </a:ext>
              </a:extLst>
            </p:cNvPr>
            <p:cNvSpPr txBox="1"/>
            <p:nvPr/>
          </p:nvSpPr>
          <p:spPr>
            <a:xfrm>
              <a:off x="922020" y="4105746"/>
              <a:ext cx="14706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R$ 99,99</a:t>
              </a:r>
            </a:p>
          </p:txBody>
        </p:sp>
      </p:grpSp>
      <p:sp>
        <p:nvSpPr>
          <p:cNvPr id="5" name="TextBox 15">
            <a:extLst>
              <a:ext uri="{FF2B5EF4-FFF2-40B4-BE49-F238E27FC236}">
                <a16:creationId xmlns:a16="http://schemas.microsoft.com/office/drawing/2014/main" id="{A89C5DF0-7620-1737-D7AA-69501298068D}"/>
              </a:ext>
            </a:extLst>
          </p:cNvPr>
          <p:cNvSpPr txBox="1"/>
          <p:nvPr/>
        </p:nvSpPr>
        <p:spPr>
          <a:xfrm>
            <a:off x="125975" y="91686"/>
            <a:ext cx="521503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dirty="0" err="1">
                <a:solidFill>
                  <a:schemeClr val="accent2"/>
                </a:solidFill>
                <a:latin typeface="Poppins"/>
                <a:ea typeface="Open Sans ExtraBold"/>
                <a:cs typeface="Poppins"/>
              </a:rPr>
              <a:t>Fin</a:t>
            </a:r>
            <a:r>
              <a:rPr lang="pt-B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/>
                <a:ea typeface="Open Sans ExtraBold"/>
                <a:cs typeface="Poppins"/>
              </a:rPr>
              <a:t>Ops</a:t>
            </a:r>
            <a:endParaRPr lang="pt-BR" dirty="0" err="1">
              <a:solidFill>
                <a:schemeClr val="tx1">
                  <a:lumMod val="75000"/>
                  <a:lumOff val="25000"/>
                </a:schemeClr>
              </a:solidFill>
              <a:latin typeface="Poppins"/>
              <a:ea typeface="Open Sans ExtraBold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2532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>
            <a:extLst>
              <a:ext uri="{FF2B5EF4-FFF2-40B4-BE49-F238E27FC236}">
                <a16:creationId xmlns:a16="http://schemas.microsoft.com/office/drawing/2014/main" id="{021B4AF8-E5CA-C022-5C14-1038C46204C9}"/>
              </a:ext>
            </a:extLst>
          </p:cNvPr>
          <p:cNvSpPr txBox="1"/>
          <p:nvPr/>
        </p:nvSpPr>
        <p:spPr>
          <a:xfrm>
            <a:off x="628895" y="1251564"/>
            <a:ext cx="373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Definição </a:t>
            </a:r>
          </a:p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do problema</a:t>
            </a:r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8753F1CB-5BAA-8B02-B41F-FDD0A975CB0F}"/>
              </a:ext>
            </a:extLst>
          </p:cNvPr>
          <p:cNvSpPr/>
          <p:nvPr/>
        </p:nvSpPr>
        <p:spPr>
          <a:xfrm>
            <a:off x="628895" y="2104514"/>
            <a:ext cx="3365494" cy="2357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Identificamos uma lacuna no mercado de [nome do mercado/indústria], onde os consumidores enfrentam [descreva a dor, desafio ou necessidade específica]. Isso resulta em [consequências do problema, como ineficiências, altos custos, insatisfação do cliente etc.].</a:t>
            </a:r>
          </a:p>
          <a:p>
            <a:pPr>
              <a:lnSpc>
                <a:spcPct val="150000"/>
              </a:lnSpc>
            </a:pPr>
            <a:endParaRPr lang="pt-BR" sz="9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Dados e pesquisas comprovam essa lacuna. Nossa empresa, [nome da empresa], visa preencher essa lacuna com uma solução inovadora e atender às necessidades dos clientes, posicionando-nos como líderes no mercado.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F39C2CD-180F-571C-C433-BEFE0FCD3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sp>
        <p:nvSpPr>
          <p:cNvPr id="26" name="Oval 3">
            <a:extLst>
              <a:ext uri="{FF2B5EF4-FFF2-40B4-BE49-F238E27FC236}">
                <a16:creationId xmlns:a16="http://schemas.microsoft.com/office/drawing/2014/main" id="{836C5A6D-5577-1E7C-5F62-4F5D74C6AA04}"/>
              </a:ext>
            </a:extLst>
          </p:cNvPr>
          <p:cNvSpPr/>
          <p:nvPr/>
        </p:nvSpPr>
        <p:spPr>
          <a:xfrm>
            <a:off x="4994873" y="698205"/>
            <a:ext cx="1288452" cy="12884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7" name="Group 7">
            <a:extLst>
              <a:ext uri="{FF2B5EF4-FFF2-40B4-BE49-F238E27FC236}">
                <a16:creationId xmlns:a16="http://schemas.microsoft.com/office/drawing/2014/main" id="{335E8C43-E116-447F-8D06-59B109C9E98C}"/>
              </a:ext>
            </a:extLst>
          </p:cNvPr>
          <p:cNvGrpSpPr/>
          <p:nvPr/>
        </p:nvGrpSpPr>
        <p:grpSpPr>
          <a:xfrm>
            <a:off x="4739098" y="978950"/>
            <a:ext cx="1800002" cy="696185"/>
            <a:chOff x="6045483" y="1456375"/>
            <a:chExt cx="1800002" cy="696185"/>
          </a:xfrm>
        </p:grpSpPr>
        <p:sp>
          <p:nvSpPr>
            <p:cNvPr id="28" name="TextBox 8">
              <a:extLst>
                <a:ext uri="{FF2B5EF4-FFF2-40B4-BE49-F238E27FC236}">
                  <a16:creationId xmlns:a16="http://schemas.microsoft.com/office/drawing/2014/main" id="{34AD2F21-8099-4F67-68C5-A8DE89ED1B9D}"/>
                </a:ext>
              </a:extLst>
            </p:cNvPr>
            <p:cNvSpPr txBox="1"/>
            <p:nvPr/>
          </p:nvSpPr>
          <p:spPr>
            <a:xfrm>
              <a:off x="6045485" y="1456375"/>
              <a:ext cx="180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78%</a:t>
              </a:r>
            </a:p>
          </p:txBody>
        </p:sp>
        <p:sp>
          <p:nvSpPr>
            <p:cNvPr id="29" name="TextBox 9">
              <a:extLst>
                <a:ext uri="{FF2B5EF4-FFF2-40B4-BE49-F238E27FC236}">
                  <a16:creationId xmlns:a16="http://schemas.microsoft.com/office/drawing/2014/main" id="{69AA14B4-F45B-6B2A-0C08-EFC1AF44BCD8}"/>
                </a:ext>
              </a:extLst>
            </p:cNvPr>
            <p:cNvSpPr txBox="1"/>
            <p:nvPr/>
          </p:nvSpPr>
          <p:spPr>
            <a:xfrm>
              <a:off x="6045483" y="1906339"/>
              <a:ext cx="1800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bg1"/>
                  </a:solidFill>
                  <a:latin typeface="Poppins" panose="000005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informação</a:t>
              </a:r>
            </a:p>
          </p:txBody>
        </p:sp>
      </p:grpSp>
      <p:sp>
        <p:nvSpPr>
          <p:cNvPr id="30" name="Oval 10">
            <a:extLst>
              <a:ext uri="{FF2B5EF4-FFF2-40B4-BE49-F238E27FC236}">
                <a16:creationId xmlns:a16="http://schemas.microsoft.com/office/drawing/2014/main" id="{BD93FC80-900C-FF90-58FC-E941CCD6033A}"/>
              </a:ext>
            </a:extLst>
          </p:cNvPr>
          <p:cNvSpPr/>
          <p:nvPr/>
        </p:nvSpPr>
        <p:spPr>
          <a:xfrm>
            <a:off x="7169282" y="698205"/>
            <a:ext cx="1288452" cy="12884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31" name="Group 14">
            <a:extLst>
              <a:ext uri="{FF2B5EF4-FFF2-40B4-BE49-F238E27FC236}">
                <a16:creationId xmlns:a16="http://schemas.microsoft.com/office/drawing/2014/main" id="{C9B20963-3D13-A6C3-3DA9-0EB2172684AF}"/>
              </a:ext>
            </a:extLst>
          </p:cNvPr>
          <p:cNvGrpSpPr/>
          <p:nvPr/>
        </p:nvGrpSpPr>
        <p:grpSpPr>
          <a:xfrm>
            <a:off x="6913670" y="978950"/>
            <a:ext cx="1800002" cy="696185"/>
            <a:chOff x="7837034" y="3256375"/>
            <a:chExt cx="1800002" cy="696185"/>
          </a:xfrm>
        </p:grpSpPr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D03EE5F3-D0B6-37CF-B286-77D6C0AA8426}"/>
                </a:ext>
              </a:extLst>
            </p:cNvPr>
            <p:cNvSpPr txBox="1"/>
            <p:nvPr/>
          </p:nvSpPr>
          <p:spPr>
            <a:xfrm>
              <a:off x="7837036" y="3256375"/>
              <a:ext cx="180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3.2M</a:t>
              </a:r>
            </a:p>
          </p:txBody>
        </p:sp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00B3515C-5094-32D5-53D0-30F4105DE1AE}"/>
                </a:ext>
              </a:extLst>
            </p:cNvPr>
            <p:cNvSpPr txBox="1"/>
            <p:nvPr/>
          </p:nvSpPr>
          <p:spPr>
            <a:xfrm>
              <a:off x="7837034" y="3706339"/>
              <a:ext cx="1800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bg1"/>
                  </a:solidFill>
                  <a:latin typeface="Poppins" panose="000005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informação</a:t>
              </a:r>
            </a:p>
          </p:txBody>
        </p:sp>
      </p:grpSp>
      <p:sp>
        <p:nvSpPr>
          <p:cNvPr id="40" name="Oval 3">
            <a:extLst>
              <a:ext uri="{FF2B5EF4-FFF2-40B4-BE49-F238E27FC236}">
                <a16:creationId xmlns:a16="http://schemas.microsoft.com/office/drawing/2014/main" id="{2A6D5B5B-27D5-D7E5-4367-A6E23F8AE860}"/>
              </a:ext>
            </a:extLst>
          </p:cNvPr>
          <p:cNvSpPr/>
          <p:nvPr/>
        </p:nvSpPr>
        <p:spPr>
          <a:xfrm>
            <a:off x="4994873" y="2727030"/>
            <a:ext cx="1288452" cy="12884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41" name="Group 7">
            <a:extLst>
              <a:ext uri="{FF2B5EF4-FFF2-40B4-BE49-F238E27FC236}">
                <a16:creationId xmlns:a16="http://schemas.microsoft.com/office/drawing/2014/main" id="{98B378D5-D0D8-F218-A2D3-576C5F15ADCA}"/>
              </a:ext>
            </a:extLst>
          </p:cNvPr>
          <p:cNvGrpSpPr/>
          <p:nvPr/>
        </p:nvGrpSpPr>
        <p:grpSpPr>
          <a:xfrm>
            <a:off x="4739098" y="3007775"/>
            <a:ext cx="1800002" cy="696185"/>
            <a:chOff x="6045483" y="1456375"/>
            <a:chExt cx="1800002" cy="696185"/>
          </a:xfrm>
        </p:grpSpPr>
        <p:sp>
          <p:nvSpPr>
            <p:cNvPr id="42" name="TextBox 8">
              <a:extLst>
                <a:ext uri="{FF2B5EF4-FFF2-40B4-BE49-F238E27FC236}">
                  <a16:creationId xmlns:a16="http://schemas.microsoft.com/office/drawing/2014/main" id="{62A1B1C9-1493-84D6-DB2D-0C33F2E464B1}"/>
                </a:ext>
              </a:extLst>
            </p:cNvPr>
            <p:cNvSpPr txBox="1"/>
            <p:nvPr/>
          </p:nvSpPr>
          <p:spPr>
            <a:xfrm>
              <a:off x="6045485" y="1456375"/>
              <a:ext cx="180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1.2M</a:t>
              </a:r>
            </a:p>
          </p:txBody>
        </p:sp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38230A2D-A53E-B41F-AB6B-6420D8C5A723}"/>
                </a:ext>
              </a:extLst>
            </p:cNvPr>
            <p:cNvSpPr txBox="1"/>
            <p:nvPr/>
          </p:nvSpPr>
          <p:spPr>
            <a:xfrm>
              <a:off x="6045483" y="1906339"/>
              <a:ext cx="1800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bg1"/>
                  </a:solidFill>
                  <a:latin typeface="Poppins" panose="000005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informação</a:t>
              </a:r>
            </a:p>
          </p:txBody>
        </p:sp>
      </p:grpSp>
      <p:sp>
        <p:nvSpPr>
          <p:cNvPr id="44" name="Oval 10">
            <a:extLst>
              <a:ext uri="{FF2B5EF4-FFF2-40B4-BE49-F238E27FC236}">
                <a16:creationId xmlns:a16="http://schemas.microsoft.com/office/drawing/2014/main" id="{B0AD78DD-B305-B935-49C9-AFC6DF4AB223}"/>
              </a:ext>
            </a:extLst>
          </p:cNvPr>
          <p:cNvSpPr/>
          <p:nvPr/>
        </p:nvSpPr>
        <p:spPr>
          <a:xfrm>
            <a:off x="7169282" y="2727030"/>
            <a:ext cx="1288452" cy="12884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45" name="Group 14">
            <a:extLst>
              <a:ext uri="{FF2B5EF4-FFF2-40B4-BE49-F238E27FC236}">
                <a16:creationId xmlns:a16="http://schemas.microsoft.com/office/drawing/2014/main" id="{FA5AA05B-18C4-333E-55C1-5E29E75A2CAA}"/>
              </a:ext>
            </a:extLst>
          </p:cNvPr>
          <p:cNvGrpSpPr/>
          <p:nvPr/>
        </p:nvGrpSpPr>
        <p:grpSpPr>
          <a:xfrm>
            <a:off x="6913670" y="3007775"/>
            <a:ext cx="1800002" cy="696185"/>
            <a:chOff x="7837034" y="3256375"/>
            <a:chExt cx="1800002" cy="696185"/>
          </a:xfrm>
        </p:grpSpPr>
        <p:sp>
          <p:nvSpPr>
            <p:cNvPr id="46" name="TextBox 15">
              <a:extLst>
                <a:ext uri="{FF2B5EF4-FFF2-40B4-BE49-F238E27FC236}">
                  <a16:creationId xmlns:a16="http://schemas.microsoft.com/office/drawing/2014/main" id="{9E7F6BBB-C955-BA61-743C-3DA661ACCC03}"/>
                </a:ext>
              </a:extLst>
            </p:cNvPr>
            <p:cNvSpPr txBox="1"/>
            <p:nvPr/>
          </p:nvSpPr>
          <p:spPr>
            <a:xfrm>
              <a:off x="7837036" y="3256375"/>
              <a:ext cx="180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03%</a:t>
              </a:r>
            </a:p>
          </p:txBody>
        </p:sp>
        <p:sp>
          <p:nvSpPr>
            <p:cNvPr id="47" name="TextBox 16">
              <a:extLst>
                <a:ext uri="{FF2B5EF4-FFF2-40B4-BE49-F238E27FC236}">
                  <a16:creationId xmlns:a16="http://schemas.microsoft.com/office/drawing/2014/main" id="{B28F793C-A94F-D150-62F4-DCFE1A851177}"/>
                </a:ext>
              </a:extLst>
            </p:cNvPr>
            <p:cNvSpPr txBox="1"/>
            <p:nvPr/>
          </p:nvSpPr>
          <p:spPr>
            <a:xfrm>
              <a:off x="7837034" y="3706339"/>
              <a:ext cx="1800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bg1"/>
                  </a:solidFill>
                  <a:latin typeface="Poppins" panose="000005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informação</a:t>
              </a:r>
            </a:p>
          </p:txBody>
        </p:sp>
      </p:grpSp>
      <p:sp>
        <p:nvSpPr>
          <p:cNvPr id="49" name="TextBox 9">
            <a:extLst>
              <a:ext uri="{FF2B5EF4-FFF2-40B4-BE49-F238E27FC236}">
                <a16:creationId xmlns:a16="http://schemas.microsoft.com/office/drawing/2014/main" id="{2B80679E-B3BE-5A9F-3E64-8F1B12F58C6A}"/>
              </a:ext>
            </a:extLst>
          </p:cNvPr>
          <p:cNvSpPr txBox="1"/>
          <p:nvPr/>
        </p:nvSpPr>
        <p:spPr>
          <a:xfrm>
            <a:off x="4751098" y="2023135"/>
            <a:ext cx="177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se precisar detalhar a informação, escreva assim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id="{4B1C2F07-DD6E-A527-5895-03B2FF98EB9F}"/>
              </a:ext>
            </a:extLst>
          </p:cNvPr>
          <p:cNvSpPr txBox="1"/>
          <p:nvPr/>
        </p:nvSpPr>
        <p:spPr>
          <a:xfrm>
            <a:off x="6925507" y="2023135"/>
            <a:ext cx="177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se precisar detalhar a informação, escreva assim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A9C67F85-4405-630D-D2C1-08E639E153F4}"/>
              </a:ext>
            </a:extLst>
          </p:cNvPr>
          <p:cNvSpPr txBox="1"/>
          <p:nvPr/>
        </p:nvSpPr>
        <p:spPr>
          <a:xfrm>
            <a:off x="4763261" y="4042435"/>
            <a:ext cx="177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se precisar detalhar a informação, escreva assim</a:t>
            </a: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E04A8091-3DA5-AD8C-85B5-B8FAA8D53F49}"/>
              </a:ext>
            </a:extLst>
          </p:cNvPr>
          <p:cNvSpPr txBox="1"/>
          <p:nvPr/>
        </p:nvSpPr>
        <p:spPr>
          <a:xfrm>
            <a:off x="6937670" y="4042435"/>
            <a:ext cx="177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se precisar detalhar a informação, escreva assim</a:t>
            </a:r>
          </a:p>
        </p:txBody>
      </p:sp>
    </p:spTree>
    <p:extLst>
      <p:ext uri="{BB962C8B-B14F-4D97-AF65-F5344CB8AC3E}">
        <p14:creationId xmlns:p14="http://schemas.microsoft.com/office/powerpoint/2010/main" val="96879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764DC5A0-AF95-CA53-45C9-5E214F85D323}"/>
              </a:ext>
            </a:extLst>
          </p:cNvPr>
          <p:cNvSpPr/>
          <p:nvPr/>
        </p:nvSpPr>
        <p:spPr>
          <a:xfrm>
            <a:off x="0" y="0"/>
            <a:ext cx="9144000" cy="3143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b="0" i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Rectangle: Rounded Corners 19">
            <a:extLst>
              <a:ext uri="{FF2B5EF4-FFF2-40B4-BE49-F238E27FC236}">
                <a16:creationId xmlns:a16="http://schemas.microsoft.com/office/drawing/2014/main" id="{FB945283-7F2E-4821-9AC0-E4D160ABBB18}"/>
              </a:ext>
            </a:extLst>
          </p:cNvPr>
          <p:cNvSpPr/>
          <p:nvPr/>
        </p:nvSpPr>
        <p:spPr>
          <a:xfrm>
            <a:off x="801261" y="2914337"/>
            <a:ext cx="1274553" cy="45552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>
            <a:outerShdw blurRad="381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Poppins" panose="00000500000000000000" pitchFamily="2" charset="0"/>
                <a:cs typeface="Poppins" panose="00000500000000000000" pitchFamily="2" charset="0"/>
              </a:rPr>
              <a:t>Benefícios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3DAF2F-FF39-49FB-8BE6-B42E67A4C6AC}"/>
              </a:ext>
            </a:extLst>
          </p:cNvPr>
          <p:cNvSpPr/>
          <p:nvPr/>
        </p:nvSpPr>
        <p:spPr>
          <a:xfrm>
            <a:off x="905497" y="2782057"/>
            <a:ext cx="1388906" cy="26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pt-BR" sz="825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1EEBCF-CF9B-4C2D-B747-45547D8E4469}"/>
              </a:ext>
            </a:extLst>
          </p:cNvPr>
          <p:cNvSpPr txBox="1"/>
          <p:nvPr/>
        </p:nvSpPr>
        <p:spPr>
          <a:xfrm>
            <a:off x="715432" y="1222296"/>
            <a:ext cx="3067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Soluções</a:t>
            </a:r>
            <a:endParaRPr lang="pt-BR" sz="2400" b="1" dirty="0">
              <a:solidFill>
                <a:schemeClr val="accent2"/>
              </a:solidFill>
              <a:latin typeface="Poppins" panose="00000500000000000000" pitchFamily="2" charset="0"/>
              <a:ea typeface="Open Sans ExtraBold" panose="020B0906030804020204" pitchFamily="34" charset="0"/>
              <a:cs typeface="Poppins" panose="00000500000000000000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CE3A35-BE91-4592-9F34-B1ECB29EC28E}"/>
              </a:ext>
            </a:extLst>
          </p:cNvPr>
          <p:cNvSpPr/>
          <p:nvPr/>
        </p:nvSpPr>
        <p:spPr>
          <a:xfrm>
            <a:off x="744006" y="1646762"/>
            <a:ext cx="3754155" cy="903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Nossa solução inovadora resolve o problema enfrentado no mercado de [nome do mercado/indústria], proporcionando [destaque os benefícios da solução] e estabelecendo [nome da empresa] como líder nesse segmento.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28ADDCC-C3F8-F017-5A82-DFE35B76B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sp>
        <p:nvSpPr>
          <p:cNvPr id="5" name="Rectangle 41">
            <a:extLst>
              <a:ext uri="{FF2B5EF4-FFF2-40B4-BE49-F238E27FC236}">
                <a16:creationId xmlns:a16="http://schemas.microsoft.com/office/drawing/2014/main" id="{DCCD88EA-F93C-7878-7D8B-249A90B8AF9B}"/>
              </a:ext>
            </a:extLst>
          </p:cNvPr>
          <p:cNvSpPr/>
          <p:nvPr/>
        </p:nvSpPr>
        <p:spPr>
          <a:xfrm>
            <a:off x="744006" y="3494612"/>
            <a:ext cx="3332693" cy="903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Nossas soluções oferecem [destaque os principais benefícios que os clientes obterão ao usar seus produtos/serviços/soluções], garantindo [destaque o valor agregado ou a resolução de problemas].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D94B3D93-C94C-5B7B-C6B9-555D0870FFF1}"/>
              </a:ext>
            </a:extLst>
          </p:cNvPr>
          <p:cNvSpPr/>
          <p:nvPr/>
        </p:nvSpPr>
        <p:spPr>
          <a:xfrm>
            <a:off x="4782711" y="2914337"/>
            <a:ext cx="1274553" cy="455529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>
            <a:outerShdw blurRad="381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Diferenciais</a:t>
            </a:r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FD728D3C-03F9-9020-36A7-491877BC2C11}"/>
              </a:ext>
            </a:extLst>
          </p:cNvPr>
          <p:cNvSpPr/>
          <p:nvPr/>
        </p:nvSpPr>
        <p:spPr>
          <a:xfrm>
            <a:off x="4725456" y="3494612"/>
            <a:ext cx="3595583" cy="903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Nossos diferenciais incluem [destaque as características únicas que diferenciam suas soluções no mercado], proporcionando [destaque como esses diferenciais atendem às necessidades do mercado-alvo].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955BE969-4658-6264-6412-F3F85F921F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60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59652DC-1564-C8F5-F502-758EA758186A}"/>
              </a:ext>
            </a:extLst>
          </p:cNvPr>
          <p:cNvGrpSpPr/>
          <p:nvPr/>
        </p:nvGrpSpPr>
        <p:grpSpPr>
          <a:xfrm>
            <a:off x="379095" y="952500"/>
            <a:ext cx="8385810" cy="3779519"/>
            <a:chOff x="525780" y="609600"/>
            <a:chExt cx="7962900" cy="4122420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3E39D586-EA31-A415-323B-2FE75BF0F07A}"/>
                </a:ext>
              </a:extLst>
            </p:cNvPr>
            <p:cNvSpPr/>
            <p:nvPr/>
          </p:nvSpPr>
          <p:spPr>
            <a:xfrm>
              <a:off x="525780" y="609600"/>
              <a:ext cx="1592580" cy="3169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B094281-15E5-2129-44ED-6803E782DF8B}"/>
                </a:ext>
              </a:extLst>
            </p:cNvPr>
            <p:cNvSpPr/>
            <p:nvPr/>
          </p:nvSpPr>
          <p:spPr>
            <a:xfrm>
              <a:off x="3710940" y="609600"/>
              <a:ext cx="1592580" cy="3169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C335003-A9AD-933F-D35D-E4430B87DA2D}"/>
                </a:ext>
              </a:extLst>
            </p:cNvPr>
            <p:cNvSpPr/>
            <p:nvPr/>
          </p:nvSpPr>
          <p:spPr>
            <a:xfrm>
              <a:off x="2118360" y="2194560"/>
              <a:ext cx="1592580" cy="15849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F221579-8D6C-4752-1FD3-C72F77285F22}"/>
                </a:ext>
              </a:extLst>
            </p:cNvPr>
            <p:cNvSpPr/>
            <p:nvPr/>
          </p:nvSpPr>
          <p:spPr>
            <a:xfrm>
              <a:off x="2118360" y="609600"/>
              <a:ext cx="1592580" cy="15849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29EBA87A-7125-F9D5-2491-DC2145F07CEC}"/>
                </a:ext>
              </a:extLst>
            </p:cNvPr>
            <p:cNvSpPr/>
            <p:nvPr/>
          </p:nvSpPr>
          <p:spPr>
            <a:xfrm>
              <a:off x="5303520" y="2194560"/>
              <a:ext cx="1592580" cy="15849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CB4B896-AAAB-B8FB-C8F2-BCA56CD210CB}"/>
                </a:ext>
              </a:extLst>
            </p:cNvPr>
            <p:cNvSpPr/>
            <p:nvPr/>
          </p:nvSpPr>
          <p:spPr>
            <a:xfrm>
              <a:off x="5303520" y="609600"/>
              <a:ext cx="1592580" cy="15849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33F6240-AC41-1311-CFB9-C1CB3ACC7C9C}"/>
                </a:ext>
              </a:extLst>
            </p:cNvPr>
            <p:cNvSpPr/>
            <p:nvPr/>
          </p:nvSpPr>
          <p:spPr>
            <a:xfrm>
              <a:off x="6896100" y="609600"/>
              <a:ext cx="1592580" cy="3169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C64E478-DA57-5956-3F90-FB45C5577A6A}"/>
                </a:ext>
              </a:extLst>
            </p:cNvPr>
            <p:cNvSpPr/>
            <p:nvPr/>
          </p:nvSpPr>
          <p:spPr>
            <a:xfrm>
              <a:off x="525780" y="3779520"/>
              <a:ext cx="3981450" cy="952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8E4E78A8-2017-FF2B-14FD-0666B19CE136}"/>
                </a:ext>
              </a:extLst>
            </p:cNvPr>
            <p:cNvSpPr/>
            <p:nvPr/>
          </p:nvSpPr>
          <p:spPr>
            <a:xfrm>
              <a:off x="4507230" y="3779520"/>
              <a:ext cx="3981450" cy="952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21" name="TextBox 40">
            <a:extLst>
              <a:ext uri="{FF2B5EF4-FFF2-40B4-BE49-F238E27FC236}">
                <a16:creationId xmlns:a16="http://schemas.microsoft.com/office/drawing/2014/main" id="{F81A5CC1-3571-D345-311D-C74FE2A30B22}"/>
              </a:ext>
            </a:extLst>
          </p:cNvPr>
          <p:cNvSpPr txBox="1"/>
          <p:nvPr/>
        </p:nvSpPr>
        <p:spPr>
          <a:xfrm>
            <a:off x="314325" y="336131"/>
            <a:ext cx="3067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Canvas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55E4A1A9-B211-9DC1-5203-7EC1E827D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1"/>
            <a:ext cx="1313772" cy="338707"/>
          </a:xfrm>
          <a:prstGeom prst="rect">
            <a:avLst/>
          </a:prstGeom>
        </p:spPr>
      </p:pic>
      <p:sp>
        <p:nvSpPr>
          <p:cNvPr id="23" name="Rectangle 41">
            <a:extLst>
              <a:ext uri="{FF2B5EF4-FFF2-40B4-BE49-F238E27FC236}">
                <a16:creationId xmlns:a16="http://schemas.microsoft.com/office/drawing/2014/main" id="{EE454235-3ECE-4680-79A5-A6B1DEF81941}"/>
              </a:ext>
            </a:extLst>
          </p:cNvPr>
          <p:cNvSpPr/>
          <p:nvPr/>
        </p:nvSpPr>
        <p:spPr>
          <a:xfrm>
            <a:off x="406421" y="1022640"/>
            <a:ext cx="130235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Parcerias chave</a:t>
            </a:r>
          </a:p>
        </p:txBody>
      </p:sp>
      <p:sp>
        <p:nvSpPr>
          <p:cNvPr id="24" name="Rectangle 41">
            <a:extLst>
              <a:ext uri="{FF2B5EF4-FFF2-40B4-BE49-F238E27FC236}">
                <a16:creationId xmlns:a16="http://schemas.microsoft.com/office/drawing/2014/main" id="{102C3EAF-9CF6-CCEE-2165-52FAED08201D}"/>
              </a:ext>
            </a:extLst>
          </p:cNvPr>
          <p:cNvSpPr/>
          <p:nvPr/>
        </p:nvSpPr>
        <p:spPr>
          <a:xfrm>
            <a:off x="2082821" y="1022640"/>
            <a:ext cx="130235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Atividades chave</a:t>
            </a:r>
          </a:p>
        </p:txBody>
      </p:sp>
      <p:sp>
        <p:nvSpPr>
          <p:cNvPr id="25" name="Rectangle 41">
            <a:extLst>
              <a:ext uri="{FF2B5EF4-FFF2-40B4-BE49-F238E27FC236}">
                <a16:creationId xmlns:a16="http://schemas.microsoft.com/office/drawing/2014/main" id="{8152051A-C23E-0735-1A36-5B4F67194A5A}"/>
              </a:ext>
            </a:extLst>
          </p:cNvPr>
          <p:cNvSpPr/>
          <p:nvPr/>
        </p:nvSpPr>
        <p:spPr>
          <a:xfrm>
            <a:off x="3751601" y="1022640"/>
            <a:ext cx="130235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Proposta de valor</a:t>
            </a:r>
          </a:p>
        </p:txBody>
      </p:sp>
      <p:sp>
        <p:nvSpPr>
          <p:cNvPr id="26" name="Rectangle 41">
            <a:extLst>
              <a:ext uri="{FF2B5EF4-FFF2-40B4-BE49-F238E27FC236}">
                <a16:creationId xmlns:a16="http://schemas.microsoft.com/office/drawing/2014/main" id="{2120612D-9F4B-9F1A-ACB2-D8820FF38B84}"/>
              </a:ext>
            </a:extLst>
          </p:cNvPr>
          <p:cNvSpPr/>
          <p:nvPr/>
        </p:nvSpPr>
        <p:spPr>
          <a:xfrm>
            <a:off x="5428001" y="1022640"/>
            <a:ext cx="130235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Relacionamento</a:t>
            </a:r>
          </a:p>
        </p:txBody>
      </p:sp>
      <p:sp>
        <p:nvSpPr>
          <p:cNvPr id="27" name="Rectangle 41">
            <a:extLst>
              <a:ext uri="{FF2B5EF4-FFF2-40B4-BE49-F238E27FC236}">
                <a16:creationId xmlns:a16="http://schemas.microsoft.com/office/drawing/2014/main" id="{4E603588-231E-4F93-2D20-C4FF3BBEDB77}"/>
              </a:ext>
            </a:extLst>
          </p:cNvPr>
          <p:cNvSpPr/>
          <p:nvPr/>
        </p:nvSpPr>
        <p:spPr>
          <a:xfrm>
            <a:off x="7096781" y="1022640"/>
            <a:ext cx="16681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Segmentos de clientes</a:t>
            </a:r>
          </a:p>
        </p:txBody>
      </p:sp>
      <p:sp>
        <p:nvSpPr>
          <p:cNvPr id="28" name="Rectangle 41">
            <a:extLst>
              <a:ext uri="{FF2B5EF4-FFF2-40B4-BE49-F238E27FC236}">
                <a16:creationId xmlns:a16="http://schemas.microsoft.com/office/drawing/2014/main" id="{02A2C5AD-321A-30DB-9693-B9C9FCC0B86A}"/>
              </a:ext>
            </a:extLst>
          </p:cNvPr>
          <p:cNvSpPr/>
          <p:nvPr/>
        </p:nvSpPr>
        <p:spPr>
          <a:xfrm>
            <a:off x="406421" y="3918240"/>
            <a:ext cx="188910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Estrutura de custos</a:t>
            </a:r>
          </a:p>
        </p:txBody>
      </p:sp>
      <p:sp>
        <p:nvSpPr>
          <p:cNvPr id="29" name="Rectangle 41">
            <a:extLst>
              <a:ext uri="{FF2B5EF4-FFF2-40B4-BE49-F238E27FC236}">
                <a16:creationId xmlns:a16="http://schemas.microsoft.com/office/drawing/2014/main" id="{675F9C6F-8DC0-9B94-5497-424F91FF930E}"/>
              </a:ext>
            </a:extLst>
          </p:cNvPr>
          <p:cNvSpPr/>
          <p:nvPr/>
        </p:nvSpPr>
        <p:spPr>
          <a:xfrm>
            <a:off x="2082821" y="2478060"/>
            <a:ext cx="11937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Recursos chave</a:t>
            </a:r>
          </a:p>
        </p:txBody>
      </p:sp>
      <p:sp>
        <p:nvSpPr>
          <p:cNvPr id="30" name="Rectangle 41">
            <a:extLst>
              <a:ext uri="{FF2B5EF4-FFF2-40B4-BE49-F238E27FC236}">
                <a16:creationId xmlns:a16="http://schemas.microsoft.com/office/drawing/2014/main" id="{63969979-218A-33A4-32D2-76C10319033B}"/>
              </a:ext>
            </a:extLst>
          </p:cNvPr>
          <p:cNvSpPr/>
          <p:nvPr/>
        </p:nvSpPr>
        <p:spPr>
          <a:xfrm>
            <a:off x="4597992" y="3918240"/>
            <a:ext cx="11937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Fluxo de receitas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BF356FCA-9619-C1C9-2710-F5986B15B9F1}"/>
              </a:ext>
            </a:extLst>
          </p:cNvPr>
          <p:cNvSpPr/>
          <p:nvPr/>
        </p:nvSpPr>
        <p:spPr>
          <a:xfrm>
            <a:off x="5428001" y="2478060"/>
            <a:ext cx="11937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Canais</a:t>
            </a:r>
          </a:p>
        </p:txBody>
      </p:sp>
      <p:sp>
        <p:nvSpPr>
          <p:cNvPr id="34" name="Retângulo: Canto Dobrado 33">
            <a:extLst>
              <a:ext uri="{FF2B5EF4-FFF2-40B4-BE49-F238E27FC236}">
                <a16:creationId xmlns:a16="http://schemas.microsoft.com/office/drawing/2014/main" id="{DD73F217-9681-8A75-6EE5-A55F8340FA2E}"/>
              </a:ext>
            </a:extLst>
          </p:cNvPr>
          <p:cNvSpPr/>
          <p:nvPr/>
        </p:nvSpPr>
        <p:spPr>
          <a:xfrm>
            <a:off x="791313" y="1431148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Produtoras e distribuidoras</a:t>
            </a:r>
          </a:p>
        </p:txBody>
      </p:sp>
      <p:sp>
        <p:nvSpPr>
          <p:cNvPr id="37" name="Retângulo: Canto Dobrado 36">
            <a:extLst>
              <a:ext uri="{FF2B5EF4-FFF2-40B4-BE49-F238E27FC236}">
                <a16:creationId xmlns:a16="http://schemas.microsoft.com/office/drawing/2014/main" id="{CD0D11A3-D5C4-5F37-4268-DE4026496355}"/>
              </a:ext>
            </a:extLst>
          </p:cNvPr>
          <p:cNvSpPr/>
          <p:nvPr/>
        </p:nvSpPr>
        <p:spPr>
          <a:xfrm>
            <a:off x="2170747" y="1299667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Desenvolvimento e manutenção</a:t>
            </a:r>
          </a:p>
        </p:txBody>
      </p:sp>
      <p:sp>
        <p:nvSpPr>
          <p:cNvPr id="38" name="Retângulo: Canto Dobrado 37">
            <a:extLst>
              <a:ext uri="{FF2B5EF4-FFF2-40B4-BE49-F238E27FC236}">
                <a16:creationId xmlns:a16="http://schemas.microsoft.com/office/drawing/2014/main" id="{F5A2B912-6290-905F-D9F1-E3AC61762A52}"/>
              </a:ext>
            </a:extLst>
          </p:cNvPr>
          <p:cNvSpPr/>
          <p:nvPr/>
        </p:nvSpPr>
        <p:spPr>
          <a:xfrm>
            <a:off x="2756650" y="1807634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Logística</a:t>
            </a:r>
          </a:p>
        </p:txBody>
      </p:sp>
      <p:sp>
        <p:nvSpPr>
          <p:cNvPr id="39" name="Retângulo: Canto Dobrado 38">
            <a:extLst>
              <a:ext uri="{FF2B5EF4-FFF2-40B4-BE49-F238E27FC236}">
                <a16:creationId xmlns:a16="http://schemas.microsoft.com/office/drawing/2014/main" id="{90EBB39E-5EEF-E048-6947-204866855802}"/>
              </a:ext>
            </a:extLst>
          </p:cNvPr>
          <p:cNvSpPr/>
          <p:nvPr/>
        </p:nvSpPr>
        <p:spPr>
          <a:xfrm>
            <a:off x="4100878" y="1431148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Aluguel ilimitado de filmes sem sair de casa. sob demanda pela internet</a:t>
            </a:r>
          </a:p>
        </p:txBody>
      </p:sp>
      <p:sp>
        <p:nvSpPr>
          <p:cNvPr id="40" name="Retângulo: Canto Dobrado 39">
            <a:extLst>
              <a:ext uri="{FF2B5EF4-FFF2-40B4-BE49-F238E27FC236}">
                <a16:creationId xmlns:a16="http://schemas.microsoft.com/office/drawing/2014/main" id="{5290A517-9143-E32A-C5BE-8FD0C17DED59}"/>
              </a:ext>
            </a:extLst>
          </p:cNvPr>
          <p:cNvSpPr/>
          <p:nvPr/>
        </p:nvSpPr>
        <p:spPr>
          <a:xfrm>
            <a:off x="5504497" y="1299667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Recomendações</a:t>
            </a:r>
          </a:p>
        </p:txBody>
      </p:sp>
      <p:sp>
        <p:nvSpPr>
          <p:cNvPr id="41" name="Retângulo: Canto Dobrado 40">
            <a:extLst>
              <a:ext uri="{FF2B5EF4-FFF2-40B4-BE49-F238E27FC236}">
                <a16:creationId xmlns:a16="http://schemas.microsoft.com/office/drawing/2014/main" id="{B82260FD-A05B-8D96-A4D5-3671A71FFDEA}"/>
              </a:ext>
            </a:extLst>
          </p:cNvPr>
          <p:cNvSpPr/>
          <p:nvPr/>
        </p:nvSpPr>
        <p:spPr>
          <a:xfrm>
            <a:off x="6090400" y="1807634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Perfil online</a:t>
            </a:r>
          </a:p>
        </p:txBody>
      </p:sp>
      <p:sp>
        <p:nvSpPr>
          <p:cNvPr id="42" name="Retângulo: Canto Dobrado 41">
            <a:extLst>
              <a:ext uri="{FF2B5EF4-FFF2-40B4-BE49-F238E27FC236}">
                <a16:creationId xmlns:a16="http://schemas.microsoft.com/office/drawing/2014/main" id="{311B718B-545D-ADA5-9594-6767544443E7}"/>
              </a:ext>
            </a:extLst>
          </p:cNvPr>
          <p:cNvSpPr/>
          <p:nvPr/>
        </p:nvSpPr>
        <p:spPr>
          <a:xfrm>
            <a:off x="7476021" y="1299667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Cinéfilos</a:t>
            </a:r>
          </a:p>
        </p:txBody>
      </p:sp>
      <p:sp>
        <p:nvSpPr>
          <p:cNvPr id="43" name="Retângulo: Canto Dobrado 42">
            <a:extLst>
              <a:ext uri="{FF2B5EF4-FFF2-40B4-BE49-F238E27FC236}">
                <a16:creationId xmlns:a16="http://schemas.microsoft.com/office/drawing/2014/main" id="{B0D6C4A6-7578-7228-CE08-E65520D70100}"/>
              </a:ext>
            </a:extLst>
          </p:cNvPr>
          <p:cNvSpPr/>
          <p:nvPr/>
        </p:nvSpPr>
        <p:spPr>
          <a:xfrm>
            <a:off x="7499961" y="2169520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Pessoas que gostam de comodidade</a:t>
            </a:r>
          </a:p>
        </p:txBody>
      </p:sp>
      <p:sp>
        <p:nvSpPr>
          <p:cNvPr id="44" name="Retângulo: Canto Dobrado 43">
            <a:extLst>
              <a:ext uri="{FF2B5EF4-FFF2-40B4-BE49-F238E27FC236}">
                <a16:creationId xmlns:a16="http://schemas.microsoft.com/office/drawing/2014/main" id="{1B1A7AEE-6561-F688-A528-39D6871EE55B}"/>
              </a:ext>
            </a:extLst>
          </p:cNvPr>
          <p:cNvSpPr/>
          <p:nvPr/>
        </p:nvSpPr>
        <p:spPr>
          <a:xfrm>
            <a:off x="2170747" y="2747467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Plataforma</a:t>
            </a:r>
          </a:p>
        </p:txBody>
      </p:sp>
      <p:sp>
        <p:nvSpPr>
          <p:cNvPr id="45" name="Retângulo: Canto Dobrado 44">
            <a:extLst>
              <a:ext uri="{FF2B5EF4-FFF2-40B4-BE49-F238E27FC236}">
                <a16:creationId xmlns:a16="http://schemas.microsoft.com/office/drawing/2014/main" id="{558E649A-3F24-19B1-801B-CBA44639A41D}"/>
              </a:ext>
            </a:extLst>
          </p:cNvPr>
          <p:cNvSpPr/>
          <p:nvPr/>
        </p:nvSpPr>
        <p:spPr>
          <a:xfrm>
            <a:off x="2756650" y="3255434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DVDs</a:t>
            </a:r>
          </a:p>
        </p:txBody>
      </p:sp>
      <p:sp>
        <p:nvSpPr>
          <p:cNvPr id="46" name="Retângulo: Canto Dobrado 45">
            <a:extLst>
              <a:ext uri="{FF2B5EF4-FFF2-40B4-BE49-F238E27FC236}">
                <a16:creationId xmlns:a16="http://schemas.microsoft.com/office/drawing/2014/main" id="{320B40C3-75E1-159E-6CA9-7A0341355109}"/>
              </a:ext>
            </a:extLst>
          </p:cNvPr>
          <p:cNvSpPr/>
          <p:nvPr/>
        </p:nvSpPr>
        <p:spPr>
          <a:xfrm>
            <a:off x="5504497" y="2747467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Netflix</a:t>
            </a:r>
          </a:p>
        </p:txBody>
      </p:sp>
      <p:sp>
        <p:nvSpPr>
          <p:cNvPr id="47" name="Retângulo: Canto Dobrado 46">
            <a:extLst>
              <a:ext uri="{FF2B5EF4-FFF2-40B4-BE49-F238E27FC236}">
                <a16:creationId xmlns:a16="http://schemas.microsoft.com/office/drawing/2014/main" id="{7D950A8D-6630-8F88-D2F8-4570942CBE35}"/>
              </a:ext>
            </a:extLst>
          </p:cNvPr>
          <p:cNvSpPr/>
          <p:nvPr/>
        </p:nvSpPr>
        <p:spPr>
          <a:xfrm>
            <a:off x="6090400" y="3255434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Perfil online</a:t>
            </a:r>
          </a:p>
        </p:txBody>
      </p:sp>
      <p:sp>
        <p:nvSpPr>
          <p:cNvPr id="48" name="Retângulo: Canto Dobrado 47">
            <a:extLst>
              <a:ext uri="{FF2B5EF4-FFF2-40B4-BE49-F238E27FC236}">
                <a16:creationId xmlns:a16="http://schemas.microsoft.com/office/drawing/2014/main" id="{E9F7F13D-A3E3-4F7C-CAD8-7A5A872C02E6}"/>
              </a:ext>
            </a:extLst>
          </p:cNvPr>
          <p:cNvSpPr/>
          <p:nvPr/>
        </p:nvSpPr>
        <p:spPr>
          <a:xfrm>
            <a:off x="637222" y="4185742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Desenvolvimento e manutenção</a:t>
            </a:r>
          </a:p>
        </p:txBody>
      </p:sp>
      <p:sp>
        <p:nvSpPr>
          <p:cNvPr id="49" name="Retângulo: Canto Dobrado 48">
            <a:extLst>
              <a:ext uri="{FF2B5EF4-FFF2-40B4-BE49-F238E27FC236}">
                <a16:creationId xmlns:a16="http://schemas.microsoft.com/office/drawing/2014/main" id="{D6906051-081E-B594-414C-BB8EAB7FD030}"/>
              </a:ext>
            </a:extLst>
          </p:cNvPr>
          <p:cNvSpPr/>
          <p:nvPr/>
        </p:nvSpPr>
        <p:spPr>
          <a:xfrm>
            <a:off x="1694497" y="4185742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Logística</a:t>
            </a:r>
          </a:p>
        </p:txBody>
      </p:sp>
      <p:sp>
        <p:nvSpPr>
          <p:cNvPr id="50" name="Retângulo: Canto Dobrado 49">
            <a:extLst>
              <a:ext uri="{FF2B5EF4-FFF2-40B4-BE49-F238E27FC236}">
                <a16:creationId xmlns:a16="http://schemas.microsoft.com/office/drawing/2014/main" id="{308A0263-A216-AB2F-AD71-1A9C7196D2A9}"/>
              </a:ext>
            </a:extLst>
          </p:cNvPr>
          <p:cNvSpPr/>
          <p:nvPr/>
        </p:nvSpPr>
        <p:spPr>
          <a:xfrm>
            <a:off x="4809172" y="4185742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Assinatura mensal</a:t>
            </a:r>
          </a:p>
        </p:txBody>
      </p:sp>
    </p:spTree>
    <p:extLst>
      <p:ext uri="{BB962C8B-B14F-4D97-AF65-F5344CB8AC3E}">
        <p14:creationId xmlns:p14="http://schemas.microsoft.com/office/powerpoint/2010/main" val="59090015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CYMZ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3B45"/>
      </a:accent1>
      <a:accent2>
        <a:srgbClr val="6E7889"/>
      </a:accent2>
      <a:accent3>
        <a:srgbClr val="D8D9DE"/>
      </a:accent3>
      <a:accent4>
        <a:srgbClr val="F3B54A"/>
      </a:accent4>
      <a:accent5>
        <a:srgbClr val="584848"/>
      </a:accent5>
      <a:accent6>
        <a:srgbClr val="D4AB7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000" dirty="0" err="1" smtClean="0">
            <a:latin typeface="Poppins" panose="00000500000000000000" pitchFamily="2" charset="0"/>
            <a:cs typeface="Poppins" panose="000005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>
        <a:spAutoFit/>
      </a:bodyPr>
      <a:lstStyle>
        <a:defPPr algn="l">
          <a:defRPr sz="10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4163</TotalTime>
  <Words>3677</Words>
  <Application>Microsoft Office PowerPoint</Application>
  <PresentationFormat>Apresentação na tela (16:9)</PresentationFormat>
  <Paragraphs>666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Freire</dc:creator>
  <cp:lastModifiedBy>Ana Freire</cp:lastModifiedBy>
  <cp:revision>599</cp:revision>
  <dcterms:created xsi:type="dcterms:W3CDTF">2021-03-22T18:09:14Z</dcterms:created>
  <dcterms:modified xsi:type="dcterms:W3CDTF">2025-05-21T18:49:04Z</dcterms:modified>
</cp:coreProperties>
</file>