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0" r:id="rId3"/>
    <p:sldId id="262" r:id="rId4"/>
    <p:sldId id="263" r:id="rId5"/>
    <p:sldId id="265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Cancer Incidence and Prevalence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Scotland-only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January 1994 to December 2017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D993675-F399-43D5-9F84-1D21A9FED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9"/>
          <a:stretch/>
        </p:blipFill>
        <p:spPr>
          <a:xfrm>
            <a:off x="-3244" y="0"/>
            <a:ext cx="5016763" cy="68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B6E5F3-7FEC-48A0-BB9B-CE2D8E88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 on 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B061F-C375-46E6-85DB-A263D5A6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for all cancers exclude non-melanoma skin cancers.</a:t>
            </a:r>
          </a:p>
          <a:p>
            <a:pPr lvl="1"/>
            <a:r>
              <a:rPr lang="en-GB" dirty="0"/>
              <a:t>Difficulties in reporting these largely benign cancers, with a low mortality rate, mean that they are conventionally excluded from all-cancers data sets.</a:t>
            </a:r>
          </a:p>
        </p:txBody>
      </p:sp>
    </p:spTree>
    <p:extLst>
      <p:ext uri="{BB962C8B-B14F-4D97-AF65-F5344CB8AC3E}">
        <p14:creationId xmlns:p14="http://schemas.microsoft.com/office/powerpoint/2010/main" val="424995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EC21-B300-412B-8E99-ADCA3DD2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Incidences</a:t>
            </a:r>
            <a:br>
              <a:rPr lang="en-GB" dirty="0"/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68FB38-72E0-4FAB-A465-FE88DDB16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326286"/>
            <a:ext cx="5927725" cy="42673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8013B-D399-41D5-9DEF-430880151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number of recorded incidences of cancers is increasing.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⯅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28.1% </a:t>
            </a:r>
            <a:r>
              <a:rPr lang="en-GB" dirty="0"/>
              <a:t>since the start of the recorded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 from ~29,000 to ~33,000 (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⯅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13.3%</a:t>
            </a:r>
            <a:r>
              <a:rPr lang="en-GB" dirty="0"/>
              <a:t>) over the previous decade.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6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511D-F5BA-4C75-904A-295DD3EF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Incidences</a:t>
            </a:r>
            <a:br>
              <a:rPr lang="en-GB" dirty="0"/>
            </a:br>
            <a:r>
              <a:rPr lang="en-GB" dirty="0"/>
              <a:t>by Sex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59BCCD-F45A-4DA9-B6C9-FD6A8032C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326286"/>
            <a:ext cx="5927725" cy="42673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AD90C-4A66-4EF8-A9F3-A9866699E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Incidences are increasing for both sexes…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90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511D-F5BA-4C75-904A-295DD3EF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Incidences</a:t>
            </a:r>
            <a:br>
              <a:rPr lang="en-GB" dirty="0"/>
            </a:br>
            <a:r>
              <a:rPr lang="en-GB" dirty="0"/>
              <a:t>by Sex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59BCCD-F45A-4DA9-B6C9-FD6A8032C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750" y="1326286"/>
            <a:ext cx="5767387" cy="42673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AD90C-4A66-4EF8-A9F3-A9866699E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Incidences are increasing for both sexes…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…at approximately the same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01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00D931-C86B-4FE0-BCB3-3698FE3B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of Cancer</a:t>
            </a:r>
            <a:br>
              <a:rPr lang="en-GB" dirty="0"/>
            </a:b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3F0647-6AF7-4740-97EA-87D7DB740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326286"/>
            <a:ext cx="5927725" cy="426734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E05BF-F2E5-49A8-9D48-0AD1DC87F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relative risk of all cancers (across all ages) is increasing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⯅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20.3% </a:t>
            </a:r>
            <a:r>
              <a:rPr lang="en-GB" dirty="0"/>
              <a:t>since the start of the recorded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2018 relative risks up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⯅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0.5% </a:t>
            </a:r>
            <a:r>
              <a:rPr lang="en-GB" dirty="0"/>
              <a:t>over the previous year.</a:t>
            </a:r>
          </a:p>
        </p:txBody>
      </p:sp>
    </p:spTree>
    <p:extLst>
      <p:ext uri="{BB962C8B-B14F-4D97-AF65-F5344CB8AC3E}">
        <p14:creationId xmlns:p14="http://schemas.microsoft.com/office/powerpoint/2010/main" val="167573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F88D-8AD9-48BC-A4D7-4BDAE1C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of Cancer by Sex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C8C6AB-AD8A-47A9-B7A5-760B13009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326286"/>
            <a:ext cx="5927725" cy="42673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AB894-4B39-49CC-A7F8-FD7B80F9E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Historically, women have a lower rate of cancer incidence than 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sex gap in cancer incidence is widening.</a:t>
            </a:r>
          </a:p>
        </p:txBody>
      </p:sp>
    </p:spTree>
    <p:extLst>
      <p:ext uri="{BB962C8B-B14F-4D97-AF65-F5344CB8AC3E}">
        <p14:creationId xmlns:p14="http://schemas.microsoft.com/office/powerpoint/2010/main" val="381785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0F88-B248-4D45-AFDE-440D7F33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Contrasts</a:t>
            </a:r>
            <a:br>
              <a:rPr lang="en-GB" dirty="0"/>
            </a:br>
            <a:r>
              <a:rPr lang="en-GB" dirty="0"/>
              <a:t>by Sex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E676A0-702C-4B83-9086-FDAF04E4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0"/>
          <a:stretch/>
        </p:blipFill>
        <p:spPr>
          <a:xfrm>
            <a:off x="5969193" y="3321698"/>
            <a:ext cx="5271564" cy="34173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F2EEB-C856-4BAE-AEBB-638E6D42F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Despite more females than males being diagnosed with cancer, the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</a:t>
            </a:r>
            <a:r>
              <a:rPr lang="en-GB" dirty="0"/>
              <a:t> of cancer is, and always has been, higher in males than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partly due to the difference in average life between the sexes.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9029C623-313B-4AF7-A07D-A6E18FDD92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0" b="9610"/>
          <a:stretch/>
        </p:blipFill>
        <p:spPr>
          <a:xfrm>
            <a:off x="6017601" y="212319"/>
            <a:ext cx="5222405" cy="303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11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{490A879A-188E-4F3A-8774-8942B1C424F9}tf56160789</Template>
  <TotalTime>0</TotalTime>
  <Words>236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Cancer Incidence and Prevalence</vt:lpstr>
      <vt:lpstr>Notes on the Data</vt:lpstr>
      <vt:lpstr>Total Incidences </vt:lpstr>
      <vt:lpstr>Total Incidences by Sex</vt:lpstr>
      <vt:lpstr>Total Incidences by Sex</vt:lpstr>
      <vt:lpstr>Risk of Cancer </vt:lpstr>
      <vt:lpstr>Risk of Cancer by Sex</vt:lpstr>
      <vt:lpstr>Contrasts by Sex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2020-05-01T09:28:07Z</dcterms:created>
  <dcterms:modified xsi:type="dcterms:W3CDTF">2020-05-01T10:58:43Z</dcterms:modified>
</cp:coreProperties>
</file>