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8"/>
  </p:handoutMasterIdLst>
  <p:sldIdLst>
    <p:sldId id="256" r:id="rId3"/>
    <p:sldId id="305" r:id="rId4"/>
    <p:sldId id="284" r:id="rId5"/>
    <p:sldId id="306" r:id="rId6"/>
    <p:sldId id="287" r:id="rId7"/>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DB776"/>
    <a:srgbClr val="4C5E82"/>
    <a:srgbClr val="B6C0D4"/>
    <a:srgbClr val="EDEEF0"/>
    <a:srgbClr val="F8F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99" d="100"/>
          <a:sy n="99" d="100"/>
        </p:scale>
        <p:origin x="90" y="222"/>
      </p:cViewPr>
      <p:guideLst>
        <p:guide orient="horz" pos="2117"/>
        <p:guide pos="3840"/>
      </p:guideLst>
    </p:cSldViewPr>
  </p:slideViewPr>
  <p:notesTextViewPr>
    <p:cViewPr>
      <p:scale>
        <a:sx n="1" d="1"/>
        <a:sy n="1" d="1"/>
      </p:scale>
      <p:origin x="0" y="0"/>
    </p:cViewPr>
  </p:notesTextViewPr>
  <p:notesViewPr>
    <p:cSldViewPr snapToGrid="0">
      <p:cViewPr varScale="1">
        <p:scale>
          <a:sx n="82" d="100"/>
          <a:sy n="82" d="100"/>
        </p:scale>
        <p:origin x="2928"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A417B6-F9DC-4C32-AC6E-0029779E7FF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02BD68-F07C-4136-8802-F26C7E6F7A5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5" name="平行四边形 4"/>
          <p:cNvSpPr/>
          <p:nvPr userDrawn="1"/>
        </p:nvSpPr>
        <p:spPr>
          <a:xfrm>
            <a:off x="204166" y="342961"/>
            <a:ext cx="790954" cy="638175"/>
          </a:xfrm>
          <a:prstGeom prst="parallelogram">
            <a:avLst>
              <a:gd name="adj" fmla="val 36940"/>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userDrawn="1"/>
        </p:nvSpPr>
        <p:spPr>
          <a:xfrm>
            <a:off x="204166" y="247650"/>
            <a:ext cx="513605" cy="414398"/>
          </a:xfrm>
          <a:prstGeom prst="parallelogram">
            <a:avLst>
              <a:gd name="adj" fmla="val 36940"/>
            </a:avLst>
          </a:prstGeom>
          <a:solidFill>
            <a:srgbClr val="DDB7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1075946" y="238125"/>
            <a:ext cx="2713391" cy="584775"/>
          </a:xfrm>
          <a:prstGeom prst="rect">
            <a:avLst/>
          </a:prstGeom>
          <a:noFill/>
        </p:spPr>
        <p:txBody>
          <a:bodyPr wrap="square">
            <a:spAutoFit/>
          </a:bodyPr>
          <a:lstStyle/>
          <a:p>
            <a:r>
              <a:rPr lang="zh-CN" altLang="en-US" sz="3200" b="1" dirty="0">
                <a:solidFill>
                  <a:schemeClr val="tx2"/>
                </a:solidFill>
                <a:cs typeface="+mn-ea"/>
                <a:sym typeface="+mn-lt"/>
              </a:rPr>
              <a:t>下一季度计划</a:t>
            </a:r>
            <a:endParaRPr lang="zh-CN" altLang="en-US" sz="3200" b="1" dirty="0">
              <a:solidFill>
                <a:schemeClr val="tx2"/>
              </a:solidFill>
              <a:cs typeface="+mn-ea"/>
              <a:sym typeface="+mn-lt"/>
            </a:endParaRPr>
          </a:p>
        </p:txBody>
      </p:sp>
      <p:sp>
        <p:nvSpPr>
          <p:cNvPr id="8" name="文本框 7"/>
          <p:cNvSpPr txBox="1"/>
          <p:nvPr userDrawn="1"/>
        </p:nvSpPr>
        <p:spPr>
          <a:xfrm>
            <a:off x="1075946" y="741690"/>
            <a:ext cx="4210429" cy="276999"/>
          </a:xfrm>
          <a:prstGeom prst="rect">
            <a:avLst/>
          </a:prstGeom>
          <a:noFill/>
        </p:spPr>
        <p:txBody>
          <a:bodyPr wrap="square">
            <a:spAutoFit/>
          </a:bodyPr>
          <a:lstStyle/>
          <a:p>
            <a:r>
              <a:rPr lang="zh-CN" altLang="en-US" sz="1200" dirty="0">
                <a:solidFill>
                  <a:schemeClr val="tx1">
                    <a:lumMod val="75000"/>
                    <a:lumOff val="25000"/>
                  </a:schemeClr>
                </a:solidFill>
                <a:cs typeface="+mn-ea"/>
                <a:sym typeface="+mn-lt"/>
              </a:rPr>
              <a:t>此部分内容作为文字排版占位显示 （建议使用主题字体）</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08797C7-7A7E-4CF6-BCBC-A63120BB62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8E5C98-F280-4BF0-A9BA-2CA7BADDCCE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平行四边形 4"/>
          <p:cNvSpPr/>
          <p:nvPr userDrawn="1"/>
        </p:nvSpPr>
        <p:spPr>
          <a:xfrm>
            <a:off x="204166" y="342961"/>
            <a:ext cx="790954" cy="638175"/>
          </a:xfrm>
          <a:prstGeom prst="parallelogram">
            <a:avLst>
              <a:gd name="adj" fmla="val 36940"/>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userDrawn="1"/>
        </p:nvSpPr>
        <p:spPr>
          <a:xfrm>
            <a:off x="204166" y="247650"/>
            <a:ext cx="513605" cy="414398"/>
          </a:xfrm>
          <a:prstGeom prst="parallelogram">
            <a:avLst>
              <a:gd name="adj" fmla="val 36940"/>
            </a:avLst>
          </a:prstGeom>
          <a:solidFill>
            <a:srgbClr val="DDB7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1075946" y="238125"/>
            <a:ext cx="2713391" cy="584775"/>
          </a:xfrm>
          <a:prstGeom prst="rect">
            <a:avLst/>
          </a:prstGeom>
          <a:noFill/>
        </p:spPr>
        <p:txBody>
          <a:bodyPr wrap="square">
            <a:spAutoFit/>
          </a:bodyPr>
          <a:lstStyle/>
          <a:p>
            <a:r>
              <a:rPr lang="zh-CN" altLang="en-US" sz="3200" b="1" dirty="0">
                <a:solidFill>
                  <a:schemeClr val="tx2"/>
                </a:solidFill>
                <a:cs typeface="+mn-ea"/>
                <a:sym typeface="+mn-lt"/>
              </a:rPr>
              <a:t>工作完成情况</a:t>
            </a:r>
            <a:endParaRPr lang="zh-CN" altLang="en-US" sz="3200" b="1" dirty="0">
              <a:solidFill>
                <a:schemeClr val="tx2"/>
              </a:solidFill>
              <a:cs typeface="+mn-ea"/>
              <a:sym typeface="+mn-lt"/>
            </a:endParaRPr>
          </a:p>
        </p:txBody>
      </p:sp>
      <p:sp>
        <p:nvSpPr>
          <p:cNvPr id="8" name="文本框 7"/>
          <p:cNvSpPr txBox="1"/>
          <p:nvPr userDrawn="1"/>
        </p:nvSpPr>
        <p:spPr>
          <a:xfrm>
            <a:off x="1075946" y="741690"/>
            <a:ext cx="4210429" cy="276999"/>
          </a:xfrm>
          <a:prstGeom prst="rect">
            <a:avLst/>
          </a:prstGeom>
          <a:noFill/>
        </p:spPr>
        <p:txBody>
          <a:bodyPr wrap="square">
            <a:spAutoFit/>
          </a:bodyPr>
          <a:lstStyle/>
          <a:p>
            <a:r>
              <a:rPr lang="zh-CN" altLang="en-US" sz="1200" dirty="0">
                <a:solidFill>
                  <a:schemeClr val="tx1">
                    <a:lumMod val="75000"/>
                    <a:lumOff val="25000"/>
                  </a:schemeClr>
                </a:solidFill>
                <a:cs typeface="+mn-ea"/>
                <a:sym typeface="+mn-lt"/>
              </a:rPr>
              <a:t>此部分内容作为文字排版占位显示 （建议使用主题字体）</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平行四边形 4"/>
          <p:cNvSpPr/>
          <p:nvPr userDrawn="1"/>
        </p:nvSpPr>
        <p:spPr>
          <a:xfrm>
            <a:off x="204166" y="342961"/>
            <a:ext cx="790954" cy="638175"/>
          </a:xfrm>
          <a:prstGeom prst="parallelogram">
            <a:avLst>
              <a:gd name="adj" fmla="val 36940"/>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userDrawn="1"/>
        </p:nvSpPr>
        <p:spPr>
          <a:xfrm>
            <a:off x="204166" y="247650"/>
            <a:ext cx="513605" cy="414398"/>
          </a:xfrm>
          <a:prstGeom prst="parallelogram">
            <a:avLst>
              <a:gd name="adj" fmla="val 36940"/>
            </a:avLst>
          </a:prstGeom>
          <a:solidFill>
            <a:srgbClr val="DDB7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1075946" y="238125"/>
            <a:ext cx="2713391" cy="584775"/>
          </a:xfrm>
          <a:prstGeom prst="rect">
            <a:avLst/>
          </a:prstGeom>
          <a:noFill/>
        </p:spPr>
        <p:txBody>
          <a:bodyPr wrap="square">
            <a:spAutoFit/>
          </a:bodyPr>
          <a:lstStyle/>
          <a:p>
            <a:r>
              <a:rPr lang="zh-CN" altLang="en-US" sz="3200" b="1" dirty="0">
                <a:solidFill>
                  <a:schemeClr val="tx2"/>
                </a:solidFill>
                <a:cs typeface="+mn-ea"/>
                <a:sym typeface="+mn-lt"/>
              </a:rPr>
              <a:t>工作成果展示</a:t>
            </a:r>
            <a:endParaRPr lang="zh-CN" altLang="en-US" sz="3200" b="1" dirty="0">
              <a:solidFill>
                <a:schemeClr val="tx2"/>
              </a:solidFill>
              <a:cs typeface="+mn-ea"/>
              <a:sym typeface="+mn-lt"/>
            </a:endParaRPr>
          </a:p>
        </p:txBody>
      </p:sp>
      <p:sp>
        <p:nvSpPr>
          <p:cNvPr id="8" name="文本框 7"/>
          <p:cNvSpPr txBox="1"/>
          <p:nvPr userDrawn="1"/>
        </p:nvSpPr>
        <p:spPr>
          <a:xfrm>
            <a:off x="1075946" y="741690"/>
            <a:ext cx="4210429" cy="276999"/>
          </a:xfrm>
          <a:prstGeom prst="rect">
            <a:avLst/>
          </a:prstGeom>
          <a:noFill/>
        </p:spPr>
        <p:txBody>
          <a:bodyPr wrap="square">
            <a:spAutoFit/>
          </a:bodyPr>
          <a:lstStyle/>
          <a:p>
            <a:r>
              <a:rPr lang="zh-CN" altLang="en-US" sz="1200" dirty="0">
                <a:solidFill>
                  <a:schemeClr val="tx1">
                    <a:lumMod val="75000"/>
                    <a:lumOff val="25000"/>
                  </a:schemeClr>
                </a:solidFill>
                <a:cs typeface="+mn-ea"/>
                <a:sym typeface="+mn-lt"/>
              </a:rPr>
              <a:t>此部分内容作为文字排版占位显示 （建议使用主题字体）</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5" name="平行四边形 4"/>
          <p:cNvSpPr/>
          <p:nvPr userDrawn="1"/>
        </p:nvSpPr>
        <p:spPr>
          <a:xfrm>
            <a:off x="204166" y="342961"/>
            <a:ext cx="790954" cy="638175"/>
          </a:xfrm>
          <a:prstGeom prst="parallelogram">
            <a:avLst>
              <a:gd name="adj" fmla="val 36940"/>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userDrawn="1"/>
        </p:nvSpPr>
        <p:spPr>
          <a:xfrm>
            <a:off x="204166" y="247650"/>
            <a:ext cx="513605" cy="414398"/>
          </a:xfrm>
          <a:prstGeom prst="parallelogram">
            <a:avLst>
              <a:gd name="adj" fmla="val 36940"/>
            </a:avLst>
          </a:prstGeom>
          <a:solidFill>
            <a:srgbClr val="DDB7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1075946" y="238125"/>
            <a:ext cx="2713391" cy="584775"/>
          </a:xfrm>
          <a:prstGeom prst="rect">
            <a:avLst/>
          </a:prstGeom>
          <a:noFill/>
        </p:spPr>
        <p:txBody>
          <a:bodyPr wrap="square">
            <a:spAutoFit/>
          </a:bodyPr>
          <a:lstStyle/>
          <a:p>
            <a:r>
              <a:rPr lang="zh-CN" altLang="en-US" sz="3200" b="1" dirty="0">
                <a:solidFill>
                  <a:schemeClr val="tx2"/>
                </a:solidFill>
                <a:cs typeface="+mn-ea"/>
                <a:sym typeface="+mn-lt"/>
              </a:rPr>
              <a:t>工作不足之处</a:t>
            </a:r>
            <a:endParaRPr lang="zh-CN" altLang="en-US" sz="3200" b="1" dirty="0">
              <a:solidFill>
                <a:schemeClr val="tx2"/>
              </a:solidFill>
              <a:cs typeface="+mn-ea"/>
              <a:sym typeface="+mn-lt"/>
            </a:endParaRPr>
          </a:p>
        </p:txBody>
      </p:sp>
      <p:sp>
        <p:nvSpPr>
          <p:cNvPr id="8" name="文本框 7"/>
          <p:cNvSpPr txBox="1"/>
          <p:nvPr userDrawn="1"/>
        </p:nvSpPr>
        <p:spPr>
          <a:xfrm>
            <a:off x="1075946" y="741690"/>
            <a:ext cx="4210429" cy="276999"/>
          </a:xfrm>
          <a:prstGeom prst="rect">
            <a:avLst/>
          </a:prstGeom>
          <a:noFill/>
        </p:spPr>
        <p:txBody>
          <a:bodyPr wrap="square">
            <a:spAutoFit/>
          </a:bodyPr>
          <a:lstStyle/>
          <a:p>
            <a:r>
              <a:rPr lang="zh-CN" altLang="en-US" sz="1200" dirty="0">
                <a:solidFill>
                  <a:schemeClr val="tx1">
                    <a:lumMod val="75000"/>
                    <a:lumOff val="25000"/>
                  </a:schemeClr>
                </a:solidFill>
                <a:cs typeface="+mn-ea"/>
                <a:sym typeface="+mn-lt"/>
              </a:rPr>
              <a:t>此部分内容作为文字排版占位显示 （建议使用主题字体）</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08797C7-7A7E-4CF6-BCBC-A63120BB6218}"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358E5C98-F280-4BF0-A9BA-2CA7BADDCCE7}"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8721" y="0"/>
            <a:ext cx="12210721" cy="6858000"/>
            <a:chOff x="-18721" y="0"/>
            <a:chExt cx="12210721" cy="6858000"/>
          </a:xfrm>
        </p:grpSpPr>
        <p:grpSp>
          <p:nvGrpSpPr>
            <p:cNvPr id="14" name="组合 13"/>
            <p:cNvGrpSpPr/>
            <p:nvPr/>
          </p:nvGrpSpPr>
          <p:grpSpPr>
            <a:xfrm>
              <a:off x="-18721" y="0"/>
              <a:ext cx="12210721" cy="6858000"/>
              <a:chOff x="2495879" y="0"/>
              <a:chExt cx="12210721" cy="6858000"/>
            </a:xfrm>
          </p:grpSpPr>
          <p:sp>
            <p:nvSpPr>
              <p:cNvPr id="16" name="矩形 15"/>
              <p:cNvSpPr/>
              <p:nvPr/>
            </p:nvSpPr>
            <p:spPr>
              <a:xfrm>
                <a:off x="8623300" y="0"/>
                <a:ext cx="6083300" cy="6858000"/>
              </a:xfrm>
              <a:prstGeom prst="rect">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flipH="1">
                <a:off x="2495879" y="0"/>
                <a:ext cx="6127419" cy="6858000"/>
              </a:xfrm>
              <a:prstGeom prst="rtTriangle">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495879" y="0"/>
              <a:ext cx="9696121" cy="6858000"/>
              <a:chOff x="2495879" y="0"/>
              <a:chExt cx="9696121" cy="6858000"/>
            </a:xfrm>
            <a:solidFill>
              <a:srgbClr val="DDB776"/>
            </a:solidFill>
          </p:grpSpPr>
          <p:sp>
            <p:nvSpPr>
              <p:cNvPr id="2" name="矩形 1"/>
              <p:cNvSpPr/>
              <p:nvPr/>
            </p:nvSpPr>
            <p:spPr>
              <a:xfrm>
                <a:off x="8623300" y="0"/>
                <a:ext cx="35687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H="1">
                <a:off x="2495879" y="0"/>
                <a:ext cx="6127419"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p:nvGrpSpPr>
        <p:grpSpPr>
          <a:xfrm>
            <a:off x="390525" y="430440"/>
            <a:ext cx="11410950" cy="5997121"/>
            <a:chOff x="390525" y="430440"/>
            <a:chExt cx="11410950" cy="5997121"/>
          </a:xfrm>
        </p:grpSpPr>
        <p:sp>
          <p:nvSpPr>
            <p:cNvPr id="8" name="矩形 7"/>
            <p:cNvSpPr/>
            <p:nvPr/>
          </p:nvSpPr>
          <p:spPr>
            <a:xfrm>
              <a:off x="390525" y="430440"/>
              <a:ext cx="11410950" cy="5997121"/>
            </a:xfrm>
            <a:prstGeom prst="rect">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flipH="1">
              <a:off x="10853685" y="5515115"/>
              <a:ext cx="596961" cy="596961"/>
            </a:xfrm>
            <a:prstGeom prst="rtTriangle">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41356" y="745924"/>
              <a:ext cx="10709289" cy="5366153"/>
            </a:xfrm>
            <a:prstGeom prst="rect">
              <a:avLst/>
            </a:prstGeom>
            <a:noFill/>
            <a:ln w="25400">
              <a:solidFill>
                <a:srgbClr val="4C5E8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直角三角形 34"/>
            <p:cNvSpPr/>
            <p:nvPr/>
          </p:nvSpPr>
          <p:spPr>
            <a:xfrm flipV="1">
              <a:off x="741354" y="745923"/>
              <a:ext cx="596961" cy="596961"/>
            </a:xfrm>
            <a:prstGeom prst="rtTriangle">
              <a:avLst/>
            </a:prstGeom>
            <a:solidFill>
              <a:srgbClr val="DDB776"/>
            </a:solidFill>
            <a:ln w="25400">
              <a:solidFill>
                <a:srgbClr val="DDB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圆角 9"/>
          <p:cNvSpPr/>
          <p:nvPr/>
        </p:nvSpPr>
        <p:spPr>
          <a:xfrm>
            <a:off x="4990703" y="1359203"/>
            <a:ext cx="2210594" cy="532745"/>
          </a:xfrm>
          <a:prstGeom prst="roundRect">
            <a:avLst>
              <a:gd name="adj" fmla="val 50000"/>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CHINA</a:t>
            </a:r>
            <a:endParaRPr lang="en-US" altLang="zh-CN" sz="3200" dirty="0">
              <a:latin typeface="Impact" panose="020B0806030902050204" pitchFamily="34" charset="0"/>
            </a:endParaRPr>
          </a:p>
        </p:txBody>
      </p:sp>
      <p:sp>
        <p:nvSpPr>
          <p:cNvPr id="24" name="文本框 23"/>
          <p:cNvSpPr txBox="1"/>
          <p:nvPr/>
        </p:nvSpPr>
        <p:spPr>
          <a:xfrm>
            <a:off x="1241425" y="2407920"/>
            <a:ext cx="9709150" cy="953135"/>
          </a:xfrm>
          <a:prstGeom prst="rect">
            <a:avLst/>
          </a:prstGeom>
          <a:noFill/>
        </p:spPr>
        <p:txBody>
          <a:bodyPr wrap="square">
            <a:spAutoFit/>
          </a:bodyPr>
          <a:lstStyle/>
          <a:p>
            <a:pPr algn="ctr"/>
            <a:r>
              <a:rPr sz="2800" b="1" dirty="0">
                <a:solidFill>
                  <a:schemeClr val="tx1">
                    <a:lumMod val="65000"/>
                    <a:lumOff val="35000"/>
                  </a:schemeClr>
                </a:solidFill>
                <a:latin typeface="+mn-ea"/>
                <a:cs typeface="+mn-ea"/>
                <a:sym typeface="+mn-lt"/>
              </a:rPr>
              <a:t>Shanghai postpones national college, high </a:t>
            </a:r>
            <a:endParaRPr sz="2800" b="1" dirty="0">
              <a:solidFill>
                <a:schemeClr val="tx1">
                  <a:lumMod val="65000"/>
                  <a:lumOff val="35000"/>
                </a:schemeClr>
              </a:solidFill>
              <a:latin typeface="+mn-ea"/>
              <a:cs typeface="+mn-ea"/>
              <a:sym typeface="+mn-lt"/>
            </a:endParaRPr>
          </a:p>
          <a:p>
            <a:pPr algn="ctr"/>
            <a:r>
              <a:rPr sz="2800" b="1" dirty="0">
                <a:solidFill>
                  <a:schemeClr val="tx1">
                    <a:lumMod val="65000"/>
                    <a:lumOff val="35000"/>
                  </a:schemeClr>
                </a:solidFill>
                <a:latin typeface="+mn-ea"/>
                <a:cs typeface="+mn-ea"/>
                <a:sym typeface="+mn-lt"/>
              </a:rPr>
              <a:t>school</a:t>
            </a:r>
            <a:r>
              <a:rPr lang="en-US" sz="2800" b="1" dirty="0">
                <a:solidFill>
                  <a:schemeClr val="tx1">
                    <a:lumMod val="65000"/>
                    <a:lumOff val="35000"/>
                  </a:schemeClr>
                </a:solidFill>
                <a:latin typeface="+mn-ea"/>
                <a:cs typeface="+mn-ea"/>
                <a:sym typeface="+mn-lt"/>
              </a:rPr>
              <a:t> </a:t>
            </a:r>
            <a:r>
              <a:rPr sz="2800" b="1" dirty="0">
                <a:solidFill>
                  <a:schemeClr val="tx1">
                    <a:lumMod val="65000"/>
                    <a:lumOff val="35000"/>
                  </a:schemeClr>
                </a:solidFill>
                <a:latin typeface="+mn-ea"/>
                <a:cs typeface="+mn-ea"/>
                <a:sym typeface="+mn-lt"/>
              </a:rPr>
              <a:t>entrance exams by a month</a:t>
            </a:r>
            <a:endParaRPr sz="2800" b="1" dirty="0">
              <a:solidFill>
                <a:schemeClr val="tx1">
                  <a:lumMod val="65000"/>
                  <a:lumOff val="35000"/>
                </a:schemeClr>
              </a:solidFill>
              <a:latin typeface="+mn-ea"/>
              <a:cs typeface="+mn-ea"/>
              <a:sym typeface="+mn-lt"/>
            </a:endParaRPr>
          </a:p>
        </p:txBody>
      </p:sp>
      <p:grpSp>
        <p:nvGrpSpPr>
          <p:cNvPr id="27" name="组合 26"/>
          <p:cNvGrpSpPr/>
          <p:nvPr/>
        </p:nvGrpSpPr>
        <p:grpSpPr>
          <a:xfrm>
            <a:off x="3880067" y="5049054"/>
            <a:ext cx="397104" cy="397104"/>
            <a:chOff x="891974" y="4415843"/>
            <a:chExt cx="450443" cy="450443"/>
          </a:xfrm>
        </p:grpSpPr>
        <p:sp>
          <p:nvSpPr>
            <p:cNvPr id="28" name="椭圆 27"/>
            <p:cNvSpPr/>
            <p:nvPr/>
          </p:nvSpPr>
          <p:spPr>
            <a:xfrm>
              <a:off x="891974" y="4415843"/>
              <a:ext cx="450443" cy="450443"/>
            </a:xfrm>
            <a:prstGeom prst="ellipse">
              <a:avLst/>
            </a:prstGeom>
            <a:solidFill>
              <a:srgbClr val="4C5E8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9"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0" name="文本框 29"/>
          <p:cNvSpPr txBox="1"/>
          <p:nvPr/>
        </p:nvSpPr>
        <p:spPr>
          <a:xfrm>
            <a:off x="4302512" y="5093767"/>
            <a:ext cx="1647825" cy="30670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a:ln>
                  <a:noFill/>
                </a:ln>
                <a:solidFill>
                  <a:schemeClr val="bg2">
                    <a:lumMod val="25000"/>
                  </a:schemeClr>
                </a:solidFill>
                <a:uLnTx/>
                <a:uFillTx/>
                <a:latin typeface="微软雅黑" panose="020B0503020204020204" pitchFamily="34" charset="-122"/>
                <a:ea typeface="微软雅黑" panose="020B0503020204020204" pitchFamily="34" charset="-122"/>
                <a:cs typeface="+mn-ea"/>
                <a:sym typeface="+mn-lt"/>
              </a:rPr>
              <a:t>32001298 </a:t>
            </a:r>
            <a:r>
              <a:rPr kumimoji="0" lang="zh-CN" altLang="en-US" sz="1400" b="1" i="0" u="none" strike="noStrike" kern="0" cap="none" spc="0" normalizeH="0" baseline="0" noProof="0" dirty="0">
                <a:ln>
                  <a:noFill/>
                </a:ln>
                <a:solidFill>
                  <a:schemeClr val="bg2">
                    <a:lumMod val="25000"/>
                  </a:schemeClr>
                </a:solidFill>
                <a:uLnTx/>
                <a:uFillTx/>
                <a:latin typeface="微软雅黑" panose="020B0503020204020204" pitchFamily="34" charset="-122"/>
                <a:ea typeface="微软雅黑" panose="020B0503020204020204" pitchFamily="34" charset="-122"/>
                <a:cs typeface="+mn-ea"/>
                <a:sym typeface="+mn-lt"/>
              </a:rPr>
              <a:t>杨晨露</a:t>
            </a:r>
            <a:endParaRPr kumimoji="0" lang="zh-CN" altLang="en-US" sz="1400" b="1" i="0" u="none" strike="noStrike" kern="0" cap="none" spc="0" normalizeH="0" baseline="0" noProof="0" dirty="0">
              <a:ln>
                <a:noFill/>
              </a:ln>
              <a:solidFill>
                <a:schemeClr val="bg2">
                  <a:lumMod val="25000"/>
                </a:schemeClr>
              </a:solidFill>
              <a:uLnTx/>
              <a:uFillTx/>
              <a:latin typeface="微软雅黑" panose="020B0503020204020204" pitchFamily="34" charset="-122"/>
              <a:ea typeface="微软雅黑" panose="020B0503020204020204" pitchFamily="34" charset="-122"/>
              <a:cs typeface="+mn-ea"/>
              <a:sym typeface="+mn-lt"/>
            </a:endParaRPr>
          </a:p>
        </p:txBody>
      </p:sp>
      <p:grpSp>
        <p:nvGrpSpPr>
          <p:cNvPr id="31" name="组合 30"/>
          <p:cNvGrpSpPr/>
          <p:nvPr/>
        </p:nvGrpSpPr>
        <p:grpSpPr>
          <a:xfrm>
            <a:off x="5976274" y="5057944"/>
            <a:ext cx="397104" cy="397104"/>
            <a:chOff x="891974" y="4415843"/>
            <a:chExt cx="450443" cy="450443"/>
          </a:xfrm>
        </p:grpSpPr>
        <p:sp>
          <p:nvSpPr>
            <p:cNvPr id="32" name="椭圆 31"/>
            <p:cNvSpPr/>
            <p:nvPr/>
          </p:nvSpPr>
          <p:spPr>
            <a:xfrm>
              <a:off x="891974" y="4415843"/>
              <a:ext cx="450443" cy="450443"/>
            </a:xfrm>
            <a:prstGeom prst="ellipse">
              <a:avLst/>
            </a:prstGeom>
            <a:solidFill>
              <a:srgbClr val="4C5E8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3"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4" name="文本框 33"/>
          <p:cNvSpPr txBox="1"/>
          <p:nvPr/>
        </p:nvSpPr>
        <p:spPr>
          <a:xfrm>
            <a:off x="6441899" y="5093767"/>
            <a:ext cx="1783080" cy="306705"/>
          </a:xfrm>
          <a:prstGeom prst="rect">
            <a:avLst/>
          </a:prstGeom>
          <a:noFill/>
        </p:spPr>
        <p:txBody>
          <a:bodyPr wrap="none" rtlCol="0">
            <a:spAutoFit/>
            <a:scene3d>
              <a:camera prst="orthographicFront"/>
              <a:lightRig rig="threePt" dir="t"/>
            </a:scene3d>
            <a:sp3d contourW="12700"/>
          </a:bodyPr>
          <a:lstStyle/>
          <a:p>
            <a:pPr>
              <a:defRPr/>
            </a:pPr>
            <a:r>
              <a:rPr lang="en-US" altLang="zh-CN" sz="1400" b="1"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Time</a:t>
            </a:r>
            <a:r>
              <a:rPr lang="zh-CN" altLang="en-US" sz="1400" b="1"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a:t>
            </a:r>
            <a:r>
              <a:rPr lang="en-US" altLang="zh-CN" sz="1400" b="1"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2021.05.07</a:t>
            </a:r>
            <a:endParaRPr lang="zh-CN" altLang="en-US" sz="1400" b="1" kern="0" dirty="0">
              <a:solidFill>
                <a:schemeClr val="bg2">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2068830" y="3877310"/>
            <a:ext cx="3538855" cy="368300"/>
          </a:xfrm>
          <a:prstGeom prst="rect">
            <a:avLst/>
          </a:prstGeom>
          <a:noFill/>
        </p:spPr>
        <p:txBody>
          <a:bodyPr wrap="none" rtlCol="0">
            <a:spAutoFit/>
          </a:bodyPr>
          <a:p>
            <a:pPr algn="l"/>
            <a:r>
              <a:rPr lang="en-US" altLang="zh-CN"/>
              <a:t>CGTN(With input from Xinhua)</a:t>
            </a:r>
            <a:endParaRPr lang="en-US" altLang="zh-CN"/>
          </a:p>
        </p:txBody>
      </p:sp>
      <p:sp>
        <p:nvSpPr>
          <p:cNvPr id="5" name="文本框 4"/>
          <p:cNvSpPr txBox="1"/>
          <p:nvPr/>
        </p:nvSpPr>
        <p:spPr>
          <a:xfrm>
            <a:off x="6373495" y="3877310"/>
            <a:ext cx="7518400" cy="368300"/>
          </a:xfrm>
          <a:prstGeom prst="rect">
            <a:avLst/>
          </a:prstGeom>
          <a:noFill/>
        </p:spPr>
        <p:txBody>
          <a:bodyPr wrap="square" rtlCol="0">
            <a:spAutoFit/>
          </a:bodyPr>
          <a:p>
            <a:r>
              <a:rPr lang="zh-CN" altLang="en-US"/>
              <a:t>Updated 14:47, 07-May-2022</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arn(inVertical)">
                                      <p:cBhvr>
                                        <p:cTn id="11" dur="500"/>
                                        <p:tgtEl>
                                          <p:spTgt spid="36"/>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24"/>
                                        </p:tgtEl>
                                        <p:attrNameLst>
                                          <p:attrName>ppt_y</p:attrName>
                                        </p:attrNameLst>
                                      </p:cBhvr>
                                      <p:tavLst>
                                        <p:tav tm="0">
                                          <p:val>
                                            <p:strVal val="#ppt_y"/>
                                          </p:val>
                                        </p:tav>
                                        <p:tav tm="100000">
                                          <p:val>
                                            <p:strVal val="#ppt_y"/>
                                          </p:val>
                                        </p:tav>
                                      </p:tavLst>
                                    </p:anim>
                                    <p:anim calcmode="lin" valueType="num">
                                      <p:cBhvr>
                                        <p:cTn id="2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24"/>
                                        </p:tgtEl>
                                      </p:cBhvr>
                                    </p:animEffect>
                                  </p:childTnLst>
                                </p:cTn>
                              </p:par>
                            </p:childTnLst>
                          </p:cTn>
                        </p:par>
                        <p:par>
                          <p:cTn id="26" fill="hold">
                            <p:stCondLst>
                              <p:cond delay="5650"/>
                            </p:stCondLst>
                            <p:childTnLst>
                              <p:par>
                                <p:cTn id="27" presetID="53" presetClass="entr" presetSubtype="16"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childTnLst>
                                </p:cTn>
                              </p:par>
                            </p:childTnLst>
                          </p:cTn>
                        </p:par>
                        <p:par>
                          <p:cTn id="32" fill="hold">
                            <p:stCondLst>
                              <p:cond delay="6150"/>
                            </p:stCondLst>
                            <p:childTnLst>
                              <p:par>
                                <p:cTn id="33" presetID="22" presetClass="entr" presetSubtype="8"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childTnLst>
                          </p:cTn>
                        </p:par>
                        <p:par>
                          <p:cTn id="36" fill="hold">
                            <p:stCondLst>
                              <p:cond delay="6650"/>
                            </p:stCondLst>
                            <p:childTnLst>
                              <p:par>
                                <p:cTn id="37" presetID="53" presetClass="entr" presetSubtype="16"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Effect transition="in" filter="fade">
                                      <p:cBhvr>
                                        <p:cTn id="41" dur="500"/>
                                        <p:tgtEl>
                                          <p:spTgt spid="31"/>
                                        </p:tgtEl>
                                      </p:cBhvr>
                                    </p:animEffect>
                                  </p:childTnLst>
                                </p:cTn>
                              </p:par>
                            </p:childTnLst>
                          </p:cTn>
                        </p:par>
                        <p:par>
                          <p:cTn id="42" fill="hold">
                            <p:stCondLst>
                              <p:cond delay="715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p:bldP spid="30"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90525" y="430440"/>
            <a:ext cx="11410950" cy="5997121"/>
          </a:xfrm>
          <a:prstGeom prst="rect">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79780" y="892810"/>
            <a:ext cx="5881370" cy="5262245"/>
          </a:xfrm>
          <a:prstGeom prst="rect">
            <a:avLst/>
          </a:prstGeom>
          <a:noFill/>
        </p:spPr>
        <p:txBody>
          <a:bodyPr wrap="square" rtlCol="0">
            <a:spAutoFit/>
          </a:bodyPr>
          <a:p>
            <a:r>
              <a:rPr lang="zh-CN" altLang="en-US" sz="2400" b="1"/>
              <a:t>China's Shanghai has postponed the national college entrance exam, known as Gaokao, by a month to July 7-9 due to the COVID-19 situation in the city, officials told a press briefing on Saturday.</a:t>
            </a:r>
            <a:endParaRPr lang="zh-CN" altLang="en-US" sz="2400" b="1"/>
          </a:p>
          <a:p>
            <a:endParaRPr lang="zh-CN" altLang="en-US" sz="2400" b="1"/>
          </a:p>
          <a:p>
            <a:endParaRPr lang="zh-CN" altLang="en-US" sz="2400" b="1"/>
          </a:p>
          <a:p>
            <a:endParaRPr lang="zh-CN" altLang="en-US" sz="2400" b="1"/>
          </a:p>
          <a:p>
            <a:r>
              <a:rPr lang="zh-CN" altLang="en-US" sz="2400" b="1"/>
              <a:t>The local high school entrance exam was also put back for another month or so to July 11-12.</a:t>
            </a:r>
            <a:endParaRPr lang="zh-CN" altLang="en-US" sz="2400" b="1"/>
          </a:p>
          <a:p>
            <a:endParaRPr lang="zh-CN" altLang="en-US" sz="2400" b="1"/>
          </a:p>
          <a:p>
            <a:endParaRPr lang="zh-CN" altLang="en-US" sz="2400" b="1"/>
          </a:p>
        </p:txBody>
      </p:sp>
      <p:pic>
        <p:nvPicPr>
          <p:cNvPr id="12" name="图片 11"/>
          <p:cNvPicPr>
            <a:picLocks noChangeAspect="1"/>
          </p:cNvPicPr>
          <p:nvPr/>
        </p:nvPicPr>
        <p:blipFill>
          <a:blip r:embed="rId2"/>
          <a:stretch>
            <a:fillRect/>
          </a:stretch>
        </p:blipFill>
        <p:spPr>
          <a:xfrm>
            <a:off x="6772275" y="1522730"/>
            <a:ext cx="4834255" cy="3812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702634" y="1910917"/>
            <a:ext cx="10785926" cy="3481136"/>
          </a:xfrm>
          <a:prstGeom prst="rect">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10" name="矩形 9"/>
          <p:cNvSpPr/>
          <p:nvPr/>
        </p:nvSpPr>
        <p:spPr>
          <a:xfrm>
            <a:off x="998698" y="1946366"/>
            <a:ext cx="7576457" cy="3500845"/>
          </a:xfrm>
          <a:prstGeom prst="rect">
            <a:avLst/>
          </a:prstGeom>
          <a:noFill/>
          <a:ln>
            <a:noFill/>
          </a:ln>
          <a:effectLst>
            <a:outerShdw blurRad="381000" dist="444500" dir="5400000" sx="90000" sy="9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cs typeface="+mn-ea"/>
              <a:sym typeface="+mn-lt"/>
            </a:endParaRPr>
          </a:p>
        </p:txBody>
      </p:sp>
      <p:sp>
        <p:nvSpPr>
          <p:cNvPr id="6" name="文本框 5"/>
          <p:cNvSpPr txBox="1"/>
          <p:nvPr/>
        </p:nvSpPr>
        <p:spPr>
          <a:xfrm>
            <a:off x="3697605" y="2144395"/>
            <a:ext cx="7372350" cy="2399665"/>
          </a:xfrm>
          <a:prstGeom prst="rect">
            <a:avLst/>
          </a:prstGeom>
          <a:noFill/>
        </p:spPr>
        <p:txBody>
          <a:bodyPr wrap="square" rtlCol="0">
            <a:spAutoFit/>
          </a:bodyPr>
          <a:p>
            <a:pPr lvl="0" algn="just" hangingPunct="0">
              <a:lnSpc>
                <a:spcPct val="150000"/>
              </a:lnSpc>
              <a:defRPr/>
            </a:pPr>
            <a:r>
              <a:rPr lang="zh-CN" altLang="en-US" sz="2000" b="1" dirty="0">
                <a:solidFill>
                  <a:schemeClr val="bg1"/>
                </a:solidFill>
                <a:cs typeface="+mn-ea"/>
                <a:sym typeface="+mn-lt"/>
              </a:rPr>
              <a:t>Over 50,000 students will sit the college entrance examination and another 110,000 students will attend the senior high school entrance examination, while laboratory exams for physics and chemistry and foreign language listening tests will be canceled.</a:t>
            </a:r>
            <a:endParaRPr lang="zh-CN" altLang="en-US" sz="2000" b="1" dirty="0">
              <a:solidFill>
                <a:schemeClr val="bg1"/>
              </a:solidFill>
              <a:cs typeface="+mn-ea"/>
              <a:sym typeface="+mn-lt"/>
            </a:endParaRPr>
          </a:p>
        </p:txBody>
      </p:sp>
      <p:pic>
        <p:nvPicPr>
          <p:cNvPr id="21" name="图片 20"/>
          <p:cNvPicPr>
            <a:picLocks noChangeAspect="1"/>
          </p:cNvPicPr>
          <p:nvPr/>
        </p:nvPicPr>
        <p:blipFill>
          <a:blip r:embed="rId2"/>
          <a:srcRect l="27023" r="269" b="941"/>
          <a:stretch>
            <a:fillRect/>
          </a:stretch>
        </p:blipFill>
        <p:spPr>
          <a:xfrm>
            <a:off x="770255" y="2235835"/>
            <a:ext cx="2743835" cy="2607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3" name="矩形 22"/>
          <p:cNvSpPr/>
          <p:nvPr/>
        </p:nvSpPr>
        <p:spPr>
          <a:xfrm>
            <a:off x="8627745" y="0"/>
            <a:ext cx="3568700" cy="6858000"/>
          </a:xfrm>
          <a:prstGeom prst="rect">
            <a:avLst/>
          </a:prstGeom>
          <a:solidFill>
            <a:srgbClr val="DDB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051675" y="0"/>
            <a:ext cx="3568700" cy="6858000"/>
          </a:xfrm>
          <a:prstGeom prst="rect">
            <a:avLst/>
          </a:prstGeom>
          <a:solidFill>
            <a:srgbClr val="DDB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571875" y="0"/>
            <a:ext cx="3568700" cy="6858000"/>
          </a:xfrm>
          <a:prstGeom prst="rect">
            <a:avLst/>
          </a:prstGeom>
          <a:solidFill>
            <a:srgbClr val="DDB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p:cNvGrpSpPr>
            <a:grpSpLocks noChangeAspect="1"/>
          </p:cNvGrpSpPr>
          <p:nvPr/>
        </p:nvGrpSpPr>
        <p:grpSpPr>
          <a:xfrm>
            <a:off x="9424035" y="154940"/>
            <a:ext cx="1976755" cy="1165860"/>
            <a:chOff x="3988773" y="2642408"/>
            <a:chExt cx="4216835" cy="2486677"/>
          </a:xfrm>
        </p:grpSpPr>
        <p:sp>
          <p:nvSpPr>
            <p:cNvPr id="11" name="Freeform: Shape 7"/>
            <p:cNvSpPr/>
            <p:nvPr/>
          </p:nvSpPr>
          <p:spPr>
            <a:xfrm rot="4680292" flipH="1" flipV="1">
              <a:off x="6561599" y="3485075"/>
              <a:ext cx="1157289" cy="2130729"/>
            </a:xfrm>
            <a:custGeom>
              <a:avLst/>
              <a:gdLst>
                <a:gd name="connsiteX0" fmla="*/ 578645 w 1157289"/>
                <a:gd name="connsiteY0" fmla="*/ 0 h 2130729"/>
                <a:gd name="connsiteX1" fmla="*/ 596658 w 1157289"/>
                <a:gd name="connsiteY1" fmla="*/ 10943 h 2130729"/>
                <a:gd name="connsiteX2" fmla="*/ 1157289 w 1157289"/>
                <a:gd name="connsiteY2" fmla="*/ 1065364 h 2130729"/>
                <a:gd name="connsiteX3" fmla="*/ 596658 w 1157289"/>
                <a:gd name="connsiteY3" fmla="*/ 2119785 h 2130729"/>
                <a:gd name="connsiteX4" fmla="*/ 578645 w 1157289"/>
                <a:gd name="connsiteY4" fmla="*/ 2130729 h 2130729"/>
                <a:gd name="connsiteX5" fmla="*/ 560631 w 1157289"/>
                <a:gd name="connsiteY5" fmla="*/ 2119785 h 2130729"/>
                <a:gd name="connsiteX6" fmla="*/ 0 w 1157289"/>
                <a:gd name="connsiteY6" fmla="*/ 1065364 h 2130729"/>
                <a:gd name="connsiteX7" fmla="*/ 560631 w 1157289"/>
                <a:gd name="connsiteY7" fmla="*/ 10943 h 21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7289" h="2130729">
                  <a:moveTo>
                    <a:pt x="578645" y="0"/>
                  </a:moveTo>
                  <a:lnTo>
                    <a:pt x="596658" y="10943"/>
                  </a:lnTo>
                  <a:cubicBezTo>
                    <a:pt x="934903" y="239457"/>
                    <a:pt x="1157289" y="626440"/>
                    <a:pt x="1157289" y="1065364"/>
                  </a:cubicBezTo>
                  <a:cubicBezTo>
                    <a:pt x="1157289" y="1504289"/>
                    <a:pt x="934903" y="1891272"/>
                    <a:pt x="596658" y="2119785"/>
                  </a:cubicBezTo>
                  <a:lnTo>
                    <a:pt x="578645" y="2130729"/>
                  </a:lnTo>
                  <a:lnTo>
                    <a:pt x="560631" y="2119785"/>
                  </a:lnTo>
                  <a:cubicBezTo>
                    <a:pt x="222387" y="1891272"/>
                    <a:pt x="0" y="1504289"/>
                    <a:pt x="0" y="1065364"/>
                  </a:cubicBezTo>
                  <a:cubicBezTo>
                    <a:pt x="0" y="626440"/>
                    <a:pt x="222387" y="239457"/>
                    <a:pt x="560631" y="10943"/>
                  </a:cubicBezTo>
                  <a:close/>
                </a:path>
              </a:pathLst>
            </a:custGeom>
            <a:solidFill>
              <a:srgbClr val="4C5E82"/>
            </a:solidFill>
            <a:ln w="12700" cap="flat" cmpd="sng" algn="ctr">
              <a:noFill/>
              <a:prstDash val="solid"/>
              <a:miter lim="800000"/>
            </a:ln>
            <a:effectLst>
              <a:outerShdw blurRad="406400" dist="241300" dir="2700000" algn="tl" rotWithShape="0">
                <a:prstClr val="black">
                  <a:alpha val="14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12" name="Freeform: Shape 6"/>
            <p:cNvSpPr/>
            <p:nvPr/>
          </p:nvSpPr>
          <p:spPr>
            <a:xfrm rot="2397114" flipH="1" flipV="1">
              <a:off x="6199983" y="2889098"/>
              <a:ext cx="1157289" cy="2130729"/>
            </a:xfrm>
            <a:custGeom>
              <a:avLst/>
              <a:gdLst>
                <a:gd name="connsiteX0" fmla="*/ 578645 w 1157289"/>
                <a:gd name="connsiteY0" fmla="*/ 0 h 2130729"/>
                <a:gd name="connsiteX1" fmla="*/ 596658 w 1157289"/>
                <a:gd name="connsiteY1" fmla="*/ 10943 h 2130729"/>
                <a:gd name="connsiteX2" fmla="*/ 1157289 w 1157289"/>
                <a:gd name="connsiteY2" fmla="*/ 1065364 h 2130729"/>
                <a:gd name="connsiteX3" fmla="*/ 596658 w 1157289"/>
                <a:gd name="connsiteY3" fmla="*/ 2119785 h 2130729"/>
                <a:gd name="connsiteX4" fmla="*/ 578645 w 1157289"/>
                <a:gd name="connsiteY4" fmla="*/ 2130729 h 2130729"/>
                <a:gd name="connsiteX5" fmla="*/ 560631 w 1157289"/>
                <a:gd name="connsiteY5" fmla="*/ 2119785 h 2130729"/>
                <a:gd name="connsiteX6" fmla="*/ 0 w 1157289"/>
                <a:gd name="connsiteY6" fmla="*/ 1065364 h 2130729"/>
                <a:gd name="connsiteX7" fmla="*/ 560631 w 1157289"/>
                <a:gd name="connsiteY7" fmla="*/ 10943 h 21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7289" h="2130729">
                  <a:moveTo>
                    <a:pt x="578645" y="0"/>
                  </a:moveTo>
                  <a:lnTo>
                    <a:pt x="596658" y="10943"/>
                  </a:lnTo>
                  <a:cubicBezTo>
                    <a:pt x="934903" y="239457"/>
                    <a:pt x="1157289" y="626440"/>
                    <a:pt x="1157289" y="1065364"/>
                  </a:cubicBezTo>
                  <a:cubicBezTo>
                    <a:pt x="1157289" y="1504289"/>
                    <a:pt x="934903" y="1891272"/>
                    <a:pt x="596658" y="2119785"/>
                  </a:cubicBezTo>
                  <a:lnTo>
                    <a:pt x="578645" y="2130729"/>
                  </a:lnTo>
                  <a:lnTo>
                    <a:pt x="560631" y="2119785"/>
                  </a:lnTo>
                  <a:cubicBezTo>
                    <a:pt x="222387" y="1891272"/>
                    <a:pt x="0" y="1504289"/>
                    <a:pt x="0" y="1065364"/>
                  </a:cubicBezTo>
                  <a:cubicBezTo>
                    <a:pt x="0" y="626440"/>
                    <a:pt x="222387" y="239457"/>
                    <a:pt x="560631" y="10943"/>
                  </a:cubicBezTo>
                  <a:close/>
                </a:path>
              </a:pathLst>
            </a:custGeom>
            <a:solidFill>
              <a:srgbClr val="DDB776"/>
            </a:solidFill>
            <a:ln w="12700" cap="flat" cmpd="sng" algn="ctr">
              <a:noFill/>
              <a:prstDash val="solid"/>
              <a:miter lim="800000"/>
            </a:ln>
            <a:effectLst>
              <a:outerShdw blurRad="406400" dist="241300" dir="2700000" algn="tl" rotWithShape="0">
                <a:prstClr val="black">
                  <a:alpha val="14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13" name="Freeform: Shape 8"/>
            <p:cNvSpPr/>
            <p:nvPr/>
          </p:nvSpPr>
          <p:spPr>
            <a:xfrm rot="16919708" flipH="1">
              <a:off x="4475493" y="3485076"/>
              <a:ext cx="1157289" cy="2130729"/>
            </a:xfrm>
            <a:custGeom>
              <a:avLst/>
              <a:gdLst>
                <a:gd name="connsiteX0" fmla="*/ 578645 w 1157289"/>
                <a:gd name="connsiteY0" fmla="*/ 0 h 2130729"/>
                <a:gd name="connsiteX1" fmla="*/ 596658 w 1157289"/>
                <a:gd name="connsiteY1" fmla="*/ 10943 h 2130729"/>
                <a:gd name="connsiteX2" fmla="*/ 1157289 w 1157289"/>
                <a:gd name="connsiteY2" fmla="*/ 1065364 h 2130729"/>
                <a:gd name="connsiteX3" fmla="*/ 596658 w 1157289"/>
                <a:gd name="connsiteY3" fmla="*/ 2119785 h 2130729"/>
                <a:gd name="connsiteX4" fmla="*/ 578645 w 1157289"/>
                <a:gd name="connsiteY4" fmla="*/ 2130729 h 2130729"/>
                <a:gd name="connsiteX5" fmla="*/ 560631 w 1157289"/>
                <a:gd name="connsiteY5" fmla="*/ 2119785 h 2130729"/>
                <a:gd name="connsiteX6" fmla="*/ 0 w 1157289"/>
                <a:gd name="connsiteY6" fmla="*/ 1065364 h 2130729"/>
                <a:gd name="connsiteX7" fmla="*/ 560631 w 1157289"/>
                <a:gd name="connsiteY7" fmla="*/ 10943 h 21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7289" h="2130729">
                  <a:moveTo>
                    <a:pt x="578645" y="0"/>
                  </a:moveTo>
                  <a:lnTo>
                    <a:pt x="596658" y="10943"/>
                  </a:lnTo>
                  <a:cubicBezTo>
                    <a:pt x="934903" y="239457"/>
                    <a:pt x="1157289" y="626440"/>
                    <a:pt x="1157289" y="1065364"/>
                  </a:cubicBezTo>
                  <a:cubicBezTo>
                    <a:pt x="1157289" y="1504289"/>
                    <a:pt x="934903" y="1891272"/>
                    <a:pt x="596658" y="2119785"/>
                  </a:cubicBezTo>
                  <a:lnTo>
                    <a:pt x="578645" y="2130729"/>
                  </a:lnTo>
                  <a:lnTo>
                    <a:pt x="560631" y="2119785"/>
                  </a:lnTo>
                  <a:cubicBezTo>
                    <a:pt x="222387" y="1891272"/>
                    <a:pt x="0" y="1504289"/>
                    <a:pt x="0" y="1065364"/>
                  </a:cubicBezTo>
                  <a:cubicBezTo>
                    <a:pt x="0" y="626440"/>
                    <a:pt x="222387" y="239457"/>
                    <a:pt x="560631" y="10943"/>
                  </a:cubicBezTo>
                  <a:close/>
                </a:path>
              </a:pathLst>
            </a:custGeom>
            <a:solidFill>
              <a:srgbClr val="4C5E82"/>
            </a:solidFill>
            <a:ln w="12700" cap="flat" cmpd="sng" algn="ctr">
              <a:noFill/>
              <a:prstDash val="solid"/>
              <a:miter lim="800000"/>
            </a:ln>
            <a:effectLst>
              <a:outerShdw blurRad="406400" dist="241300" dir="2700000" algn="tl" rotWithShape="0">
                <a:prstClr val="black">
                  <a:alpha val="14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14" name="Freeform: Shape 3"/>
            <p:cNvSpPr/>
            <p:nvPr/>
          </p:nvSpPr>
          <p:spPr>
            <a:xfrm>
              <a:off x="5517355" y="2642408"/>
              <a:ext cx="1157289" cy="2130729"/>
            </a:xfrm>
            <a:custGeom>
              <a:avLst/>
              <a:gdLst>
                <a:gd name="connsiteX0" fmla="*/ 578645 w 1157289"/>
                <a:gd name="connsiteY0" fmla="*/ 0 h 2130729"/>
                <a:gd name="connsiteX1" fmla="*/ 596658 w 1157289"/>
                <a:gd name="connsiteY1" fmla="*/ 10943 h 2130729"/>
                <a:gd name="connsiteX2" fmla="*/ 1157289 w 1157289"/>
                <a:gd name="connsiteY2" fmla="*/ 1065364 h 2130729"/>
                <a:gd name="connsiteX3" fmla="*/ 596658 w 1157289"/>
                <a:gd name="connsiteY3" fmla="*/ 2119785 h 2130729"/>
                <a:gd name="connsiteX4" fmla="*/ 578645 w 1157289"/>
                <a:gd name="connsiteY4" fmla="*/ 2130729 h 2130729"/>
                <a:gd name="connsiteX5" fmla="*/ 560631 w 1157289"/>
                <a:gd name="connsiteY5" fmla="*/ 2119785 h 2130729"/>
                <a:gd name="connsiteX6" fmla="*/ 0 w 1157289"/>
                <a:gd name="connsiteY6" fmla="*/ 1065364 h 2130729"/>
                <a:gd name="connsiteX7" fmla="*/ 560631 w 1157289"/>
                <a:gd name="connsiteY7" fmla="*/ 10943 h 21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7289" h="2130729">
                  <a:moveTo>
                    <a:pt x="578645" y="0"/>
                  </a:moveTo>
                  <a:lnTo>
                    <a:pt x="596658" y="10943"/>
                  </a:lnTo>
                  <a:cubicBezTo>
                    <a:pt x="934903" y="239457"/>
                    <a:pt x="1157289" y="626440"/>
                    <a:pt x="1157289" y="1065364"/>
                  </a:cubicBezTo>
                  <a:cubicBezTo>
                    <a:pt x="1157289" y="1504289"/>
                    <a:pt x="934903" y="1891272"/>
                    <a:pt x="596658" y="2119785"/>
                  </a:cubicBezTo>
                  <a:lnTo>
                    <a:pt x="578645" y="2130729"/>
                  </a:lnTo>
                  <a:lnTo>
                    <a:pt x="560631" y="2119785"/>
                  </a:lnTo>
                  <a:cubicBezTo>
                    <a:pt x="222387" y="1891272"/>
                    <a:pt x="0" y="1504289"/>
                    <a:pt x="0" y="1065364"/>
                  </a:cubicBezTo>
                  <a:cubicBezTo>
                    <a:pt x="0" y="626440"/>
                    <a:pt x="222387" y="239457"/>
                    <a:pt x="560631" y="10943"/>
                  </a:cubicBezTo>
                  <a:close/>
                </a:path>
              </a:pathLst>
            </a:custGeom>
            <a:solidFill>
              <a:srgbClr val="4C5E82"/>
            </a:solidFill>
            <a:ln w="12700" cap="flat" cmpd="sng" algn="ctr">
              <a:noFill/>
              <a:prstDash val="solid"/>
              <a:miter lim="800000"/>
            </a:ln>
            <a:effectLst>
              <a:outerShdw blurRad="406400" dist="241300" dir="2700000" algn="tl" rotWithShape="0">
                <a:prstClr val="black">
                  <a:alpha val="14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15" name="Freeform: Shape 5"/>
            <p:cNvSpPr/>
            <p:nvPr/>
          </p:nvSpPr>
          <p:spPr>
            <a:xfrm rot="19202886" flipV="1">
              <a:off x="4834728" y="2889098"/>
              <a:ext cx="1157289" cy="2130729"/>
            </a:xfrm>
            <a:custGeom>
              <a:avLst/>
              <a:gdLst>
                <a:gd name="connsiteX0" fmla="*/ 578645 w 1157289"/>
                <a:gd name="connsiteY0" fmla="*/ 0 h 2130729"/>
                <a:gd name="connsiteX1" fmla="*/ 596658 w 1157289"/>
                <a:gd name="connsiteY1" fmla="*/ 10943 h 2130729"/>
                <a:gd name="connsiteX2" fmla="*/ 1157289 w 1157289"/>
                <a:gd name="connsiteY2" fmla="*/ 1065364 h 2130729"/>
                <a:gd name="connsiteX3" fmla="*/ 596658 w 1157289"/>
                <a:gd name="connsiteY3" fmla="*/ 2119785 h 2130729"/>
                <a:gd name="connsiteX4" fmla="*/ 578645 w 1157289"/>
                <a:gd name="connsiteY4" fmla="*/ 2130729 h 2130729"/>
                <a:gd name="connsiteX5" fmla="*/ 560631 w 1157289"/>
                <a:gd name="connsiteY5" fmla="*/ 2119785 h 2130729"/>
                <a:gd name="connsiteX6" fmla="*/ 0 w 1157289"/>
                <a:gd name="connsiteY6" fmla="*/ 1065364 h 2130729"/>
                <a:gd name="connsiteX7" fmla="*/ 560631 w 1157289"/>
                <a:gd name="connsiteY7" fmla="*/ 10943 h 21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7289" h="2130729">
                  <a:moveTo>
                    <a:pt x="578645" y="0"/>
                  </a:moveTo>
                  <a:lnTo>
                    <a:pt x="596658" y="10943"/>
                  </a:lnTo>
                  <a:cubicBezTo>
                    <a:pt x="934903" y="239457"/>
                    <a:pt x="1157289" y="626440"/>
                    <a:pt x="1157289" y="1065364"/>
                  </a:cubicBezTo>
                  <a:cubicBezTo>
                    <a:pt x="1157289" y="1504289"/>
                    <a:pt x="934903" y="1891272"/>
                    <a:pt x="596658" y="2119785"/>
                  </a:cubicBezTo>
                  <a:lnTo>
                    <a:pt x="578645" y="2130729"/>
                  </a:lnTo>
                  <a:lnTo>
                    <a:pt x="560631" y="2119785"/>
                  </a:lnTo>
                  <a:cubicBezTo>
                    <a:pt x="222387" y="1891272"/>
                    <a:pt x="0" y="1504289"/>
                    <a:pt x="0" y="1065364"/>
                  </a:cubicBezTo>
                  <a:cubicBezTo>
                    <a:pt x="0" y="626440"/>
                    <a:pt x="222387" y="239457"/>
                    <a:pt x="560631" y="10943"/>
                  </a:cubicBezTo>
                  <a:close/>
                </a:path>
              </a:pathLst>
            </a:custGeom>
            <a:solidFill>
              <a:srgbClr val="DDB776"/>
            </a:solidFill>
            <a:ln w="12700" cap="flat" cmpd="sng" algn="ctr">
              <a:noFill/>
              <a:prstDash val="solid"/>
              <a:miter lim="800000"/>
            </a:ln>
            <a:effectLst>
              <a:outerShdw blurRad="406400" dist="241300" dir="2700000" algn="tl" rotWithShape="0">
                <a:prstClr val="black">
                  <a:alpha val="14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16" name="Freeform: Shape 62"/>
            <p:cNvSpPr/>
            <p:nvPr/>
          </p:nvSpPr>
          <p:spPr bwMode="auto">
            <a:xfrm>
              <a:off x="6943086" y="3324581"/>
              <a:ext cx="353657" cy="378538"/>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ysClr val="window" lastClr="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17" name="Freeform: Shape 60"/>
            <p:cNvSpPr>
              <a:spLocks noChangeAspect="1"/>
            </p:cNvSpPr>
            <p:nvPr/>
          </p:nvSpPr>
          <p:spPr bwMode="auto">
            <a:xfrm>
              <a:off x="4864519" y="3315844"/>
              <a:ext cx="493232" cy="465444"/>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ysClr val="window" lastClr="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18" name="Freeform: Shape 59"/>
            <p:cNvSpPr/>
            <p:nvPr/>
          </p:nvSpPr>
          <p:spPr bwMode="auto">
            <a:xfrm>
              <a:off x="4280236" y="4213892"/>
              <a:ext cx="424066" cy="42406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ysClr val="window" lastClr="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19" name="Freeform: Shape 63"/>
            <p:cNvSpPr/>
            <p:nvPr/>
          </p:nvSpPr>
          <p:spPr bwMode="auto">
            <a:xfrm>
              <a:off x="7395583" y="4249298"/>
              <a:ext cx="436869" cy="3532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ysClr val="window" lastClr="FFFFFF"/>
            </a:solidFill>
            <a:ln w="9525">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sp>
          <p:nvSpPr>
            <p:cNvPr id="4" name="Freeform: Shape 61"/>
            <p:cNvSpPr/>
            <p:nvPr/>
          </p:nvSpPr>
          <p:spPr bwMode="auto">
            <a:xfrm>
              <a:off x="5881934" y="3086535"/>
              <a:ext cx="428132" cy="361802"/>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ysClr val="window" lastClr="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a:solidFill>
                  <a:schemeClr val="tx1">
                    <a:lumMod val="65000"/>
                    <a:lumOff val="35000"/>
                  </a:schemeClr>
                </a:solidFill>
                <a:cs typeface="+mn-ea"/>
                <a:sym typeface="+mn-lt"/>
              </a:endParaRPr>
            </a:p>
          </p:txBody>
        </p:sp>
      </p:grpSp>
      <p:sp>
        <p:nvSpPr>
          <p:cNvPr id="5" name="文本框 27"/>
          <p:cNvSpPr/>
          <p:nvPr/>
        </p:nvSpPr>
        <p:spPr>
          <a:xfrm>
            <a:off x="744220" y="770255"/>
            <a:ext cx="8630285" cy="5631180"/>
          </a:xfrm>
          <a:prstGeom prst="rect">
            <a:avLst/>
          </a:prstGeom>
        </p:spPr>
        <p:txBody>
          <a:bodyPr wrap="square">
            <a:spAutoFit/>
          </a:bodyPr>
          <a:lstStyle/>
          <a:p>
            <a:pPr defTabSz="914400">
              <a:lnSpc>
                <a:spcPct val="150000"/>
              </a:lnSpc>
              <a:defRPr/>
            </a:pPr>
            <a:r>
              <a:rPr lang="zh-CN" altLang="en-US" sz="2000" b="1" dirty="0">
                <a:solidFill>
                  <a:schemeClr val="tx1">
                    <a:lumMod val="65000"/>
                    <a:lumOff val="35000"/>
                  </a:schemeClr>
                </a:solidFill>
                <a:cs typeface="+mn-ea"/>
                <a:sym typeface="+mn-lt"/>
              </a:rPr>
              <a:t>Special rooms will be set up for students under concentrated quarantine or with abnormal COVID-19 test results, ensuring every student will be able to take the exams, said Chen Qun, vice mayor of Shanghai.</a:t>
            </a:r>
            <a:endParaRPr lang="zh-CN" altLang="en-US" sz="2000" b="1" dirty="0">
              <a:solidFill>
                <a:schemeClr val="tx1">
                  <a:lumMod val="65000"/>
                  <a:lumOff val="35000"/>
                </a:schemeClr>
              </a:solidFill>
              <a:cs typeface="+mn-ea"/>
              <a:sym typeface="+mn-lt"/>
            </a:endParaRPr>
          </a:p>
          <a:p>
            <a:pPr defTabSz="914400">
              <a:lnSpc>
                <a:spcPct val="150000"/>
              </a:lnSpc>
              <a:defRPr/>
            </a:pPr>
            <a:endParaRPr lang="zh-CN" altLang="en-US" sz="2000" b="1" dirty="0">
              <a:solidFill>
                <a:schemeClr val="tx1">
                  <a:lumMod val="65000"/>
                  <a:lumOff val="35000"/>
                </a:schemeClr>
              </a:solidFill>
              <a:cs typeface="+mn-ea"/>
              <a:sym typeface="+mn-lt"/>
            </a:endParaRPr>
          </a:p>
          <a:p>
            <a:pPr defTabSz="914400">
              <a:lnSpc>
                <a:spcPct val="150000"/>
              </a:lnSpc>
              <a:defRPr/>
            </a:pPr>
            <a:r>
              <a:rPr lang="zh-CN" altLang="en-US" sz="2000" b="1" dirty="0">
                <a:solidFill>
                  <a:schemeClr val="tx1">
                    <a:lumMod val="65000"/>
                    <a:lumOff val="35000"/>
                  </a:schemeClr>
                </a:solidFill>
                <a:cs typeface="+mn-ea"/>
                <a:sym typeface="+mn-lt"/>
              </a:rPr>
              <a:t>Since March 12, all primary and secondary schools in Shanghai have switched to online teaching, and kindergartens and nurseries have been closed.</a:t>
            </a:r>
            <a:endParaRPr lang="zh-CN" altLang="en-US" sz="2000" b="1" dirty="0">
              <a:solidFill>
                <a:schemeClr val="tx1">
                  <a:lumMod val="65000"/>
                  <a:lumOff val="35000"/>
                </a:schemeClr>
              </a:solidFill>
              <a:cs typeface="+mn-ea"/>
              <a:sym typeface="+mn-lt"/>
            </a:endParaRPr>
          </a:p>
          <a:p>
            <a:pPr defTabSz="914400">
              <a:lnSpc>
                <a:spcPct val="150000"/>
              </a:lnSpc>
              <a:defRPr/>
            </a:pPr>
            <a:endParaRPr lang="zh-CN" altLang="en-US" sz="2000" b="1" dirty="0">
              <a:solidFill>
                <a:schemeClr val="tx1">
                  <a:lumMod val="65000"/>
                  <a:lumOff val="35000"/>
                </a:schemeClr>
              </a:solidFill>
              <a:cs typeface="+mn-ea"/>
              <a:sym typeface="+mn-lt"/>
            </a:endParaRPr>
          </a:p>
          <a:p>
            <a:pPr defTabSz="914400">
              <a:lnSpc>
                <a:spcPct val="150000"/>
              </a:lnSpc>
              <a:defRPr/>
            </a:pPr>
            <a:r>
              <a:rPr lang="zh-CN" altLang="en-US" sz="2000" b="1" dirty="0">
                <a:solidFill>
                  <a:schemeClr val="tx1">
                    <a:lumMod val="65000"/>
                    <a:lumOff val="35000"/>
                  </a:schemeClr>
                </a:solidFill>
                <a:cs typeface="+mn-ea"/>
                <a:sym typeface="+mn-lt"/>
              </a:rPr>
              <a:t>Shanghai reported 253 confirmed locally transmitted COVID-19 cases and 3,961 local asymptomatic cases on Friday, the municipal health commission said Saturday.</a:t>
            </a:r>
            <a:endParaRPr lang="zh-CN" altLang="en-US" sz="2000" b="1" dirty="0">
              <a:solidFill>
                <a:schemeClr val="tx1">
                  <a:lumMod val="65000"/>
                  <a:lumOff val="35000"/>
                </a:schemeClr>
              </a:solidFill>
              <a:cs typeface="+mn-ea"/>
              <a:sym typeface="+mn-lt"/>
            </a:endParaRPr>
          </a:p>
        </p:txBody>
      </p:sp>
      <p:pic>
        <p:nvPicPr>
          <p:cNvPr id="24" name="图片 23"/>
          <p:cNvPicPr>
            <a:picLocks noChangeAspect="1"/>
          </p:cNvPicPr>
          <p:nvPr/>
        </p:nvPicPr>
        <p:blipFill>
          <a:blip r:embed="rId2"/>
          <a:stretch>
            <a:fillRect/>
          </a:stretch>
        </p:blipFill>
        <p:spPr>
          <a:xfrm>
            <a:off x="9175115" y="1565910"/>
            <a:ext cx="2886710" cy="5194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4" presetClass="entr" presetSubtype="10"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8721" y="0"/>
            <a:ext cx="12210721" cy="6858000"/>
            <a:chOff x="-18721" y="0"/>
            <a:chExt cx="12210721" cy="6858000"/>
          </a:xfrm>
        </p:grpSpPr>
        <p:grpSp>
          <p:nvGrpSpPr>
            <p:cNvPr id="14" name="组合 13"/>
            <p:cNvGrpSpPr/>
            <p:nvPr/>
          </p:nvGrpSpPr>
          <p:grpSpPr>
            <a:xfrm>
              <a:off x="-18721" y="0"/>
              <a:ext cx="12210721" cy="6858000"/>
              <a:chOff x="2495879" y="0"/>
              <a:chExt cx="12210721" cy="6858000"/>
            </a:xfrm>
          </p:grpSpPr>
          <p:sp>
            <p:nvSpPr>
              <p:cNvPr id="16" name="矩形 15"/>
              <p:cNvSpPr/>
              <p:nvPr/>
            </p:nvSpPr>
            <p:spPr>
              <a:xfrm>
                <a:off x="8623300" y="0"/>
                <a:ext cx="6083300" cy="6858000"/>
              </a:xfrm>
              <a:prstGeom prst="rect">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flipH="1">
                <a:off x="2495879" y="0"/>
                <a:ext cx="6127419" cy="6858000"/>
              </a:xfrm>
              <a:prstGeom prst="rtTriangle">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495879" y="0"/>
              <a:ext cx="9696121" cy="6858000"/>
              <a:chOff x="2495879" y="0"/>
              <a:chExt cx="9696121" cy="6858000"/>
            </a:xfrm>
            <a:solidFill>
              <a:srgbClr val="DDB776"/>
            </a:solidFill>
          </p:grpSpPr>
          <p:sp>
            <p:nvSpPr>
              <p:cNvPr id="2" name="矩形 1"/>
              <p:cNvSpPr/>
              <p:nvPr/>
            </p:nvSpPr>
            <p:spPr>
              <a:xfrm>
                <a:off x="8623300" y="0"/>
                <a:ext cx="35687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H="1">
                <a:off x="2495879" y="0"/>
                <a:ext cx="6127419"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p:nvGrpSpPr>
        <p:grpSpPr>
          <a:xfrm>
            <a:off x="390525" y="430440"/>
            <a:ext cx="11410950" cy="5997121"/>
            <a:chOff x="390525" y="430440"/>
            <a:chExt cx="11410950" cy="5997121"/>
          </a:xfrm>
        </p:grpSpPr>
        <p:sp>
          <p:nvSpPr>
            <p:cNvPr id="8" name="矩形 7"/>
            <p:cNvSpPr/>
            <p:nvPr/>
          </p:nvSpPr>
          <p:spPr>
            <a:xfrm>
              <a:off x="390525" y="430440"/>
              <a:ext cx="11410950" cy="5997121"/>
            </a:xfrm>
            <a:prstGeom prst="rect">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flipH="1">
              <a:off x="10853685" y="5515115"/>
              <a:ext cx="596961" cy="596961"/>
            </a:xfrm>
            <a:prstGeom prst="rtTriangle">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41356" y="745924"/>
              <a:ext cx="10709289" cy="5366153"/>
            </a:xfrm>
            <a:prstGeom prst="rect">
              <a:avLst/>
            </a:prstGeom>
            <a:noFill/>
            <a:ln w="25400">
              <a:solidFill>
                <a:srgbClr val="4C5E8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直角三角形 34"/>
            <p:cNvSpPr/>
            <p:nvPr/>
          </p:nvSpPr>
          <p:spPr>
            <a:xfrm flipV="1">
              <a:off x="741354" y="745923"/>
              <a:ext cx="596961" cy="596961"/>
            </a:xfrm>
            <a:prstGeom prst="rtTriangle">
              <a:avLst/>
            </a:prstGeom>
            <a:solidFill>
              <a:srgbClr val="DDB776"/>
            </a:solidFill>
            <a:ln w="25400">
              <a:solidFill>
                <a:srgbClr val="DDB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圆角 9"/>
          <p:cNvSpPr/>
          <p:nvPr/>
        </p:nvSpPr>
        <p:spPr>
          <a:xfrm>
            <a:off x="4990703" y="1359203"/>
            <a:ext cx="2210594" cy="532745"/>
          </a:xfrm>
          <a:prstGeom prst="roundRect">
            <a:avLst>
              <a:gd name="adj" fmla="val 50000"/>
            </a:avLst>
          </a:prstGeom>
          <a:solidFill>
            <a:srgbClr val="4C5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Impact" panose="020B0806030902050204" pitchFamily="34" charset="0"/>
              </a:rPr>
              <a:t>CHINA</a:t>
            </a:r>
            <a:endParaRPr lang="zh-CN" altLang="en-US" sz="3200" dirty="0">
              <a:latin typeface="Impact" panose="020B0806030902050204" pitchFamily="34" charset="0"/>
            </a:endParaRPr>
          </a:p>
        </p:txBody>
      </p:sp>
      <p:sp>
        <p:nvSpPr>
          <p:cNvPr id="24" name="文本框 23"/>
          <p:cNvSpPr txBox="1"/>
          <p:nvPr/>
        </p:nvSpPr>
        <p:spPr>
          <a:xfrm>
            <a:off x="2372533" y="3049491"/>
            <a:ext cx="7448204" cy="1106805"/>
          </a:xfrm>
          <a:prstGeom prst="rect">
            <a:avLst/>
          </a:prstGeom>
          <a:noFill/>
        </p:spPr>
        <p:txBody>
          <a:bodyPr wrap="square">
            <a:spAutoFit/>
          </a:bodyPr>
          <a:lstStyle/>
          <a:p>
            <a:pPr algn="ctr"/>
            <a:r>
              <a:rPr lang="en-US" altLang="zh-CN" sz="6600" b="1" dirty="0">
                <a:solidFill>
                  <a:schemeClr val="tx1">
                    <a:lumMod val="65000"/>
                    <a:lumOff val="35000"/>
                  </a:schemeClr>
                </a:solidFill>
                <a:latin typeface="+mn-ea"/>
                <a:cs typeface="+mn-ea"/>
                <a:sym typeface="+mn-lt"/>
              </a:rPr>
              <a:t>Thank you</a:t>
            </a:r>
            <a:endParaRPr lang="en-US" altLang="zh-CN" sz="6600" b="1" dirty="0">
              <a:solidFill>
                <a:schemeClr val="tx1">
                  <a:lumMod val="65000"/>
                  <a:lumOff val="35000"/>
                </a:schemeClr>
              </a:solidFill>
              <a:latin typeface="+mn-ea"/>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arn(inVertical)">
                                      <p:cBhvr>
                                        <p:cTn id="11" dur="500"/>
                                        <p:tgtEl>
                                          <p:spTgt spid="36"/>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24"/>
                                        </p:tgtEl>
                                        <p:attrNameLst>
                                          <p:attrName>ppt_y</p:attrName>
                                        </p:attrNameLst>
                                      </p:cBhvr>
                                      <p:tavLst>
                                        <p:tav tm="0">
                                          <p:val>
                                            <p:strVal val="#ppt_y"/>
                                          </p:val>
                                        </p:tav>
                                        <p:tav tm="100000">
                                          <p:val>
                                            <p:strVal val="#ppt_y"/>
                                          </p:val>
                                        </p:tav>
                                      </p:tavLst>
                                    </p:anim>
                                    <p:anim calcmode="lin" valueType="num">
                                      <p:cBhvr>
                                        <p:cTn id="2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p:bldLst>
  </p:timing>
</p:sld>
</file>

<file path=ppt/tags/tag1.xml><?xml version="1.0" encoding="utf-8"?>
<p:tagLst xmlns:p="http://schemas.openxmlformats.org/presentationml/2006/main">
  <p:tag name="COMMONDATA" val="eyJoZGlkIjoiM2ZkOWNkYTBmYTc1NmM3OTQxOWUwMmNjNTIwYzFmZG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0ttutus">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1221</Words>
  <Application>WPS 演示</Application>
  <PresentationFormat>宽屏</PresentationFormat>
  <Paragraphs>33</Paragraphs>
  <Slides>5</Slides>
  <Notes>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宋体</vt:lpstr>
      <vt:lpstr>Wingdings</vt:lpstr>
      <vt:lpstr>思源宋体 CN</vt:lpstr>
      <vt:lpstr>Impact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克卜勒</cp:lastModifiedBy>
  <cp:revision>79</cp:revision>
  <dcterms:created xsi:type="dcterms:W3CDTF">2021-03-08T15:48:00Z</dcterms:created>
  <dcterms:modified xsi:type="dcterms:W3CDTF">2022-05-07T11:22:04Z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89FE1A4478C04D8AB6CBC13E4C873B9F</vt:lpwstr>
  </property>
  <property fmtid="{D5CDD505-2E9C-101B-9397-08002B2CF9AE}" pid="3" name="KSOProductBuildVer">
    <vt:lpwstr>2052-11.1.0.11691</vt:lpwstr>
  </property>
</Properties>
</file>