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6" r:id="rId3"/>
    <p:sldId id="297" r:id="rId5"/>
    <p:sldId id="299" r:id="rId6"/>
    <p:sldId id="309" r:id="rId7"/>
    <p:sldId id="303" r:id="rId8"/>
    <p:sldId id="320" r:id="rId9"/>
    <p:sldId id="310" r:id="rId10"/>
    <p:sldId id="308" r:id="rId11"/>
    <p:sldId id="305" r:id="rId12"/>
    <p:sldId id="307" r:id="rId13"/>
    <p:sldId id="304" r:id="rId14"/>
    <p:sldId id="321" r:id="rId15"/>
    <p:sldId id="311" r:id="rId16"/>
    <p:sldId id="322" r:id="rId17"/>
    <p:sldId id="313" r:id="rId18"/>
    <p:sldId id="29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8890A3"/>
    <a:srgbClr val="52596B"/>
    <a:srgbClr val="B0725C"/>
    <a:srgbClr val="FFF2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C4EEE-9C05-4CD1-82D8-B897133F4F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F213B-B20B-4621-B9FC-C559DA160F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8EE775-DE66-4FF6-89D5-1E189BB64F2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8EE775-DE66-4FF6-89D5-1E189BB64F2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8EE775-DE66-4FF6-89D5-1E189BB64F2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8EE775-DE66-4FF6-89D5-1E189BB64F2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8EE775-DE66-4FF6-89D5-1E189BB64F2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8EE775-DE66-4FF6-89D5-1E189BB64F2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8EE775-DE66-4FF6-89D5-1E189BB64F2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678EC0E-2A9F-4AB8-87A9-0785BE166E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F550A7-9FB6-45F7-96D6-6B24BFACAA2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8EC0E-2A9F-4AB8-87A9-0785BE166EC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550A7-9FB6-45F7-96D6-6B24BFACAA2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nvSpPr>
        <p:spPr>
          <a:xfrm>
            <a:off x="0" y="0"/>
            <a:ext cx="1727201" cy="1384968"/>
          </a:xfrm>
          <a:custGeom>
            <a:avLst/>
            <a:gdLst>
              <a:gd name="connsiteX0" fmla="*/ 0 w 1727201"/>
              <a:gd name="connsiteY0" fmla="*/ 0 h 1384968"/>
              <a:gd name="connsiteX1" fmla="*/ 1708834 w 1727201"/>
              <a:gd name="connsiteY1" fmla="*/ 0 h 1384968"/>
              <a:gd name="connsiteX2" fmla="*/ 1721090 w 1727201"/>
              <a:gd name="connsiteY2" fmla="*/ 80308 h 1384968"/>
              <a:gd name="connsiteX3" fmla="*/ 1727201 w 1727201"/>
              <a:gd name="connsiteY3" fmla="*/ 201328 h 1384968"/>
              <a:gd name="connsiteX4" fmla="*/ 543561 w 1727201"/>
              <a:gd name="connsiteY4" fmla="*/ 1384968 h 1384968"/>
              <a:gd name="connsiteX5" fmla="*/ 82835 w 1727201"/>
              <a:gd name="connsiteY5" fmla="*/ 1291952 h 1384968"/>
              <a:gd name="connsiteX6" fmla="*/ 0 w 1727201"/>
              <a:gd name="connsiteY6" fmla="*/ 1252048 h 1384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201" h="1384968">
                <a:moveTo>
                  <a:pt x="0" y="0"/>
                </a:moveTo>
                <a:lnTo>
                  <a:pt x="1708834" y="0"/>
                </a:lnTo>
                <a:lnTo>
                  <a:pt x="1721090" y="80308"/>
                </a:lnTo>
                <a:cubicBezTo>
                  <a:pt x="1725131" y="120098"/>
                  <a:pt x="1727201" y="160471"/>
                  <a:pt x="1727201" y="201328"/>
                </a:cubicBezTo>
                <a:cubicBezTo>
                  <a:pt x="1727201" y="855034"/>
                  <a:pt x="1197267" y="1384968"/>
                  <a:pt x="543561" y="1384968"/>
                </a:cubicBezTo>
                <a:cubicBezTo>
                  <a:pt x="380135" y="1384968"/>
                  <a:pt x="224444" y="1351847"/>
                  <a:pt x="82835" y="1291952"/>
                </a:cubicBezTo>
                <a:lnTo>
                  <a:pt x="0" y="1252048"/>
                </a:ln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流程图: 接点 9"/>
          <p:cNvSpPr/>
          <p:nvPr/>
        </p:nvSpPr>
        <p:spPr>
          <a:xfrm flipH="1">
            <a:off x="439540" y="4730237"/>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p:nvSpPr>
        <p:spPr>
          <a:xfrm>
            <a:off x="-5257" y="2578300"/>
            <a:ext cx="1022891" cy="1727202"/>
          </a:xfrm>
          <a:custGeom>
            <a:avLst/>
            <a:gdLst>
              <a:gd name="connsiteX0" fmla="*/ 159290 w 1022891"/>
              <a:gd name="connsiteY0" fmla="*/ 0 h 1727202"/>
              <a:gd name="connsiteX1" fmla="*/ 1022891 w 1022891"/>
              <a:gd name="connsiteY1" fmla="*/ 863601 h 1727202"/>
              <a:gd name="connsiteX2" fmla="*/ 159290 w 1022891"/>
              <a:gd name="connsiteY2" fmla="*/ 1727202 h 1727202"/>
              <a:gd name="connsiteX3" fmla="*/ 70992 w 1022891"/>
              <a:gd name="connsiteY3" fmla="*/ 1722744 h 1727202"/>
              <a:gd name="connsiteX4" fmla="*/ 0 w 1022891"/>
              <a:gd name="connsiteY4" fmla="*/ 1711909 h 1727202"/>
              <a:gd name="connsiteX5" fmla="*/ 0 w 1022891"/>
              <a:gd name="connsiteY5" fmla="*/ 15293 h 1727202"/>
              <a:gd name="connsiteX6" fmla="*/ 70992 w 1022891"/>
              <a:gd name="connsiteY6" fmla="*/ 4459 h 1727202"/>
              <a:gd name="connsiteX7" fmla="*/ 159290 w 1022891"/>
              <a:gd name="connsiteY7" fmla="*/ 0 h 172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891" h="1727202">
                <a:moveTo>
                  <a:pt x="159290" y="0"/>
                </a:moveTo>
                <a:cubicBezTo>
                  <a:pt x="636244" y="0"/>
                  <a:pt x="1022891" y="386647"/>
                  <a:pt x="1022891" y="863601"/>
                </a:cubicBezTo>
                <a:cubicBezTo>
                  <a:pt x="1022891" y="1340555"/>
                  <a:pt x="636244" y="1727202"/>
                  <a:pt x="159290" y="1727202"/>
                </a:cubicBezTo>
                <a:cubicBezTo>
                  <a:pt x="129480" y="1727202"/>
                  <a:pt x="100024" y="1725692"/>
                  <a:pt x="70992" y="1722744"/>
                </a:cubicBezTo>
                <a:lnTo>
                  <a:pt x="0" y="1711909"/>
                </a:lnTo>
                <a:lnTo>
                  <a:pt x="0" y="15293"/>
                </a:lnTo>
                <a:lnTo>
                  <a:pt x="70992" y="4459"/>
                </a:lnTo>
                <a:cubicBezTo>
                  <a:pt x="100024" y="1511"/>
                  <a:pt x="129480" y="0"/>
                  <a:pt x="159290" y="0"/>
                </a:cubicBezTo>
                <a:close/>
              </a:path>
            </a:pathLst>
          </a:cu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流程图: 接点 26"/>
          <p:cNvSpPr/>
          <p:nvPr/>
        </p:nvSpPr>
        <p:spPr>
          <a:xfrm>
            <a:off x="1286276" y="1806370"/>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5" name="组合 54"/>
          <p:cNvGrpSpPr/>
          <p:nvPr/>
        </p:nvGrpSpPr>
        <p:grpSpPr>
          <a:xfrm>
            <a:off x="6950949" y="2565812"/>
            <a:ext cx="6026371" cy="4292188"/>
            <a:chOff x="6972720" y="2565812"/>
            <a:chExt cx="6026371" cy="4292188"/>
          </a:xfrm>
        </p:grpSpPr>
        <p:sp>
          <p:nvSpPr>
            <p:cNvPr id="22" name="任意多边形: 形状 21"/>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流程图: 接点 12"/>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流程图: 接点 1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流程图: 接点 24"/>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流程图: 接点 25"/>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形状 5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形状 52"/>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形状 51"/>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形状 50"/>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任意多边形: 形状 49"/>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形状 4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形状 47"/>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形状 46"/>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6" name="组合 55"/>
          <p:cNvGrpSpPr/>
          <p:nvPr/>
        </p:nvGrpSpPr>
        <p:grpSpPr>
          <a:xfrm>
            <a:off x="759641" y="2179626"/>
            <a:ext cx="9580245" cy="2550795"/>
            <a:chOff x="779696" y="2650075"/>
            <a:chExt cx="9580245" cy="2550795"/>
          </a:xfrm>
        </p:grpSpPr>
        <p:sp>
          <p:nvSpPr>
            <p:cNvPr id="57" name="矩形 56"/>
            <p:cNvSpPr/>
            <p:nvPr/>
          </p:nvSpPr>
          <p:spPr>
            <a:xfrm>
              <a:off x="1928953" y="2650075"/>
              <a:ext cx="7760970" cy="110680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rPr>
                <a:t>行政处罚与</a:t>
              </a:r>
              <a:r>
                <a:rPr kumimoji="0" lang="zh-CN" altLang="en-US" sz="6600" b="1"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rPr>
                <a:t>行政救济</a:t>
              </a:r>
              <a:endParaRPr kumimoji="0" lang="zh-CN" altLang="en-US" sz="6600" b="1"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endParaRPr>
            </a:p>
          </p:txBody>
        </p:sp>
        <p:sp>
          <p:nvSpPr>
            <p:cNvPr id="60" name="矩形 59"/>
            <p:cNvSpPr/>
            <p:nvPr/>
          </p:nvSpPr>
          <p:spPr>
            <a:xfrm>
              <a:off x="779696" y="4247735"/>
              <a:ext cx="9580245" cy="95313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rPr>
                <a:t>第六小组：杨晨露</a:t>
              </a:r>
              <a:r>
                <a:rPr kumimoji="0" lang="en-US" altLang="zh-CN" sz="2800" b="0"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rPr>
                <a:t> </a:t>
              </a:r>
              <a:r>
                <a:rPr kumimoji="0" lang="zh-CN" altLang="en-US" sz="2800" b="0"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rPr>
                <a:t>江夷乐</a:t>
              </a:r>
              <a:r>
                <a:rPr kumimoji="0" lang="en-US" altLang="zh-CN" sz="2800" b="0"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rPr>
                <a:t> </a:t>
              </a:r>
              <a:r>
                <a:rPr kumimoji="0" lang="zh-CN" altLang="en-US" sz="2800" b="0"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rPr>
                <a:t>何莹莹</a:t>
              </a:r>
              <a:r>
                <a:rPr kumimoji="0" lang="en-US" altLang="zh-CN" sz="2800" b="0"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rPr>
                <a:t> 葛凡蕴</a:t>
              </a:r>
              <a:endParaRPr kumimoji="0" lang="en-US" altLang="zh-CN" sz="2800" b="0"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rPr>
                <a:t> 沈正杰 徐栋  陈欣然 周晓琪 </a:t>
              </a:r>
              <a:endParaRPr kumimoji="0" lang="zh-CN" altLang="en-US" sz="2800" b="0"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楷体" panose="02010609060101010101" pitchFamily="49" charset="-122"/>
                <a:ea typeface="楷体" panose="02010609060101010101" pitchFamily="49" charset="-122"/>
                <a:cs typeface="+mn-cs"/>
              </a:endParaRPr>
            </a:p>
          </p:txBody>
        </p:sp>
      </p:grpSp>
      <p:sp>
        <p:nvSpPr>
          <p:cNvPr id="61" name="任意多边形: 形状 60"/>
          <p:cNvSpPr/>
          <p:nvPr/>
        </p:nvSpPr>
        <p:spPr>
          <a:xfrm rot="2578228">
            <a:off x="-240294" y="6401060"/>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2" name="任意多边形: 形状 61"/>
          <p:cNvSpPr/>
          <p:nvPr/>
        </p:nvSpPr>
        <p:spPr>
          <a:xfrm rot="13401928">
            <a:off x="11060064" y="389778"/>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3" name="任意多边形: 形状 62"/>
          <p:cNvSpPr/>
          <p:nvPr/>
        </p:nvSpPr>
        <p:spPr>
          <a:xfrm rot="13240294">
            <a:off x="10314590" y="641831"/>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4" name="任意多边形: 形状 63"/>
          <p:cNvSpPr/>
          <p:nvPr/>
        </p:nvSpPr>
        <p:spPr>
          <a:xfrm rot="2404826">
            <a:off x="-120621" y="6681498"/>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1" name="流程图: 接点 80"/>
          <p:cNvSpPr/>
          <p:nvPr/>
        </p:nvSpPr>
        <p:spPr>
          <a:xfrm>
            <a:off x="7910786" y="303420"/>
            <a:ext cx="462778" cy="46277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7" name="流程图: 接点 96"/>
          <p:cNvSpPr/>
          <p:nvPr/>
        </p:nvSpPr>
        <p:spPr>
          <a:xfrm flipH="1">
            <a:off x="8877344" y="135561"/>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3635" y="5109882"/>
            <a:ext cx="2454414" cy="1748118"/>
            <a:chOff x="6972720" y="2565812"/>
            <a:chExt cx="6026371" cy="4292188"/>
          </a:xfrm>
        </p:grpSpPr>
        <p:sp>
          <p:nvSpPr>
            <p:cNvPr id="3" name="任意多边形: 形状 2"/>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流程图: 接点 3"/>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流程图: 接点 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形状 5"/>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流程图: 接点 6"/>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流程图: 接点 7"/>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形状 8"/>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形状 9"/>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形状 10"/>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形状 11"/>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形状 12"/>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形状 13"/>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形状 14"/>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任意多边形: 形状 15"/>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rot="10800000">
            <a:off x="-324388" y="0"/>
            <a:ext cx="2454414" cy="1748118"/>
            <a:chOff x="6972720" y="2565812"/>
            <a:chExt cx="6026371" cy="4292188"/>
          </a:xfrm>
        </p:grpSpPr>
        <p:sp>
          <p:nvSpPr>
            <p:cNvPr id="18" name="任意多边形: 形状 17"/>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流程图: 接点 18"/>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流程图: 接点 19"/>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形状 20"/>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流程图: 接点 21"/>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流程图: 接点 22"/>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形状 24"/>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6" name="任意多边形: 形状 25"/>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形状 26"/>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形状 27"/>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任意多边形: 形状 2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形状 29"/>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形状 30"/>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4" name="文本框 33"/>
          <p:cNvSpPr txBox="1"/>
          <p:nvPr/>
        </p:nvSpPr>
        <p:spPr>
          <a:xfrm>
            <a:off x="5445125" y="522605"/>
            <a:ext cx="1402080" cy="460375"/>
          </a:xfrm>
          <a:prstGeom prst="rect">
            <a:avLst/>
          </a:prstGeom>
          <a:noFill/>
        </p:spPr>
        <p:txBody>
          <a:bodyPr wrap="none" rtlCol="0">
            <a:spAutoFit/>
          </a:bodyPr>
          <a:lstStyle/>
          <a:p>
            <a:pPr algn="ctr">
              <a:defRPr/>
            </a:pPr>
            <a:r>
              <a:rPr lang="zh-CN" altLang="en-US" sz="2400" b="1" dirty="0">
                <a:solidFill>
                  <a:srgbClr val="52596B"/>
                </a:solidFill>
                <a:latin typeface="等线" panose="02010600030101010101" pitchFamily="2" charset="-122"/>
                <a:ea typeface="等线" panose="02010600030101010101" pitchFamily="2" charset="-122"/>
                <a:cs typeface="+mn-ea"/>
                <a:sym typeface="+mn-lt"/>
              </a:rPr>
              <a:t>行政救济</a:t>
            </a:r>
            <a:endParaRPr lang="zh-CN" altLang="en-US" sz="2400" b="1" dirty="0">
              <a:solidFill>
                <a:srgbClr val="52596B"/>
              </a:solidFill>
              <a:latin typeface="等线" panose="02010600030101010101" pitchFamily="2" charset="-122"/>
              <a:ea typeface="等线" panose="02010600030101010101" pitchFamily="2" charset="-122"/>
              <a:cs typeface="+mn-ea"/>
              <a:sym typeface="+mn-lt"/>
            </a:endParaRPr>
          </a:p>
        </p:txBody>
      </p:sp>
      <p:sp>
        <p:nvSpPr>
          <p:cNvPr id="36" name="矩形 35"/>
          <p:cNvSpPr/>
          <p:nvPr/>
        </p:nvSpPr>
        <p:spPr>
          <a:xfrm>
            <a:off x="1416050" y="1621790"/>
            <a:ext cx="9592310" cy="4651375"/>
          </a:xfrm>
          <a:prstGeom prst="rect">
            <a:avLst/>
          </a:prstGeom>
          <a:solidFill>
            <a:srgbClr val="5259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39" name="组合 38"/>
          <p:cNvGrpSpPr/>
          <p:nvPr/>
        </p:nvGrpSpPr>
        <p:grpSpPr>
          <a:xfrm>
            <a:off x="1697253" y="2023502"/>
            <a:ext cx="8896985" cy="3847465"/>
            <a:chOff x="6831495" y="2278112"/>
            <a:chExt cx="8896985" cy="3847465"/>
          </a:xfrm>
        </p:grpSpPr>
        <p:sp>
          <p:nvSpPr>
            <p:cNvPr id="40" name="文本框1"/>
            <p:cNvSpPr txBox="1"/>
            <p:nvPr/>
          </p:nvSpPr>
          <p:spPr>
            <a:xfrm>
              <a:off x="6831495" y="2278112"/>
              <a:ext cx="1102360" cy="368300"/>
            </a:xfrm>
            <a:prstGeom prst="rect">
              <a:avLst/>
            </a:prstGeom>
            <a:noFill/>
          </p:spPr>
          <p:txBody>
            <a:bodyPr wrap="none" rtlCol="0">
              <a:spAutoFit/>
            </a:bodyPr>
            <a:lstStyle/>
            <a:p>
              <a:pPr>
                <a:defRPr/>
              </a:pPr>
              <a:r>
                <a:rPr lang="zh-CN" altLang="en-US" b="1" dirty="0">
                  <a:solidFill>
                    <a:prstClr val="white"/>
                  </a:solidFill>
                  <a:latin typeface="思源黑体 CN Bold" panose="020B0800000000000000" pitchFamily="34" charset="-122"/>
                  <a:ea typeface="思源黑体 CN Bold" panose="020B0800000000000000" pitchFamily="34" charset="-122"/>
                </a:rPr>
                <a:t>行政救济</a:t>
              </a:r>
              <a:endParaRPr lang="zh-CN" altLang="en-US" b="1" dirty="0">
                <a:solidFill>
                  <a:prstClr val="white"/>
                </a:solidFill>
                <a:latin typeface="思源黑体 CN Bold" panose="020B0800000000000000" pitchFamily="34" charset="-122"/>
                <a:ea typeface="思源黑体 CN Bold" panose="020B0800000000000000" pitchFamily="34" charset="-122"/>
              </a:endParaRPr>
            </a:p>
          </p:txBody>
        </p:sp>
        <p:sp>
          <p:nvSpPr>
            <p:cNvPr id="41" name="文本框2"/>
            <p:cNvSpPr/>
            <p:nvPr/>
          </p:nvSpPr>
          <p:spPr>
            <a:xfrm>
              <a:off x="6834670" y="2710547"/>
              <a:ext cx="8893810" cy="3415030"/>
            </a:xfrm>
            <a:prstGeom prst="rect">
              <a:avLst/>
            </a:prstGeom>
          </p:spPr>
          <p:txBody>
            <a:bodyPr wrap="square">
              <a:spAutoFit/>
            </a:bodyPr>
            <a:lstStyle/>
            <a:p>
              <a:pPr>
                <a:lnSpc>
                  <a:spcPct val="150000"/>
                </a:lnSpc>
                <a:spcBef>
                  <a:spcPts val="2950"/>
                </a:spcBef>
                <a:defRPr/>
              </a:pPr>
              <a:r>
                <a:rPr lang="zh-CN" altLang="en-US" sz="1600" dirty="0">
                  <a:solidFill>
                    <a:prstClr val="white">
                      <a:lumMod val="85000"/>
                    </a:prstClr>
                  </a:solidFill>
                  <a:latin typeface="思源黑体 CN Regular" panose="020B0500000000000000" pitchFamily="34" charset="-122"/>
                  <a:ea typeface="思源黑体 CN Regular" panose="020B0500000000000000" pitchFamily="34" charset="-122"/>
                  <a:cs typeface="+mn-ea"/>
                  <a:sym typeface="+mn-lt"/>
                </a:rPr>
                <a:t>①相对人对于违法和不当的行政行为，向行政机关请求矫正的一种救济。因实施救济的主体为行政机关，故称。是监督行政活动的一种方式。此种救济可以由原来作出行政决定的机关或其上级监督机关实施，当事人对违法和不当的行政行为都可请求救济，受理行政救济申请的行政机关，在不损害当事人和第三者既得权利的范围内，可以撤销和变更原来的行政决定，也可以在职权范围内作出一个决定代替原来的决定，而且在程序上较之行政诉讼灵活。缺点是难以保证客观公正。②有关国家机关，基于相对人的请求，对行政机关损害相对人合法权益的违法或不当行政行为进行矫正，以恢复和补救相对人的合法权益。此种救济以活动的实质为标准，凡指在行政法上能够为相对人提供补救的活动，包括行政机关提供的救济和司法机关提供的救济。行政救济是行政法的基本制，有权力必有救济，法律上行政机关和公民之间的平等赖此实现。</a:t>
              </a:r>
              <a:endParaRPr lang="zh-CN" altLang="en-US" sz="1600" dirty="0">
                <a:solidFill>
                  <a:prstClr val="white">
                    <a:lumMod val="85000"/>
                  </a:prstClr>
                </a:solidFill>
                <a:latin typeface="思源黑体 CN Regular" panose="020B0500000000000000" pitchFamily="34" charset="-122"/>
                <a:ea typeface="思源黑体 CN Regular" panose="020B0500000000000000" pitchFamily="34" charset="-122"/>
                <a:cs typeface="+mn-ea"/>
                <a:sym typeface="+mn-lt"/>
              </a:endParaRP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3558" y="2810291"/>
            <a:ext cx="1927666" cy="517154"/>
          </a:xfrm>
          <a:prstGeom prst="rect">
            <a:avLst/>
          </a:prstGeom>
          <a:solidFill>
            <a:srgbClr val="8890A3">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p:nvSpPr>
        <p:spPr>
          <a:xfrm>
            <a:off x="0" y="0"/>
            <a:ext cx="1727201" cy="1384968"/>
          </a:xfrm>
          <a:custGeom>
            <a:avLst/>
            <a:gdLst>
              <a:gd name="connsiteX0" fmla="*/ 0 w 1727201"/>
              <a:gd name="connsiteY0" fmla="*/ 0 h 1384968"/>
              <a:gd name="connsiteX1" fmla="*/ 1708834 w 1727201"/>
              <a:gd name="connsiteY1" fmla="*/ 0 h 1384968"/>
              <a:gd name="connsiteX2" fmla="*/ 1721090 w 1727201"/>
              <a:gd name="connsiteY2" fmla="*/ 80308 h 1384968"/>
              <a:gd name="connsiteX3" fmla="*/ 1727201 w 1727201"/>
              <a:gd name="connsiteY3" fmla="*/ 201328 h 1384968"/>
              <a:gd name="connsiteX4" fmla="*/ 543561 w 1727201"/>
              <a:gd name="connsiteY4" fmla="*/ 1384968 h 1384968"/>
              <a:gd name="connsiteX5" fmla="*/ 82835 w 1727201"/>
              <a:gd name="connsiteY5" fmla="*/ 1291952 h 1384968"/>
              <a:gd name="connsiteX6" fmla="*/ 0 w 1727201"/>
              <a:gd name="connsiteY6" fmla="*/ 1252048 h 1384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201" h="1384968">
                <a:moveTo>
                  <a:pt x="0" y="0"/>
                </a:moveTo>
                <a:lnTo>
                  <a:pt x="1708834" y="0"/>
                </a:lnTo>
                <a:lnTo>
                  <a:pt x="1721090" y="80308"/>
                </a:lnTo>
                <a:cubicBezTo>
                  <a:pt x="1725131" y="120098"/>
                  <a:pt x="1727201" y="160471"/>
                  <a:pt x="1727201" y="201328"/>
                </a:cubicBezTo>
                <a:cubicBezTo>
                  <a:pt x="1727201" y="855034"/>
                  <a:pt x="1197267" y="1384968"/>
                  <a:pt x="543561" y="1384968"/>
                </a:cubicBezTo>
                <a:cubicBezTo>
                  <a:pt x="380135" y="1384968"/>
                  <a:pt x="224444" y="1351847"/>
                  <a:pt x="82835" y="1291952"/>
                </a:cubicBezTo>
                <a:lnTo>
                  <a:pt x="0" y="1252048"/>
                </a:ln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流程图: 接点 9"/>
          <p:cNvSpPr/>
          <p:nvPr/>
        </p:nvSpPr>
        <p:spPr>
          <a:xfrm flipH="1">
            <a:off x="439540" y="4730237"/>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p:nvSpPr>
        <p:spPr>
          <a:xfrm>
            <a:off x="-5257" y="2578300"/>
            <a:ext cx="1022891" cy="1727202"/>
          </a:xfrm>
          <a:custGeom>
            <a:avLst/>
            <a:gdLst>
              <a:gd name="connsiteX0" fmla="*/ 159290 w 1022891"/>
              <a:gd name="connsiteY0" fmla="*/ 0 h 1727202"/>
              <a:gd name="connsiteX1" fmla="*/ 1022891 w 1022891"/>
              <a:gd name="connsiteY1" fmla="*/ 863601 h 1727202"/>
              <a:gd name="connsiteX2" fmla="*/ 159290 w 1022891"/>
              <a:gd name="connsiteY2" fmla="*/ 1727202 h 1727202"/>
              <a:gd name="connsiteX3" fmla="*/ 70992 w 1022891"/>
              <a:gd name="connsiteY3" fmla="*/ 1722744 h 1727202"/>
              <a:gd name="connsiteX4" fmla="*/ 0 w 1022891"/>
              <a:gd name="connsiteY4" fmla="*/ 1711909 h 1727202"/>
              <a:gd name="connsiteX5" fmla="*/ 0 w 1022891"/>
              <a:gd name="connsiteY5" fmla="*/ 15293 h 1727202"/>
              <a:gd name="connsiteX6" fmla="*/ 70992 w 1022891"/>
              <a:gd name="connsiteY6" fmla="*/ 4459 h 1727202"/>
              <a:gd name="connsiteX7" fmla="*/ 159290 w 1022891"/>
              <a:gd name="connsiteY7" fmla="*/ 0 h 172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891" h="1727202">
                <a:moveTo>
                  <a:pt x="159290" y="0"/>
                </a:moveTo>
                <a:cubicBezTo>
                  <a:pt x="636244" y="0"/>
                  <a:pt x="1022891" y="386647"/>
                  <a:pt x="1022891" y="863601"/>
                </a:cubicBezTo>
                <a:cubicBezTo>
                  <a:pt x="1022891" y="1340555"/>
                  <a:pt x="636244" y="1727202"/>
                  <a:pt x="159290" y="1727202"/>
                </a:cubicBezTo>
                <a:cubicBezTo>
                  <a:pt x="129480" y="1727202"/>
                  <a:pt x="100024" y="1725692"/>
                  <a:pt x="70992" y="1722744"/>
                </a:cubicBezTo>
                <a:lnTo>
                  <a:pt x="0" y="1711909"/>
                </a:lnTo>
                <a:lnTo>
                  <a:pt x="0" y="15293"/>
                </a:lnTo>
                <a:lnTo>
                  <a:pt x="70992" y="4459"/>
                </a:lnTo>
                <a:cubicBezTo>
                  <a:pt x="100024" y="1511"/>
                  <a:pt x="129480" y="0"/>
                  <a:pt x="159290" y="0"/>
                </a:cubicBezTo>
                <a:close/>
              </a:path>
            </a:pathLst>
          </a:cu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流程图: 接点 26"/>
          <p:cNvSpPr/>
          <p:nvPr/>
        </p:nvSpPr>
        <p:spPr>
          <a:xfrm>
            <a:off x="1286276" y="1806370"/>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5" name="组合 54"/>
          <p:cNvGrpSpPr/>
          <p:nvPr/>
        </p:nvGrpSpPr>
        <p:grpSpPr>
          <a:xfrm>
            <a:off x="6950949" y="2565812"/>
            <a:ext cx="6026371" cy="4292188"/>
            <a:chOff x="6972720" y="2565812"/>
            <a:chExt cx="6026371" cy="4292188"/>
          </a:xfrm>
        </p:grpSpPr>
        <p:sp>
          <p:nvSpPr>
            <p:cNvPr id="22" name="任意多边形: 形状 21"/>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流程图: 接点 12"/>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流程图: 接点 1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流程图: 接点 24"/>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流程图: 接点 25"/>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形状 5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形状 52"/>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形状 51"/>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形状 50"/>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任意多边形: 形状 49"/>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形状 4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形状 47"/>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形状 46"/>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任意多边形: 形状 60"/>
          <p:cNvSpPr/>
          <p:nvPr/>
        </p:nvSpPr>
        <p:spPr>
          <a:xfrm rot="2578228">
            <a:off x="-240294" y="6401060"/>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2" name="任意多边形: 形状 61"/>
          <p:cNvSpPr/>
          <p:nvPr/>
        </p:nvSpPr>
        <p:spPr>
          <a:xfrm rot="13401928">
            <a:off x="11060064" y="389778"/>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3" name="任意多边形: 形状 62"/>
          <p:cNvSpPr/>
          <p:nvPr/>
        </p:nvSpPr>
        <p:spPr>
          <a:xfrm rot="13240294">
            <a:off x="10314590" y="641831"/>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4" name="任意多边形: 形状 63"/>
          <p:cNvSpPr/>
          <p:nvPr/>
        </p:nvSpPr>
        <p:spPr>
          <a:xfrm rot="2404826">
            <a:off x="-120621" y="6681498"/>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1" name="流程图: 接点 80"/>
          <p:cNvSpPr/>
          <p:nvPr/>
        </p:nvSpPr>
        <p:spPr>
          <a:xfrm>
            <a:off x="7910786" y="303420"/>
            <a:ext cx="462778" cy="46277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7" name="流程图: 接点 96"/>
          <p:cNvSpPr/>
          <p:nvPr/>
        </p:nvSpPr>
        <p:spPr>
          <a:xfrm flipH="1">
            <a:off x="8877344" y="135561"/>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41" name="组合 40"/>
          <p:cNvGrpSpPr/>
          <p:nvPr/>
        </p:nvGrpSpPr>
        <p:grpSpPr>
          <a:xfrm>
            <a:off x="2486894" y="1806370"/>
            <a:ext cx="4542127" cy="2338481"/>
            <a:chOff x="3962216" y="2209944"/>
            <a:chExt cx="4542127" cy="2338481"/>
          </a:xfrm>
        </p:grpSpPr>
        <p:sp>
          <p:nvSpPr>
            <p:cNvPr id="42" name="矩形 41"/>
            <p:cNvSpPr/>
            <p:nvPr/>
          </p:nvSpPr>
          <p:spPr>
            <a:xfrm>
              <a:off x="5138049" y="2209944"/>
              <a:ext cx="1915910" cy="1862048"/>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w="0"/>
                  <a:solidFill>
                    <a:srgbClr val="B0725C"/>
                  </a:solidFill>
                  <a:effectLst>
                    <a:outerShdw blurRad="38100" dist="19050" dir="2700000" algn="tl" rotWithShape="0">
                      <a:prstClr val="black">
                        <a:alpha val="40000"/>
                      </a:prstClr>
                    </a:outerShdw>
                  </a:effectLst>
                  <a:uLnTx/>
                  <a:uFillTx/>
                  <a:latin typeface="思源宋体 CN Heavy" panose="02020900000000000000" pitchFamily="18" charset="-122"/>
                  <a:ea typeface="思源宋体 CN Heavy" panose="02020900000000000000" pitchFamily="18" charset="-122"/>
                  <a:cs typeface="+mn-cs"/>
                </a:rPr>
                <a:t>04</a:t>
              </a:r>
              <a:endParaRPr kumimoji="0" lang="zh-CN" altLang="en-US" sz="11500" b="0" i="0" u="none" strike="noStrike" kern="1200" cap="none" spc="0" normalizeH="0" baseline="0" noProof="0" dirty="0">
                <a:ln w="0"/>
                <a:solidFill>
                  <a:srgbClr val="B0725C"/>
                </a:solidFill>
                <a:effectLst>
                  <a:outerShdw blurRad="38100" dist="19050" dir="2700000" algn="tl" rotWithShape="0">
                    <a:prstClr val="black">
                      <a:alpha val="40000"/>
                    </a:prstClr>
                  </a:outerShdw>
                </a:effectLst>
                <a:uLnTx/>
                <a:uFillTx/>
                <a:latin typeface="思源宋体 CN Heavy" panose="02020900000000000000" pitchFamily="18" charset="-122"/>
                <a:ea typeface="思源宋体 CN Heavy" panose="02020900000000000000" pitchFamily="18" charset="-122"/>
                <a:cs typeface="+mn-cs"/>
              </a:endParaRPr>
            </a:p>
          </p:txBody>
        </p:sp>
        <p:sp>
          <p:nvSpPr>
            <p:cNvPr id="56" name="文本框 55"/>
            <p:cNvSpPr txBox="1"/>
            <p:nvPr/>
          </p:nvSpPr>
          <p:spPr>
            <a:xfrm>
              <a:off x="3962216" y="3718480"/>
              <a:ext cx="4542127" cy="829945"/>
            </a:xfrm>
            <a:prstGeom prst="rect">
              <a:avLst/>
            </a:prstGeom>
            <a:no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4800" b="1" kern="800" spc="800" dirty="0">
                  <a:solidFill>
                    <a:srgbClr val="52596B"/>
                  </a:solidFill>
                  <a:latin typeface="楷体" panose="02010609060101010101" pitchFamily="49" charset="-122"/>
                  <a:ea typeface="楷体" panose="02010609060101010101" pitchFamily="49" charset="-122"/>
                </a:rPr>
                <a:t>救济途径</a:t>
              </a:r>
              <a:endParaRPr lang="zh-CN" altLang="en-US" sz="4800" b="1" kern="800" spc="800" dirty="0">
                <a:solidFill>
                  <a:srgbClr val="52596B"/>
                </a:solidFill>
                <a:latin typeface="楷体" panose="02010609060101010101" pitchFamily="49" charset="-122"/>
                <a:ea typeface="楷体" panose="02010609060101010101" pitchFamily="49" charset="-122"/>
              </a:endParaRP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3635" y="5109882"/>
            <a:ext cx="2454414" cy="1748118"/>
            <a:chOff x="6972720" y="2565812"/>
            <a:chExt cx="6026371" cy="4292188"/>
          </a:xfrm>
        </p:grpSpPr>
        <p:sp>
          <p:nvSpPr>
            <p:cNvPr id="3" name="任意多边形: 形状 2"/>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流程图: 接点 3"/>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流程图: 接点 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形状 5"/>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流程图: 接点 6"/>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流程图: 接点 7"/>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形状 8"/>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形状 9"/>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形状 10"/>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形状 11"/>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形状 12"/>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形状 13"/>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形状 14"/>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任意多边形: 形状 15"/>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rot="10800000">
            <a:off x="-324388" y="0"/>
            <a:ext cx="2454414" cy="1748118"/>
            <a:chOff x="6972720" y="2565812"/>
            <a:chExt cx="6026371" cy="4292188"/>
          </a:xfrm>
        </p:grpSpPr>
        <p:sp>
          <p:nvSpPr>
            <p:cNvPr id="18" name="任意多边形: 形状 17"/>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流程图: 接点 18"/>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流程图: 接点 19"/>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形状 20"/>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流程图: 接点 21"/>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流程图: 接点 22"/>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形状 24"/>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6" name="任意多边形: 形状 25"/>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形状 26"/>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形状 27"/>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任意多边形: 形状 2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形状 29"/>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形状 30"/>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4" name="文本框 33"/>
          <p:cNvSpPr txBox="1"/>
          <p:nvPr/>
        </p:nvSpPr>
        <p:spPr>
          <a:xfrm>
            <a:off x="1954530" y="687705"/>
            <a:ext cx="2926080" cy="460375"/>
          </a:xfrm>
          <a:prstGeom prst="rect">
            <a:avLst/>
          </a:prstGeom>
          <a:noFill/>
        </p:spPr>
        <p:txBody>
          <a:bodyPr wrap="none" rtlCol="0">
            <a:spAutoFit/>
          </a:bodyPr>
          <a:lstStyle/>
          <a:p>
            <a:pPr algn="ctr">
              <a:defRPr/>
            </a:pPr>
            <a:r>
              <a:rPr lang="zh-CN" altLang="en-US" sz="2400" b="1" dirty="0">
                <a:solidFill>
                  <a:srgbClr val="52596B"/>
                </a:solidFill>
                <a:latin typeface="等线" panose="02010600030101010101" pitchFamily="2" charset="-122"/>
                <a:ea typeface="等线" panose="02010600030101010101" pitchFamily="2" charset="-122"/>
                <a:cs typeface="+mn-ea"/>
                <a:sym typeface="+mn-lt"/>
              </a:rPr>
              <a:t>行政救济的三种途径</a:t>
            </a:r>
            <a:endParaRPr lang="zh-CN" altLang="en-US" sz="2400" b="1" dirty="0">
              <a:solidFill>
                <a:srgbClr val="52596B"/>
              </a:solidFill>
              <a:latin typeface="等线" panose="02010600030101010101" pitchFamily="2" charset="-122"/>
              <a:ea typeface="等线" panose="02010600030101010101" pitchFamily="2" charset="-122"/>
              <a:cs typeface="+mn-ea"/>
              <a:sym typeface="+mn-lt"/>
            </a:endParaRPr>
          </a:p>
        </p:txBody>
      </p:sp>
      <p:grpSp>
        <p:nvGrpSpPr>
          <p:cNvPr id="32" name="组合 31"/>
          <p:cNvGrpSpPr/>
          <p:nvPr/>
        </p:nvGrpSpPr>
        <p:grpSpPr>
          <a:xfrm>
            <a:off x="1759774" y="1748135"/>
            <a:ext cx="9006205" cy="1789430"/>
            <a:chOff x="6742854" y="2248267"/>
            <a:chExt cx="9006205" cy="1789430"/>
          </a:xfrm>
        </p:grpSpPr>
        <p:sp>
          <p:nvSpPr>
            <p:cNvPr id="33" name="文本框1"/>
            <p:cNvSpPr txBox="1"/>
            <p:nvPr/>
          </p:nvSpPr>
          <p:spPr>
            <a:xfrm>
              <a:off x="6902615" y="2248267"/>
              <a:ext cx="1333500" cy="368300"/>
            </a:xfrm>
            <a:prstGeom prst="rect">
              <a:avLst/>
            </a:prstGeom>
            <a:noFill/>
          </p:spPr>
          <p:txBody>
            <a:bodyPr wrap="none" rtlCol="0">
              <a:spAutoFit/>
            </a:bodyPr>
            <a:p>
              <a:pPr algn="l">
                <a:defRPr/>
              </a:pPr>
              <a:r>
                <a:rPr lang="zh-CN" altLang="en-US" b="1" dirty="0">
                  <a:solidFill>
                    <a:schemeClr val="tx1"/>
                  </a:solidFill>
                  <a:latin typeface="思源黑体 CN Bold" panose="020B0800000000000000" pitchFamily="34" charset="-122"/>
                  <a:ea typeface="思源黑体 CN Bold" panose="020B0800000000000000" pitchFamily="34" charset="-122"/>
                </a:rPr>
                <a:t>1.行政复议</a:t>
              </a:r>
              <a:endParaRPr lang="zh-CN" altLang="en-US" b="1" dirty="0">
                <a:solidFill>
                  <a:schemeClr val="tx1"/>
                </a:solidFill>
                <a:latin typeface="思源黑体 CN Bold" panose="020B0800000000000000" pitchFamily="34" charset="-122"/>
                <a:ea typeface="思源黑体 CN Bold" panose="020B0800000000000000" pitchFamily="34" charset="-122"/>
              </a:endParaRPr>
            </a:p>
          </p:txBody>
        </p:sp>
        <p:sp>
          <p:nvSpPr>
            <p:cNvPr id="35" name="文本框2"/>
            <p:cNvSpPr/>
            <p:nvPr/>
          </p:nvSpPr>
          <p:spPr>
            <a:xfrm>
              <a:off x="6742854" y="2699752"/>
              <a:ext cx="9006205" cy="1337945"/>
            </a:xfrm>
            <a:prstGeom prst="rect">
              <a:avLst/>
            </a:prstGeom>
          </p:spPr>
          <p:txBody>
            <a:bodyPr wrap="square">
              <a:spAutoFit/>
            </a:bodyPr>
            <a:p>
              <a:pPr>
                <a:lnSpc>
                  <a:spcPct val="150000"/>
                </a:lnSpc>
                <a:spcBef>
                  <a:spcPts val="2950"/>
                </a:spcBef>
                <a:defRPr/>
              </a:pPr>
              <a:r>
                <a:rPr lang="zh-CN" altLang="en-US" dirty="0">
                  <a:solidFill>
                    <a:schemeClr val="tx1"/>
                  </a:solidFill>
                  <a:latin typeface="思源黑体 CN Regular" panose="020B0500000000000000" pitchFamily="34" charset="-122"/>
                  <a:ea typeface="思源黑体 CN Regular" panose="020B0500000000000000" pitchFamily="34" charset="-122"/>
                  <a:cs typeface="+mn-ea"/>
                  <a:sym typeface="+mn-lt"/>
                </a:rPr>
                <a:t>行政复议指行政主体在行使行政管理职权时，与作为被管理对象的相对人就已经生效的具体行政行为发生争议，根据相对人的申请，由该行政主体的上一级行政机关对引起争议的具体行政行为进行复查并作出决定的一种法律制度。</a:t>
              </a:r>
              <a:endParaRPr lang="zh-CN" altLang="en-US" dirty="0">
                <a:solidFill>
                  <a:schemeClr val="tx1"/>
                </a:solidFill>
                <a:latin typeface="思源黑体 CN Regular" panose="020B0500000000000000" pitchFamily="34" charset="-122"/>
                <a:ea typeface="思源黑体 CN Regular" panose="020B0500000000000000" pitchFamily="34" charset="-122"/>
                <a:cs typeface="+mn-ea"/>
                <a:sym typeface="+mn-lt"/>
              </a:endParaRPr>
            </a:p>
          </p:txBody>
        </p:sp>
      </p:grpSp>
      <p:sp>
        <p:nvSpPr>
          <p:cNvPr id="50" name="文本框 49"/>
          <p:cNvSpPr txBox="1"/>
          <p:nvPr/>
        </p:nvSpPr>
        <p:spPr>
          <a:xfrm>
            <a:off x="1714500" y="4233545"/>
            <a:ext cx="8763000" cy="922020"/>
          </a:xfrm>
          <a:prstGeom prst="rect">
            <a:avLst/>
          </a:prstGeom>
          <a:noFill/>
        </p:spPr>
        <p:txBody>
          <a:bodyPr wrap="square" rtlCol="0">
            <a:spAutoFit/>
          </a:bodyPr>
          <a:p>
            <a:pPr algn="l"/>
            <a:r>
              <a:rPr lang="zh-CN" altLang="en-US"/>
              <a:t>比如在嘉善银海秸秆回收有限公司未按规定开展安全生产教育培训案中，若嘉善银海秸秆回收有限公司不服，它可以向嘉兴市嘉善县综合行政执法局的上一级机关或者嘉兴市嘉善县人民政府提起行政复议。</a:t>
            </a:r>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3635" y="5109882"/>
            <a:ext cx="2454414" cy="1748118"/>
            <a:chOff x="6972720" y="2565812"/>
            <a:chExt cx="6026371" cy="4292188"/>
          </a:xfrm>
        </p:grpSpPr>
        <p:sp>
          <p:nvSpPr>
            <p:cNvPr id="3" name="任意多边形: 形状 2"/>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流程图: 接点 3"/>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流程图: 接点 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形状 5"/>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流程图: 接点 6"/>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流程图: 接点 7"/>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形状 8"/>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形状 9"/>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形状 10"/>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形状 11"/>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形状 12"/>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形状 13"/>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形状 14"/>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任意多边形: 形状 15"/>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rot="10800000">
            <a:off x="-324388" y="0"/>
            <a:ext cx="2454414" cy="1748118"/>
            <a:chOff x="6972720" y="2565812"/>
            <a:chExt cx="6026371" cy="4292188"/>
          </a:xfrm>
        </p:grpSpPr>
        <p:sp>
          <p:nvSpPr>
            <p:cNvPr id="18" name="任意多边形: 形状 17"/>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流程图: 接点 18"/>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流程图: 接点 19"/>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形状 20"/>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流程图: 接点 21"/>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流程图: 接点 22"/>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形状 24"/>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6" name="任意多边形: 形状 25"/>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形状 26"/>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形状 27"/>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任意多边形: 形状 2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形状 29"/>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形状 30"/>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2" name="组合 31"/>
          <p:cNvGrpSpPr/>
          <p:nvPr/>
        </p:nvGrpSpPr>
        <p:grpSpPr>
          <a:xfrm>
            <a:off x="1827530" y="1585595"/>
            <a:ext cx="8317230" cy="1509230"/>
            <a:chOff x="6742854" y="2248267"/>
            <a:chExt cx="3316602" cy="1160502"/>
          </a:xfrm>
        </p:grpSpPr>
        <p:sp>
          <p:nvSpPr>
            <p:cNvPr id="48" name="文本框1"/>
            <p:cNvSpPr txBox="1"/>
            <p:nvPr/>
          </p:nvSpPr>
          <p:spPr>
            <a:xfrm>
              <a:off x="6902615" y="2248267"/>
              <a:ext cx="1563370" cy="283199"/>
            </a:xfrm>
            <a:prstGeom prst="rect">
              <a:avLst/>
            </a:prstGeom>
            <a:noFill/>
          </p:spPr>
          <p:txBody>
            <a:bodyPr wrap="square" rtlCol="0">
              <a:spAutoFit/>
            </a:bodyPr>
            <a:p>
              <a:pPr algn="l">
                <a:defRPr/>
              </a:pPr>
              <a:r>
                <a:rPr lang="zh-CN" altLang="en-US" b="1" dirty="0">
                  <a:solidFill>
                    <a:schemeClr val="tx1"/>
                  </a:solidFill>
                  <a:latin typeface="思源黑体 CN Bold" panose="020B0800000000000000" pitchFamily="34" charset="-122"/>
                  <a:ea typeface="思源黑体 CN Bold" panose="020B0800000000000000" pitchFamily="34" charset="-122"/>
                </a:rPr>
                <a:t>2</a:t>
              </a:r>
              <a:r>
                <a:rPr lang="en-US" altLang="zh-CN" b="1" dirty="0">
                  <a:solidFill>
                    <a:schemeClr val="tx1"/>
                  </a:solidFill>
                  <a:latin typeface="思源黑体 CN Bold" panose="020B0800000000000000" pitchFamily="34" charset="-122"/>
                  <a:ea typeface="思源黑体 CN Bold" panose="020B0800000000000000" pitchFamily="34" charset="-122"/>
                </a:rPr>
                <a:t>.</a:t>
              </a:r>
              <a:r>
                <a:rPr lang="zh-CN" altLang="en-US" b="1" dirty="0">
                  <a:solidFill>
                    <a:schemeClr val="tx1"/>
                  </a:solidFill>
                  <a:latin typeface="思源黑体 CN Bold" panose="020B0800000000000000" pitchFamily="34" charset="-122"/>
                  <a:ea typeface="思源黑体 CN Bold" panose="020B0800000000000000" pitchFamily="34" charset="-122"/>
                </a:rPr>
                <a:t>行政诉讼</a:t>
              </a:r>
              <a:endParaRPr lang="zh-CN" altLang="en-US" b="1" dirty="0">
                <a:solidFill>
                  <a:schemeClr val="tx1"/>
                </a:solidFill>
                <a:latin typeface="思源黑体 CN Bold" panose="020B0800000000000000" pitchFamily="34" charset="-122"/>
                <a:ea typeface="思源黑体 CN Bold" panose="020B0800000000000000" pitchFamily="34" charset="-122"/>
              </a:endParaRPr>
            </a:p>
          </p:txBody>
        </p:sp>
        <p:sp>
          <p:nvSpPr>
            <p:cNvPr id="49" name="文本框2"/>
            <p:cNvSpPr/>
            <p:nvPr/>
          </p:nvSpPr>
          <p:spPr>
            <a:xfrm>
              <a:off x="6742854" y="2699794"/>
              <a:ext cx="3316602" cy="708975"/>
            </a:xfrm>
            <a:prstGeom prst="rect">
              <a:avLst/>
            </a:prstGeom>
          </p:spPr>
          <p:txBody>
            <a:bodyPr wrap="square">
              <a:spAutoFit/>
            </a:bodyPr>
            <a:p>
              <a:pPr>
                <a:lnSpc>
                  <a:spcPct val="150000"/>
                </a:lnSpc>
                <a:spcBef>
                  <a:spcPts val="2950"/>
                </a:spcBef>
                <a:defRPr/>
              </a:pPr>
              <a:r>
                <a:rPr lang="zh-CN" altLang="en-US" dirty="0">
                  <a:solidFill>
                    <a:schemeClr val="tx1"/>
                  </a:solidFill>
                  <a:latin typeface="思源黑体 CN Regular" panose="020B0500000000000000" pitchFamily="34" charset="-122"/>
                  <a:ea typeface="思源黑体 CN Regular" panose="020B0500000000000000" pitchFamily="34" charset="-122"/>
                  <a:cs typeface="+mn-ea"/>
                  <a:sym typeface="+mn-lt"/>
                </a:rPr>
                <a:t>行政诉讼是指公民、法人或者其他组织认为行政机关的行政行为侵犯其合法权益，向人民法院提起诉讼，人民法院依法予以受理、审理并作出裁判的活动。</a:t>
              </a:r>
              <a:endParaRPr lang="zh-CN" altLang="en-US" dirty="0">
                <a:solidFill>
                  <a:schemeClr val="tx1"/>
                </a:solidFill>
                <a:latin typeface="思源黑体 CN Regular" panose="020B0500000000000000" pitchFamily="34" charset="-122"/>
                <a:ea typeface="思源黑体 CN Regular" panose="020B0500000000000000" pitchFamily="34" charset="-122"/>
                <a:cs typeface="+mn-ea"/>
                <a:sym typeface="+mn-lt"/>
              </a:endParaRPr>
            </a:p>
          </p:txBody>
        </p:sp>
      </p:grpSp>
      <p:sp>
        <p:nvSpPr>
          <p:cNvPr id="50" name="文本框 49"/>
          <p:cNvSpPr txBox="1"/>
          <p:nvPr/>
        </p:nvSpPr>
        <p:spPr>
          <a:xfrm>
            <a:off x="1954530" y="687705"/>
            <a:ext cx="2926080" cy="460375"/>
          </a:xfrm>
          <a:prstGeom prst="rect">
            <a:avLst/>
          </a:prstGeom>
          <a:noFill/>
        </p:spPr>
        <p:txBody>
          <a:bodyPr wrap="none" rtlCol="0">
            <a:spAutoFit/>
          </a:bodyPr>
          <a:p>
            <a:pPr algn="ctr">
              <a:defRPr/>
            </a:pPr>
            <a:r>
              <a:rPr lang="zh-CN" altLang="en-US" sz="2400" b="1" dirty="0">
                <a:solidFill>
                  <a:srgbClr val="52596B"/>
                </a:solidFill>
                <a:latin typeface="等线" panose="02010600030101010101" pitchFamily="2" charset="-122"/>
                <a:ea typeface="等线" panose="02010600030101010101" pitchFamily="2" charset="-122"/>
                <a:cs typeface="+mn-ea"/>
                <a:sym typeface="+mn-lt"/>
              </a:rPr>
              <a:t>行政救济的三种途径</a:t>
            </a:r>
            <a:endParaRPr lang="zh-CN" altLang="en-US" sz="2400" b="1" dirty="0">
              <a:solidFill>
                <a:srgbClr val="52596B"/>
              </a:solidFill>
              <a:latin typeface="等线" panose="02010600030101010101" pitchFamily="2" charset="-122"/>
              <a:ea typeface="等线" panose="02010600030101010101" pitchFamily="2" charset="-122"/>
              <a:cs typeface="+mn-ea"/>
              <a:sym typeface="+mn-lt"/>
            </a:endParaRPr>
          </a:p>
        </p:txBody>
      </p:sp>
      <p:sp>
        <p:nvSpPr>
          <p:cNvPr id="51" name="文本框 50"/>
          <p:cNvSpPr txBox="1"/>
          <p:nvPr/>
        </p:nvSpPr>
        <p:spPr>
          <a:xfrm>
            <a:off x="1954530" y="4255770"/>
            <a:ext cx="7712075" cy="922020"/>
          </a:xfrm>
          <a:prstGeom prst="rect">
            <a:avLst/>
          </a:prstGeom>
          <a:noFill/>
        </p:spPr>
        <p:txBody>
          <a:bodyPr wrap="square" rtlCol="0">
            <a:spAutoFit/>
          </a:bodyPr>
          <a:p>
            <a:pPr algn="l"/>
            <a:r>
              <a:rPr lang="zh-CN" altLang="en-US"/>
              <a:t>在嘉善银海秸秆回收有限公司未按规定开展安全生产教育培训案中，若嘉善银海秸秆回收有限公司不服，该公司也可以向对本案有管辖权的人民法院提起行政诉讼。</a:t>
            </a: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3635" y="5109882"/>
            <a:ext cx="2454414" cy="1748118"/>
            <a:chOff x="6972720" y="2565812"/>
            <a:chExt cx="6026371" cy="4292188"/>
          </a:xfrm>
        </p:grpSpPr>
        <p:sp>
          <p:nvSpPr>
            <p:cNvPr id="3" name="任意多边形: 形状 2"/>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流程图: 接点 3"/>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流程图: 接点 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形状 5"/>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流程图: 接点 6"/>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流程图: 接点 7"/>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形状 8"/>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形状 9"/>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形状 10"/>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形状 11"/>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形状 12"/>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形状 13"/>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形状 14"/>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任意多边形: 形状 15"/>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rot="10800000">
            <a:off x="-324388" y="0"/>
            <a:ext cx="2454414" cy="1748118"/>
            <a:chOff x="6972720" y="2565812"/>
            <a:chExt cx="6026371" cy="4292188"/>
          </a:xfrm>
        </p:grpSpPr>
        <p:sp>
          <p:nvSpPr>
            <p:cNvPr id="18" name="任意多边形: 形状 17"/>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流程图: 接点 18"/>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流程图: 接点 19"/>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形状 20"/>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流程图: 接点 21"/>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流程图: 接点 22"/>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形状 24"/>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6" name="任意多边形: 形状 25"/>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形状 26"/>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形状 27"/>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任意多边形: 形状 2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形状 29"/>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形状 30"/>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2" name="组合 31"/>
          <p:cNvGrpSpPr/>
          <p:nvPr/>
        </p:nvGrpSpPr>
        <p:grpSpPr>
          <a:xfrm>
            <a:off x="1954719" y="1890375"/>
            <a:ext cx="8265795" cy="1789430"/>
            <a:chOff x="6742854" y="2248267"/>
            <a:chExt cx="8265795" cy="1789430"/>
          </a:xfrm>
        </p:grpSpPr>
        <p:sp>
          <p:nvSpPr>
            <p:cNvPr id="48" name="文本框1"/>
            <p:cNvSpPr txBox="1"/>
            <p:nvPr/>
          </p:nvSpPr>
          <p:spPr>
            <a:xfrm>
              <a:off x="6902615" y="2248267"/>
              <a:ext cx="1333500" cy="368300"/>
            </a:xfrm>
            <a:prstGeom prst="rect">
              <a:avLst/>
            </a:prstGeom>
            <a:noFill/>
          </p:spPr>
          <p:txBody>
            <a:bodyPr wrap="none" rtlCol="0">
              <a:spAutoFit/>
            </a:bodyPr>
            <a:p>
              <a:pPr algn="l">
                <a:defRPr/>
              </a:pPr>
              <a:r>
                <a:rPr lang="en-US" altLang="zh-CN" b="1" dirty="0">
                  <a:solidFill>
                    <a:schemeClr val="tx1"/>
                  </a:solidFill>
                  <a:latin typeface="思源黑体 CN Bold" panose="020B0800000000000000" pitchFamily="34" charset="-122"/>
                  <a:ea typeface="思源黑体 CN Bold" panose="020B0800000000000000" pitchFamily="34" charset="-122"/>
                </a:rPr>
                <a:t>3.行政赔偿</a:t>
              </a:r>
              <a:endParaRPr lang="en-US" altLang="zh-CN" b="1" dirty="0">
                <a:solidFill>
                  <a:schemeClr val="tx1"/>
                </a:solidFill>
                <a:latin typeface="思源黑体 CN Bold" panose="020B0800000000000000" pitchFamily="34" charset="-122"/>
                <a:ea typeface="思源黑体 CN Bold" panose="020B0800000000000000" pitchFamily="34" charset="-122"/>
              </a:endParaRPr>
            </a:p>
          </p:txBody>
        </p:sp>
        <p:sp>
          <p:nvSpPr>
            <p:cNvPr id="49" name="文本框2"/>
            <p:cNvSpPr/>
            <p:nvPr/>
          </p:nvSpPr>
          <p:spPr>
            <a:xfrm>
              <a:off x="6742854" y="2699752"/>
              <a:ext cx="8265795" cy="1337945"/>
            </a:xfrm>
            <a:prstGeom prst="rect">
              <a:avLst/>
            </a:prstGeom>
          </p:spPr>
          <p:txBody>
            <a:bodyPr wrap="square">
              <a:spAutoFit/>
            </a:bodyPr>
            <a:p>
              <a:pPr>
                <a:lnSpc>
                  <a:spcPct val="150000"/>
                </a:lnSpc>
                <a:spcBef>
                  <a:spcPts val="2950"/>
                </a:spcBef>
                <a:defRPr/>
              </a:pPr>
              <a:r>
                <a:rPr lang="zh-CN" altLang="en-US" dirty="0">
                  <a:solidFill>
                    <a:schemeClr val="tx1"/>
                  </a:solidFill>
                  <a:latin typeface="思源黑体 CN Regular" panose="020B0500000000000000" pitchFamily="34" charset="-122"/>
                  <a:ea typeface="思源黑体 CN Regular" panose="020B0500000000000000" pitchFamily="34" charset="-122"/>
                  <a:cs typeface="+mn-ea"/>
                  <a:sym typeface="+mn-lt"/>
                </a:rPr>
                <a:t>行政赔偿是指行政主体及其公务人员在行政管理活动中，因其违法行使职权侵犯公民、法人或其他组织的合法权益并造成损害所依法应当由国家行政机关或者法律、法规授权的组织承担的一种赔偿责任。</a:t>
              </a:r>
              <a:endParaRPr lang="zh-CN" altLang="en-US" dirty="0">
                <a:solidFill>
                  <a:schemeClr val="tx1"/>
                </a:solidFill>
                <a:latin typeface="思源黑体 CN Regular" panose="020B0500000000000000" pitchFamily="34" charset="-122"/>
                <a:ea typeface="思源黑体 CN Regular" panose="020B0500000000000000" pitchFamily="34" charset="-122"/>
                <a:cs typeface="+mn-ea"/>
                <a:sym typeface="+mn-lt"/>
              </a:endParaRPr>
            </a:p>
          </p:txBody>
        </p:sp>
      </p:grpSp>
      <p:sp>
        <p:nvSpPr>
          <p:cNvPr id="50" name="文本框 49"/>
          <p:cNvSpPr txBox="1"/>
          <p:nvPr/>
        </p:nvSpPr>
        <p:spPr>
          <a:xfrm>
            <a:off x="1954530" y="687705"/>
            <a:ext cx="2926080" cy="460375"/>
          </a:xfrm>
          <a:prstGeom prst="rect">
            <a:avLst/>
          </a:prstGeom>
          <a:noFill/>
        </p:spPr>
        <p:txBody>
          <a:bodyPr wrap="none" rtlCol="0">
            <a:spAutoFit/>
          </a:bodyPr>
          <a:p>
            <a:pPr algn="ctr">
              <a:defRPr/>
            </a:pPr>
            <a:r>
              <a:rPr lang="zh-CN" altLang="en-US" sz="2400" b="1" dirty="0">
                <a:solidFill>
                  <a:srgbClr val="52596B"/>
                </a:solidFill>
                <a:latin typeface="等线" panose="02010600030101010101" pitchFamily="2" charset="-122"/>
                <a:ea typeface="等线" panose="02010600030101010101" pitchFamily="2" charset="-122"/>
                <a:cs typeface="+mn-ea"/>
                <a:sym typeface="+mn-lt"/>
              </a:rPr>
              <a:t>行政救济的三种途径</a:t>
            </a:r>
            <a:endParaRPr lang="zh-CN" altLang="en-US" sz="2400" b="1" dirty="0">
              <a:solidFill>
                <a:srgbClr val="52596B"/>
              </a:solidFill>
              <a:latin typeface="等线" panose="02010600030101010101" pitchFamily="2" charset="-122"/>
              <a:ea typeface="等线" panose="02010600030101010101" pitchFamily="2" charset="-122"/>
              <a:cs typeface="+mn-ea"/>
              <a:sym typeface="+mn-lt"/>
            </a:endParaRPr>
          </a:p>
        </p:txBody>
      </p:sp>
      <p:sp>
        <p:nvSpPr>
          <p:cNvPr id="33" name="文本框 32"/>
          <p:cNvSpPr txBox="1"/>
          <p:nvPr/>
        </p:nvSpPr>
        <p:spPr>
          <a:xfrm>
            <a:off x="1975485" y="4509135"/>
            <a:ext cx="8338185" cy="922020"/>
          </a:xfrm>
          <a:prstGeom prst="rect">
            <a:avLst/>
          </a:prstGeom>
          <a:noFill/>
        </p:spPr>
        <p:txBody>
          <a:bodyPr wrap="square" rtlCol="0">
            <a:spAutoFit/>
          </a:bodyPr>
          <a:p>
            <a:pPr algn="l"/>
            <a:r>
              <a:rPr lang="zh-CN" altLang="en-US"/>
              <a:t>在本案中，如果嘉兴市嘉善县综合行政执法局在执行公务过程中因其违法行使职权侵犯了嘉善银海秸秆回收有限公司的合法权益并造成了损害，那么兴市嘉善县综合行政执法局需要承担行政赔偿责任。</a:t>
            </a: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3635" y="5109882"/>
            <a:ext cx="2454414" cy="1748118"/>
            <a:chOff x="6972720" y="2565812"/>
            <a:chExt cx="6026371" cy="4292188"/>
          </a:xfrm>
        </p:grpSpPr>
        <p:sp>
          <p:nvSpPr>
            <p:cNvPr id="3" name="任意多边形: 形状 2"/>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流程图: 接点 3"/>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流程图: 接点 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形状 5"/>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流程图: 接点 6"/>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流程图: 接点 7"/>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形状 8"/>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形状 9"/>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形状 10"/>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形状 11"/>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形状 12"/>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形状 13"/>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形状 14"/>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任意多边形: 形状 15"/>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rot="10800000">
            <a:off x="-324388" y="0"/>
            <a:ext cx="2454414" cy="1748118"/>
            <a:chOff x="6972720" y="2565812"/>
            <a:chExt cx="6026371" cy="4292188"/>
          </a:xfrm>
        </p:grpSpPr>
        <p:sp>
          <p:nvSpPr>
            <p:cNvPr id="18" name="任意多边形: 形状 17"/>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流程图: 接点 18"/>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流程图: 接点 19"/>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形状 20"/>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流程图: 接点 21"/>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流程图: 接点 22"/>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形状 24"/>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6" name="任意多边形: 形状 25"/>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形状 26"/>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形状 27"/>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任意多边形: 形状 2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形状 29"/>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形状 30"/>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4" name="文本框 33"/>
          <p:cNvSpPr txBox="1"/>
          <p:nvPr/>
        </p:nvSpPr>
        <p:spPr>
          <a:xfrm>
            <a:off x="2154555" y="597535"/>
            <a:ext cx="231648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52596B"/>
                </a:solidFill>
                <a:effectLst/>
                <a:uLnTx/>
                <a:uFillTx/>
                <a:latin typeface="等线" panose="02010600030101010101" pitchFamily="2" charset="-122"/>
                <a:ea typeface="等线" panose="02010600030101010101" pitchFamily="2" charset="-122"/>
                <a:cs typeface="+mn-ea"/>
                <a:sym typeface="+mn-lt"/>
              </a:rPr>
              <a:t>行政救济的意义</a:t>
            </a:r>
            <a:endParaRPr kumimoji="0" lang="zh-CN" altLang="en-US" sz="2400" b="1" i="0" u="none" strike="noStrike" kern="1200" cap="none" spc="0" normalizeH="0" baseline="0" noProof="0" dirty="0">
              <a:ln>
                <a:noFill/>
              </a:ln>
              <a:solidFill>
                <a:srgbClr val="52596B"/>
              </a:solidFill>
              <a:effectLst/>
              <a:uLnTx/>
              <a:uFillTx/>
              <a:latin typeface="等线" panose="02010600030101010101" pitchFamily="2" charset="-122"/>
              <a:ea typeface="等线" panose="02010600030101010101" pitchFamily="2" charset="-122"/>
              <a:cs typeface="+mn-ea"/>
              <a:sym typeface="+mn-lt"/>
            </a:endParaRPr>
          </a:p>
        </p:txBody>
      </p:sp>
      <p:sp>
        <p:nvSpPr>
          <p:cNvPr id="38" name="文本框1"/>
          <p:cNvSpPr txBox="1"/>
          <p:nvPr/>
        </p:nvSpPr>
        <p:spPr>
          <a:xfrm>
            <a:off x="2478405" y="2274570"/>
            <a:ext cx="3970655" cy="2584450"/>
          </a:xfrm>
          <a:prstGeom prst="rect">
            <a:avLst/>
          </a:prstGeom>
          <a:noFill/>
        </p:spPr>
        <p:txBody>
          <a:bodyPr wrap="square" rtlCol="0">
            <a:spAutoFit/>
          </a:bodyPr>
          <a:lstStyle/>
          <a:p>
            <a:pPr algn="l" fontAlgn="auto">
              <a:lnSpc>
                <a:spcPct val="150000"/>
              </a:lnSpc>
              <a:defRPr/>
            </a:pPr>
            <a:r>
              <a:rPr lang="zh-CN" altLang="en-US" b="1" dirty="0">
                <a:solidFill>
                  <a:srgbClr val="52596B"/>
                </a:solidFill>
                <a:latin typeface="思源黑体 CN Bold" panose="020B0800000000000000" pitchFamily="34" charset="-122"/>
                <a:ea typeface="思源黑体 CN Bold" panose="020B0800000000000000" pitchFamily="34" charset="-122"/>
              </a:rPr>
              <a:t>行政救济对防止和纠正违法的或者不当的具体行政行为，保护公民、法人和其他组织的合法权益，保障和监督行政机关依法行使行政职权具有重要作用，是我国行政法体系中不可缺失的一部分。</a:t>
            </a:r>
            <a:endParaRPr lang="zh-CN" altLang="en-US" b="1" dirty="0">
              <a:solidFill>
                <a:srgbClr val="52596B"/>
              </a:solidFill>
              <a:latin typeface="思源黑体 CN Bold" panose="020B0800000000000000" pitchFamily="34" charset="-122"/>
              <a:ea typeface="思源黑体 CN Bold" panose="020B0800000000000000" pitchFamily="34" charset="-122"/>
            </a:endParaRPr>
          </a:p>
        </p:txBody>
      </p:sp>
      <p:sp>
        <p:nvSpPr>
          <p:cNvPr id="46" name="Freeform 6"/>
          <p:cNvSpPr>
            <a:spLocks noEditPoints="1"/>
          </p:cNvSpPr>
          <p:nvPr/>
        </p:nvSpPr>
        <p:spPr bwMode="auto">
          <a:xfrm>
            <a:off x="1706584" y="2201803"/>
            <a:ext cx="468818" cy="479775"/>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rgbClr val="52596B"/>
          </a:solidFill>
          <a:ln>
            <a:noFill/>
          </a:ln>
        </p:spPr>
        <p:txBody>
          <a:bodyPr lIns="121682" tIns="60841" rIns="121682" bIns="60841"/>
          <a:lstStyle/>
          <a:p>
            <a:pPr>
              <a:defRPr/>
            </a:pPr>
            <a:endParaRPr lang="zh-CN" altLang="en-US">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7" name="椭圆 46"/>
          <p:cNvSpPr/>
          <p:nvPr/>
        </p:nvSpPr>
        <p:spPr>
          <a:xfrm>
            <a:off x="1589982" y="2084009"/>
            <a:ext cx="715362" cy="715362"/>
          </a:xfrm>
          <a:prstGeom prst="ellipse">
            <a:avLst/>
          </a:prstGeom>
          <a:noFill/>
          <a:ln w="12700" cap="flat" cmpd="sng" algn="ctr">
            <a:solidFill>
              <a:srgbClr val="52596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pic>
        <p:nvPicPr>
          <p:cNvPr id="53" name="图片 52" descr="C:\Users\19085\Desktop\156b30390f52855389699ced08746980.jpeg156b30390f52855389699ced08746980"/>
          <p:cNvPicPr>
            <a:picLocks noChangeAspect="1"/>
          </p:cNvPicPr>
          <p:nvPr/>
        </p:nvPicPr>
        <p:blipFill>
          <a:blip r:embed="rId1"/>
          <a:srcRect/>
          <a:stretch>
            <a:fillRect/>
          </a:stretch>
        </p:blipFill>
        <p:spPr>
          <a:xfrm>
            <a:off x="7242484" y="2079384"/>
            <a:ext cx="3854033" cy="3053715"/>
          </a:xfrm>
          <a:custGeom>
            <a:avLst/>
            <a:gdLst>
              <a:gd name="connsiteX0" fmla="*/ 1729311 w 3458622"/>
              <a:gd name="connsiteY0" fmla="*/ 0 h 3458622"/>
              <a:gd name="connsiteX1" fmla="*/ 3458622 w 3458622"/>
              <a:gd name="connsiteY1" fmla="*/ 1729311 h 3458622"/>
              <a:gd name="connsiteX2" fmla="*/ 1729311 w 3458622"/>
              <a:gd name="connsiteY2" fmla="*/ 3458622 h 3458622"/>
              <a:gd name="connsiteX3" fmla="*/ 0 w 3458622"/>
              <a:gd name="connsiteY3" fmla="*/ 1729311 h 3458622"/>
              <a:gd name="connsiteX4" fmla="*/ 1729311 w 3458622"/>
              <a:gd name="connsiteY4" fmla="*/ 0 h 345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8622" h="3458622">
                <a:moveTo>
                  <a:pt x="1729311" y="0"/>
                </a:moveTo>
                <a:cubicBezTo>
                  <a:pt x="2684383" y="0"/>
                  <a:pt x="3458622" y="774239"/>
                  <a:pt x="3458622" y="1729311"/>
                </a:cubicBezTo>
                <a:cubicBezTo>
                  <a:pt x="3458622" y="2684383"/>
                  <a:pt x="2684383" y="3458622"/>
                  <a:pt x="1729311" y="3458622"/>
                </a:cubicBezTo>
                <a:cubicBezTo>
                  <a:pt x="774239" y="3458622"/>
                  <a:pt x="0" y="2684383"/>
                  <a:pt x="0" y="1729311"/>
                </a:cubicBezTo>
                <a:cubicBezTo>
                  <a:pt x="0" y="774239"/>
                  <a:pt x="774239" y="0"/>
                  <a:pt x="1729311" y="0"/>
                </a:cubicBezTo>
                <a:close/>
              </a:path>
            </a:pathLst>
          </a:custGeom>
          <a:effectLst>
            <a:outerShdw blurRad="50800" dist="38100" dir="2700000" algn="tl" rotWithShape="0">
              <a:prstClr val="black">
                <a:alpha val="40000"/>
              </a:prstClr>
            </a:outerShdw>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nvSpPr>
        <p:spPr>
          <a:xfrm>
            <a:off x="0" y="0"/>
            <a:ext cx="1727201" cy="1384968"/>
          </a:xfrm>
          <a:custGeom>
            <a:avLst/>
            <a:gdLst>
              <a:gd name="connsiteX0" fmla="*/ 0 w 1727201"/>
              <a:gd name="connsiteY0" fmla="*/ 0 h 1384968"/>
              <a:gd name="connsiteX1" fmla="*/ 1708834 w 1727201"/>
              <a:gd name="connsiteY1" fmla="*/ 0 h 1384968"/>
              <a:gd name="connsiteX2" fmla="*/ 1721090 w 1727201"/>
              <a:gd name="connsiteY2" fmla="*/ 80308 h 1384968"/>
              <a:gd name="connsiteX3" fmla="*/ 1727201 w 1727201"/>
              <a:gd name="connsiteY3" fmla="*/ 201328 h 1384968"/>
              <a:gd name="connsiteX4" fmla="*/ 543561 w 1727201"/>
              <a:gd name="connsiteY4" fmla="*/ 1384968 h 1384968"/>
              <a:gd name="connsiteX5" fmla="*/ 82835 w 1727201"/>
              <a:gd name="connsiteY5" fmla="*/ 1291952 h 1384968"/>
              <a:gd name="connsiteX6" fmla="*/ 0 w 1727201"/>
              <a:gd name="connsiteY6" fmla="*/ 1252048 h 1384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201" h="1384968">
                <a:moveTo>
                  <a:pt x="0" y="0"/>
                </a:moveTo>
                <a:lnTo>
                  <a:pt x="1708834" y="0"/>
                </a:lnTo>
                <a:lnTo>
                  <a:pt x="1721090" y="80308"/>
                </a:lnTo>
                <a:cubicBezTo>
                  <a:pt x="1725131" y="120098"/>
                  <a:pt x="1727201" y="160471"/>
                  <a:pt x="1727201" y="201328"/>
                </a:cubicBezTo>
                <a:cubicBezTo>
                  <a:pt x="1727201" y="855034"/>
                  <a:pt x="1197267" y="1384968"/>
                  <a:pt x="543561" y="1384968"/>
                </a:cubicBezTo>
                <a:cubicBezTo>
                  <a:pt x="380135" y="1384968"/>
                  <a:pt x="224444" y="1351847"/>
                  <a:pt x="82835" y="1291952"/>
                </a:cubicBezTo>
                <a:lnTo>
                  <a:pt x="0" y="1252048"/>
                </a:ln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流程图: 接点 9"/>
          <p:cNvSpPr/>
          <p:nvPr/>
        </p:nvSpPr>
        <p:spPr>
          <a:xfrm flipH="1">
            <a:off x="439540" y="4730237"/>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p:nvSpPr>
        <p:spPr>
          <a:xfrm>
            <a:off x="-5257" y="2578300"/>
            <a:ext cx="1022891" cy="1727202"/>
          </a:xfrm>
          <a:custGeom>
            <a:avLst/>
            <a:gdLst>
              <a:gd name="connsiteX0" fmla="*/ 159290 w 1022891"/>
              <a:gd name="connsiteY0" fmla="*/ 0 h 1727202"/>
              <a:gd name="connsiteX1" fmla="*/ 1022891 w 1022891"/>
              <a:gd name="connsiteY1" fmla="*/ 863601 h 1727202"/>
              <a:gd name="connsiteX2" fmla="*/ 159290 w 1022891"/>
              <a:gd name="connsiteY2" fmla="*/ 1727202 h 1727202"/>
              <a:gd name="connsiteX3" fmla="*/ 70992 w 1022891"/>
              <a:gd name="connsiteY3" fmla="*/ 1722744 h 1727202"/>
              <a:gd name="connsiteX4" fmla="*/ 0 w 1022891"/>
              <a:gd name="connsiteY4" fmla="*/ 1711909 h 1727202"/>
              <a:gd name="connsiteX5" fmla="*/ 0 w 1022891"/>
              <a:gd name="connsiteY5" fmla="*/ 15293 h 1727202"/>
              <a:gd name="connsiteX6" fmla="*/ 70992 w 1022891"/>
              <a:gd name="connsiteY6" fmla="*/ 4459 h 1727202"/>
              <a:gd name="connsiteX7" fmla="*/ 159290 w 1022891"/>
              <a:gd name="connsiteY7" fmla="*/ 0 h 172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891" h="1727202">
                <a:moveTo>
                  <a:pt x="159290" y="0"/>
                </a:moveTo>
                <a:cubicBezTo>
                  <a:pt x="636244" y="0"/>
                  <a:pt x="1022891" y="386647"/>
                  <a:pt x="1022891" y="863601"/>
                </a:cubicBezTo>
                <a:cubicBezTo>
                  <a:pt x="1022891" y="1340555"/>
                  <a:pt x="636244" y="1727202"/>
                  <a:pt x="159290" y="1727202"/>
                </a:cubicBezTo>
                <a:cubicBezTo>
                  <a:pt x="129480" y="1727202"/>
                  <a:pt x="100024" y="1725692"/>
                  <a:pt x="70992" y="1722744"/>
                </a:cubicBezTo>
                <a:lnTo>
                  <a:pt x="0" y="1711909"/>
                </a:lnTo>
                <a:lnTo>
                  <a:pt x="0" y="15293"/>
                </a:lnTo>
                <a:lnTo>
                  <a:pt x="70992" y="4459"/>
                </a:lnTo>
                <a:cubicBezTo>
                  <a:pt x="100024" y="1511"/>
                  <a:pt x="129480" y="0"/>
                  <a:pt x="159290" y="0"/>
                </a:cubicBezTo>
                <a:close/>
              </a:path>
            </a:pathLst>
          </a:cu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流程图: 接点 26"/>
          <p:cNvSpPr/>
          <p:nvPr/>
        </p:nvSpPr>
        <p:spPr>
          <a:xfrm>
            <a:off x="1286276" y="1806370"/>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5" name="组合 54"/>
          <p:cNvGrpSpPr/>
          <p:nvPr/>
        </p:nvGrpSpPr>
        <p:grpSpPr>
          <a:xfrm>
            <a:off x="6950949" y="2565812"/>
            <a:ext cx="6026371" cy="4292188"/>
            <a:chOff x="6972720" y="2565812"/>
            <a:chExt cx="6026371" cy="4292188"/>
          </a:xfrm>
        </p:grpSpPr>
        <p:sp>
          <p:nvSpPr>
            <p:cNvPr id="22" name="任意多边形: 形状 21"/>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流程图: 接点 12"/>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流程图: 接点 1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流程图: 接点 24"/>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流程图: 接点 25"/>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形状 5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形状 52"/>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形状 51"/>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形状 50"/>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任意多边形: 形状 49"/>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形状 4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形状 47"/>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形状 46"/>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7" name="矩形 56"/>
          <p:cNvSpPr/>
          <p:nvPr/>
        </p:nvSpPr>
        <p:spPr>
          <a:xfrm>
            <a:off x="3620770" y="2689225"/>
            <a:ext cx="5234940" cy="110680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b="1" dirty="0">
                <a:ln w="0"/>
                <a:solidFill>
                  <a:srgbClr val="52596B"/>
                </a:solidFill>
                <a:effectLst>
                  <a:outerShdw blurRad="38100" dist="19050" dir="2700000" algn="tl" rotWithShape="0">
                    <a:prstClr val="black">
                      <a:alpha val="40000"/>
                    </a:prstClr>
                  </a:outerShdw>
                </a:effectLst>
                <a:latin typeface="楷体" panose="02010609060101010101" pitchFamily="49" charset="-122"/>
                <a:ea typeface="楷体" panose="02010609060101010101" pitchFamily="49" charset="-122"/>
              </a:rPr>
              <a:t>感谢您的观看</a:t>
            </a:r>
            <a:endParaRPr kumimoji="0" lang="zh-CN" altLang="en-US" sz="6600" b="1" i="0" u="none" strike="noStrike" kern="1200" cap="none" spc="0" normalizeH="0" baseline="0" noProof="0" dirty="0">
              <a:ln w="0"/>
              <a:solidFill>
                <a:srgbClr val="52596B"/>
              </a:solidFill>
              <a:effectLst>
                <a:outerShdw blurRad="38100" dist="19050" dir="2700000" algn="tl" rotWithShape="0">
                  <a:prstClr val="black">
                    <a:alpha val="40000"/>
                  </a:prstClr>
                </a:outerShdw>
              </a:effectLst>
              <a:uLnTx/>
              <a:uFillTx/>
              <a:latin typeface="+mj-lt"/>
              <a:ea typeface="楷体" panose="02010609060101010101" pitchFamily="49" charset="-122"/>
              <a:cs typeface="+mn-cs"/>
            </a:endParaRPr>
          </a:p>
        </p:txBody>
      </p:sp>
      <p:sp>
        <p:nvSpPr>
          <p:cNvPr id="61" name="任意多边形: 形状 60"/>
          <p:cNvSpPr/>
          <p:nvPr/>
        </p:nvSpPr>
        <p:spPr>
          <a:xfrm rot="2578228">
            <a:off x="-240294" y="6401060"/>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2" name="任意多边形: 形状 61"/>
          <p:cNvSpPr/>
          <p:nvPr/>
        </p:nvSpPr>
        <p:spPr>
          <a:xfrm rot="13401928">
            <a:off x="11060064" y="389778"/>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3" name="任意多边形: 形状 62"/>
          <p:cNvSpPr/>
          <p:nvPr/>
        </p:nvSpPr>
        <p:spPr>
          <a:xfrm rot="13240294">
            <a:off x="10314590" y="641831"/>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4" name="任意多边形: 形状 63"/>
          <p:cNvSpPr/>
          <p:nvPr/>
        </p:nvSpPr>
        <p:spPr>
          <a:xfrm rot="2404826">
            <a:off x="-120621" y="6681498"/>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1" name="流程图: 接点 80"/>
          <p:cNvSpPr/>
          <p:nvPr/>
        </p:nvSpPr>
        <p:spPr>
          <a:xfrm>
            <a:off x="7910786" y="303420"/>
            <a:ext cx="462778" cy="46277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7" name="流程图: 接点 96"/>
          <p:cNvSpPr/>
          <p:nvPr/>
        </p:nvSpPr>
        <p:spPr>
          <a:xfrm flipH="1">
            <a:off x="8877344" y="135561"/>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nvSpPr>
        <p:spPr>
          <a:xfrm>
            <a:off x="0" y="0"/>
            <a:ext cx="1727201" cy="1384968"/>
          </a:xfrm>
          <a:custGeom>
            <a:avLst/>
            <a:gdLst>
              <a:gd name="connsiteX0" fmla="*/ 0 w 1727201"/>
              <a:gd name="connsiteY0" fmla="*/ 0 h 1384968"/>
              <a:gd name="connsiteX1" fmla="*/ 1708834 w 1727201"/>
              <a:gd name="connsiteY1" fmla="*/ 0 h 1384968"/>
              <a:gd name="connsiteX2" fmla="*/ 1721090 w 1727201"/>
              <a:gd name="connsiteY2" fmla="*/ 80308 h 1384968"/>
              <a:gd name="connsiteX3" fmla="*/ 1727201 w 1727201"/>
              <a:gd name="connsiteY3" fmla="*/ 201328 h 1384968"/>
              <a:gd name="connsiteX4" fmla="*/ 543561 w 1727201"/>
              <a:gd name="connsiteY4" fmla="*/ 1384968 h 1384968"/>
              <a:gd name="connsiteX5" fmla="*/ 82835 w 1727201"/>
              <a:gd name="connsiteY5" fmla="*/ 1291952 h 1384968"/>
              <a:gd name="connsiteX6" fmla="*/ 0 w 1727201"/>
              <a:gd name="connsiteY6" fmla="*/ 1252048 h 1384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201" h="1384968">
                <a:moveTo>
                  <a:pt x="0" y="0"/>
                </a:moveTo>
                <a:lnTo>
                  <a:pt x="1708834" y="0"/>
                </a:lnTo>
                <a:lnTo>
                  <a:pt x="1721090" y="80308"/>
                </a:lnTo>
                <a:cubicBezTo>
                  <a:pt x="1725131" y="120098"/>
                  <a:pt x="1727201" y="160471"/>
                  <a:pt x="1727201" y="201328"/>
                </a:cubicBezTo>
                <a:cubicBezTo>
                  <a:pt x="1727201" y="855034"/>
                  <a:pt x="1197267" y="1384968"/>
                  <a:pt x="543561" y="1384968"/>
                </a:cubicBezTo>
                <a:cubicBezTo>
                  <a:pt x="380135" y="1384968"/>
                  <a:pt x="224444" y="1351847"/>
                  <a:pt x="82835" y="1291952"/>
                </a:cubicBezTo>
                <a:lnTo>
                  <a:pt x="0" y="1252048"/>
                </a:ln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流程图: 接点 9"/>
          <p:cNvSpPr/>
          <p:nvPr/>
        </p:nvSpPr>
        <p:spPr>
          <a:xfrm flipH="1">
            <a:off x="439540" y="4730237"/>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p:nvSpPr>
        <p:spPr>
          <a:xfrm>
            <a:off x="-5257" y="2578300"/>
            <a:ext cx="1022891" cy="1727202"/>
          </a:xfrm>
          <a:custGeom>
            <a:avLst/>
            <a:gdLst>
              <a:gd name="connsiteX0" fmla="*/ 159290 w 1022891"/>
              <a:gd name="connsiteY0" fmla="*/ 0 h 1727202"/>
              <a:gd name="connsiteX1" fmla="*/ 1022891 w 1022891"/>
              <a:gd name="connsiteY1" fmla="*/ 863601 h 1727202"/>
              <a:gd name="connsiteX2" fmla="*/ 159290 w 1022891"/>
              <a:gd name="connsiteY2" fmla="*/ 1727202 h 1727202"/>
              <a:gd name="connsiteX3" fmla="*/ 70992 w 1022891"/>
              <a:gd name="connsiteY3" fmla="*/ 1722744 h 1727202"/>
              <a:gd name="connsiteX4" fmla="*/ 0 w 1022891"/>
              <a:gd name="connsiteY4" fmla="*/ 1711909 h 1727202"/>
              <a:gd name="connsiteX5" fmla="*/ 0 w 1022891"/>
              <a:gd name="connsiteY5" fmla="*/ 15293 h 1727202"/>
              <a:gd name="connsiteX6" fmla="*/ 70992 w 1022891"/>
              <a:gd name="connsiteY6" fmla="*/ 4459 h 1727202"/>
              <a:gd name="connsiteX7" fmla="*/ 159290 w 1022891"/>
              <a:gd name="connsiteY7" fmla="*/ 0 h 172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891" h="1727202">
                <a:moveTo>
                  <a:pt x="159290" y="0"/>
                </a:moveTo>
                <a:cubicBezTo>
                  <a:pt x="636244" y="0"/>
                  <a:pt x="1022891" y="386647"/>
                  <a:pt x="1022891" y="863601"/>
                </a:cubicBezTo>
                <a:cubicBezTo>
                  <a:pt x="1022891" y="1340555"/>
                  <a:pt x="636244" y="1727202"/>
                  <a:pt x="159290" y="1727202"/>
                </a:cubicBezTo>
                <a:cubicBezTo>
                  <a:pt x="129480" y="1727202"/>
                  <a:pt x="100024" y="1725692"/>
                  <a:pt x="70992" y="1722744"/>
                </a:cubicBezTo>
                <a:lnTo>
                  <a:pt x="0" y="1711909"/>
                </a:lnTo>
                <a:lnTo>
                  <a:pt x="0" y="15293"/>
                </a:lnTo>
                <a:lnTo>
                  <a:pt x="70992" y="4459"/>
                </a:lnTo>
                <a:cubicBezTo>
                  <a:pt x="100024" y="1511"/>
                  <a:pt x="129480" y="0"/>
                  <a:pt x="159290" y="0"/>
                </a:cubicBezTo>
                <a:close/>
              </a:path>
            </a:pathLst>
          </a:cu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流程图: 接点 26"/>
          <p:cNvSpPr/>
          <p:nvPr/>
        </p:nvSpPr>
        <p:spPr>
          <a:xfrm>
            <a:off x="1286276" y="1806370"/>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5" name="组合 54"/>
          <p:cNvGrpSpPr/>
          <p:nvPr/>
        </p:nvGrpSpPr>
        <p:grpSpPr>
          <a:xfrm>
            <a:off x="6950949" y="2565812"/>
            <a:ext cx="6026371" cy="4292188"/>
            <a:chOff x="6972720" y="2565812"/>
            <a:chExt cx="6026371" cy="4292188"/>
          </a:xfrm>
        </p:grpSpPr>
        <p:sp>
          <p:nvSpPr>
            <p:cNvPr id="22" name="任意多边形: 形状 21"/>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流程图: 接点 12"/>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流程图: 接点 1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流程图: 接点 24"/>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流程图: 接点 25"/>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形状 5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形状 52"/>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形状 51"/>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形状 50"/>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任意多边形: 形状 49"/>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形状 4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形状 47"/>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形状 46"/>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任意多边形: 形状 60"/>
          <p:cNvSpPr/>
          <p:nvPr/>
        </p:nvSpPr>
        <p:spPr>
          <a:xfrm rot="2578228">
            <a:off x="-240294" y="6401060"/>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2" name="任意多边形: 形状 61"/>
          <p:cNvSpPr/>
          <p:nvPr/>
        </p:nvSpPr>
        <p:spPr>
          <a:xfrm rot="13401928">
            <a:off x="11060064" y="389778"/>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3" name="任意多边形: 形状 62"/>
          <p:cNvSpPr/>
          <p:nvPr/>
        </p:nvSpPr>
        <p:spPr>
          <a:xfrm rot="13240294">
            <a:off x="10314590" y="641831"/>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4" name="任意多边形: 形状 63"/>
          <p:cNvSpPr/>
          <p:nvPr/>
        </p:nvSpPr>
        <p:spPr>
          <a:xfrm rot="2404826">
            <a:off x="-120621" y="6681498"/>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1" name="流程图: 接点 80"/>
          <p:cNvSpPr/>
          <p:nvPr/>
        </p:nvSpPr>
        <p:spPr>
          <a:xfrm>
            <a:off x="7910786" y="303420"/>
            <a:ext cx="462778" cy="46277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7" name="流程图: 接点 96"/>
          <p:cNvSpPr/>
          <p:nvPr/>
        </p:nvSpPr>
        <p:spPr>
          <a:xfrm flipH="1">
            <a:off x="8877344" y="135561"/>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3" name="文本框 42"/>
          <p:cNvSpPr txBox="1"/>
          <p:nvPr/>
        </p:nvSpPr>
        <p:spPr>
          <a:xfrm>
            <a:off x="2895765" y="2681290"/>
            <a:ext cx="1200329" cy="1785104"/>
          </a:xfrm>
          <a:prstGeom prst="rect">
            <a:avLst/>
          </a:prstGeom>
          <a:noFill/>
        </p:spPr>
        <p:txBody>
          <a:bodyPr vert="eaVert" wrap="none" rtlCol="0">
            <a:spAutoFit/>
          </a:bodyPr>
          <a:lstStyle/>
          <a:p>
            <a:pPr algn="ctr">
              <a:defRPr/>
            </a:pPr>
            <a:r>
              <a:rPr lang="zh-CN" altLang="en-US" sz="6600" b="1" dirty="0">
                <a:solidFill>
                  <a:srgbClr val="52596B"/>
                </a:solidFill>
                <a:latin typeface="思源黑体 CN Medium" panose="020B0600000000000000" pitchFamily="34" charset="-122"/>
                <a:ea typeface="思源黑体 CN Medium" panose="020B0600000000000000" pitchFamily="34" charset="-122"/>
              </a:rPr>
              <a:t>目录</a:t>
            </a:r>
            <a:endParaRPr lang="zh-CN" altLang="en-US" sz="6600" b="1" dirty="0">
              <a:solidFill>
                <a:srgbClr val="52596B"/>
              </a:solidFill>
              <a:latin typeface="思源黑体 CN Medium" panose="020B0600000000000000" pitchFamily="34" charset="-122"/>
              <a:ea typeface="思源黑体 CN Medium" panose="020B0600000000000000" pitchFamily="34" charset="-122"/>
            </a:endParaRPr>
          </a:p>
        </p:txBody>
      </p:sp>
      <p:sp>
        <p:nvSpPr>
          <p:cNvPr id="44" name="文本框 43"/>
          <p:cNvSpPr txBox="1"/>
          <p:nvPr/>
        </p:nvSpPr>
        <p:spPr>
          <a:xfrm>
            <a:off x="3865261" y="2764344"/>
            <a:ext cx="461665" cy="1724492"/>
          </a:xfrm>
          <a:prstGeom prst="rect">
            <a:avLst/>
          </a:prstGeom>
          <a:noFill/>
        </p:spPr>
        <p:txBody>
          <a:bodyPr vert="eaVert" wrap="square" rtlCol="0">
            <a:spAutoFit/>
          </a:bodyPr>
          <a:lstStyle/>
          <a:p>
            <a:pPr algn="dist">
              <a:defRPr/>
            </a:pPr>
            <a:r>
              <a:rPr lang="en-US" altLang="zh-CN" b="1" dirty="0">
                <a:solidFill>
                  <a:srgbClr val="52596B"/>
                </a:solidFill>
                <a:latin typeface="思源黑体 CN Medium" panose="020B0600000000000000" pitchFamily="34" charset="-122"/>
                <a:ea typeface="思源黑体 CN Medium" panose="020B0600000000000000" pitchFamily="34" charset="-122"/>
              </a:rPr>
              <a:t>CONTENTS</a:t>
            </a:r>
            <a:endParaRPr lang="zh-CN" altLang="en-US" b="1" dirty="0">
              <a:solidFill>
                <a:srgbClr val="52596B"/>
              </a:solidFill>
              <a:latin typeface="思源黑体 CN Medium" panose="020B0600000000000000" pitchFamily="34" charset="-122"/>
              <a:ea typeface="思源黑体 CN Medium" panose="020B0600000000000000" pitchFamily="34" charset="-122"/>
            </a:endParaRPr>
          </a:p>
        </p:txBody>
      </p:sp>
      <p:sp>
        <p:nvSpPr>
          <p:cNvPr id="45" name="文本框 44"/>
          <p:cNvSpPr txBox="1"/>
          <p:nvPr/>
        </p:nvSpPr>
        <p:spPr>
          <a:xfrm>
            <a:off x="5517804" y="1720371"/>
            <a:ext cx="3295317" cy="398780"/>
          </a:xfrm>
          <a:prstGeom prst="rect">
            <a:avLst/>
          </a:prstGeom>
          <a:noFill/>
        </p:spPr>
        <p:txBody>
          <a:bodyPr wrap="square" rtlCol="0">
            <a:spAutoFit/>
            <a:scene3d>
              <a:camera prst="orthographicFront"/>
              <a:lightRig rig="threePt" dir="t"/>
            </a:scene3d>
            <a:sp3d contourW="12700"/>
          </a:bodyPr>
          <a:lstStyle/>
          <a:p>
            <a:pPr>
              <a:defRPr/>
            </a:pPr>
            <a:r>
              <a:rPr lang="zh-CN" altLang="en-US" sz="2000" b="1" dirty="0">
                <a:solidFill>
                  <a:srgbClr val="52596B"/>
                </a:solidFill>
                <a:latin typeface="等线" panose="02010600030101010101" pitchFamily="2" charset="-122"/>
                <a:ea typeface="等线" panose="02010600030101010101" pitchFamily="2" charset="-122"/>
              </a:rPr>
              <a:t>案例分析</a:t>
            </a:r>
            <a:endParaRPr lang="zh-CN" altLang="en-US" sz="2000" b="1" dirty="0">
              <a:solidFill>
                <a:srgbClr val="52596B"/>
              </a:solidFill>
              <a:latin typeface="等线" panose="02010600030101010101" pitchFamily="2" charset="-122"/>
              <a:ea typeface="等线" panose="02010600030101010101" pitchFamily="2" charset="-122"/>
            </a:endParaRPr>
          </a:p>
        </p:txBody>
      </p:sp>
      <p:sp>
        <p:nvSpPr>
          <p:cNvPr id="66" name="文本框 65"/>
          <p:cNvSpPr txBox="1"/>
          <p:nvPr/>
        </p:nvSpPr>
        <p:spPr>
          <a:xfrm>
            <a:off x="5527964" y="4800254"/>
            <a:ext cx="2940340" cy="398780"/>
          </a:xfrm>
          <a:prstGeom prst="rect">
            <a:avLst/>
          </a:prstGeom>
          <a:noFill/>
        </p:spPr>
        <p:txBody>
          <a:bodyPr wrap="square" rtlCol="0">
            <a:spAutoFit/>
            <a:scene3d>
              <a:camera prst="orthographicFront"/>
              <a:lightRig rig="threePt" dir="t"/>
            </a:scene3d>
            <a:sp3d contourW="12700"/>
          </a:bodyPr>
          <a:lstStyle/>
          <a:p>
            <a:pPr>
              <a:defRPr/>
            </a:pPr>
            <a:r>
              <a:rPr lang="zh-CN" altLang="en-US" sz="2000" b="1" dirty="0">
                <a:solidFill>
                  <a:srgbClr val="52596B"/>
                </a:solidFill>
                <a:latin typeface="等线" panose="02010600030101010101" pitchFamily="2" charset="-122"/>
                <a:ea typeface="等线" panose="02010600030101010101" pitchFamily="2" charset="-122"/>
              </a:rPr>
              <a:t>救济</a:t>
            </a:r>
            <a:r>
              <a:rPr lang="zh-CN" altLang="en-US" sz="2000" b="1" dirty="0">
                <a:solidFill>
                  <a:srgbClr val="52596B"/>
                </a:solidFill>
                <a:latin typeface="等线" panose="02010600030101010101" pitchFamily="2" charset="-122"/>
                <a:ea typeface="等线" panose="02010600030101010101" pitchFamily="2" charset="-122"/>
              </a:rPr>
              <a:t>途径</a:t>
            </a:r>
            <a:endParaRPr lang="zh-CN" altLang="en-US" sz="2000" b="1" dirty="0">
              <a:solidFill>
                <a:srgbClr val="52596B"/>
              </a:solidFill>
              <a:latin typeface="等线" panose="02010600030101010101" pitchFamily="2" charset="-122"/>
              <a:ea typeface="等线" panose="02010600030101010101" pitchFamily="2" charset="-122"/>
            </a:endParaRPr>
          </a:p>
        </p:txBody>
      </p:sp>
      <p:sp>
        <p:nvSpPr>
          <p:cNvPr id="68" name="文本框 67"/>
          <p:cNvSpPr txBox="1"/>
          <p:nvPr/>
        </p:nvSpPr>
        <p:spPr>
          <a:xfrm>
            <a:off x="5475894" y="3766007"/>
            <a:ext cx="3401934" cy="398780"/>
          </a:xfrm>
          <a:prstGeom prst="rect">
            <a:avLst/>
          </a:prstGeom>
          <a:noFill/>
        </p:spPr>
        <p:txBody>
          <a:bodyPr wrap="square" rtlCol="0">
            <a:spAutoFit/>
            <a:scene3d>
              <a:camera prst="orthographicFront"/>
              <a:lightRig rig="threePt" dir="t"/>
            </a:scene3d>
            <a:sp3d contourW="12700"/>
          </a:bodyPr>
          <a:lstStyle/>
          <a:p>
            <a:pPr>
              <a:defRPr/>
            </a:pPr>
            <a:r>
              <a:rPr lang="zh-CN" altLang="en-US" sz="2000" b="1" dirty="0">
                <a:solidFill>
                  <a:srgbClr val="52596B"/>
                </a:solidFill>
                <a:latin typeface="等线" panose="02010600030101010101" pitchFamily="2" charset="-122"/>
                <a:ea typeface="等线" panose="02010600030101010101" pitchFamily="2" charset="-122"/>
              </a:rPr>
              <a:t>行政救济</a:t>
            </a:r>
            <a:endParaRPr lang="zh-CN" altLang="en-US" sz="2000" b="1" dirty="0">
              <a:solidFill>
                <a:srgbClr val="52596B"/>
              </a:solidFill>
              <a:latin typeface="等线" panose="02010600030101010101" pitchFamily="2" charset="-122"/>
              <a:ea typeface="等线" panose="02010600030101010101" pitchFamily="2" charset="-122"/>
            </a:endParaRPr>
          </a:p>
        </p:txBody>
      </p:sp>
      <p:sp>
        <p:nvSpPr>
          <p:cNvPr id="70" name="文本框 69"/>
          <p:cNvSpPr txBox="1"/>
          <p:nvPr/>
        </p:nvSpPr>
        <p:spPr>
          <a:xfrm>
            <a:off x="5517804" y="2708264"/>
            <a:ext cx="2950200" cy="398780"/>
          </a:xfrm>
          <a:prstGeom prst="rect">
            <a:avLst/>
          </a:prstGeom>
          <a:noFill/>
        </p:spPr>
        <p:txBody>
          <a:bodyPr wrap="square" rtlCol="0">
            <a:spAutoFit/>
            <a:scene3d>
              <a:camera prst="orthographicFront"/>
              <a:lightRig rig="threePt" dir="t"/>
            </a:scene3d>
            <a:sp3d contourW="12700"/>
          </a:bodyPr>
          <a:lstStyle/>
          <a:p>
            <a:pPr>
              <a:defRPr/>
            </a:pPr>
            <a:r>
              <a:rPr lang="zh-CN" altLang="en-US" sz="2000" b="1" dirty="0">
                <a:solidFill>
                  <a:srgbClr val="52596B"/>
                </a:solidFill>
                <a:latin typeface="等线" panose="02010600030101010101" pitchFamily="2" charset="-122"/>
                <a:ea typeface="等线" panose="02010600030101010101" pitchFamily="2" charset="-122"/>
              </a:rPr>
              <a:t>行政处罚</a:t>
            </a:r>
            <a:endParaRPr lang="zh-CN" altLang="en-US" sz="2000" b="1" dirty="0">
              <a:solidFill>
                <a:srgbClr val="52596B"/>
              </a:solidFill>
              <a:latin typeface="等线" panose="02010600030101010101" pitchFamily="2" charset="-122"/>
              <a:ea typeface="等线" panose="02010600030101010101" pitchFamily="2" charset="-122"/>
            </a:endParaRPr>
          </a:p>
        </p:txBody>
      </p:sp>
      <p:sp>
        <p:nvSpPr>
          <p:cNvPr id="72" name="椭圆 71"/>
          <p:cNvSpPr/>
          <p:nvPr/>
        </p:nvSpPr>
        <p:spPr>
          <a:xfrm>
            <a:off x="4603817" y="1351959"/>
            <a:ext cx="1141290" cy="1136652"/>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i="0" u="none" strike="noStrike" kern="0" cap="none" spc="0" normalizeH="0" baseline="0" noProof="0" dirty="0">
                <a:ln>
                  <a:noFill/>
                </a:ln>
                <a:solidFill>
                  <a:srgbClr val="B0725C"/>
                </a:solidFill>
                <a:effectLst/>
                <a:uLnTx/>
                <a:uFillTx/>
                <a:latin typeface="思源黑体 CN Light" panose="020B0300000000000000" pitchFamily="34" charset="-122"/>
                <a:ea typeface="思源黑体 CN Light" panose="020B0300000000000000" pitchFamily="34" charset="-122"/>
                <a:cs typeface="+mn-cs"/>
              </a:rPr>
              <a:t>01</a:t>
            </a:r>
            <a:endParaRPr kumimoji="0" lang="zh-CN" altLang="en-US" sz="4000" i="0" u="none" strike="noStrike" kern="0" cap="none" spc="0" normalizeH="0" baseline="0" noProof="0" dirty="0">
              <a:ln>
                <a:noFill/>
              </a:ln>
              <a:solidFill>
                <a:srgbClr val="B0725C"/>
              </a:solidFill>
              <a:effectLst/>
              <a:uLnTx/>
              <a:uFillTx/>
              <a:latin typeface="思源黑体 CN Light" panose="020B0300000000000000" pitchFamily="34" charset="-122"/>
              <a:ea typeface="思源黑体 CN Light" panose="020B0300000000000000" pitchFamily="34" charset="-122"/>
              <a:cs typeface="+mn-cs"/>
            </a:endParaRPr>
          </a:p>
        </p:txBody>
      </p:sp>
      <p:sp>
        <p:nvSpPr>
          <p:cNvPr id="73" name="椭圆 72"/>
          <p:cNvSpPr/>
          <p:nvPr/>
        </p:nvSpPr>
        <p:spPr>
          <a:xfrm>
            <a:off x="4603817" y="2374776"/>
            <a:ext cx="1141290" cy="1136652"/>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a:ln>
                  <a:noFill/>
                </a:ln>
                <a:solidFill>
                  <a:srgbClr val="B0725C"/>
                </a:solidFill>
                <a:effectLst/>
                <a:uLnTx/>
                <a:uFillTx/>
                <a:latin typeface="思源黑体 CN Light" panose="020B0300000000000000" pitchFamily="34" charset="-122"/>
                <a:ea typeface="思源黑体 CN Light" panose="020B0300000000000000" pitchFamily="34" charset="-122"/>
                <a:cs typeface="+mn-cs"/>
              </a:rPr>
              <a:t>02</a:t>
            </a:r>
            <a:endParaRPr kumimoji="0" lang="zh-CN" altLang="en-US" sz="4000" b="0" i="0" u="none" strike="noStrike" kern="0" cap="none" spc="0" normalizeH="0" baseline="0" noProof="0" dirty="0">
              <a:ln>
                <a:noFill/>
              </a:ln>
              <a:solidFill>
                <a:srgbClr val="B0725C"/>
              </a:solidFill>
              <a:effectLst/>
              <a:uLnTx/>
              <a:uFillTx/>
              <a:latin typeface="思源黑体 CN Light" panose="020B0300000000000000" pitchFamily="34" charset="-122"/>
              <a:ea typeface="思源黑体 CN Light" panose="020B0300000000000000" pitchFamily="34" charset="-122"/>
              <a:cs typeface="+mn-cs"/>
            </a:endParaRPr>
          </a:p>
        </p:txBody>
      </p:sp>
      <p:sp>
        <p:nvSpPr>
          <p:cNvPr id="74" name="椭圆 73"/>
          <p:cNvSpPr/>
          <p:nvPr/>
        </p:nvSpPr>
        <p:spPr>
          <a:xfrm>
            <a:off x="4603817" y="3397593"/>
            <a:ext cx="1141290" cy="1136652"/>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a:ln>
                  <a:noFill/>
                </a:ln>
                <a:solidFill>
                  <a:srgbClr val="B0725C"/>
                </a:solidFill>
                <a:effectLst/>
                <a:uLnTx/>
                <a:uFillTx/>
                <a:latin typeface="思源黑体 CN Light" panose="020B0300000000000000" pitchFamily="34" charset="-122"/>
                <a:ea typeface="思源黑体 CN Light" panose="020B0300000000000000" pitchFamily="34" charset="-122"/>
                <a:cs typeface="+mn-cs"/>
              </a:rPr>
              <a:t>03</a:t>
            </a:r>
            <a:endParaRPr kumimoji="0" lang="zh-CN" altLang="en-US" sz="4000" b="0" i="0" u="none" strike="noStrike" kern="0" cap="none" spc="0" normalizeH="0" baseline="0" noProof="0" dirty="0">
              <a:ln>
                <a:noFill/>
              </a:ln>
              <a:solidFill>
                <a:srgbClr val="B0725C"/>
              </a:solidFill>
              <a:effectLst/>
              <a:uLnTx/>
              <a:uFillTx/>
              <a:latin typeface="思源黑体 CN Light" panose="020B0300000000000000" pitchFamily="34" charset="-122"/>
              <a:ea typeface="思源黑体 CN Light" panose="020B0300000000000000" pitchFamily="34" charset="-122"/>
              <a:cs typeface="+mn-cs"/>
            </a:endParaRPr>
          </a:p>
        </p:txBody>
      </p:sp>
      <p:sp>
        <p:nvSpPr>
          <p:cNvPr id="75" name="椭圆 74"/>
          <p:cNvSpPr/>
          <p:nvPr/>
        </p:nvSpPr>
        <p:spPr>
          <a:xfrm>
            <a:off x="4603817" y="4420410"/>
            <a:ext cx="1141290" cy="1136652"/>
          </a:xfrm>
          <a:prstGeom prst="ellipse">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a:ln>
                  <a:noFill/>
                </a:ln>
                <a:solidFill>
                  <a:srgbClr val="B0725C"/>
                </a:solidFill>
                <a:effectLst/>
                <a:uLnTx/>
                <a:uFillTx/>
                <a:latin typeface="思源黑体 CN Light" panose="020B0300000000000000" pitchFamily="34" charset="-122"/>
                <a:ea typeface="思源黑体 CN Light" panose="020B0300000000000000" pitchFamily="34" charset="-122"/>
                <a:cs typeface="+mn-cs"/>
              </a:rPr>
              <a:t>04</a:t>
            </a:r>
            <a:endParaRPr kumimoji="0" lang="zh-CN" altLang="en-US" sz="4000" b="0" i="0" u="none" strike="noStrike" kern="0" cap="none" spc="0" normalizeH="0" baseline="0" noProof="0" dirty="0">
              <a:ln>
                <a:noFill/>
              </a:ln>
              <a:solidFill>
                <a:srgbClr val="B0725C"/>
              </a:solidFill>
              <a:effectLst/>
              <a:uLnTx/>
              <a:uFillTx/>
              <a:latin typeface="思源黑体 CN Light" panose="020B0300000000000000" pitchFamily="34" charset="-122"/>
              <a:ea typeface="思源黑体 CN Light" panose="020B0300000000000000" pitchFamily="34"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3558" y="2810291"/>
            <a:ext cx="1927666" cy="517154"/>
          </a:xfrm>
          <a:prstGeom prst="rect">
            <a:avLst/>
          </a:prstGeom>
          <a:solidFill>
            <a:srgbClr val="8890A3">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0" y="0"/>
            <a:ext cx="1727201" cy="1384968"/>
          </a:xfrm>
          <a:custGeom>
            <a:avLst/>
            <a:gdLst>
              <a:gd name="connsiteX0" fmla="*/ 0 w 1727201"/>
              <a:gd name="connsiteY0" fmla="*/ 0 h 1384968"/>
              <a:gd name="connsiteX1" fmla="*/ 1708834 w 1727201"/>
              <a:gd name="connsiteY1" fmla="*/ 0 h 1384968"/>
              <a:gd name="connsiteX2" fmla="*/ 1721090 w 1727201"/>
              <a:gd name="connsiteY2" fmla="*/ 80308 h 1384968"/>
              <a:gd name="connsiteX3" fmla="*/ 1727201 w 1727201"/>
              <a:gd name="connsiteY3" fmla="*/ 201328 h 1384968"/>
              <a:gd name="connsiteX4" fmla="*/ 543561 w 1727201"/>
              <a:gd name="connsiteY4" fmla="*/ 1384968 h 1384968"/>
              <a:gd name="connsiteX5" fmla="*/ 82835 w 1727201"/>
              <a:gd name="connsiteY5" fmla="*/ 1291952 h 1384968"/>
              <a:gd name="connsiteX6" fmla="*/ 0 w 1727201"/>
              <a:gd name="connsiteY6" fmla="*/ 1252048 h 1384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201" h="1384968">
                <a:moveTo>
                  <a:pt x="0" y="0"/>
                </a:moveTo>
                <a:lnTo>
                  <a:pt x="1708834" y="0"/>
                </a:lnTo>
                <a:lnTo>
                  <a:pt x="1721090" y="80308"/>
                </a:lnTo>
                <a:cubicBezTo>
                  <a:pt x="1725131" y="120098"/>
                  <a:pt x="1727201" y="160471"/>
                  <a:pt x="1727201" y="201328"/>
                </a:cubicBezTo>
                <a:cubicBezTo>
                  <a:pt x="1727201" y="855034"/>
                  <a:pt x="1197267" y="1384968"/>
                  <a:pt x="543561" y="1384968"/>
                </a:cubicBezTo>
                <a:cubicBezTo>
                  <a:pt x="380135" y="1384968"/>
                  <a:pt x="224444" y="1351847"/>
                  <a:pt x="82835" y="1291952"/>
                </a:cubicBezTo>
                <a:lnTo>
                  <a:pt x="0" y="1252048"/>
                </a:ln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流程图: 接点 9"/>
          <p:cNvSpPr/>
          <p:nvPr/>
        </p:nvSpPr>
        <p:spPr>
          <a:xfrm flipH="1">
            <a:off x="439540" y="4730237"/>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p:nvSpPr>
        <p:spPr>
          <a:xfrm>
            <a:off x="-5257" y="2578300"/>
            <a:ext cx="1022891" cy="1727202"/>
          </a:xfrm>
          <a:custGeom>
            <a:avLst/>
            <a:gdLst>
              <a:gd name="connsiteX0" fmla="*/ 159290 w 1022891"/>
              <a:gd name="connsiteY0" fmla="*/ 0 h 1727202"/>
              <a:gd name="connsiteX1" fmla="*/ 1022891 w 1022891"/>
              <a:gd name="connsiteY1" fmla="*/ 863601 h 1727202"/>
              <a:gd name="connsiteX2" fmla="*/ 159290 w 1022891"/>
              <a:gd name="connsiteY2" fmla="*/ 1727202 h 1727202"/>
              <a:gd name="connsiteX3" fmla="*/ 70992 w 1022891"/>
              <a:gd name="connsiteY3" fmla="*/ 1722744 h 1727202"/>
              <a:gd name="connsiteX4" fmla="*/ 0 w 1022891"/>
              <a:gd name="connsiteY4" fmla="*/ 1711909 h 1727202"/>
              <a:gd name="connsiteX5" fmla="*/ 0 w 1022891"/>
              <a:gd name="connsiteY5" fmla="*/ 15293 h 1727202"/>
              <a:gd name="connsiteX6" fmla="*/ 70992 w 1022891"/>
              <a:gd name="connsiteY6" fmla="*/ 4459 h 1727202"/>
              <a:gd name="connsiteX7" fmla="*/ 159290 w 1022891"/>
              <a:gd name="connsiteY7" fmla="*/ 0 h 172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891" h="1727202">
                <a:moveTo>
                  <a:pt x="159290" y="0"/>
                </a:moveTo>
                <a:cubicBezTo>
                  <a:pt x="636244" y="0"/>
                  <a:pt x="1022891" y="386647"/>
                  <a:pt x="1022891" y="863601"/>
                </a:cubicBezTo>
                <a:cubicBezTo>
                  <a:pt x="1022891" y="1340555"/>
                  <a:pt x="636244" y="1727202"/>
                  <a:pt x="159290" y="1727202"/>
                </a:cubicBezTo>
                <a:cubicBezTo>
                  <a:pt x="129480" y="1727202"/>
                  <a:pt x="100024" y="1725692"/>
                  <a:pt x="70992" y="1722744"/>
                </a:cubicBezTo>
                <a:lnTo>
                  <a:pt x="0" y="1711909"/>
                </a:lnTo>
                <a:lnTo>
                  <a:pt x="0" y="15293"/>
                </a:lnTo>
                <a:lnTo>
                  <a:pt x="70992" y="4459"/>
                </a:lnTo>
                <a:cubicBezTo>
                  <a:pt x="100024" y="1511"/>
                  <a:pt x="129480" y="0"/>
                  <a:pt x="159290" y="0"/>
                </a:cubicBezTo>
                <a:close/>
              </a:path>
            </a:pathLst>
          </a:cu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流程图: 接点 26"/>
          <p:cNvSpPr/>
          <p:nvPr/>
        </p:nvSpPr>
        <p:spPr>
          <a:xfrm>
            <a:off x="1286276" y="1806370"/>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5" name="组合 54"/>
          <p:cNvGrpSpPr/>
          <p:nvPr/>
        </p:nvGrpSpPr>
        <p:grpSpPr>
          <a:xfrm>
            <a:off x="6950949" y="2565812"/>
            <a:ext cx="6026371" cy="4292188"/>
            <a:chOff x="6972720" y="2565812"/>
            <a:chExt cx="6026371" cy="4292188"/>
          </a:xfrm>
        </p:grpSpPr>
        <p:sp>
          <p:nvSpPr>
            <p:cNvPr id="22" name="任意多边形: 形状 21"/>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流程图: 接点 12"/>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流程图: 接点 1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流程图: 接点 24"/>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流程图: 接点 25"/>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形状 5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形状 52"/>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形状 51"/>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形状 50"/>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任意多边形: 形状 49"/>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形状 4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形状 47"/>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形状 46"/>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任意多边形: 形状 60"/>
          <p:cNvSpPr/>
          <p:nvPr/>
        </p:nvSpPr>
        <p:spPr>
          <a:xfrm rot="2578228">
            <a:off x="-240294" y="6401060"/>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2" name="任意多边形: 形状 61"/>
          <p:cNvSpPr/>
          <p:nvPr/>
        </p:nvSpPr>
        <p:spPr>
          <a:xfrm rot="13401928">
            <a:off x="11060064" y="389778"/>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3" name="任意多边形: 形状 62"/>
          <p:cNvSpPr/>
          <p:nvPr/>
        </p:nvSpPr>
        <p:spPr>
          <a:xfrm rot="13240294">
            <a:off x="10314590" y="641831"/>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4" name="任意多边形: 形状 63"/>
          <p:cNvSpPr/>
          <p:nvPr/>
        </p:nvSpPr>
        <p:spPr>
          <a:xfrm rot="2404826">
            <a:off x="-120621" y="6681498"/>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1" name="流程图: 接点 80"/>
          <p:cNvSpPr/>
          <p:nvPr/>
        </p:nvSpPr>
        <p:spPr>
          <a:xfrm>
            <a:off x="7910786" y="303420"/>
            <a:ext cx="462778" cy="46277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7" name="流程图: 接点 96"/>
          <p:cNvSpPr/>
          <p:nvPr/>
        </p:nvSpPr>
        <p:spPr>
          <a:xfrm flipH="1">
            <a:off x="8877344" y="135561"/>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41" name="组合 40"/>
          <p:cNvGrpSpPr/>
          <p:nvPr/>
        </p:nvGrpSpPr>
        <p:grpSpPr>
          <a:xfrm>
            <a:off x="2486894" y="1806370"/>
            <a:ext cx="4542127" cy="2338481"/>
            <a:chOff x="3962216" y="2209944"/>
            <a:chExt cx="4542127" cy="2338481"/>
          </a:xfrm>
        </p:grpSpPr>
        <p:sp>
          <p:nvSpPr>
            <p:cNvPr id="42" name="矩形 41"/>
            <p:cNvSpPr/>
            <p:nvPr/>
          </p:nvSpPr>
          <p:spPr>
            <a:xfrm>
              <a:off x="5107593" y="2209944"/>
              <a:ext cx="1976823" cy="1862048"/>
            </a:xfrm>
            <a:prstGeom prst="rect">
              <a:avLst/>
            </a:prstGeom>
            <a:noFill/>
          </p:spPr>
          <p:txBody>
            <a:bodyPr wrap="none" lIns="91440" tIns="45720" rIns="91440" bIns="45720">
              <a:spAutoFit/>
            </a:bodyPr>
            <a:lstStyle/>
            <a:p>
              <a:pPr algn="ctr">
                <a:defRPr/>
              </a:pPr>
              <a:r>
                <a:rPr lang="en-US" altLang="zh-CN" sz="11500" dirty="0">
                  <a:ln w="0"/>
                  <a:solidFill>
                    <a:srgbClr val="B0725C"/>
                  </a:solidFill>
                  <a:effectLst>
                    <a:outerShdw blurRad="38100" dist="19050" dir="2700000" algn="tl" rotWithShape="0">
                      <a:prstClr val="black">
                        <a:alpha val="40000"/>
                      </a:prstClr>
                    </a:outerShdw>
                  </a:effectLst>
                  <a:latin typeface="思源宋体 CN Heavy" panose="02020900000000000000" pitchFamily="18" charset="-122"/>
                  <a:ea typeface="思源宋体 CN Heavy" panose="02020900000000000000" pitchFamily="18" charset="-122"/>
                </a:rPr>
                <a:t>01</a:t>
              </a:r>
              <a:endParaRPr lang="zh-CN" altLang="en-US" sz="11500" dirty="0">
                <a:ln w="0"/>
                <a:solidFill>
                  <a:srgbClr val="B0725C"/>
                </a:solidFill>
                <a:effectLst>
                  <a:outerShdw blurRad="38100" dist="19050" dir="2700000" algn="tl" rotWithShape="0">
                    <a:prstClr val="black">
                      <a:alpha val="40000"/>
                    </a:prstClr>
                  </a:outerShdw>
                </a:effectLst>
                <a:latin typeface="思源宋体 CN Heavy" panose="02020900000000000000" pitchFamily="18" charset="-122"/>
                <a:ea typeface="思源宋体 CN Heavy" panose="02020900000000000000" pitchFamily="18" charset="-122"/>
              </a:endParaRPr>
            </a:p>
          </p:txBody>
        </p:sp>
        <p:sp>
          <p:nvSpPr>
            <p:cNvPr id="56" name="文本框 55"/>
            <p:cNvSpPr txBox="1"/>
            <p:nvPr/>
          </p:nvSpPr>
          <p:spPr>
            <a:xfrm>
              <a:off x="3962216" y="3718480"/>
              <a:ext cx="4542127" cy="829945"/>
            </a:xfrm>
            <a:prstGeom prst="rect">
              <a:avLst/>
            </a:prstGeom>
            <a:noFill/>
            <a:ln>
              <a:noFill/>
            </a:ln>
          </p:spPr>
          <p:txBody>
            <a:bodyPr wrap="square" rtlCol="0">
              <a:spAutoFit/>
            </a:bodyPr>
            <a:lstStyle/>
            <a:p>
              <a:pPr algn="just">
                <a:defRPr/>
              </a:pPr>
              <a:r>
                <a:rPr lang="zh-CN" altLang="en-US" sz="4800" b="1" kern="800" spc="800" dirty="0">
                  <a:solidFill>
                    <a:srgbClr val="52596B"/>
                  </a:solidFill>
                  <a:latin typeface="楷体" panose="02010609060101010101" pitchFamily="49" charset="-122"/>
                  <a:ea typeface="楷体" panose="02010609060101010101" pitchFamily="49" charset="-122"/>
                </a:rPr>
                <a:t>案例分析</a:t>
              </a:r>
              <a:endParaRPr lang="zh-CN" altLang="en-US" sz="4800" b="1" kern="800" spc="800" dirty="0">
                <a:solidFill>
                  <a:srgbClr val="52596B"/>
                </a:solidFill>
                <a:latin typeface="楷体" panose="02010609060101010101" pitchFamily="49" charset="-122"/>
                <a:ea typeface="楷体" panose="02010609060101010101" pitchFamily="49" charset="-122"/>
              </a:endParaRP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3635" y="5109882"/>
            <a:ext cx="2454414" cy="1748118"/>
            <a:chOff x="6972720" y="2565812"/>
            <a:chExt cx="6026371" cy="4292188"/>
          </a:xfrm>
        </p:grpSpPr>
        <p:sp>
          <p:nvSpPr>
            <p:cNvPr id="3" name="任意多边形: 形状 2"/>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流程图: 接点 3"/>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流程图: 接点 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形状 5"/>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流程图: 接点 6"/>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流程图: 接点 7"/>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形状 8"/>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形状 9"/>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形状 10"/>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形状 11"/>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形状 12"/>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形状 13"/>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形状 14"/>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任意多边形: 形状 15"/>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rot="10800000">
            <a:off x="-324388" y="0"/>
            <a:ext cx="2454414" cy="1748118"/>
            <a:chOff x="6972720" y="2565812"/>
            <a:chExt cx="6026371" cy="4292188"/>
          </a:xfrm>
        </p:grpSpPr>
        <p:sp>
          <p:nvSpPr>
            <p:cNvPr id="18" name="任意多边形: 形状 17"/>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流程图: 接点 18"/>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流程图: 接点 19"/>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形状 20"/>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流程图: 接点 21"/>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流程图: 接点 22"/>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形状 24"/>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6" name="任意多边形: 形状 25"/>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形状 26"/>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形状 27"/>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任意多边形: 形状 2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形状 29"/>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形状 30"/>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4" name="文本框 33"/>
          <p:cNvSpPr txBox="1"/>
          <p:nvPr/>
        </p:nvSpPr>
        <p:spPr>
          <a:xfrm>
            <a:off x="1889760" y="559435"/>
            <a:ext cx="841248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52596B"/>
                </a:solidFill>
                <a:effectLst/>
                <a:uLnTx/>
                <a:uFillTx/>
                <a:latin typeface="等线" panose="02010600030101010101" pitchFamily="2" charset="-122"/>
                <a:ea typeface="等线" panose="02010600030101010101" pitchFamily="2" charset="-122"/>
                <a:cs typeface="+mn-ea"/>
                <a:sym typeface="+mn-lt"/>
              </a:rPr>
              <a:t>嘉善银海秸秆回收有限公司未按规定开展安全生产教育培训案</a:t>
            </a:r>
            <a:endParaRPr kumimoji="0" lang="zh-CN" altLang="en-US" sz="2400" b="1" i="0" u="none" strike="noStrike" kern="1200" cap="none" spc="0" normalizeH="0" baseline="0" noProof="0" dirty="0">
              <a:ln>
                <a:noFill/>
              </a:ln>
              <a:solidFill>
                <a:srgbClr val="52596B"/>
              </a:solidFill>
              <a:effectLst/>
              <a:uLnTx/>
              <a:uFillTx/>
              <a:latin typeface="等线" panose="02010600030101010101" pitchFamily="2" charset="-122"/>
              <a:ea typeface="等线" panose="02010600030101010101" pitchFamily="2" charset="-122"/>
              <a:cs typeface="+mn-ea"/>
              <a:sym typeface="+mn-lt"/>
            </a:endParaRPr>
          </a:p>
        </p:txBody>
      </p:sp>
      <p:grpSp>
        <p:nvGrpSpPr>
          <p:cNvPr id="37" name="组合 36"/>
          <p:cNvGrpSpPr/>
          <p:nvPr/>
        </p:nvGrpSpPr>
        <p:grpSpPr>
          <a:xfrm>
            <a:off x="5879727" y="2006094"/>
            <a:ext cx="5609590" cy="3331210"/>
            <a:chOff x="6096000" y="2002383"/>
            <a:chExt cx="5609590" cy="3331210"/>
          </a:xfrm>
        </p:grpSpPr>
        <p:sp>
          <p:nvSpPr>
            <p:cNvPr id="38" name="Oval 8"/>
            <p:cNvSpPr/>
            <p:nvPr/>
          </p:nvSpPr>
          <p:spPr>
            <a:xfrm>
              <a:off x="6096000" y="2002383"/>
              <a:ext cx="509492" cy="509490"/>
            </a:xfrm>
            <a:prstGeom prst="ellipse">
              <a:avLst/>
            </a:prstGeom>
            <a:solidFill>
              <a:srgbClr val="5259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prstClr val="white"/>
                </a:solidFill>
                <a:effectLst/>
                <a:uLnTx/>
                <a:uFillTx/>
                <a:latin typeface="等线" panose="02010600030101010101" pitchFamily="2" charset="-122"/>
                <a:ea typeface="+mn-ea"/>
                <a:cs typeface="+mn-cs"/>
              </a:endParaRPr>
            </a:p>
          </p:txBody>
        </p:sp>
        <p:sp>
          <p:nvSpPr>
            <p:cNvPr id="41" name="Freeform 105"/>
            <p:cNvSpPr>
              <a:spLocks noEditPoints="1"/>
            </p:cNvSpPr>
            <p:nvPr/>
          </p:nvSpPr>
          <p:spPr bwMode="auto">
            <a:xfrm>
              <a:off x="6239002" y="2109803"/>
              <a:ext cx="223486" cy="27014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等线" panose="02010600030101010101" pitchFamily="2" charset="-122"/>
                <a:ea typeface="等线" panose="02010600030101010101" pitchFamily="2" charset="-122"/>
              </a:endParaRPr>
            </a:p>
          </p:txBody>
        </p:sp>
        <p:sp>
          <p:nvSpPr>
            <p:cNvPr id="44" name="Freeform 70"/>
            <p:cNvSpPr/>
            <p:nvPr/>
          </p:nvSpPr>
          <p:spPr bwMode="auto">
            <a:xfrm>
              <a:off x="6227337" y="4900121"/>
              <a:ext cx="246816" cy="227168"/>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等线" panose="02010600030101010101" pitchFamily="2" charset="-122"/>
                <a:ea typeface="等线" panose="02010600030101010101" pitchFamily="2" charset="-122"/>
              </a:endParaRPr>
            </a:p>
          </p:txBody>
        </p:sp>
        <p:sp>
          <p:nvSpPr>
            <p:cNvPr id="46" name="文本框1"/>
            <p:cNvSpPr txBox="1"/>
            <p:nvPr/>
          </p:nvSpPr>
          <p:spPr>
            <a:xfrm>
              <a:off x="6605270" y="2010638"/>
              <a:ext cx="5100320" cy="3322955"/>
            </a:xfrm>
            <a:prstGeom prst="rect">
              <a:avLst/>
            </a:prstGeom>
            <a:noFill/>
          </p:spPr>
          <p:txBody>
            <a:bodyPr wrap="square" rtlCol="0">
              <a:spAutoFit/>
            </a:bodyPr>
            <a:lstStyle/>
            <a:p>
              <a:pPr marL="0" marR="0" lvl="0" indent="0" algn="l" defTabSz="914400" fontAlgn="auto">
                <a:lnSpc>
                  <a:spcPct val="15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52596B"/>
                  </a:solidFill>
                  <a:effectLst/>
                  <a:uLnTx/>
                  <a:uFillTx/>
                  <a:latin typeface="思源黑体 CN Bold" panose="020B0800000000000000" pitchFamily="34" charset="-122"/>
                  <a:ea typeface="思源黑体 CN Bold" panose="020B0800000000000000" pitchFamily="34" charset="-122"/>
                </a:rPr>
                <a:t>2019年1月14日，嘉善县综合行政执法局对嘉善银海秸秆回收有限公司执法检查时发现，该公司未按规定对从业人员进行安全生产教育培训、未如实记录安全生产教育培训情况。2019年2月22日，嘉善县综合行政执法局依法对嘉善银海秸秆回收有限公司作出“罚款3万元”的行政处罚。</a:t>
              </a:r>
              <a:endParaRPr kumimoji="0" lang="zh-CN" altLang="en-US" sz="2000" b="1" i="0" u="none" strike="noStrike" kern="0" cap="none" spc="0" normalizeH="0" baseline="0" noProof="0" dirty="0">
                <a:ln>
                  <a:noFill/>
                </a:ln>
                <a:solidFill>
                  <a:srgbClr val="52596B"/>
                </a:solidFill>
                <a:effectLst/>
                <a:uLnTx/>
                <a:uFillTx/>
                <a:latin typeface="思源黑体 CN Bold" panose="020B0800000000000000" pitchFamily="34" charset="-122"/>
                <a:ea typeface="思源黑体 CN Bold" panose="020B0800000000000000" pitchFamily="34" charset="-122"/>
              </a:endParaRPr>
            </a:p>
          </p:txBody>
        </p:sp>
      </p:grpSp>
      <p:pic>
        <p:nvPicPr>
          <p:cNvPr id="57" name="图片 56" descr="C:\Users\19085\Desktop\3dac03bc22117a8c998ae1daf4d17f60.jpeg3dac03bc22117a8c998ae1daf4d17f60"/>
          <p:cNvPicPr>
            <a:picLocks noChangeAspect="1"/>
          </p:cNvPicPr>
          <p:nvPr/>
        </p:nvPicPr>
        <p:blipFill>
          <a:blip r:embed="rId1"/>
          <a:srcRect/>
          <a:stretch>
            <a:fillRect/>
          </a:stretch>
        </p:blipFill>
        <p:spPr>
          <a:xfrm>
            <a:off x="1095748" y="2539568"/>
            <a:ext cx="4346938" cy="2512060"/>
          </a:xfrm>
          <a:custGeom>
            <a:avLst/>
            <a:gdLst>
              <a:gd name="connsiteX0" fmla="*/ 0 w 4346938"/>
              <a:gd name="connsiteY0" fmla="*/ 0 h 3855021"/>
              <a:gd name="connsiteX1" fmla="*/ 4346938 w 4346938"/>
              <a:gd name="connsiteY1" fmla="*/ 0 h 3855021"/>
              <a:gd name="connsiteX2" fmla="*/ 4346938 w 4346938"/>
              <a:gd name="connsiteY2" fmla="*/ 3855021 h 3855021"/>
              <a:gd name="connsiteX3" fmla="*/ 0 w 4346938"/>
              <a:gd name="connsiteY3" fmla="*/ 3855021 h 3855021"/>
            </a:gdLst>
            <a:ahLst/>
            <a:cxnLst>
              <a:cxn ang="0">
                <a:pos x="connsiteX0" y="connsiteY0"/>
              </a:cxn>
              <a:cxn ang="0">
                <a:pos x="connsiteX1" y="connsiteY1"/>
              </a:cxn>
              <a:cxn ang="0">
                <a:pos x="connsiteX2" y="connsiteY2"/>
              </a:cxn>
              <a:cxn ang="0">
                <a:pos x="connsiteX3" y="connsiteY3"/>
              </a:cxn>
            </a:cxnLst>
            <a:rect l="l" t="t" r="r" b="b"/>
            <a:pathLst>
              <a:path w="4346938" h="3855021">
                <a:moveTo>
                  <a:pt x="0" y="0"/>
                </a:moveTo>
                <a:lnTo>
                  <a:pt x="4346938" y="0"/>
                </a:lnTo>
                <a:lnTo>
                  <a:pt x="4346938" y="3855021"/>
                </a:lnTo>
                <a:lnTo>
                  <a:pt x="0" y="3855021"/>
                </a:lnTo>
                <a:close/>
              </a:path>
            </a:pathLst>
          </a:cu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3558" y="2810291"/>
            <a:ext cx="1927666" cy="517154"/>
          </a:xfrm>
          <a:prstGeom prst="rect">
            <a:avLst/>
          </a:prstGeom>
          <a:solidFill>
            <a:srgbClr val="8890A3">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p:nvSpPr>
        <p:spPr>
          <a:xfrm>
            <a:off x="0" y="0"/>
            <a:ext cx="1727201" cy="1384968"/>
          </a:xfrm>
          <a:custGeom>
            <a:avLst/>
            <a:gdLst>
              <a:gd name="connsiteX0" fmla="*/ 0 w 1727201"/>
              <a:gd name="connsiteY0" fmla="*/ 0 h 1384968"/>
              <a:gd name="connsiteX1" fmla="*/ 1708834 w 1727201"/>
              <a:gd name="connsiteY1" fmla="*/ 0 h 1384968"/>
              <a:gd name="connsiteX2" fmla="*/ 1721090 w 1727201"/>
              <a:gd name="connsiteY2" fmla="*/ 80308 h 1384968"/>
              <a:gd name="connsiteX3" fmla="*/ 1727201 w 1727201"/>
              <a:gd name="connsiteY3" fmla="*/ 201328 h 1384968"/>
              <a:gd name="connsiteX4" fmla="*/ 543561 w 1727201"/>
              <a:gd name="connsiteY4" fmla="*/ 1384968 h 1384968"/>
              <a:gd name="connsiteX5" fmla="*/ 82835 w 1727201"/>
              <a:gd name="connsiteY5" fmla="*/ 1291952 h 1384968"/>
              <a:gd name="connsiteX6" fmla="*/ 0 w 1727201"/>
              <a:gd name="connsiteY6" fmla="*/ 1252048 h 1384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201" h="1384968">
                <a:moveTo>
                  <a:pt x="0" y="0"/>
                </a:moveTo>
                <a:lnTo>
                  <a:pt x="1708834" y="0"/>
                </a:lnTo>
                <a:lnTo>
                  <a:pt x="1721090" y="80308"/>
                </a:lnTo>
                <a:cubicBezTo>
                  <a:pt x="1725131" y="120098"/>
                  <a:pt x="1727201" y="160471"/>
                  <a:pt x="1727201" y="201328"/>
                </a:cubicBezTo>
                <a:cubicBezTo>
                  <a:pt x="1727201" y="855034"/>
                  <a:pt x="1197267" y="1384968"/>
                  <a:pt x="543561" y="1384968"/>
                </a:cubicBezTo>
                <a:cubicBezTo>
                  <a:pt x="380135" y="1384968"/>
                  <a:pt x="224444" y="1351847"/>
                  <a:pt x="82835" y="1291952"/>
                </a:cubicBezTo>
                <a:lnTo>
                  <a:pt x="0" y="1252048"/>
                </a:ln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流程图: 接点 9"/>
          <p:cNvSpPr/>
          <p:nvPr/>
        </p:nvSpPr>
        <p:spPr>
          <a:xfrm flipH="1">
            <a:off x="439540" y="4730237"/>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p:nvSpPr>
        <p:spPr>
          <a:xfrm>
            <a:off x="-5257" y="2578300"/>
            <a:ext cx="1022891" cy="1727202"/>
          </a:xfrm>
          <a:custGeom>
            <a:avLst/>
            <a:gdLst>
              <a:gd name="connsiteX0" fmla="*/ 159290 w 1022891"/>
              <a:gd name="connsiteY0" fmla="*/ 0 h 1727202"/>
              <a:gd name="connsiteX1" fmla="*/ 1022891 w 1022891"/>
              <a:gd name="connsiteY1" fmla="*/ 863601 h 1727202"/>
              <a:gd name="connsiteX2" fmla="*/ 159290 w 1022891"/>
              <a:gd name="connsiteY2" fmla="*/ 1727202 h 1727202"/>
              <a:gd name="connsiteX3" fmla="*/ 70992 w 1022891"/>
              <a:gd name="connsiteY3" fmla="*/ 1722744 h 1727202"/>
              <a:gd name="connsiteX4" fmla="*/ 0 w 1022891"/>
              <a:gd name="connsiteY4" fmla="*/ 1711909 h 1727202"/>
              <a:gd name="connsiteX5" fmla="*/ 0 w 1022891"/>
              <a:gd name="connsiteY5" fmla="*/ 15293 h 1727202"/>
              <a:gd name="connsiteX6" fmla="*/ 70992 w 1022891"/>
              <a:gd name="connsiteY6" fmla="*/ 4459 h 1727202"/>
              <a:gd name="connsiteX7" fmla="*/ 159290 w 1022891"/>
              <a:gd name="connsiteY7" fmla="*/ 0 h 172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891" h="1727202">
                <a:moveTo>
                  <a:pt x="159290" y="0"/>
                </a:moveTo>
                <a:cubicBezTo>
                  <a:pt x="636244" y="0"/>
                  <a:pt x="1022891" y="386647"/>
                  <a:pt x="1022891" y="863601"/>
                </a:cubicBezTo>
                <a:cubicBezTo>
                  <a:pt x="1022891" y="1340555"/>
                  <a:pt x="636244" y="1727202"/>
                  <a:pt x="159290" y="1727202"/>
                </a:cubicBezTo>
                <a:cubicBezTo>
                  <a:pt x="129480" y="1727202"/>
                  <a:pt x="100024" y="1725692"/>
                  <a:pt x="70992" y="1722744"/>
                </a:cubicBezTo>
                <a:lnTo>
                  <a:pt x="0" y="1711909"/>
                </a:lnTo>
                <a:lnTo>
                  <a:pt x="0" y="15293"/>
                </a:lnTo>
                <a:lnTo>
                  <a:pt x="70992" y="4459"/>
                </a:lnTo>
                <a:cubicBezTo>
                  <a:pt x="100024" y="1511"/>
                  <a:pt x="129480" y="0"/>
                  <a:pt x="159290" y="0"/>
                </a:cubicBezTo>
                <a:close/>
              </a:path>
            </a:pathLst>
          </a:cu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流程图: 接点 26"/>
          <p:cNvSpPr/>
          <p:nvPr/>
        </p:nvSpPr>
        <p:spPr>
          <a:xfrm>
            <a:off x="1286276" y="1806370"/>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5" name="组合 54"/>
          <p:cNvGrpSpPr/>
          <p:nvPr/>
        </p:nvGrpSpPr>
        <p:grpSpPr>
          <a:xfrm>
            <a:off x="6950949" y="2565812"/>
            <a:ext cx="6026371" cy="4292188"/>
            <a:chOff x="6972720" y="2565812"/>
            <a:chExt cx="6026371" cy="4292188"/>
          </a:xfrm>
        </p:grpSpPr>
        <p:sp>
          <p:nvSpPr>
            <p:cNvPr id="22" name="任意多边形: 形状 21"/>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流程图: 接点 12"/>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流程图: 接点 1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流程图: 接点 24"/>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流程图: 接点 25"/>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形状 5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形状 52"/>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形状 51"/>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形状 50"/>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任意多边形: 形状 49"/>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形状 4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形状 47"/>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形状 46"/>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任意多边形: 形状 60"/>
          <p:cNvSpPr/>
          <p:nvPr/>
        </p:nvSpPr>
        <p:spPr>
          <a:xfrm rot="2578228">
            <a:off x="-240294" y="6401060"/>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2" name="任意多边形: 形状 61"/>
          <p:cNvSpPr/>
          <p:nvPr/>
        </p:nvSpPr>
        <p:spPr>
          <a:xfrm rot="13401928">
            <a:off x="11060064" y="389778"/>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3" name="任意多边形: 形状 62"/>
          <p:cNvSpPr/>
          <p:nvPr/>
        </p:nvSpPr>
        <p:spPr>
          <a:xfrm rot="13240294">
            <a:off x="10314590" y="641831"/>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4" name="任意多边形: 形状 63"/>
          <p:cNvSpPr/>
          <p:nvPr/>
        </p:nvSpPr>
        <p:spPr>
          <a:xfrm rot="2404826">
            <a:off x="-120621" y="6681498"/>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1" name="流程图: 接点 80"/>
          <p:cNvSpPr/>
          <p:nvPr/>
        </p:nvSpPr>
        <p:spPr>
          <a:xfrm>
            <a:off x="7910786" y="303420"/>
            <a:ext cx="462778" cy="46277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7" name="流程图: 接点 96"/>
          <p:cNvSpPr/>
          <p:nvPr/>
        </p:nvSpPr>
        <p:spPr>
          <a:xfrm flipH="1">
            <a:off x="8877344" y="135561"/>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41" name="组合 40"/>
          <p:cNvGrpSpPr/>
          <p:nvPr/>
        </p:nvGrpSpPr>
        <p:grpSpPr>
          <a:xfrm>
            <a:off x="2486894" y="1806370"/>
            <a:ext cx="4542127" cy="2338481"/>
            <a:chOff x="3962216" y="2209944"/>
            <a:chExt cx="4542127" cy="2338481"/>
          </a:xfrm>
        </p:grpSpPr>
        <p:sp>
          <p:nvSpPr>
            <p:cNvPr id="42" name="矩形 41"/>
            <p:cNvSpPr/>
            <p:nvPr/>
          </p:nvSpPr>
          <p:spPr>
            <a:xfrm>
              <a:off x="5138049" y="2209944"/>
              <a:ext cx="1915910" cy="1862048"/>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w="0"/>
                  <a:solidFill>
                    <a:srgbClr val="B0725C"/>
                  </a:solidFill>
                  <a:effectLst>
                    <a:outerShdw blurRad="38100" dist="19050" dir="2700000" algn="tl" rotWithShape="0">
                      <a:prstClr val="black">
                        <a:alpha val="40000"/>
                      </a:prstClr>
                    </a:outerShdw>
                  </a:effectLst>
                  <a:uLnTx/>
                  <a:uFillTx/>
                  <a:latin typeface="思源宋体 CN Heavy" panose="02020900000000000000" pitchFamily="18" charset="-122"/>
                  <a:ea typeface="思源宋体 CN Heavy" panose="02020900000000000000" pitchFamily="18" charset="-122"/>
                  <a:cs typeface="+mn-cs"/>
                </a:rPr>
                <a:t>02</a:t>
              </a:r>
              <a:endParaRPr kumimoji="0" lang="zh-CN" altLang="en-US" sz="11500" b="0" i="0" u="none" strike="noStrike" kern="1200" cap="none" spc="0" normalizeH="0" baseline="0" noProof="0" dirty="0">
                <a:ln w="0"/>
                <a:solidFill>
                  <a:srgbClr val="B0725C"/>
                </a:solidFill>
                <a:effectLst>
                  <a:outerShdw blurRad="38100" dist="19050" dir="2700000" algn="tl" rotWithShape="0">
                    <a:prstClr val="black">
                      <a:alpha val="40000"/>
                    </a:prstClr>
                  </a:outerShdw>
                </a:effectLst>
                <a:uLnTx/>
                <a:uFillTx/>
                <a:latin typeface="思源宋体 CN Heavy" panose="02020900000000000000" pitchFamily="18" charset="-122"/>
                <a:ea typeface="思源宋体 CN Heavy" panose="02020900000000000000" pitchFamily="18" charset="-122"/>
                <a:cs typeface="+mn-cs"/>
              </a:endParaRPr>
            </a:p>
          </p:txBody>
        </p:sp>
        <p:sp>
          <p:nvSpPr>
            <p:cNvPr id="56" name="文本框 55"/>
            <p:cNvSpPr txBox="1"/>
            <p:nvPr/>
          </p:nvSpPr>
          <p:spPr>
            <a:xfrm>
              <a:off x="3962216" y="3718480"/>
              <a:ext cx="4542127" cy="829945"/>
            </a:xfrm>
            <a:prstGeom prst="rect">
              <a:avLst/>
            </a:prstGeom>
            <a:no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4800" b="1" kern="800" spc="800" dirty="0">
                  <a:solidFill>
                    <a:srgbClr val="52596B"/>
                  </a:solidFill>
                  <a:latin typeface="楷体" panose="02010609060101010101" pitchFamily="49" charset="-122"/>
                  <a:ea typeface="楷体" panose="02010609060101010101" pitchFamily="49" charset="-122"/>
                </a:rPr>
                <a:t>行政处罚</a:t>
              </a:r>
              <a:endParaRPr lang="zh-CN" altLang="en-US" sz="4800" b="1" kern="800" spc="800" dirty="0">
                <a:solidFill>
                  <a:srgbClr val="52596B"/>
                </a:solidFill>
                <a:latin typeface="楷体" panose="02010609060101010101" pitchFamily="49" charset="-122"/>
                <a:ea typeface="楷体" panose="02010609060101010101" pitchFamily="49" charset="-122"/>
              </a:endParaRP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3635" y="5109882"/>
            <a:ext cx="2454414" cy="1748118"/>
            <a:chOff x="6972720" y="2565812"/>
            <a:chExt cx="6026371" cy="4292188"/>
          </a:xfrm>
        </p:grpSpPr>
        <p:sp>
          <p:nvSpPr>
            <p:cNvPr id="3" name="任意多边形: 形状 2"/>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流程图: 接点 3"/>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流程图: 接点 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形状 5"/>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流程图: 接点 6"/>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流程图: 接点 7"/>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形状 8"/>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形状 9"/>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形状 10"/>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形状 11"/>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形状 12"/>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形状 13"/>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形状 14"/>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任意多边形: 形状 15"/>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rot="10800000">
            <a:off x="-324388" y="0"/>
            <a:ext cx="2454414" cy="1748118"/>
            <a:chOff x="6972720" y="2565812"/>
            <a:chExt cx="6026371" cy="4292188"/>
          </a:xfrm>
        </p:grpSpPr>
        <p:sp>
          <p:nvSpPr>
            <p:cNvPr id="18" name="任意多边形: 形状 17"/>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流程图: 接点 18"/>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流程图: 接点 19"/>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形状 20"/>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流程图: 接点 21"/>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流程图: 接点 22"/>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形状 24"/>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6" name="任意多边形: 形状 25"/>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形状 26"/>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形状 27"/>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任意多边形: 形状 2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形状 29"/>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形状 30"/>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4" name="文本框 33"/>
          <p:cNvSpPr txBox="1"/>
          <p:nvPr/>
        </p:nvSpPr>
        <p:spPr>
          <a:xfrm>
            <a:off x="5394960" y="559435"/>
            <a:ext cx="140208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52596B"/>
                </a:solidFill>
                <a:effectLst/>
                <a:uLnTx/>
                <a:uFillTx/>
                <a:latin typeface="等线" panose="02010600030101010101" pitchFamily="2" charset="-122"/>
                <a:ea typeface="等线" panose="02010600030101010101" pitchFamily="2" charset="-122"/>
                <a:cs typeface="+mn-ea"/>
                <a:sym typeface="+mn-lt"/>
              </a:rPr>
              <a:t>行政处罚</a:t>
            </a:r>
            <a:endParaRPr kumimoji="0" lang="zh-CN" altLang="en-US" sz="2400" b="1" i="0" u="none" strike="noStrike" kern="1200" cap="none" spc="0" normalizeH="0" baseline="0" noProof="0" dirty="0">
              <a:ln>
                <a:noFill/>
              </a:ln>
              <a:solidFill>
                <a:srgbClr val="52596B"/>
              </a:solidFill>
              <a:effectLst/>
              <a:uLnTx/>
              <a:uFillTx/>
              <a:latin typeface="等线" panose="02010600030101010101" pitchFamily="2" charset="-122"/>
              <a:ea typeface="等线" panose="02010600030101010101" pitchFamily="2" charset="-122"/>
              <a:cs typeface="+mn-ea"/>
              <a:sym typeface="+mn-lt"/>
            </a:endParaRPr>
          </a:p>
        </p:txBody>
      </p:sp>
      <p:grpSp>
        <p:nvGrpSpPr>
          <p:cNvPr id="37" name="组合 36"/>
          <p:cNvGrpSpPr/>
          <p:nvPr/>
        </p:nvGrpSpPr>
        <p:grpSpPr>
          <a:xfrm>
            <a:off x="5841365" y="1756410"/>
            <a:ext cx="5330190" cy="4165318"/>
            <a:chOff x="6085205" y="2010866"/>
            <a:chExt cx="5330190" cy="4152441"/>
          </a:xfrm>
        </p:grpSpPr>
        <p:sp>
          <p:nvSpPr>
            <p:cNvPr id="39" name="Oval 12"/>
            <p:cNvSpPr/>
            <p:nvPr/>
          </p:nvSpPr>
          <p:spPr>
            <a:xfrm>
              <a:off x="6099810" y="2011095"/>
              <a:ext cx="509492" cy="509490"/>
            </a:xfrm>
            <a:prstGeom prst="ellipse">
              <a:avLst/>
            </a:prstGeom>
            <a:solidFill>
              <a:srgbClr val="B0725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prstClr val="white"/>
                </a:solidFill>
                <a:effectLst/>
                <a:uLnTx/>
                <a:uFillTx/>
                <a:latin typeface="等线" panose="02010600030101010101" pitchFamily="2" charset="-122"/>
                <a:ea typeface="+mn-ea"/>
                <a:cs typeface="+mn-cs"/>
              </a:endParaRPr>
            </a:p>
          </p:txBody>
        </p:sp>
        <p:sp>
          <p:nvSpPr>
            <p:cNvPr id="40" name="Freeform 11"/>
            <p:cNvSpPr>
              <a:spLocks noEditPoints="1"/>
            </p:cNvSpPr>
            <p:nvPr/>
          </p:nvSpPr>
          <p:spPr bwMode="auto">
            <a:xfrm>
              <a:off x="6227143" y="2112646"/>
              <a:ext cx="272604" cy="266464"/>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等线" panose="02010600030101010101" pitchFamily="2" charset="-122"/>
                <a:ea typeface="等线" panose="02010600030101010101" pitchFamily="2" charset="-122"/>
              </a:endParaRPr>
            </a:p>
          </p:txBody>
        </p:sp>
        <p:sp>
          <p:nvSpPr>
            <p:cNvPr id="42" name="Oval 10"/>
            <p:cNvSpPr/>
            <p:nvPr/>
          </p:nvSpPr>
          <p:spPr>
            <a:xfrm>
              <a:off x="6085205" y="4274571"/>
              <a:ext cx="509492" cy="509490"/>
            </a:xfrm>
            <a:prstGeom prst="ellipse">
              <a:avLst/>
            </a:prstGeom>
            <a:solidFill>
              <a:srgbClr val="8890A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prstClr val="white"/>
                </a:solidFill>
                <a:effectLst/>
                <a:uLnTx/>
                <a:uFillTx/>
                <a:latin typeface="等线" panose="02010600030101010101" pitchFamily="2" charset="-122"/>
                <a:ea typeface="+mn-ea"/>
                <a:cs typeface="+mn-cs"/>
              </a:endParaRPr>
            </a:p>
          </p:txBody>
        </p:sp>
        <p:sp>
          <p:nvSpPr>
            <p:cNvPr id="45" name="Freeform 71"/>
            <p:cNvSpPr>
              <a:spLocks noEditPoints="1"/>
            </p:cNvSpPr>
            <p:nvPr/>
          </p:nvSpPr>
          <p:spPr bwMode="auto">
            <a:xfrm rot="10800000" flipV="1">
              <a:off x="6217920" y="4398681"/>
              <a:ext cx="272415" cy="261444"/>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black"/>
                </a:solidFill>
                <a:effectLst/>
                <a:uLnTx/>
                <a:uFillTx/>
                <a:latin typeface="等线" panose="02010600030101010101" pitchFamily="2" charset="-122"/>
                <a:ea typeface="等线" panose="02010600030101010101" pitchFamily="2" charset="-122"/>
              </a:endParaRPr>
            </a:p>
          </p:txBody>
        </p:sp>
        <p:sp>
          <p:nvSpPr>
            <p:cNvPr id="46" name="文本框1"/>
            <p:cNvSpPr txBox="1"/>
            <p:nvPr/>
          </p:nvSpPr>
          <p:spPr>
            <a:xfrm>
              <a:off x="6605490" y="2010866"/>
              <a:ext cx="1562100" cy="36716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id-ID" sz="1800" b="1" i="0" u="none" strike="noStrike" kern="0" cap="none" spc="0" normalizeH="0" baseline="0" noProof="0" dirty="0">
                  <a:ln>
                    <a:noFill/>
                  </a:ln>
                  <a:solidFill>
                    <a:srgbClr val="52596B"/>
                  </a:solidFill>
                  <a:effectLst/>
                  <a:uLnTx/>
                  <a:uFillTx/>
                  <a:latin typeface="思源黑体 CN Bold" panose="020B0800000000000000" pitchFamily="34" charset="-122"/>
                  <a:ea typeface="思源黑体 CN Bold" panose="020B0800000000000000" pitchFamily="34" charset="-122"/>
                </a:rPr>
                <a:t>什么是</a:t>
              </a:r>
              <a:r>
                <a:rPr kumimoji="0" lang="zh-CN" altLang="id-ID" sz="1800" b="1" i="0" u="none" strike="noStrike" kern="0" cap="none" spc="0" normalizeH="0" baseline="0" noProof="0" dirty="0">
                  <a:ln>
                    <a:noFill/>
                  </a:ln>
                  <a:solidFill>
                    <a:srgbClr val="52596B"/>
                  </a:solidFill>
                  <a:effectLst/>
                  <a:uLnTx/>
                  <a:uFillTx/>
                  <a:latin typeface="思源黑体 CN Bold" panose="020B0800000000000000" pitchFamily="34" charset="-122"/>
                  <a:ea typeface="思源黑体 CN Bold" panose="020B0800000000000000" pitchFamily="34" charset="-122"/>
                </a:rPr>
                <a:t>行政？</a:t>
              </a:r>
              <a:endParaRPr kumimoji="0" lang="zh-CN" altLang="id-ID" sz="1800" b="1" i="0" u="none" strike="noStrike" kern="0" cap="none" spc="0" normalizeH="0" baseline="0" noProof="0" dirty="0">
                <a:ln>
                  <a:noFill/>
                </a:ln>
                <a:solidFill>
                  <a:srgbClr val="52596B"/>
                </a:solidFill>
                <a:effectLst/>
                <a:uLnTx/>
                <a:uFillTx/>
                <a:latin typeface="思源黑体 CN Bold" panose="020B0800000000000000" pitchFamily="34" charset="-122"/>
                <a:ea typeface="思源黑体 CN Bold" panose="020B0800000000000000" pitchFamily="34" charset="-122"/>
              </a:endParaRPr>
            </a:p>
          </p:txBody>
        </p:sp>
        <p:sp>
          <p:nvSpPr>
            <p:cNvPr id="49" name="文本框2"/>
            <p:cNvSpPr/>
            <p:nvPr/>
          </p:nvSpPr>
          <p:spPr>
            <a:xfrm>
              <a:off x="6682853" y="2449947"/>
              <a:ext cx="4732542" cy="1379387"/>
            </a:xfrm>
            <a:prstGeom prst="rect">
              <a:avLst/>
            </a:prstGeom>
          </p:spPr>
          <p:txBody>
            <a:bodyPr wrap="square">
              <a:spAutoFit/>
            </a:bodyPr>
            <a:lstStyle/>
            <a:p>
              <a:pPr marL="0" marR="0" lvl="0" indent="0" defTabSz="914400" eaLnBrk="1" fontAlgn="auto" latinLnBrk="0" hangingPunct="1">
                <a:lnSpc>
                  <a:spcPct val="150000"/>
                </a:lnSpc>
                <a:spcBef>
                  <a:spcPts val="295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思源黑体 CN Regular" panose="020B0500000000000000" pitchFamily="34" charset="-122"/>
                  <a:ea typeface="思源黑体 CN Regular" panose="020B0500000000000000" pitchFamily="34" charset="-122"/>
                  <a:cs typeface="+mn-ea"/>
                  <a:sym typeface="+mn-lt"/>
                </a:rPr>
                <a:t>行政是国家通过一定的组织为实现国家或社会职能而进行的公共管理活动及其过程。《行政法》是有关行政以及行政有关的法律规范的总称。行政行为包括了行政奖励、行政征用、行政处罚、行政救济等等。</a:t>
              </a:r>
              <a:endParaRPr kumimoji="0" lang="zh-CN" altLang="en-US" sz="1400" b="0" i="0" u="none" strike="noStrike" kern="0" cap="none" spc="0" normalizeH="0" baseline="0" noProof="0" dirty="0">
                <a:ln>
                  <a:noFill/>
                </a:ln>
                <a:solidFill>
                  <a:schemeClr val="tx1"/>
                </a:solidFill>
                <a:effectLst/>
                <a:uLnTx/>
                <a:uFillTx/>
                <a:latin typeface="思源黑体 CN Regular" panose="020B0500000000000000" pitchFamily="34" charset="-122"/>
                <a:ea typeface="思源黑体 CN Regular" panose="020B0500000000000000" pitchFamily="34" charset="-122"/>
                <a:cs typeface="+mn-ea"/>
                <a:sym typeface="+mn-lt"/>
              </a:endParaRPr>
            </a:p>
          </p:txBody>
        </p:sp>
        <p:sp>
          <p:nvSpPr>
            <p:cNvPr id="50" name="文本框1"/>
            <p:cNvSpPr txBox="1"/>
            <p:nvPr/>
          </p:nvSpPr>
          <p:spPr>
            <a:xfrm>
              <a:off x="6682960" y="4292749"/>
              <a:ext cx="1569660" cy="36716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52596B"/>
                  </a:solidFill>
                  <a:effectLst/>
                  <a:uLnTx/>
                  <a:uFillTx/>
                  <a:latin typeface="思源黑体 CN Bold" panose="020B0800000000000000" pitchFamily="34" charset="-122"/>
                  <a:ea typeface="思源黑体 CN Bold" panose="020B0800000000000000" pitchFamily="34" charset="-122"/>
                </a:rPr>
                <a:t>行政处罚</a:t>
              </a:r>
              <a:endParaRPr kumimoji="0" lang="zh-CN" altLang="en-US" sz="1800" b="1" i="0" u="none" strike="noStrike" kern="0" cap="none" spc="0" normalizeH="0" baseline="0" noProof="0" dirty="0">
                <a:ln>
                  <a:noFill/>
                </a:ln>
                <a:solidFill>
                  <a:srgbClr val="52596B"/>
                </a:solidFill>
                <a:effectLst/>
                <a:uLnTx/>
                <a:uFillTx/>
                <a:latin typeface="思源黑体 CN Bold" panose="020B0800000000000000" pitchFamily="34" charset="-122"/>
                <a:ea typeface="思源黑体 CN Bold" panose="020B0800000000000000" pitchFamily="34" charset="-122"/>
              </a:endParaRPr>
            </a:p>
          </p:txBody>
        </p:sp>
        <p:sp>
          <p:nvSpPr>
            <p:cNvPr id="51" name="文本框2"/>
            <p:cNvSpPr/>
            <p:nvPr/>
          </p:nvSpPr>
          <p:spPr>
            <a:xfrm>
              <a:off x="6613003" y="4783920"/>
              <a:ext cx="4732542" cy="1379387"/>
            </a:xfrm>
            <a:prstGeom prst="rect">
              <a:avLst/>
            </a:prstGeom>
          </p:spPr>
          <p:txBody>
            <a:bodyPr wrap="square">
              <a:spAutoFit/>
            </a:bodyPr>
            <a:lstStyle/>
            <a:p>
              <a:pPr marL="0" marR="0" lvl="0" indent="0" defTabSz="914400" eaLnBrk="1" fontAlgn="auto" latinLnBrk="0" hangingPunct="1">
                <a:lnSpc>
                  <a:spcPct val="150000"/>
                </a:lnSpc>
                <a:spcBef>
                  <a:spcPts val="295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思源黑体 CN Regular" panose="020B0500000000000000" pitchFamily="34" charset="-122"/>
                  <a:ea typeface="思源黑体 CN Regular" panose="020B0500000000000000" pitchFamily="34" charset="-122"/>
                  <a:cs typeface="+mn-ea"/>
                  <a:sym typeface="+mn-lt"/>
                </a:rPr>
                <a:t>根据《行政处罚法》第二条的规定，行政处罚是指行政机关依法对违反行政管理秩序的公民、法人或者其他组织，以减损权益或者增加义务的方式予以惩戒的行为。这是首次以立法的形式明确“行政处罚”的定义。</a:t>
              </a:r>
              <a:endParaRPr kumimoji="0" lang="zh-CN" altLang="en-US" sz="1400" b="0" i="0" u="none" strike="noStrike" kern="0" cap="none" spc="0" normalizeH="0" baseline="0" noProof="0" dirty="0">
                <a:ln>
                  <a:noFill/>
                </a:ln>
                <a:solidFill>
                  <a:schemeClr val="tx1"/>
                </a:solidFill>
                <a:effectLst/>
                <a:uLnTx/>
                <a:uFillTx/>
                <a:latin typeface="思源黑体 CN Regular" panose="020B0500000000000000" pitchFamily="34" charset="-122"/>
                <a:ea typeface="思源黑体 CN Regular" panose="020B0500000000000000" pitchFamily="34" charset="-122"/>
                <a:cs typeface="+mn-ea"/>
                <a:sym typeface="+mn-lt"/>
              </a:endParaRPr>
            </a:p>
          </p:txBody>
        </p:sp>
      </p:grpSp>
      <p:pic>
        <p:nvPicPr>
          <p:cNvPr id="57" name="图片 56" descr="C:\Users\19085\Desktop\00a375e97a9b9f027049f497a64c9733.jpeg00a375e97a9b9f027049f497a64c9733"/>
          <p:cNvPicPr>
            <a:picLocks noChangeAspect="1"/>
          </p:cNvPicPr>
          <p:nvPr/>
        </p:nvPicPr>
        <p:blipFill>
          <a:blip r:embed="rId1"/>
          <a:srcRect/>
          <a:stretch>
            <a:fillRect/>
          </a:stretch>
        </p:blipFill>
        <p:spPr>
          <a:xfrm>
            <a:off x="1095748" y="2436698"/>
            <a:ext cx="4346938" cy="2717800"/>
          </a:xfrm>
          <a:custGeom>
            <a:avLst/>
            <a:gdLst>
              <a:gd name="connsiteX0" fmla="*/ 0 w 4346938"/>
              <a:gd name="connsiteY0" fmla="*/ 0 h 3855021"/>
              <a:gd name="connsiteX1" fmla="*/ 4346938 w 4346938"/>
              <a:gd name="connsiteY1" fmla="*/ 0 h 3855021"/>
              <a:gd name="connsiteX2" fmla="*/ 4346938 w 4346938"/>
              <a:gd name="connsiteY2" fmla="*/ 3855021 h 3855021"/>
              <a:gd name="connsiteX3" fmla="*/ 0 w 4346938"/>
              <a:gd name="connsiteY3" fmla="*/ 3855021 h 3855021"/>
            </a:gdLst>
            <a:ahLst/>
            <a:cxnLst>
              <a:cxn ang="0">
                <a:pos x="connsiteX0" y="connsiteY0"/>
              </a:cxn>
              <a:cxn ang="0">
                <a:pos x="connsiteX1" y="connsiteY1"/>
              </a:cxn>
              <a:cxn ang="0">
                <a:pos x="connsiteX2" y="connsiteY2"/>
              </a:cxn>
              <a:cxn ang="0">
                <a:pos x="connsiteX3" y="connsiteY3"/>
              </a:cxn>
            </a:cxnLst>
            <a:rect l="l" t="t" r="r" b="b"/>
            <a:pathLst>
              <a:path w="4346938" h="3855021">
                <a:moveTo>
                  <a:pt x="0" y="0"/>
                </a:moveTo>
                <a:lnTo>
                  <a:pt x="4346938" y="0"/>
                </a:lnTo>
                <a:lnTo>
                  <a:pt x="4346938" y="3855021"/>
                </a:lnTo>
                <a:lnTo>
                  <a:pt x="0" y="3855021"/>
                </a:lnTo>
                <a:close/>
              </a:path>
            </a:pathLst>
          </a:cu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3635" y="5109882"/>
            <a:ext cx="2454414" cy="1748118"/>
            <a:chOff x="6972720" y="2565812"/>
            <a:chExt cx="6026371" cy="4292188"/>
          </a:xfrm>
        </p:grpSpPr>
        <p:sp>
          <p:nvSpPr>
            <p:cNvPr id="3" name="任意多边形: 形状 2"/>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流程图: 接点 3"/>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流程图: 接点 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形状 5"/>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流程图: 接点 6"/>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流程图: 接点 7"/>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形状 8"/>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形状 9"/>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形状 10"/>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形状 11"/>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形状 12"/>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形状 13"/>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形状 14"/>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任意多边形: 形状 15"/>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rot="10800000">
            <a:off x="-324388" y="0"/>
            <a:ext cx="2454414" cy="1748118"/>
            <a:chOff x="6972720" y="2565812"/>
            <a:chExt cx="6026371" cy="4292188"/>
          </a:xfrm>
        </p:grpSpPr>
        <p:sp>
          <p:nvSpPr>
            <p:cNvPr id="18" name="任意多边形: 形状 17"/>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流程图: 接点 18"/>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流程图: 接点 19"/>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形状 20"/>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流程图: 接点 21"/>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流程图: 接点 22"/>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形状 24"/>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6" name="任意多边形: 形状 25"/>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形状 26"/>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形状 27"/>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任意多边形: 形状 2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形状 29"/>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形状 30"/>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6" name="任意多边形 31"/>
          <p:cNvSpPr/>
          <p:nvPr/>
        </p:nvSpPr>
        <p:spPr>
          <a:xfrm flipH="1">
            <a:off x="246941" y="2761175"/>
            <a:ext cx="11379568" cy="50227"/>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52596B"/>
          </a:solidFill>
          <a:ln w="12700" cap="flat" cmpd="sng" algn="ctr">
            <a:solidFill>
              <a:sysClr val="window" lastClr="FFFFFF">
                <a:lumMod val="85000"/>
              </a:sysClr>
            </a:solid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等线" panose="02010600030101010101" pitchFamily="2" charset="-122"/>
              <a:ea typeface="+mn-ea"/>
              <a:cs typeface="+mn-cs"/>
            </a:endParaRPr>
          </a:p>
        </p:txBody>
      </p:sp>
      <p:cxnSp>
        <p:nvCxnSpPr>
          <p:cNvPr id="37" name="Straight Connector 32"/>
          <p:cNvCxnSpPr/>
          <p:nvPr/>
        </p:nvCxnSpPr>
        <p:spPr>
          <a:xfrm flipV="1">
            <a:off x="2222879" y="2777961"/>
            <a:ext cx="0" cy="660995"/>
          </a:xfrm>
          <a:prstGeom prst="line">
            <a:avLst/>
          </a:prstGeom>
          <a:noFill/>
          <a:ln w="19050" cap="flat" cmpd="sng" algn="ctr">
            <a:solidFill>
              <a:srgbClr val="52596B"/>
            </a:solidFill>
            <a:prstDash val="solid"/>
            <a:miter lim="800000"/>
            <a:headEnd type="oval"/>
            <a:tailEnd type="oval"/>
          </a:ln>
          <a:effectLst/>
        </p:spPr>
      </p:cxnSp>
      <p:cxnSp>
        <p:nvCxnSpPr>
          <p:cNvPr id="38" name="Straight Connector 32"/>
          <p:cNvCxnSpPr/>
          <p:nvPr/>
        </p:nvCxnSpPr>
        <p:spPr>
          <a:xfrm flipV="1">
            <a:off x="4737797" y="2777961"/>
            <a:ext cx="0" cy="660995"/>
          </a:xfrm>
          <a:prstGeom prst="line">
            <a:avLst/>
          </a:prstGeom>
          <a:noFill/>
          <a:ln w="19050" cap="flat" cmpd="sng" algn="ctr">
            <a:solidFill>
              <a:srgbClr val="B0725C"/>
            </a:solidFill>
            <a:prstDash val="solid"/>
            <a:miter lim="800000"/>
            <a:headEnd type="oval"/>
            <a:tailEnd type="oval"/>
          </a:ln>
          <a:effectLst/>
        </p:spPr>
      </p:cxnSp>
      <p:cxnSp>
        <p:nvCxnSpPr>
          <p:cNvPr id="39" name="Straight Connector 32"/>
          <p:cNvCxnSpPr/>
          <p:nvPr/>
        </p:nvCxnSpPr>
        <p:spPr>
          <a:xfrm flipV="1">
            <a:off x="7285853" y="2777961"/>
            <a:ext cx="0" cy="660995"/>
          </a:xfrm>
          <a:prstGeom prst="line">
            <a:avLst/>
          </a:prstGeom>
          <a:noFill/>
          <a:ln w="19050" cap="flat" cmpd="sng" algn="ctr">
            <a:solidFill>
              <a:srgbClr val="8890A3"/>
            </a:solidFill>
            <a:prstDash val="solid"/>
            <a:miter lim="800000"/>
            <a:headEnd type="oval"/>
            <a:tailEnd type="oval"/>
          </a:ln>
          <a:effectLst/>
        </p:spPr>
      </p:cxnSp>
      <p:sp>
        <p:nvSpPr>
          <p:cNvPr id="40" name="圆角矩形 10"/>
          <p:cNvSpPr/>
          <p:nvPr/>
        </p:nvSpPr>
        <p:spPr>
          <a:xfrm>
            <a:off x="1331674" y="3555806"/>
            <a:ext cx="1773696" cy="378459"/>
          </a:xfrm>
          <a:prstGeom prst="roundRect">
            <a:avLst/>
          </a:prstGeom>
          <a:solidFill>
            <a:srgbClr val="52596B"/>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FontAwesome" pitchFamily="2" charset="0"/>
                <a:ea typeface="等线" panose="02010600030101010101" pitchFamily="2" charset="-122"/>
                <a:cs typeface="+mn-cs"/>
              </a:rPr>
              <a:t>制裁性</a:t>
            </a:r>
            <a:endParaRPr kumimoji="0" lang="zh-CN" altLang="en-US" sz="2400" b="0" i="0" u="none" strike="noStrike" kern="0" cap="none" spc="0" normalizeH="0" baseline="0" noProof="0" dirty="0">
              <a:ln>
                <a:noFill/>
              </a:ln>
              <a:solidFill>
                <a:prstClr val="white"/>
              </a:solidFill>
              <a:effectLst/>
              <a:uLnTx/>
              <a:uFillTx/>
              <a:latin typeface="FontAwesome" pitchFamily="2" charset="0"/>
              <a:ea typeface="等线" panose="02010600030101010101" pitchFamily="2" charset="-122"/>
              <a:cs typeface="+mn-cs"/>
            </a:endParaRPr>
          </a:p>
        </p:txBody>
      </p:sp>
      <p:sp>
        <p:nvSpPr>
          <p:cNvPr id="41" name="圆角矩形 11"/>
          <p:cNvSpPr/>
          <p:nvPr/>
        </p:nvSpPr>
        <p:spPr>
          <a:xfrm>
            <a:off x="3851821" y="3555806"/>
            <a:ext cx="1771953" cy="378459"/>
          </a:xfrm>
          <a:prstGeom prst="roundRect">
            <a:avLst/>
          </a:prstGeom>
          <a:solidFill>
            <a:srgbClr val="B0725C"/>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FontAwesome" pitchFamily="2" charset="0"/>
                <a:ea typeface="等线" panose="02010600030101010101" pitchFamily="2" charset="-122"/>
                <a:cs typeface="+mn-cs"/>
              </a:rPr>
              <a:t>处分性</a:t>
            </a:r>
            <a:endParaRPr kumimoji="0" lang="zh-CN" altLang="en-US" sz="2400" b="0" i="0" u="none" strike="noStrike" kern="0" cap="none" spc="0" normalizeH="0" baseline="0" noProof="0" dirty="0">
              <a:ln>
                <a:noFill/>
              </a:ln>
              <a:solidFill>
                <a:prstClr val="white"/>
              </a:solidFill>
              <a:effectLst/>
              <a:uLnTx/>
              <a:uFillTx/>
              <a:latin typeface="FontAwesome" pitchFamily="2" charset="0"/>
              <a:ea typeface="等线" panose="02010600030101010101" pitchFamily="2" charset="-122"/>
              <a:cs typeface="+mn-cs"/>
            </a:endParaRPr>
          </a:p>
        </p:txBody>
      </p:sp>
      <p:sp>
        <p:nvSpPr>
          <p:cNvPr id="42" name="圆角矩形 12"/>
          <p:cNvSpPr/>
          <p:nvPr/>
        </p:nvSpPr>
        <p:spPr>
          <a:xfrm>
            <a:off x="6372225" y="3556000"/>
            <a:ext cx="1771650" cy="378460"/>
          </a:xfrm>
          <a:prstGeom prst="roundRect">
            <a:avLst/>
          </a:prstGeom>
          <a:solidFill>
            <a:srgbClr val="8890A3"/>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FontAwesome" pitchFamily="2" charset="0"/>
                <a:ea typeface="等线" panose="02010600030101010101" pitchFamily="2" charset="-122"/>
                <a:cs typeface="+mn-cs"/>
              </a:rPr>
              <a:t>不利性</a:t>
            </a:r>
            <a:endParaRPr kumimoji="0" lang="zh-CN" altLang="en-US" sz="2400" b="0" i="0" u="none" strike="noStrike" kern="0" cap="none" spc="0" normalizeH="0" baseline="0" noProof="0" dirty="0">
              <a:ln>
                <a:noFill/>
              </a:ln>
              <a:solidFill>
                <a:prstClr val="white"/>
              </a:solidFill>
              <a:effectLst/>
              <a:uLnTx/>
              <a:uFillTx/>
              <a:latin typeface="FontAwesome" pitchFamily="2" charset="0"/>
              <a:ea typeface="等线" panose="02010600030101010101" pitchFamily="2" charset="-122"/>
              <a:cs typeface="+mn-cs"/>
            </a:endParaRPr>
          </a:p>
        </p:txBody>
      </p:sp>
      <p:sp>
        <p:nvSpPr>
          <p:cNvPr id="43" name="Sev01"/>
          <p:cNvSpPr>
            <a:spLocks noChangeAspect="1"/>
          </p:cNvSpPr>
          <p:nvPr/>
        </p:nvSpPr>
        <p:spPr>
          <a:xfrm>
            <a:off x="6971925" y="1970466"/>
            <a:ext cx="572048" cy="572048"/>
          </a:xfrm>
          <a:prstGeom prst="ellipse">
            <a:avLst/>
          </a:prstGeom>
          <a:solidFill>
            <a:srgbClr val="8890A3"/>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dirty="0">
              <a:ln>
                <a:noFill/>
              </a:ln>
              <a:solidFill>
                <a:prstClr val="white"/>
              </a:solidFill>
              <a:effectLst/>
              <a:uLnTx/>
              <a:uFillTx/>
              <a:latin typeface="FontAwesome" pitchFamily="2" charset="0"/>
              <a:ea typeface="+mn-ea"/>
              <a:cs typeface="+mn-cs"/>
            </a:endParaRPr>
          </a:p>
        </p:txBody>
      </p:sp>
      <p:sp>
        <p:nvSpPr>
          <p:cNvPr id="44" name="Freeform 105"/>
          <p:cNvSpPr>
            <a:spLocks noEditPoints="1"/>
          </p:cNvSpPr>
          <p:nvPr/>
        </p:nvSpPr>
        <p:spPr bwMode="auto">
          <a:xfrm>
            <a:off x="7099241" y="2099525"/>
            <a:ext cx="319160" cy="313928"/>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ysClr val="window" lastClr="FFFFFF"/>
          </a:solidFill>
          <a:ln w="9525">
            <a:noFill/>
            <a:round/>
          </a:ln>
        </p:spPr>
        <p:txBody>
          <a:bodyPr lIns="68570" tIns="34286" rIns="68570" bIns="34286"/>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A5A5A5">
                  <a:lumMod val="50000"/>
                </a:srgbClr>
              </a:solidFill>
              <a:effectLst/>
              <a:uLnTx/>
              <a:uFillTx/>
              <a:latin typeface="等线" panose="02010600030101010101" pitchFamily="2" charset="-122"/>
            </a:endParaRPr>
          </a:p>
        </p:txBody>
      </p:sp>
      <p:sp>
        <p:nvSpPr>
          <p:cNvPr id="45" name="Sev01"/>
          <p:cNvSpPr>
            <a:spLocks noChangeAspect="1"/>
          </p:cNvSpPr>
          <p:nvPr/>
        </p:nvSpPr>
        <p:spPr>
          <a:xfrm>
            <a:off x="1936859" y="1970466"/>
            <a:ext cx="570303" cy="572048"/>
          </a:xfrm>
          <a:prstGeom prst="ellipse">
            <a:avLst/>
          </a:prstGeom>
          <a:solidFill>
            <a:srgbClr val="52596B"/>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dirty="0">
              <a:ln>
                <a:noFill/>
              </a:ln>
              <a:solidFill>
                <a:prstClr val="white"/>
              </a:solidFill>
              <a:effectLst/>
              <a:uLnTx/>
              <a:uFillTx/>
              <a:latin typeface="FontAwesome" pitchFamily="2" charset="0"/>
              <a:ea typeface="+mn-ea"/>
              <a:cs typeface="+mn-cs"/>
            </a:endParaRPr>
          </a:p>
        </p:txBody>
      </p:sp>
      <p:sp>
        <p:nvSpPr>
          <p:cNvPr id="46" name="Freeform 62"/>
          <p:cNvSpPr>
            <a:spLocks noEditPoints="1"/>
          </p:cNvSpPr>
          <p:nvPr/>
        </p:nvSpPr>
        <p:spPr bwMode="auto">
          <a:xfrm>
            <a:off x="2060684" y="2094294"/>
            <a:ext cx="322650" cy="324393"/>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ysClr val="window" lastClr="FFFFFF"/>
          </a:solidFill>
          <a:ln>
            <a:noFill/>
          </a:ln>
        </p:spPr>
        <p:txBody>
          <a:bodyPr lIns="68570" tIns="34286" rIns="68570" bIns="34286"/>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pitchFamily="2" charset="-122"/>
              <a:ea typeface="等线" panose="02010600030101010101" pitchFamily="2" charset="-122"/>
            </a:endParaRPr>
          </a:p>
        </p:txBody>
      </p:sp>
      <p:sp>
        <p:nvSpPr>
          <p:cNvPr id="47" name="Sev01"/>
          <p:cNvSpPr>
            <a:spLocks noChangeAspect="1"/>
          </p:cNvSpPr>
          <p:nvPr/>
        </p:nvSpPr>
        <p:spPr>
          <a:xfrm>
            <a:off x="4453519" y="1970466"/>
            <a:ext cx="572048" cy="572048"/>
          </a:xfrm>
          <a:prstGeom prst="ellipse">
            <a:avLst/>
          </a:prstGeom>
          <a:solidFill>
            <a:srgbClr val="B0725C"/>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dirty="0">
              <a:ln>
                <a:noFill/>
              </a:ln>
              <a:solidFill>
                <a:prstClr val="white"/>
              </a:solidFill>
              <a:effectLst/>
              <a:uLnTx/>
              <a:uFillTx/>
              <a:latin typeface="FontAwesome" pitchFamily="2" charset="0"/>
              <a:ea typeface="+mn-ea"/>
              <a:cs typeface="+mn-cs"/>
            </a:endParaRPr>
          </a:p>
        </p:txBody>
      </p:sp>
      <p:sp>
        <p:nvSpPr>
          <p:cNvPr id="48" name="Freeform 135"/>
          <p:cNvSpPr>
            <a:spLocks noEditPoints="1"/>
          </p:cNvSpPr>
          <p:nvPr/>
        </p:nvSpPr>
        <p:spPr bwMode="auto">
          <a:xfrm>
            <a:off x="4568625" y="2096037"/>
            <a:ext cx="341833" cy="320905"/>
          </a:xfrm>
          <a:custGeom>
            <a:avLst/>
            <a:gdLst>
              <a:gd name="T0" fmla="*/ 13 w 73"/>
              <a:gd name="T1" fmla="*/ 39 h 68"/>
              <a:gd name="T2" fmla="*/ 8 w 73"/>
              <a:gd name="T3" fmla="*/ 39 h 68"/>
              <a:gd name="T4" fmla="*/ 0 w 73"/>
              <a:gd name="T5" fmla="*/ 33 h 68"/>
              <a:gd name="T6" fmla="*/ 5 w 73"/>
              <a:gd name="T7" fmla="*/ 19 h 68"/>
              <a:gd name="T8" fmla="*/ 15 w 73"/>
              <a:gd name="T9" fmla="*/ 22 h 68"/>
              <a:gd name="T10" fmla="*/ 20 w 73"/>
              <a:gd name="T11" fmla="*/ 21 h 68"/>
              <a:gd name="T12" fmla="*/ 20 w 73"/>
              <a:gd name="T13" fmla="*/ 24 h 68"/>
              <a:gd name="T14" fmla="*/ 23 w 73"/>
              <a:gd name="T15" fmla="*/ 34 h 68"/>
              <a:gd name="T16" fmla="*/ 13 w 73"/>
              <a:gd name="T17" fmla="*/ 39 h 68"/>
              <a:gd name="T18" fmla="*/ 15 w 73"/>
              <a:gd name="T19" fmla="*/ 19 h 68"/>
              <a:gd name="T20" fmla="*/ 5 w 73"/>
              <a:gd name="T21" fmla="*/ 9 h 68"/>
              <a:gd name="T22" fmla="*/ 15 w 73"/>
              <a:gd name="T23" fmla="*/ 0 h 68"/>
              <a:gd name="T24" fmla="*/ 25 w 73"/>
              <a:gd name="T25" fmla="*/ 9 h 68"/>
              <a:gd name="T26" fmla="*/ 15 w 73"/>
              <a:gd name="T27" fmla="*/ 19 h 68"/>
              <a:gd name="T28" fmla="*/ 53 w 73"/>
              <a:gd name="T29" fmla="*/ 68 h 68"/>
              <a:gd name="T30" fmla="*/ 20 w 73"/>
              <a:gd name="T31" fmla="*/ 68 h 68"/>
              <a:gd name="T32" fmla="*/ 10 w 73"/>
              <a:gd name="T33" fmla="*/ 58 h 68"/>
              <a:gd name="T34" fmla="*/ 23 w 73"/>
              <a:gd name="T35" fmla="*/ 36 h 68"/>
              <a:gd name="T36" fmla="*/ 37 w 73"/>
              <a:gd name="T37" fmla="*/ 41 h 68"/>
              <a:gd name="T38" fmla="*/ 50 w 73"/>
              <a:gd name="T39" fmla="*/ 36 h 68"/>
              <a:gd name="T40" fmla="*/ 64 w 73"/>
              <a:gd name="T41" fmla="*/ 58 h 68"/>
              <a:gd name="T42" fmla="*/ 53 w 73"/>
              <a:gd name="T43" fmla="*/ 68 h 68"/>
              <a:gd name="T44" fmla="*/ 37 w 73"/>
              <a:gd name="T45" fmla="*/ 39 h 68"/>
              <a:gd name="T46" fmla="*/ 22 w 73"/>
              <a:gd name="T47" fmla="*/ 24 h 68"/>
              <a:gd name="T48" fmla="*/ 37 w 73"/>
              <a:gd name="T49" fmla="*/ 9 h 68"/>
              <a:gd name="T50" fmla="*/ 51 w 73"/>
              <a:gd name="T51" fmla="*/ 24 h 68"/>
              <a:gd name="T52" fmla="*/ 37 w 73"/>
              <a:gd name="T53" fmla="*/ 39 h 68"/>
              <a:gd name="T54" fmla="*/ 59 w 73"/>
              <a:gd name="T55" fmla="*/ 19 h 68"/>
              <a:gd name="T56" fmla="*/ 49 w 73"/>
              <a:gd name="T57" fmla="*/ 9 h 68"/>
              <a:gd name="T58" fmla="*/ 59 w 73"/>
              <a:gd name="T59" fmla="*/ 0 h 68"/>
              <a:gd name="T60" fmla="*/ 68 w 73"/>
              <a:gd name="T61" fmla="*/ 9 h 68"/>
              <a:gd name="T62" fmla="*/ 59 w 73"/>
              <a:gd name="T63" fmla="*/ 19 h 68"/>
              <a:gd name="T64" fmla="*/ 66 w 73"/>
              <a:gd name="T65" fmla="*/ 39 h 68"/>
              <a:gd name="T66" fmla="*/ 61 w 73"/>
              <a:gd name="T67" fmla="*/ 39 h 68"/>
              <a:gd name="T68" fmla="*/ 51 w 73"/>
              <a:gd name="T69" fmla="*/ 34 h 68"/>
              <a:gd name="T70" fmla="*/ 54 w 73"/>
              <a:gd name="T71" fmla="*/ 24 h 68"/>
              <a:gd name="T72" fmla="*/ 54 w 73"/>
              <a:gd name="T73" fmla="*/ 21 h 68"/>
              <a:gd name="T74" fmla="*/ 59 w 73"/>
              <a:gd name="T75" fmla="*/ 22 h 68"/>
              <a:gd name="T76" fmla="*/ 69 w 73"/>
              <a:gd name="T77" fmla="*/ 19 h 68"/>
              <a:gd name="T78" fmla="*/ 73 w 73"/>
              <a:gd name="T79" fmla="*/ 33 h 68"/>
              <a:gd name="T80" fmla="*/ 66 w 73"/>
              <a:gd name="T81" fmla="*/ 39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ysClr val="window" lastClr="FFFFFF"/>
          </a:solidFill>
          <a:ln>
            <a:noFill/>
          </a:ln>
        </p:spPr>
        <p:txBody>
          <a:bodyPr lIns="68570" tIns="34286" rIns="68570" bIns="34286"/>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等线" panose="02010600030101010101" pitchFamily="2" charset="-122"/>
              <a:ea typeface="等线" panose="02010600030101010101" pitchFamily="2" charset="-122"/>
            </a:endParaRPr>
          </a:p>
        </p:txBody>
      </p:sp>
      <p:cxnSp>
        <p:nvCxnSpPr>
          <p:cNvPr id="49" name="Straight Connector 32"/>
          <p:cNvCxnSpPr/>
          <p:nvPr/>
        </p:nvCxnSpPr>
        <p:spPr>
          <a:xfrm flipV="1">
            <a:off x="9861812" y="2777961"/>
            <a:ext cx="0" cy="660995"/>
          </a:xfrm>
          <a:prstGeom prst="line">
            <a:avLst/>
          </a:prstGeom>
          <a:noFill/>
          <a:ln w="19050" cap="flat" cmpd="sng" algn="ctr">
            <a:solidFill>
              <a:srgbClr val="52596B"/>
            </a:solidFill>
            <a:prstDash val="solid"/>
            <a:miter lim="800000"/>
            <a:headEnd type="oval"/>
            <a:tailEnd type="oval"/>
          </a:ln>
          <a:effectLst/>
        </p:spPr>
      </p:cxnSp>
      <p:sp>
        <p:nvSpPr>
          <p:cNvPr id="50" name="圆角矩形 25"/>
          <p:cNvSpPr/>
          <p:nvPr/>
        </p:nvSpPr>
        <p:spPr>
          <a:xfrm>
            <a:off x="8947930" y="3555806"/>
            <a:ext cx="1771953" cy="378459"/>
          </a:xfrm>
          <a:prstGeom prst="roundRect">
            <a:avLst/>
          </a:prstGeom>
          <a:solidFill>
            <a:srgbClr val="52596B"/>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FontAwesome" pitchFamily="2" charset="0"/>
                <a:ea typeface="等线" panose="02010600030101010101" pitchFamily="2" charset="-122"/>
                <a:cs typeface="+mn-cs"/>
              </a:rPr>
              <a:t>法定性</a:t>
            </a:r>
            <a:endParaRPr kumimoji="0" lang="zh-CN" altLang="en-US" sz="2400" b="0" i="0" u="none" strike="noStrike" kern="0" cap="none" spc="0" normalizeH="0" baseline="0" noProof="0" dirty="0">
              <a:ln>
                <a:noFill/>
              </a:ln>
              <a:solidFill>
                <a:prstClr val="white"/>
              </a:solidFill>
              <a:effectLst/>
              <a:uLnTx/>
              <a:uFillTx/>
              <a:latin typeface="FontAwesome" pitchFamily="2" charset="0"/>
              <a:ea typeface="等线" panose="02010600030101010101" pitchFamily="2" charset="-122"/>
              <a:cs typeface="+mn-cs"/>
            </a:endParaRPr>
          </a:p>
        </p:txBody>
      </p:sp>
      <p:sp>
        <p:nvSpPr>
          <p:cNvPr id="51" name="Sev01"/>
          <p:cNvSpPr>
            <a:spLocks noChangeAspect="1"/>
          </p:cNvSpPr>
          <p:nvPr/>
        </p:nvSpPr>
        <p:spPr>
          <a:xfrm>
            <a:off x="9547883" y="1970466"/>
            <a:ext cx="572048" cy="572048"/>
          </a:xfrm>
          <a:prstGeom prst="ellipse">
            <a:avLst/>
          </a:prstGeom>
          <a:solidFill>
            <a:srgbClr val="52596B"/>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dirty="0">
              <a:ln>
                <a:noFill/>
              </a:ln>
              <a:solidFill>
                <a:prstClr val="white"/>
              </a:solidFill>
              <a:effectLst/>
              <a:uLnTx/>
              <a:uFillTx/>
              <a:latin typeface="FontAwesome" pitchFamily="2" charset="0"/>
              <a:ea typeface="+mn-ea"/>
              <a:cs typeface="+mn-cs"/>
            </a:endParaRPr>
          </a:p>
        </p:txBody>
      </p:sp>
      <p:sp>
        <p:nvSpPr>
          <p:cNvPr id="52" name="流程图: 联系 13"/>
          <p:cNvSpPr/>
          <p:nvPr/>
        </p:nvSpPr>
        <p:spPr>
          <a:xfrm>
            <a:off x="9744961" y="2650295"/>
            <a:ext cx="258118" cy="258118"/>
          </a:xfrm>
          <a:prstGeom prst="flowChartConnector">
            <a:avLst/>
          </a:prstGeom>
          <a:solidFill>
            <a:srgbClr val="52596B"/>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000" b="0" i="0" u="none" strike="noStrike" kern="0" cap="none" spc="0" normalizeH="0" baseline="0" noProof="0">
              <a:ln>
                <a:noFill/>
              </a:ln>
              <a:solidFill>
                <a:prstClr val="white"/>
              </a:solidFill>
              <a:effectLst/>
              <a:uLnTx/>
              <a:uFillTx/>
              <a:latin typeface="FontAwesome" pitchFamily="2" charset="0"/>
              <a:ea typeface="等线" panose="02010600030101010101" pitchFamily="2" charset="-122"/>
              <a:cs typeface="+mn-cs"/>
            </a:endParaRPr>
          </a:p>
        </p:txBody>
      </p:sp>
      <p:sp>
        <p:nvSpPr>
          <p:cNvPr id="53" name="流程图: 联系 35"/>
          <p:cNvSpPr/>
          <p:nvPr/>
        </p:nvSpPr>
        <p:spPr>
          <a:xfrm>
            <a:off x="7153480" y="2650297"/>
            <a:ext cx="258118" cy="258118"/>
          </a:xfrm>
          <a:prstGeom prst="flowChartConnector">
            <a:avLst/>
          </a:prstGeom>
          <a:solidFill>
            <a:srgbClr val="8890A3"/>
          </a:solidFill>
          <a:ln w="12700" cap="flat" cmpd="sng" algn="ctr">
            <a:noFill/>
            <a:prstDash val="solid"/>
            <a:miter lim="800000"/>
          </a:ln>
          <a:effectLst/>
        </p:spPr>
        <p:txBody>
          <a:bodyPr lIns="68570" tIns="34286" rIns="68570" bIns="34286"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4" name="流程图: 联系 36"/>
          <p:cNvSpPr/>
          <p:nvPr/>
        </p:nvSpPr>
        <p:spPr>
          <a:xfrm>
            <a:off x="4621468" y="2650295"/>
            <a:ext cx="258118" cy="258118"/>
          </a:xfrm>
          <a:prstGeom prst="flowChartConnector">
            <a:avLst/>
          </a:prstGeom>
          <a:solidFill>
            <a:srgbClr val="B0725C"/>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000" b="0" i="0" u="none" strike="noStrike" kern="0" cap="none" spc="0" normalizeH="0" baseline="0" noProof="0">
              <a:ln>
                <a:noFill/>
              </a:ln>
              <a:solidFill>
                <a:prstClr val="white"/>
              </a:solidFill>
              <a:effectLst/>
              <a:uLnTx/>
              <a:uFillTx/>
              <a:latin typeface="FontAwesome" pitchFamily="2" charset="0"/>
              <a:ea typeface="等线" panose="02010600030101010101" pitchFamily="2" charset="-122"/>
              <a:cs typeface="+mn-cs"/>
            </a:endParaRPr>
          </a:p>
        </p:txBody>
      </p:sp>
      <p:sp>
        <p:nvSpPr>
          <p:cNvPr id="55" name="流程图: 联系 37"/>
          <p:cNvSpPr/>
          <p:nvPr/>
        </p:nvSpPr>
        <p:spPr>
          <a:xfrm>
            <a:off x="2112482" y="2667514"/>
            <a:ext cx="258118" cy="258118"/>
          </a:xfrm>
          <a:prstGeom prst="flowChartConnector">
            <a:avLst/>
          </a:prstGeom>
          <a:solidFill>
            <a:srgbClr val="52596B"/>
          </a:solidFill>
          <a:ln w="38100" cap="flat" cmpd="sng" algn="ctr">
            <a:noFill/>
            <a:prstDash val="solid"/>
            <a:miter lim="800000"/>
          </a:ln>
          <a:effectLst/>
        </p:spPr>
        <p:txBody>
          <a:bodyPr lIns="68570" tIns="34286" rIns="68570" bIns="34286"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000" b="0" i="0" u="none" strike="noStrike" kern="0" cap="none" spc="0" normalizeH="0" baseline="0" noProof="0">
              <a:ln>
                <a:noFill/>
              </a:ln>
              <a:solidFill>
                <a:prstClr val="white"/>
              </a:solidFill>
              <a:effectLst/>
              <a:uLnTx/>
              <a:uFillTx/>
              <a:latin typeface="FontAwesome" pitchFamily="2" charset="0"/>
              <a:ea typeface="等线" panose="02010600030101010101" pitchFamily="2" charset="-122"/>
              <a:cs typeface="+mn-cs"/>
            </a:endParaRPr>
          </a:p>
        </p:txBody>
      </p:sp>
      <p:sp>
        <p:nvSpPr>
          <p:cNvPr id="56" name="KSO_Shape"/>
          <p:cNvSpPr/>
          <p:nvPr/>
        </p:nvSpPr>
        <p:spPr bwMode="auto">
          <a:xfrm>
            <a:off x="9691419" y="2067446"/>
            <a:ext cx="284977" cy="387724"/>
          </a:xfrm>
          <a:custGeom>
            <a:avLst/>
            <a:gdLst>
              <a:gd name="T0" fmla="*/ 924118 w 4423"/>
              <a:gd name="T1" fmla="*/ 36732 h 6016"/>
              <a:gd name="T2" fmla="*/ 1145021 w 4423"/>
              <a:gd name="T3" fmla="*/ 159911 h 6016"/>
              <a:gd name="T4" fmla="*/ 1298196 w 4423"/>
              <a:gd name="T5" fmla="*/ 337238 h 6016"/>
              <a:gd name="T6" fmla="*/ 1388709 w 4423"/>
              <a:gd name="T7" fmla="*/ 576313 h 6016"/>
              <a:gd name="T8" fmla="*/ 1388709 w 4423"/>
              <a:gd name="T9" fmla="*/ 824571 h 6016"/>
              <a:gd name="T10" fmla="*/ 1298196 w 4423"/>
              <a:gd name="T11" fmla="*/ 1063646 h 6016"/>
              <a:gd name="T12" fmla="*/ 1145021 w 4423"/>
              <a:gd name="T13" fmla="*/ 1240973 h 6016"/>
              <a:gd name="T14" fmla="*/ 924118 w 4423"/>
              <a:gd name="T15" fmla="*/ 1364152 h 6016"/>
              <a:gd name="T16" fmla="*/ 681695 w 4423"/>
              <a:gd name="T17" fmla="*/ 1400568 h 6016"/>
              <a:gd name="T18" fmla="*/ 427246 w 4423"/>
              <a:gd name="T19" fmla="*/ 1345786 h 6016"/>
              <a:gd name="T20" fmla="*/ 216788 w 4423"/>
              <a:gd name="T21" fmla="*/ 1207408 h 6016"/>
              <a:gd name="T22" fmla="*/ 76271 w 4423"/>
              <a:gd name="T23" fmla="*/ 1019314 h 6016"/>
              <a:gd name="T24" fmla="*/ 3165 w 4423"/>
              <a:gd name="T25" fmla="*/ 772006 h 6016"/>
              <a:gd name="T26" fmla="*/ 21837 w 4423"/>
              <a:gd name="T27" fmla="*/ 525648 h 6016"/>
              <a:gd name="T28" fmla="*/ 128807 w 4423"/>
              <a:gd name="T29" fmla="*/ 295123 h 6016"/>
              <a:gd name="T30" fmla="*/ 294642 w 4423"/>
              <a:gd name="T31" fmla="*/ 129195 h 6016"/>
              <a:gd name="T32" fmla="*/ 524722 w 4423"/>
              <a:gd name="T33" fmla="*/ 22166 h 6016"/>
              <a:gd name="T34" fmla="*/ 562066 w 4423"/>
              <a:gd name="T35" fmla="*/ 756490 h 6016"/>
              <a:gd name="T36" fmla="*/ 647199 w 4423"/>
              <a:gd name="T37" fmla="*/ 616528 h 6016"/>
              <a:gd name="T38" fmla="*/ 744675 w 4423"/>
              <a:gd name="T39" fmla="*/ 527232 h 6016"/>
              <a:gd name="T40" fmla="*/ 654795 w 4423"/>
              <a:gd name="T41" fmla="*/ 535781 h 6016"/>
              <a:gd name="T42" fmla="*/ 563016 w 4423"/>
              <a:gd name="T43" fmla="*/ 609245 h 6016"/>
              <a:gd name="T44" fmla="*/ 531052 w 4423"/>
              <a:gd name="T45" fmla="*/ 702025 h 6016"/>
              <a:gd name="T46" fmla="*/ 825693 w 4423"/>
              <a:gd name="T47" fmla="*/ 1480682 h 6016"/>
              <a:gd name="T48" fmla="*/ 683594 w 4423"/>
              <a:gd name="T49" fmla="*/ 1494614 h 6016"/>
              <a:gd name="T50" fmla="*/ 683278 w 4423"/>
              <a:gd name="T51" fmla="*/ 380620 h 6016"/>
              <a:gd name="T52" fmla="*/ 495922 w 4423"/>
              <a:gd name="T53" fmla="*/ 453451 h 6016"/>
              <a:gd name="T54" fmla="*/ 386104 w 4423"/>
              <a:gd name="T55" fmla="*/ 636161 h 6016"/>
              <a:gd name="T56" fmla="*/ 386104 w 4423"/>
              <a:gd name="T57" fmla="*/ 764723 h 6016"/>
              <a:gd name="T58" fmla="*/ 495922 w 4423"/>
              <a:gd name="T59" fmla="*/ 947434 h 6016"/>
              <a:gd name="T60" fmla="*/ 683278 w 4423"/>
              <a:gd name="T61" fmla="*/ 1020264 h 6016"/>
              <a:gd name="T62" fmla="*/ 838669 w 4423"/>
              <a:gd name="T63" fmla="*/ 988915 h 6016"/>
              <a:gd name="T64" fmla="*/ 988047 w 4423"/>
              <a:gd name="T65" fmla="*/ 839454 h 6016"/>
              <a:gd name="T66" fmla="*/ 1019378 w 4423"/>
              <a:gd name="T67" fmla="*/ 683976 h 6016"/>
              <a:gd name="T68" fmla="*/ 946588 w 4423"/>
              <a:gd name="T69" fmla="*/ 496833 h 6016"/>
              <a:gd name="T70" fmla="*/ 764296 w 4423"/>
              <a:gd name="T71" fmla="*/ 386636 h 6016"/>
              <a:gd name="T72" fmla="*/ 814617 w 4423"/>
              <a:gd name="T73" fmla="*/ 511082 h 6016"/>
              <a:gd name="T74" fmla="*/ 666188 w 4423"/>
              <a:gd name="T75" fmla="*/ 481316 h 6016"/>
              <a:gd name="T76" fmla="*/ 535799 w 4423"/>
              <a:gd name="T77" fmla="*/ 551614 h 6016"/>
              <a:gd name="T78" fmla="*/ 478200 w 4423"/>
              <a:gd name="T79" fmla="*/ 700442 h 6016"/>
              <a:gd name="T80" fmla="*/ 528836 w 4423"/>
              <a:gd name="T81" fmla="*/ 841354 h 6016"/>
              <a:gd name="T82" fmla="*/ 655111 w 4423"/>
              <a:gd name="T83" fmla="*/ 917351 h 6016"/>
              <a:gd name="T84" fmla="*/ 805122 w 4423"/>
              <a:gd name="T85" fmla="*/ 895185 h 6016"/>
              <a:gd name="T86" fmla="*/ 903864 w 4423"/>
              <a:gd name="T87" fmla="*/ 786889 h 6016"/>
              <a:gd name="T88" fmla="*/ 911459 w 4423"/>
              <a:gd name="T89" fmla="*/ 634261 h 6016"/>
              <a:gd name="T90" fmla="*/ 993427 w 4423"/>
              <a:gd name="T91" fmla="*/ 376503 h 6016"/>
              <a:gd name="T92" fmla="*/ 860190 w 4423"/>
              <a:gd name="T93" fmla="*/ 293223 h 6016"/>
              <a:gd name="T94" fmla="*/ 699735 w 4423"/>
              <a:gd name="T95" fmla="*/ 263141 h 6016"/>
              <a:gd name="T96" fmla="*/ 549724 w 4423"/>
              <a:gd name="T97" fmla="*/ 289740 h 6016"/>
              <a:gd name="T98" fmla="*/ 413638 w 4423"/>
              <a:gd name="T99" fmla="*/ 369854 h 6016"/>
              <a:gd name="T100" fmla="*/ 320593 w 4423"/>
              <a:gd name="T101" fmla="*/ 482583 h 6016"/>
              <a:gd name="T102" fmla="*/ 267741 w 4423"/>
              <a:gd name="T103" fmla="*/ 633628 h 6016"/>
              <a:gd name="T104" fmla="*/ 271855 w 4423"/>
              <a:gd name="T105" fmla="*/ 788789 h 6016"/>
              <a:gd name="T106" fmla="*/ 331670 w 4423"/>
              <a:gd name="T107" fmla="*/ 936034 h 6016"/>
              <a:gd name="T108" fmla="*/ 430095 w 4423"/>
              <a:gd name="T109" fmla="*/ 1044647 h 6016"/>
              <a:gd name="T110" fmla="*/ 569662 w 4423"/>
              <a:gd name="T111" fmla="*/ 1118111 h 6016"/>
              <a:gd name="T112" fmla="*/ 722521 w 4423"/>
              <a:gd name="T113" fmla="*/ 1137110 h 6016"/>
              <a:gd name="T114" fmla="*/ 879811 w 4423"/>
              <a:gd name="T115" fmla="*/ 1099112 h 6016"/>
              <a:gd name="T116" fmla="*/ 1008618 w 4423"/>
              <a:gd name="T117" fmla="*/ 1009815 h 6016"/>
              <a:gd name="T118" fmla="*/ 1093434 w 4423"/>
              <a:gd name="T119" fmla="*/ 890119 h 6016"/>
              <a:gd name="T120" fmla="*/ 1135526 w 4423"/>
              <a:gd name="T121" fmla="*/ 734008 h 6016"/>
              <a:gd name="T122" fmla="*/ 1120019 w 4423"/>
              <a:gd name="T123" fmla="*/ 580746 h 6016"/>
              <a:gd name="T124" fmla="*/ 1050077 w 4423"/>
              <a:gd name="T125" fmla="*/ 438885 h 60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ysClr val="window" lastClr="FFFFFF"/>
          </a:solidFill>
          <a:ln>
            <a:noFill/>
          </a:ln>
        </p:spPr>
        <p:txBody>
          <a:bodyPr lIns="68570" tIns="34286" rIns="68570" bIns="34286"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等线" panose="02010600030101010101" pitchFamily="2" charset="-122"/>
              <a:ea typeface="等线" panose="02010600030101010101" pitchFamily="2" charset="-122"/>
            </a:endParaRPr>
          </a:p>
        </p:txBody>
      </p:sp>
      <p:sp>
        <p:nvSpPr>
          <p:cNvPr id="59" name="文本框2"/>
          <p:cNvSpPr/>
          <p:nvPr/>
        </p:nvSpPr>
        <p:spPr>
          <a:xfrm>
            <a:off x="1187887" y="4010890"/>
            <a:ext cx="2061269" cy="2676525"/>
          </a:xfrm>
          <a:prstGeom prst="rect">
            <a:avLst/>
          </a:prstGeom>
        </p:spPr>
        <p:txBody>
          <a:bodyPr wrap="square">
            <a:spAutoFit/>
          </a:bodyPr>
          <a:lstStyle/>
          <a:p>
            <a:pPr algn="ctr">
              <a:lnSpc>
                <a:spcPct val="150000"/>
              </a:lnSpc>
              <a:spcBef>
                <a:spcPts val="2950"/>
              </a:spcBef>
              <a:defRPr/>
            </a:pPr>
            <a:r>
              <a:rPr lang="zh-CN" altLang="en-US" sz="1400" dirty="0">
                <a:solidFill>
                  <a:schemeClr val="tx1"/>
                </a:solidFill>
                <a:latin typeface="思源黑体 CN Regular" panose="020B0500000000000000" pitchFamily="34" charset="-122"/>
                <a:ea typeface="思源黑体 CN Regular" panose="020B0500000000000000" pitchFamily="34" charset="-122"/>
                <a:cs typeface="+mn-ea"/>
                <a:sym typeface="+mn-lt"/>
              </a:rPr>
              <a:t>嘉兴市嘉善县综合行政执法局以嘉善银海秸秆回收有限公司违反行政管理秩序行为的存在为前提，是行政主体对犯有违反行政法律规范行为相对人的一种惩罚，因而具有行政制裁性。</a:t>
            </a:r>
            <a:endParaRPr lang="zh-CN" altLang="en-US" sz="1400" dirty="0">
              <a:solidFill>
                <a:schemeClr val="tx1"/>
              </a:solidFill>
              <a:latin typeface="思源黑体 CN Regular" panose="020B0500000000000000" pitchFamily="34" charset="-122"/>
              <a:ea typeface="思源黑体 CN Regular" panose="020B0500000000000000" pitchFamily="34" charset="-122"/>
              <a:cs typeface="+mn-ea"/>
              <a:sym typeface="+mn-lt"/>
            </a:endParaRPr>
          </a:p>
        </p:txBody>
      </p:sp>
      <p:sp>
        <p:nvSpPr>
          <p:cNvPr id="62" name="文本框2"/>
          <p:cNvSpPr/>
          <p:nvPr/>
        </p:nvSpPr>
        <p:spPr>
          <a:xfrm>
            <a:off x="3741926" y="3993349"/>
            <a:ext cx="2061269" cy="1706880"/>
          </a:xfrm>
          <a:prstGeom prst="rect">
            <a:avLst/>
          </a:prstGeom>
        </p:spPr>
        <p:txBody>
          <a:bodyPr wrap="square">
            <a:spAutoFit/>
          </a:bodyPr>
          <a:lstStyle/>
          <a:p>
            <a:pPr algn="ctr">
              <a:lnSpc>
                <a:spcPct val="150000"/>
              </a:lnSpc>
              <a:spcBef>
                <a:spcPts val="2950"/>
              </a:spcBef>
              <a:defRPr/>
            </a:pPr>
            <a:r>
              <a:rPr lang="zh-CN" altLang="en-US" sz="1400" dirty="0">
                <a:solidFill>
                  <a:schemeClr val="tx1"/>
                </a:solidFill>
                <a:latin typeface="思源黑体 CN Regular" panose="020B0500000000000000" pitchFamily="34" charset="-122"/>
                <a:ea typeface="思源黑体 CN Regular" panose="020B0500000000000000" pitchFamily="34" charset="-122"/>
                <a:cs typeface="+mn-ea"/>
                <a:sym typeface="+mn-lt"/>
              </a:rPr>
              <a:t>行政处罚是对相对人权利与义务的一种处分。如本案的罚款的法律效果是导致该公司三万元财产被剥夺。</a:t>
            </a:r>
            <a:endParaRPr lang="zh-CN" altLang="en-US" sz="1400" dirty="0">
              <a:solidFill>
                <a:schemeClr val="tx1"/>
              </a:solidFill>
              <a:latin typeface="思源黑体 CN Regular" panose="020B0500000000000000" pitchFamily="34" charset="-122"/>
              <a:ea typeface="思源黑体 CN Regular" panose="020B0500000000000000" pitchFamily="34" charset="-122"/>
              <a:cs typeface="+mn-ea"/>
              <a:sym typeface="+mn-lt"/>
            </a:endParaRPr>
          </a:p>
        </p:txBody>
      </p:sp>
      <p:sp>
        <p:nvSpPr>
          <p:cNvPr id="65" name="文本框2"/>
          <p:cNvSpPr/>
          <p:nvPr/>
        </p:nvSpPr>
        <p:spPr>
          <a:xfrm>
            <a:off x="6227312" y="4021043"/>
            <a:ext cx="2061269" cy="1383665"/>
          </a:xfrm>
          <a:prstGeom prst="rect">
            <a:avLst/>
          </a:prstGeom>
        </p:spPr>
        <p:txBody>
          <a:bodyPr wrap="square">
            <a:spAutoFit/>
          </a:bodyPr>
          <a:lstStyle/>
          <a:p>
            <a:pPr algn="ctr">
              <a:lnSpc>
                <a:spcPct val="150000"/>
              </a:lnSpc>
              <a:spcBef>
                <a:spcPts val="2950"/>
              </a:spcBef>
              <a:defRPr/>
            </a:pPr>
            <a:r>
              <a:rPr lang="zh-CN" altLang="en-US" sz="1400" dirty="0">
                <a:solidFill>
                  <a:schemeClr val="tx1"/>
                </a:solidFill>
                <a:latin typeface="思源黑体 CN Regular" panose="020B0500000000000000" pitchFamily="34" charset="-122"/>
                <a:ea typeface="思源黑体 CN Regular" panose="020B0500000000000000" pitchFamily="34" charset="-122"/>
                <a:cs typeface="+mn-ea"/>
                <a:sym typeface="+mn-lt"/>
              </a:rPr>
              <a:t>行政处罚不是中性行为，而是不利行为，即对嘉善银海秸秆回收有限公司造成一定的不利后果。</a:t>
            </a:r>
            <a:endParaRPr lang="zh-CN" altLang="en-US" sz="1400" dirty="0">
              <a:solidFill>
                <a:schemeClr val="tx1"/>
              </a:solidFill>
              <a:latin typeface="思源黑体 CN Regular" panose="020B0500000000000000" pitchFamily="34" charset="-122"/>
              <a:ea typeface="思源黑体 CN Regular" panose="020B0500000000000000" pitchFamily="34" charset="-122"/>
              <a:cs typeface="+mn-ea"/>
              <a:sym typeface="+mn-lt"/>
            </a:endParaRPr>
          </a:p>
        </p:txBody>
      </p:sp>
      <p:sp>
        <p:nvSpPr>
          <p:cNvPr id="69" name="文本框2"/>
          <p:cNvSpPr/>
          <p:nvPr/>
        </p:nvSpPr>
        <p:spPr>
          <a:xfrm>
            <a:off x="8803271" y="4008121"/>
            <a:ext cx="2061269" cy="1706880"/>
          </a:xfrm>
          <a:prstGeom prst="rect">
            <a:avLst/>
          </a:prstGeom>
        </p:spPr>
        <p:txBody>
          <a:bodyPr wrap="square">
            <a:spAutoFit/>
          </a:bodyPr>
          <a:lstStyle/>
          <a:p>
            <a:pPr algn="ctr">
              <a:lnSpc>
                <a:spcPct val="150000"/>
              </a:lnSpc>
              <a:spcBef>
                <a:spcPts val="2950"/>
              </a:spcBef>
              <a:defRPr/>
            </a:pPr>
            <a:r>
              <a:rPr lang="zh-CN" altLang="en-US" sz="1400" dirty="0">
                <a:solidFill>
                  <a:schemeClr val="tx1"/>
                </a:solidFill>
                <a:latin typeface="思源黑体 CN Regular" panose="020B0500000000000000" pitchFamily="34" charset="-122"/>
                <a:ea typeface="思源黑体 CN Regular" panose="020B0500000000000000" pitchFamily="34" charset="-122"/>
                <a:cs typeface="+mn-ea"/>
                <a:sym typeface="+mn-lt"/>
              </a:rPr>
              <a:t>在本案中，该处罚是根据《行政处罚法》作出的。行政处罚的机关、种类、范围、程序等都必须是法定的。</a:t>
            </a:r>
            <a:endParaRPr lang="zh-CN" altLang="en-US" sz="1400" dirty="0">
              <a:solidFill>
                <a:schemeClr val="tx1"/>
              </a:solidFill>
              <a:latin typeface="思源黑体 CN Regular" panose="020B0500000000000000" pitchFamily="34" charset="-122"/>
              <a:ea typeface="思源黑体 CN Regular" panose="020B0500000000000000" pitchFamily="34" charset="-122"/>
              <a:cs typeface="+mn-ea"/>
              <a:sym typeface="+mn-lt"/>
            </a:endParaRPr>
          </a:p>
        </p:txBody>
      </p:sp>
      <p:sp>
        <p:nvSpPr>
          <p:cNvPr id="32" name="文本框 31"/>
          <p:cNvSpPr txBox="1"/>
          <p:nvPr/>
        </p:nvSpPr>
        <p:spPr>
          <a:xfrm>
            <a:off x="1630045" y="687705"/>
            <a:ext cx="2316480" cy="460375"/>
          </a:xfrm>
          <a:prstGeom prst="rect">
            <a:avLst/>
          </a:prstGeom>
          <a:noFill/>
        </p:spPr>
        <p:txBody>
          <a:bodyPr wrap="none" rtlCol="0">
            <a:spAutoFit/>
          </a:bodyPr>
          <a:p>
            <a:pPr algn="ctr">
              <a:defRPr/>
            </a:pPr>
            <a:r>
              <a:rPr lang="zh-CN" altLang="en-US" sz="2400" b="1" dirty="0">
                <a:solidFill>
                  <a:srgbClr val="52596B"/>
                </a:solidFill>
                <a:latin typeface="等线" panose="02010600030101010101" pitchFamily="2" charset="-122"/>
                <a:ea typeface="等线" panose="02010600030101010101" pitchFamily="2" charset="-122"/>
                <a:cs typeface="+mn-ea"/>
                <a:sym typeface="+mn-lt"/>
              </a:rPr>
              <a:t>行政处罚的</a:t>
            </a:r>
            <a:r>
              <a:rPr lang="zh-CN" altLang="en-US" sz="2400" b="1" dirty="0">
                <a:solidFill>
                  <a:srgbClr val="52596B"/>
                </a:solidFill>
                <a:latin typeface="等线" panose="02010600030101010101" pitchFamily="2" charset="-122"/>
                <a:ea typeface="等线" panose="02010600030101010101" pitchFamily="2" charset="-122"/>
                <a:cs typeface="+mn-ea"/>
                <a:sym typeface="+mn-lt"/>
              </a:rPr>
              <a:t>特征</a:t>
            </a:r>
            <a:endParaRPr lang="zh-CN" altLang="en-US" sz="2400" b="1" dirty="0">
              <a:solidFill>
                <a:srgbClr val="52596B"/>
              </a:solidFill>
              <a:latin typeface="等线" panose="02010600030101010101" pitchFamily="2" charset="-122"/>
              <a:ea typeface="等线" panose="02010600030101010101" pitchFamily="2" charset="-122"/>
              <a:cs typeface="+mn-ea"/>
              <a:sym typeface="+mn-lt"/>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3635" y="5109882"/>
            <a:ext cx="2454414" cy="1748118"/>
            <a:chOff x="6972720" y="2565812"/>
            <a:chExt cx="6026371" cy="4292188"/>
          </a:xfrm>
        </p:grpSpPr>
        <p:sp>
          <p:nvSpPr>
            <p:cNvPr id="3" name="任意多边形: 形状 2"/>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流程图: 接点 3"/>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流程图: 接点 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任意多边形: 形状 5"/>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流程图: 接点 6"/>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流程图: 接点 7"/>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形状 8"/>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形状 9"/>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形状 10"/>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形状 11"/>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形状 12"/>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形状 13"/>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形状 14"/>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任意多边形: 形状 15"/>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7" name="组合 16"/>
          <p:cNvGrpSpPr/>
          <p:nvPr/>
        </p:nvGrpSpPr>
        <p:grpSpPr>
          <a:xfrm rot="10800000">
            <a:off x="-324388" y="0"/>
            <a:ext cx="2454414" cy="1748118"/>
            <a:chOff x="6972720" y="2565812"/>
            <a:chExt cx="6026371" cy="4292188"/>
          </a:xfrm>
        </p:grpSpPr>
        <p:sp>
          <p:nvSpPr>
            <p:cNvPr id="18" name="任意多边形: 形状 17"/>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流程图: 接点 18"/>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流程图: 接点 19"/>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形状 20"/>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流程图: 接点 21"/>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流程图: 接点 22"/>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任意多边形: 形状 24"/>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6" name="任意多边形: 形状 25"/>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7" name="任意多边形: 形状 26"/>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任意多边形: 形状 27"/>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任意多边形: 形状 2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任意多边形: 形状 29"/>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任意多边形: 形状 30"/>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4" name="文本框 33"/>
          <p:cNvSpPr txBox="1"/>
          <p:nvPr/>
        </p:nvSpPr>
        <p:spPr>
          <a:xfrm>
            <a:off x="2047875" y="522605"/>
            <a:ext cx="231648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52596B"/>
                </a:solidFill>
                <a:effectLst/>
                <a:uLnTx/>
                <a:uFillTx/>
                <a:latin typeface="等线" panose="02010600030101010101" pitchFamily="2" charset="-122"/>
                <a:ea typeface="等线" panose="02010600030101010101" pitchFamily="2" charset="-122"/>
                <a:cs typeface="+mn-ea"/>
                <a:sym typeface="+mn-lt"/>
              </a:rPr>
              <a:t>行政处罚的种类</a:t>
            </a:r>
            <a:endParaRPr kumimoji="0" lang="zh-CN" altLang="en-US" sz="2400" b="1" i="0" u="none" strike="noStrike" kern="1200" cap="none" spc="0" normalizeH="0" baseline="0" noProof="0" dirty="0">
              <a:ln>
                <a:noFill/>
              </a:ln>
              <a:solidFill>
                <a:srgbClr val="52596B"/>
              </a:solidFill>
              <a:effectLst/>
              <a:uLnTx/>
              <a:uFillTx/>
              <a:latin typeface="等线" panose="02010600030101010101" pitchFamily="2" charset="-122"/>
              <a:ea typeface="等线" panose="02010600030101010101" pitchFamily="2" charset="-122"/>
              <a:cs typeface="+mn-ea"/>
              <a:sym typeface="+mn-lt"/>
            </a:endParaRPr>
          </a:p>
        </p:txBody>
      </p:sp>
      <p:sp>
        <p:nvSpPr>
          <p:cNvPr id="36" name="椭圆 35"/>
          <p:cNvSpPr/>
          <p:nvPr/>
        </p:nvSpPr>
        <p:spPr>
          <a:xfrm>
            <a:off x="724522" y="1678775"/>
            <a:ext cx="1181100" cy="1181100"/>
          </a:xfrm>
          <a:prstGeom prst="ellipse">
            <a:avLst/>
          </a:prstGeom>
          <a:solidFill>
            <a:srgbClr val="52596B"/>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2" name="Shape 2839"/>
          <p:cNvSpPr/>
          <p:nvPr/>
        </p:nvSpPr>
        <p:spPr>
          <a:xfrm>
            <a:off x="1078778" y="2054512"/>
            <a:ext cx="472587" cy="42962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4" y="14040"/>
                </a:cubicBezTo>
                <a:lnTo>
                  <a:pt x="20618" y="14040"/>
                </a:lnTo>
                <a:cubicBezTo>
                  <a:pt x="20618" y="14040"/>
                  <a:pt x="20618" y="20520"/>
                  <a:pt x="20618" y="20520"/>
                </a:cubicBezTo>
                <a:close/>
                <a:moveTo>
                  <a:pt x="21543" y="13261"/>
                </a:moveTo>
                <a:lnTo>
                  <a:pt x="21548" y="13259"/>
                </a:lnTo>
                <a:lnTo>
                  <a:pt x="16639" y="2459"/>
                </a:lnTo>
                <a:lnTo>
                  <a:pt x="16634" y="2461"/>
                </a:lnTo>
                <a:cubicBezTo>
                  <a:pt x="16554" y="2284"/>
                  <a:pt x="16392" y="2160"/>
                  <a:pt x="16200" y="2160"/>
                </a:cubicBezTo>
                <a:lnTo>
                  <a:pt x="12764" y="2160"/>
                </a:lnTo>
                <a:cubicBezTo>
                  <a:pt x="12492" y="2160"/>
                  <a:pt x="12273" y="2402"/>
                  <a:pt x="12273" y="2700"/>
                </a:cubicBezTo>
                <a:cubicBezTo>
                  <a:pt x="12273" y="2999"/>
                  <a:pt x="12492" y="3240"/>
                  <a:pt x="12764"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8836" y="3240"/>
                </a:lnTo>
                <a:cubicBezTo>
                  <a:pt x="9108" y="3240"/>
                  <a:pt x="9327" y="2999"/>
                  <a:pt x="9327" y="2700"/>
                </a:cubicBezTo>
                <a:cubicBezTo>
                  <a:pt x="9327" y="2402"/>
                  <a:pt x="9108" y="2160"/>
                  <a:pt x="8836"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3" y="13261"/>
                </a:cubicBezTo>
                <a:moveTo>
                  <a:pt x="7855" y="8640"/>
                </a:moveTo>
                <a:cubicBezTo>
                  <a:pt x="7583" y="8640"/>
                  <a:pt x="7364" y="8882"/>
                  <a:pt x="7364" y="9180"/>
                </a:cubicBezTo>
                <a:cubicBezTo>
                  <a:pt x="7364" y="9329"/>
                  <a:pt x="7418" y="9464"/>
                  <a:pt x="7507" y="9562"/>
                </a:cubicBezTo>
                <a:lnTo>
                  <a:pt x="10453" y="12802"/>
                </a:lnTo>
                <a:cubicBezTo>
                  <a:pt x="10542" y="12900"/>
                  <a:pt x="10665" y="12960"/>
                  <a:pt x="10800" y="12960"/>
                </a:cubicBezTo>
                <a:cubicBezTo>
                  <a:pt x="10936" y="12960"/>
                  <a:pt x="11058" y="12900"/>
                  <a:pt x="11147" y="12802"/>
                </a:cubicBezTo>
                <a:lnTo>
                  <a:pt x="14093" y="9562"/>
                </a:lnTo>
                <a:cubicBezTo>
                  <a:pt x="14182" y="9464"/>
                  <a:pt x="14236" y="9329"/>
                  <a:pt x="14236" y="9180"/>
                </a:cubicBezTo>
                <a:cubicBezTo>
                  <a:pt x="14236" y="8882"/>
                  <a:pt x="14017" y="8640"/>
                  <a:pt x="13745" y="8640"/>
                </a:cubicBezTo>
                <a:cubicBezTo>
                  <a:pt x="13610" y="8640"/>
                  <a:pt x="13487" y="8701"/>
                  <a:pt x="13398" y="8798"/>
                </a:cubicBezTo>
                <a:lnTo>
                  <a:pt x="11291" y="11116"/>
                </a:lnTo>
                <a:lnTo>
                  <a:pt x="11291" y="540"/>
                </a:lnTo>
                <a:cubicBezTo>
                  <a:pt x="11291" y="242"/>
                  <a:pt x="11071" y="0"/>
                  <a:pt x="10800" y="0"/>
                </a:cubicBezTo>
                <a:cubicBezTo>
                  <a:pt x="10529" y="0"/>
                  <a:pt x="10309" y="242"/>
                  <a:pt x="10309" y="540"/>
                </a:cubicBezTo>
                <a:lnTo>
                  <a:pt x="10309" y="11116"/>
                </a:lnTo>
                <a:lnTo>
                  <a:pt x="8202" y="8798"/>
                </a:lnTo>
                <a:cubicBezTo>
                  <a:pt x="8113" y="8701"/>
                  <a:pt x="7990" y="8640"/>
                  <a:pt x="7855" y="8640"/>
                </a:cubicBezTo>
              </a:path>
            </a:pathLst>
          </a:custGeom>
          <a:solidFill>
            <a:sysClr val="window" lastClr="FFFFFF"/>
          </a:solidFill>
          <a:ln w="12700">
            <a:solidFill>
              <a:sysClr val="window" lastClr="FFFFFF"/>
            </a:solidFill>
            <a:miter lim="400000"/>
          </a:ln>
        </p:spPr>
        <p:txBody>
          <a:bodyPr lIns="38090" tIns="38090" rIns="38090" bIns="38090" anchor="ctr"/>
          <a:lstStyle/>
          <a:p>
            <a:pPr marL="0" marR="0" lvl="0" indent="0" defTabSz="45720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600" b="0" i="0" u="none" strike="noStrike" kern="0" cap="none" spc="0" normalizeH="0" baseline="0" noProof="0">
              <a:ln>
                <a:noFill/>
              </a:ln>
              <a:solidFill>
                <a:prstClr val="white">
                  <a:lumMod val="50000"/>
                </a:prstClr>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43" name="Shape 2579"/>
          <p:cNvSpPr/>
          <p:nvPr/>
        </p:nvSpPr>
        <p:spPr>
          <a:xfrm>
            <a:off x="6558205" y="2344188"/>
            <a:ext cx="454719" cy="454719"/>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ysClr val="window" lastClr="FFFFFF"/>
          </a:solidFill>
          <a:ln w="12700">
            <a:solidFill>
              <a:sysClr val="window" lastClr="FFFFFF"/>
            </a:solidFill>
            <a:miter lim="400000"/>
          </a:ln>
        </p:spPr>
        <p:txBody>
          <a:bodyPr lIns="38090" tIns="38090" rIns="38090" bIns="38090" anchor="ctr"/>
          <a:lstStyle/>
          <a:p>
            <a:pPr marL="0" marR="0" lvl="0" indent="0" defTabSz="45720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600" b="0" i="0" u="none" strike="noStrike" kern="0" cap="none" spc="0" normalizeH="0" baseline="0" noProof="0">
              <a:ln>
                <a:noFill/>
              </a:ln>
              <a:solidFill>
                <a:prstClr val="white">
                  <a:lumMod val="50000"/>
                </a:prstClr>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46" name="文本框1"/>
          <p:cNvSpPr txBox="1"/>
          <p:nvPr/>
        </p:nvSpPr>
        <p:spPr>
          <a:xfrm>
            <a:off x="2139331" y="2420121"/>
            <a:ext cx="1569660" cy="368300"/>
          </a:xfrm>
          <a:prstGeom prst="rect">
            <a:avLst/>
          </a:prstGeom>
          <a:noFill/>
        </p:spPr>
        <p:txBody>
          <a:bodyPr wrap="square" rtlCol="0">
            <a:spAutoFit/>
          </a:bodyPr>
          <a:lstStyle/>
          <a:p>
            <a:pPr>
              <a:defRPr/>
            </a:pPr>
            <a:r>
              <a:rPr lang="en-US" altLang="zh-CN" b="1" dirty="0">
                <a:solidFill>
                  <a:srgbClr val="52596B"/>
                </a:solidFill>
                <a:latin typeface="等线" panose="02010600030101010101" pitchFamily="2" charset="-122"/>
                <a:ea typeface="思源黑体 CN Bold" panose="020B0800000000000000" pitchFamily="34" charset="-122"/>
              </a:rPr>
              <a:t>1.警告</a:t>
            </a:r>
            <a:endParaRPr lang="en-US" altLang="zh-CN" b="1" dirty="0">
              <a:solidFill>
                <a:srgbClr val="52596B"/>
              </a:solidFill>
              <a:latin typeface="等线" panose="02010600030101010101" pitchFamily="2" charset="-122"/>
              <a:ea typeface="思源黑体 CN Bold" panose="020B0800000000000000" pitchFamily="34" charset="-122"/>
            </a:endParaRPr>
          </a:p>
        </p:txBody>
      </p:sp>
      <p:sp>
        <p:nvSpPr>
          <p:cNvPr id="47" name="文本框1"/>
          <p:cNvSpPr txBox="1"/>
          <p:nvPr/>
        </p:nvSpPr>
        <p:spPr>
          <a:xfrm>
            <a:off x="2139331" y="2971936"/>
            <a:ext cx="1569660" cy="368300"/>
          </a:xfrm>
          <a:prstGeom prst="rect">
            <a:avLst/>
          </a:prstGeom>
          <a:noFill/>
        </p:spPr>
        <p:txBody>
          <a:bodyPr wrap="square" rtlCol="0">
            <a:spAutoFit/>
          </a:bodyPr>
          <a:lstStyle/>
          <a:p>
            <a:pPr>
              <a:defRPr/>
            </a:pPr>
            <a:r>
              <a:rPr lang="en-US" altLang="zh-CN" b="1" dirty="0">
                <a:solidFill>
                  <a:srgbClr val="52596B"/>
                </a:solidFill>
                <a:latin typeface="等线" panose="02010600030101010101" pitchFamily="2" charset="-122"/>
                <a:ea typeface="思源黑体 CN Bold" panose="020B0800000000000000" pitchFamily="34" charset="-122"/>
              </a:rPr>
              <a:t>2.罚款</a:t>
            </a:r>
            <a:endParaRPr lang="en-US" altLang="zh-CN" b="1" dirty="0">
              <a:solidFill>
                <a:srgbClr val="52596B"/>
              </a:solidFill>
              <a:latin typeface="等线" panose="02010600030101010101" pitchFamily="2" charset="-122"/>
              <a:ea typeface="思源黑体 CN Bold" panose="020B0800000000000000" pitchFamily="34" charset="-122"/>
            </a:endParaRPr>
          </a:p>
        </p:txBody>
      </p:sp>
      <p:sp>
        <p:nvSpPr>
          <p:cNvPr id="48" name="文本框1"/>
          <p:cNvSpPr txBox="1"/>
          <p:nvPr/>
        </p:nvSpPr>
        <p:spPr>
          <a:xfrm>
            <a:off x="2139315" y="4075430"/>
            <a:ext cx="2745740" cy="368300"/>
          </a:xfrm>
          <a:prstGeom prst="rect">
            <a:avLst/>
          </a:prstGeom>
          <a:noFill/>
        </p:spPr>
        <p:txBody>
          <a:bodyPr wrap="square" rtlCol="0">
            <a:spAutoFit/>
          </a:bodyPr>
          <a:lstStyle/>
          <a:p>
            <a:pPr>
              <a:defRPr/>
            </a:pPr>
            <a:r>
              <a:rPr lang="zh-CN" altLang="en-US" b="1" dirty="0">
                <a:solidFill>
                  <a:srgbClr val="52596B"/>
                </a:solidFill>
                <a:latin typeface="等线" panose="02010600030101010101" pitchFamily="2" charset="-122"/>
                <a:ea typeface="思源黑体 CN Bold" panose="020B0800000000000000" pitchFamily="34" charset="-122"/>
              </a:rPr>
              <a:t>4.责令停产停业</a:t>
            </a:r>
            <a:endParaRPr lang="zh-CN" altLang="en-US" b="1" dirty="0">
              <a:solidFill>
                <a:srgbClr val="52596B"/>
              </a:solidFill>
              <a:latin typeface="等线" panose="02010600030101010101" pitchFamily="2" charset="-122"/>
              <a:ea typeface="思源黑体 CN Bold" panose="020B0800000000000000" pitchFamily="34" charset="-122"/>
            </a:endParaRPr>
          </a:p>
        </p:txBody>
      </p:sp>
      <p:sp>
        <p:nvSpPr>
          <p:cNvPr id="49" name="文本框1"/>
          <p:cNvSpPr txBox="1"/>
          <p:nvPr/>
        </p:nvSpPr>
        <p:spPr>
          <a:xfrm>
            <a:off x="2139331" y="5179196"/>
            <a:ext cx="1569660" cy="368300"/>
          </a:xfrm>
          <a:prstGeom prst="rect">
            <a:avLst/>
          </a:prstGeom>
          <a:noFill/>
        </p:spPr>
        <p:txBody>
          <a:bodyPr wrap="square" rtlCol="0">
            <a:spAutoFit/>
          </a:bodyPr>
          <a:lstStyle/>
          <a:p>
            <a:pPr>
              <a:defRPr/>
            </a:pPr>
            <a:r>
              <a:rPr lang="zh-CN" altLang="en-US" b="1" dirty="0">
                <a:solidFill>
                  <a:srgbClr val="52596B"/>
                </a:solidFill>
                <a:latin typeface="等线" panose="02010600030101010101" pitchFamily="2" charset="-122"/>
                <a:ea typeface="思源黑体 CN Bold" panose="020B0800000000000000" pitchFamily="34" charset="-122"/>
              </a:rPr>
              <a:t>6.行政拘留</a:t>
            </a:r>
            <a:endParaRPr lang="zh-CN" altLang="en-US" b="1" dirty="0">
              <a:solidFill>
                <a:srgbClr val="52596B"/>
              </a:solidFill>
              <a:latin typeface="等线" panose="02010600030101010101" pitchFamily="2" charset="-122"/>
              <a:ea typeface="思源黑体 CN Bold" panose="020B0800000000000000" pitchFamily="34" charset="-122"/>
            </a:endParaRPr>
          </a:p>
        </p:txBody>
      </p:sp>
      <p:sp>
        <p:nvSpPr>
          <p:cNvPr id="32" name="文本框1"/>
          <p:cNvSpPr txBox="1"/>
          <p:nvPr/>
        </p:nvSpPr>
        <p:spPr>
          <a:xfrm>
            <a:off x="2139315" y="5730875"/>
            <a:ext cx="6296025" cy="368300"/>
          </a:xfrm>
          <a:prstGeom prst="rect">
            <a:avLst/>
          </a:prstGeom>
          <a:noFill/>
        </p:spPr>
        <p:txBody>
          <a:bodyPr wrap="square" rtlCol="0">
            <a:spAutoFit/>
          </a:bodyPr>
          <a:p>
            <a:pPr>
              <a:defRPr/>
            </a:pPr>
            <a:r>
              <a:rPr lang="zh-CN" altLang="en-US" b="1" dirty="0">
                <a:solidFill>
                  <a:srgbClr val="52596B"/>
                </a:solidFill>
                <a:latin typeface="等线" panose="02010600030101010101" pitchFamily="2" charset="-122"/>
                <a:ea typeface="思源黑体 CN Bold" panose="020B0800000000000000" pitchFamily="34" charset="-122"/>
              </a:rPr>
              <a:t>7.法律、法规规定的其他行政处罚（兜底性条款）</a:t>
            </a:r>
            <a:endParaRPr lang="zh-CN" altLang="en-US" b="1" dirty="0">
              <a:solidFill>
                <a:srgbClr val="52596B"/>
              </a:solidFill>
              <a:latin typeface="等线" panose="02010600030101010101" pitchFamily="2" charset="-122"/>
              <a:ea typeface="思源黑体 CN Bold" panose="020B0800000000000000" pitchFamily="34" charset="-122"/>
            </a:endParaRPr>
          </a:p>
        </p:txBody>
      </p:sp>
      <p:sp>
        <p:nvSpPr>
          <p:cNvPr id="40" name="文本框1"/>
          <p:cNvSpPr txBox="1"/>
          <p:nvPr/>
        </p:nvSpPr>
        <p:spPr>
          <a:xfrm>
            <a:off x="2139315" y="4627245"/>
            <a:ext cx="5342255" cy="368300"/>
          </a:xfrm>
          <a:prstGeom prst="rect">
            <a:avLst/>
          </a:prstGeom>
          <a:noFill/>
        </p:spPr>
        <p:txBody>
          <a:bodyPr wrap="square" rtlCol="0">
            <a:spAutoFit/>
          </a:bodyPr>
          <a:lstStyle/>
          <a:p>
            <a:pPr>
              <a:defRPr/>
            </a:pPr>
            <a:r>
              <a:rPr lang="zh-CN" altLang="en-US" b="1" dirty="0">
                <a:solidFill>
                  <a:srgbClr val="52596B"/>
                </a:solidFill>
                <a:latin typeface="等线" panose="02010600030101010101" pitchFamily="2" charset="-122"/>
                <a:ea typeface="思源黑体 CN Bold" panose="020B0800000000000000" pitchFamily="34" charset="-122"/>
              </a:rPr>
              <a:t>5.暂扣或者吊销许可证、暂扣或者吊销执照</a:t>
            </a:r>
            <a:endParaRPr lang="zh-CN" altLang="en-US" b="1" dirty="0">
              <a:solidFill>
                <a:srgbClr val="52596B"/>
              </a:solidFill>
              <a:latin typeface="等线" panose="02010600030101010101" pitchFamily="2" charset="-122"/>
              <a:ea typeface="思源黑体 CN Bold" panose="020B0800000000000000" pitchFamily="34" charset="-122"/>
            </a:endParaRPr>
          </a:p>
        </p:txBody>
      </p:sp>
      <p:sp>
        <p:nvSpPr>
          <p:cNvPr id="44" name="文本框1"/>
          <p:cNvSpPr txBox="1"/>
          <p:nvPr/>
        </p:nvSpPr>
        <p:spPr>
          <a:xfrm>
            <a:off x="2139315" y="3523615"/>
            <a:ext cx="4611370" cy="368300"/>
          </a:xfrm>
          <a:prstGeom prst="rect">
            <a:avLst/>
          </a:prstGeom>
          <a:noFill/>
        </p:spPr>
        <p:txBody>
          <a:bodyPr wrap="square" rtlCol="0">
            <a:spAutoFit/>
          </a:bodyPr>
          <a:lstStyle/>
          <a:p>
            <a:pPr>
              <a:defRPr/>
            </a:pPr>
            <a:r>
              <a:rPr lang="zh-CN" altLang="en-US" b="1" dirty="0">
                <a:solidFill>
                  <a:srgbClr val="52596B"/>
                </a:solidFill>
                <a:latin typeface="等线" panose="02010600030101010101" pitchFamily="2" charset="-122"/>
                <a:ea typeface="思源黑体 CN Bold" panose="020B0800000000000000" pitchFamily="34" charset="-122"/>
              </a:rPr>
              <a:t>3.没收违法所得、没收非法财物</a:t>
            </a:r>
            <a:endParaRPr lang="zh-CN" altLang="en-US" b="1" dirty="0">
              <a:solidFill>
                <a:srgbClr val="52596B"/>
              </a:solidFill>
              <a:latin typeface="等线" panose="02010600030101010101" pitchFamily="2" charset="-122"/>
              <a:ea typeface="思源黑体 CN Bold" panose="020B0800000000000000" pitchFamily="34" charset="-122"/>
            </a:endParaRPr>
          </a:p>
        </p:txBody>
      </p:sp>
      <p:pic>
        <p:nvPicPr>
          <p:cNvPr id="50" name="图片 49" descr="C:\Users\19085\Desktop\0e055cd8497f0bd89fd1043a91d19dda.jpeg0e055cd8497f0bd89fd1043a91d19dda"/>
          <p:cNvPicPr>
            <a:picLocks noChangeAspect="1"/>
          </p:cNvPicPr>
          <p:nvPr/>
        </p:nvPicPr>
        <p:blipFill>
          <a:blip r:embed="rId1"/>
          <a:srcRect/>
          <a:stretch>
            <a:fillRect/>
          </a:stretch>
        </p:blipFill>
        <p:spPr>
          <a:xfrm>
            <a:off x="6923405" y="1505585"/>
            <a:ext cx="4843780" cy="3113405"/>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3558" y="2810291"/>
            <a:ext cx="1927666" cy="517154"/>
          </a:xfrm>
          <a:prstGeom prst="rect">
            <a:avLst/>
          </a:prstGeom>
          <a:solidFill>
            <a:srgbClr val="8890A3">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p:nvSpPr>
        <p:spPr>
          <a:xfrm>
            <a:off x="0" y="0"/>
            <a:ext cx="1727201" cy="1384968"/>
          </a:xfrm>
          <a:custGeom>
            <a:avLst/>
            <a:gdLst>
              <a:gd name="connsiteX0" fmla="*/ 0 w 1727201"/>
              <a:gd name="connsiteY0" fmla="*/ 0 h 1384968"/>
              <a:gd name="connsiteX1" fmla="*/ 1708834 w 1727201"/>
              <a:gd name="connsiteY1" fmla="*/ 0 h 1384968"/>
              <a:gd name="connsiteX2" fmla="*/ 1721090 w 1727201"/>
              <a:gd name="connsiteY2" fmla="*/ 80308 h 1384968"/>
              <a:gd name="connsiteX3" fmla="*/ 1727201 w 1727201"/>
              <a:gd name="connsiteY3" fmla="*/ 201328 h 1384968"/>
              <a:gd name="connsiteX4" fmla="*/ 543561 w 1727201"/>
              <a:gd name="connsiteY4" fmla="*/ 1384968 h 1384968"/>
              <a:gd name="connsiteX5" fmla="*/ 82835 w 1727201"/>
              <a:gd name="connsiteY5" fmla="*/ 1291952 h 1384968"/>
              <a:gd name="connsiteX6" fmla="*/ 0 w 1727201"/>
              <a:gd name="connsiteY6" fmla="*/ 1252048 h 1384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201" h="1384968">
                <a:moveTo>
                  <a:pt x="0" y="0"/>
                </a:moveTo>
                <a:lnTo>
                  <a:pt x="1708834" y="0"/>
                </a:lnTo>
                <a:lnTo>
                  <a:pt x="1721090" y="80308"/>
                </a:lnTo>
                <a:cubicBezTo>
                  <a:pt x="1725131" y="120098"/>
                  <a:pt x="1727201" y="160471"/>
                  <a:pt x="1727201" y="201328"/>
                </a:cubicBezTo>
                <a:cubicBezTo>
                  <a:pt x="1727201" y="855034"/>
                  <a:pt x="1197267" y="1384968"/>
                  <a:pt x="543561" y="1384968"/>
                </a:cubicBezTo>
                <a:cubicBezTo>
                  <a:pt x="380135" y="1384968"/>
                  <a:pt x="224444" y="1351847"/>
                  <a:pt x="82835" y="1291952"/>
                </a:cubicBezTo>
                <a:lnTo>
                  <a:pt x="0" y="1252048"/>
                </a:ln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流程图: 接点 9"/>
          <p:cNvSpPr/>
          <p:nvPr/>
        </p:nvSpPr>
        <p:spPr>
          <a:xfrm flipH="1">
            <a:off x="439540" y="4730237"/>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p:nvSpPr>
        <p:spPr>
          <a:xfrm>
            <a:off x="-5257" y="2578300"/>
            <a:ext cx="1022891" cy="1727202"/>
          </a:xfrm>
          <a:custGeom>
            <a:avLst/>
            <a:gdLst>
              <a:gd name="connsiteX0" fmla="*/ 159290 w 1022891"/>
              <a:gd name="connsiteY0" fmla="*/ 0 h 1727202"/>
              <a:gd name="connsiteX1" fmla="*/ 1022891 w 1022891"/>
              <a:gd name="connsiteY1" fmla="*/ 863601 h 1727202"/>
              <a:gd name="connsiteX2" fmla="*/ 159290 w 1022891"/>
              <a:gd name="connsiteY2" fmla="*/ 1727202 h 1727202"/>
              <a:gd name="connsiteX3" fmla="*/ 70992 w 1022891"/>
              <a:gd name="connsiteY3" fmla="*/ 1722744 h 1727202"/>
              <a:gd name="connsiteX4" fmla="*/ 0 w 1022891"/>
              <a:gd name="connsiteY4" fmla="*/ 1711909 h 1727202"/>
              <a:gd name="connsiteX5" fmla="*/ 0 w 1022891"/>
              <a:gd name="connsiteY5" fmla="*/ 15293 h 1727202"/>
              <a:gd name="connsiteX6" fmla="*/ 70992 w 1022891"/>
              <a:gd name="connsiteY6" fmla="*/ 4459 h 1727202"/>
              <a:gd name="connsiteX7" fmla="*/ 159290 w 1022891"/>
              <a:gd name="connsiteY7" fmla="*/ 0 h 172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891" h="1727202">
                <a:moveTo>
                  <a:pt x="159290" y="0"/>
                </a:moveTo>
                <a:cubicBezTo>
                  <a:pt x="636244" y="0"/>
                  <a:pt x="1022891" y="386647"/>
                  <a:pt x="1022891" y="863601"/>
                </a:cubicBezTo>
                <a:cubicBezTo>
                  <a:pt x="1022891" y="1340555"/>
                  <a:pt x="636244" y="1727202"/>
                  <a:pt x="159290" y="1727202"/>
                </a:cubicBezTo>
                <a:cubicBezTo>
                  <a:pt x="129480" y="1727202"/>
                  <a:pt x="100024" y="1725692"/>
                  <a:pt x="70992" y="1722744"/>
                </a:cubicBezTo>
                <a:lnTo>
                  <a:pt x="0" y="1711909"/>
                </a:lnTo>
                <a:lnTo>
                  <a:pt x="0" y="15293"/>
                </a:lnTo>
                <a:lnTo>
                  <a:pt x="70992" y="4459"/>
                </a:lnTo>
                <a:cubicBezTo>
                  <a:pt x="100024" y="1511"/>
                  <a:pt x="129480" y="0"/>
                  <a:pt x="159290" y="0"/>
                </a:cubicBezTo>
                <a:close/>
              </a:path>
            </a:pathLst>
          </a:cu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流程图: 接点 26"/>
          <p:cNvSpPr/>
          <p:nvPr/>
        </p:nvSpPr>
        <p:spPr>
          <a:xfrm>
            <a:off x="1286276" y="1806370"/>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5" name="组合 54"/>
          <p:cNvGrpSpPr/>
          <p:nvPr/>
        </p:nvGrpSpPr>
        <p:grpSpPr>
          <a:xfrm>
            <a:off x="6950949" y="2565812"/>
            <a:ext cx="6026371" cy="4292188"/>
            <a:chOff x="6972720" y="2565812"/>
            <a:chExt cx="6026371" cy="4292188"/>
          </a:xfrm>
        </p:grpSpPr>
        <p:sp>
          <p:nvSpPr>
            <p:cNvPr id="22" name="任意多边形: 形状 21"/>
            <p:cNvSpPr/>
            <p:nvPr/>
          </p:nvSpPr>
          <p:spPr>
            <a:xfrm>
              <a:off x="9459018" y="5391216"/>
              <a:ext cx="2749674" cy="1466784"/>
            </a:xfrm>
            <a:custGeom>
              <a:avLst/>
              <a:gdLst>
                <a:gd name="connsiteX0" fmla="*/ 1374837 w 2749674"/>
                <a:gd name="connsiteY0" fmla="*/ 0 h 1466784"/>
                <a:gd name="connsiteX1" fmla="*/ 2749674 w 2749674"/>
                <a:gd name="connsiteY1" fmla="*/ 1374837 h 1466784"/>
                <a:gd name="connsiteX2" fmla="*/ 2740405 w 2749674"/>
                <a:gd name="connsiteY2" fmla="*/ 1466784 h 1466784"/>
                <a:gd name="connsiteX3" fmla="*/ 9269 w 2749674"/>
                <a:gd name="connsiteY3" fmla="*/ 1466784 h 1466784"/>
                <a:gd name="connsiteX4" fmla="*/ 0 w 2749674"/>
                <a:gd name="connsiteY4" fmla="*/ 1374837 h 1466784"/>
                <a:gd name="connsiteX5" fmla="*/ 1374837 w 2749674"/>
                <a:gd name="connsiteY5" fmla="*/ 0 h 146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9674" h="1466784">
                  <a:moveTo>
                    <a:pt x="1374837" y="0"/>
                  </a:moveTo>
                  <a:cubicBezTo>
                    <a:pt x="2134139" y="0"/>
                    <a:pt x="2749674" y="615535"/>
                    <a:pt x="2749674" y="1374837"/>
                  </a:cubicBezTo>
                  <a:lnTo>
                    <a:pt x="2740405" y="1466784"/>
                  </a:lnTo>
                  <a:lnTo>
                    <a:pt x="9269" y="1466784"/>
                  </a:lnTo>
                  <a:lnTo>
                    <a:pt x="0" y="1374837"/>
                  </a:lnTo>
                  <a:cubicBezTo>
                    <a:pt x="0" y="615535"/>
                    <a:pt x="615535" y="0"/>
                    <a:pt x="1374837" y="0"/>
                  </a:cubicBezTo>
                  <a:close/>
                </a:path>
              </a:pathLst>
            </a:cu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流程图: 接点 12"/>
            <p:cNvSpPr/>
            <p:nvPr/>
          </p:nvSpPr>
          <p:spPr>
            <a:xfrm>
              <a:off x="10252640" y="4998486"/>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流程图: 接点 14"/>
            <p:cNvSpPr/>
            <p:nvPr/>
          </p:nvSpPr>
          <p:spPr>
            <a:xfrm>
              <a:off x="10625923" y="3801744"/>
              <a:ext cx="726745" cy="726745"/>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a:off x="10989296" y="4406181"/>
              <a:ext cx="1219396" cy="2165922"/>
            </a:xfrm>
            <a:custGeom>
              <a:avLst/>
              <a:gdLst>
                <a:gd name="connsiteX0" fmla="*/ 1082961 w 1219396"/>
                <a:gd name="connsiteY0" fmla="*/ 0 h 2165922"/>
                <a:gd name="connsiteX1" fmla="*/ 1219396 w 1219396"/>
                <a:gd name="connsiteY1" fmla="*/ 13754 h 2165922"/>
                <a:gd name="connsiteX2" fmla="*/ 1219396 w 1219396"/>
                <a:gd name="connsiteY2" fmla="*/ 2152168 h 2165922"/>
                <a:gd name="connsiteX3" fmla="*/ 1082961 w 1219396"/>
                <a:gd name="connsiteY3" fmla="*/ 2165922 h 2165922"/>
                <a:gd name="connsiteX4" fmla="*/ 0 w 1219396"/>
                <a:gd name="connsiteY4" fmla="*/ 1082961 h 2165922"/>
                <a:gd name="connsiteX5" fmla="*/ 1082961 w 1219396"/>
                <a:gd name="connsiteY5" fmla="*/ 0 h 216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396" h="2165922">
                  <a:moveTo>
                    <a:pt x="1082961" y="0"/>
                  </a:moveTo>
                  <a:lnTo>
                    <a:pt x="1219396" y="13754"/>
                  </a:lnTo>
                  <a:lnTo>
                    <a:pt x="1219396" y="2152168"/>
                  </a:lnTo>
                  <a:lnTo>
                    <a:pt x="1082961" y="2165922"/>
                  </a:lnTo>
                  <a:cubicBezTo>
                    <a:pt x="484858" y="2165922"/>
                    <a:pt x="0" y="1681064"/>
                    <a:pt x="0" y="1082961"/>
                  </a:cubicBezTo>
                  <a:cubicBezTo>
                    <a:pt x="0" y="484858"/>
                    <a:pt x="484858" y="0"/>
                    <a:pt x="1082961" y="0"/>
                  </a:cubicBezTo>
                  <a:close/>
                </a:path>
              </a:pathLst>
            </a:cu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流程图: 接点 24"/>
            <p:cNvSpPr/>
            <p:nvPr/>
          </p:nvSpPr>
          <p:spPr>
            <a:xfrm>
              <a:off x="9472333" y="5403968"/>
              <a:ext cx="170348" cy="17034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流程图: 接点 25"/>
            <p:cNvSpPr/>
            <p:nvPr/>
          </p:nvSpPr>
          <p:spPr>
            <a:xfrm>
              <a:off x="11575520" y="2565812"/>
              <a:ext cx="170348" cy="170348"/>
            </a:xfrm>
            <a:prstGeom prst="flowChartConnector">
              <a:avLst/>
            </a:prstGeom>
            <a:solidFill>
              <a:srgbClr val="B07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任意多边形: 形状 53"/>
            <p:cNvSpPr/>
            <p:nvPr/>
          </p:nvSpPr>
          <p:spPr>
            <a:xfrm rot="19076417">
              <a:off x="11776671" y="6655875"/>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3" name="任意多边形: 形状 52"/>
            <p:cNvSpPr/>
            <p:nvPr/>
          </p:nvSpPr>
          <p:spPr>
            <a:xfrm rot="19076417">
              <a:off x="11046400" y="6391469"/>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2" name="任意多边形: 形状 51"/>
            <p:cNvSpPr/>
            <p:nvPr/>
          </p:nvSpPr>
          <p:spPr>
            <a:xfrm rot="19076417">
              <a:off x="10354039" y="6135843"/>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1" name="任意多边形: 形状 50"/>
            <p:cNvSpPr/>
            <p:nvPr/>
          </p:nvSpPr>
          <p:spPr>
            <a:xfrm rot="19076417">
              <a:off x="9679899" y="5857627"/>
              <a:ext cx="2909138" cy="101304"/>
            </a:xfrm>
            <a:custGeom>
              <a:avLst/>
              <a:gdLst>
                <a:gd name="connsiteX0" fmla="*/ 2909138 w 2909138"/>
                <a:gd name="connsiteY0" fmla="*/ 0 h 101304"/>
                <a:gd name="connsiteX1" fmla="*/ 2817732 w 2909138"/>
                <a:gd name="connsiteY1" fmla="*/ 101304 h 101304"/>
                <a:gd name="connsiteX2" fmla="*/ 112274 w 2909138"/>
                <a:gd name="connsiteY2" fmla="*/ 101304 h 101304"/>
                <a:gd name="connsiteX3" fmla="*/ 0 w 2909138"/>
                <a:gd name="connsiteY3" fmla="*/ 0 h 101304"/>
              </a:gdLst>
              <a:ahLst/>
              <a:cxnLst>
                <a:cxn ang="0">
                  <a:pos x="connsiteX0" y="connsiteY0"/>
                </a:cxn>
                <a:cxn ang="0">
                  <a:pos x="connsiteX1" y="connsiteY1"/>
                </a:cxn>
                <a:cxn ang="0">
                  <a:pos x="connsiteX2" y="connsiteY2"/>
                </a:cxn>
                <a:cxn ang="0">
                  <a:pos x="connsiteX3" y="connsiteY3"/>
                </a:cxn>
              </a:cxnLst>
              <a:rect l="l" t="t" r="r" b="b"/>
              <a:pathLst>
                <a:path w="2909138" h="101304">
                  <a:moveTo>
                    <a:pt x="2909138" y="0"/>
                  </a:moveTo>
                  <a:lnTo>
                    <a:pt x="2817732"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任意多边形: 形状 49"/>
            <p:cNvSpPr/>
            <p:nvPr/>
          </p:nvSpPr>
          <p:spPr>
            <a:xfrm rot="19076417">
              <a:off x="9025701" y="5595265"/>
              <a:ext cx="3692419" cy="101304"/>
            </a:xfrm>
            <a:custGeom>
              <a:avLst/>
              <a:gdLst>
                <a:gd name="connsiteX0" fmla="*/ 3692419 w 3692419"/>
                <a:gd name="connsiteY0" fmla="*/ 0 h 101304"/>
                <a:gd name="connsiteX1" fmla="*/ 3601013 w 3692419"/>
                <a:gd name="connsiteY1" fmla="*/ 101304 h 101304"/>
                <a:gd name="connsiteX2" fmla="*/ 112273 w 3692419"/>
                <a:gd name="connsiteY2" fmla="*/ 101304 h 101304"/>
                <a:gd name="connsiteX3" fmla="*/ 0 w 3692419"/>
                <a:gd name="connsiteY3" fmla="*/ 0 h 101304"/>
              </a:gdLst>
              <a:ahLst/>
              <a:cxnLst>
                <a:cxn ang="0">
                  <a:pos x="connsiteX0" y="connsiteY0"/>
                </a:cxn>
                <a:cxn ang="0">
                  <a:pos x="connsiteX1" y="connsiteY1"/>
                </a:cxn>
                <a:cxn ang="0">
                  <a:pos x="connsiteX2" y="connsiteY2"/>
                </a:cxn>
                <a:cxn ang="0">
                  <a:pos x="connsiteX3" y="connsiteY3"/>
                </a:cxn>
              </a:cxnLst>
              <a:rect l="l" t="t" r="r" b="b"/>
              <a:pathLst>
                <a:path w="3692419" h="101304">
                  <a:moveTo>
                    <a:pt x="3692419" y="0"/>
                  </a:moveTo>
                  <a:lnTo>
                    <a:pt x="3601013"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形状 48"/>
            <p:cNvSpPr/>
            <p:nvPr/>
          </p:nvSpPr>
          <p:spPr>
            <a:xfrm rot="19076417">
              <a:off x="8378380" y="5345512"/>
              <a:ext cx="4433992" cy="101304"/>
            </a:xfrm>
            <a:custGeom>
              <a:avLst/>
              <a:gdLst>
                <a:gd name="connsiteX0" fmla="*/ 4433992 w 4433992"/>
                <a:gd name="connsiteY0" fmla="*/ 0 h 101304"/>
                <a:gd name="connsiteX1" fmla="*/ 4342586 w 4433992"/>
                <a:gd name="connsiteY1" fmla="*/ 101304 h 101304"/>
                <a:gd name="connsiteX2" fmla="*/ 112274 w 4433992"/>
                <a:gd name="connsiteY2" fmla="*/ 101304 h 101304"/>
                <a:gd name="connsiteX3" fmla="*/ 0 w 4433992"/>
                <a:gd name="connsiteY3" fmla="*/ 0 h 101304"/>
              </a:gdLst>
              <a:ahLst/>
              <a:cxnLst>
                <a:cxn ang="0">
                  <a:pos x="connsiteX0" y="connsiteY0"/>
                </a:cxn>
                <a:cxn ang="0">
                  <a:pos x="connsiteX1" y="connsiteY1"/>
                </a:cxn>
                <a:cxn ang="0">
                  <a:pos x="connsiteX2" y="connsiteY2"/>
                </a:cxn>
                <a:cxn ang="0">
                  <a:pos x="connsiteX3" y="connsiteY3"/>
                </a:cxn>
              </a:cxnLst>
              <a:rect l="l" t="t" r="r" b="b"/>
              <a:pathLst>
                <a:path w="4433992" h="101304">
                  <a:moveTo>
                    <a:pt x="4433992" y="0"/>
                  </a:moveTo>
                  <a:lnTo>
                    <a:pt x="4342586"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任意多边形: 形状 47"/>
            <p:cNvSpPr/>
            <p:nvPr/>
          </p:nvSpPr>
          <p:spPr>
            <a:xfrm rot="19076417">
              <a:off x="7652868" y="5082495"/>
              <a:ext cx="5278647" cy="101304"/>
            </a:xfrm>
            <a:custGeom>
              <a:avLst/>
              <a:gdLst>
                <a:gd name="connsiteX0" fmla="*/ 5278647 w 5278647"/>
                <a:gd name="connsiteY0" fmla="*/ 0 h 101304"/>
                <a:gd name="connsiteX1" fmla="*/ 5187241 w 5278647"/>
                <a:gd name="connsiteY1" fmla="*/ 101304 h 101304"/>
                <a:gd name="connsiteX2" fmla="*/ 112274 w 5278647"/>
                <a:gd name="connsiteY2" fmla="*/ 101304 h 101304"/>
                <a:gd name="connsiteX3" fmla="*/ 0 w 5278647"/>
                <a:gd name="connsiteY3" fmla="*/ 0 h 101304"/>
              </a:gdLst>
              <a:ahLst/>
              <a:cxnLst>
                <a:cxn ang="0">
                  <a:pos x="connsiteX0" y="connsiteY0"/>
                </a:cxn>
                <a:cxn ang="0">
                  <a:pos x="connsiteX1" y="connsiteY1"/>
                </a:cxn>
                <a:cxn ang="0">
                  <a:pos x="connsiteX2" y="connsiteY2"/>
                </a:cxn>
                <a:cxn ang="0">
                  <a:pos x="connsiteX3" y="connsiteY3"/>
                </a:cxn>
              </a:cxnLst>
              <a:rect l="l" t="t" r="r" b="b"/>
              <a:pathLst>
                <a:path w="5278647" h="101304">
                  <a:moveTo>
                    <a:pt x="5278647" y="0"/>
                  </a:moveTo>
                  <a:lnTo>
                    <a:pt x="5187241"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任意多边形: 形状 46"/>
            <p:cNvSpPr/>
            <p:nvPr/>
          </p:nvSpPr>
          <p:spPr>
            <a:xfrm rot="19076417">
              <a:off x="6972720" y="4815793"/>
              <a:ext cx="6026371" cy="101304"/>
            </a:xfrm>
            <a:custGeom>
              <a:avLst/>
              <a:gdLst>
                <a:gd name="connsiteX0" fmla="*/ 6026371 w 6026371"/>
                <a:gd name="connsiteY0" fmla="*/ 0 h 101304"/>
                <a:gd name="connsiteX1" fmla="*/ 5934965 w 6026371"/>
                <a:gd name="connsiteY1" fmla="*/ 101304 h 101304"/>
                <a:gd name="connsiteX2" fmla="*/ 112274 w 6026371"/>
                <a:gd name="connsiteY2" fmla="*/ 101304 h 101304"/>
                <a:gd name="connsiteX3" fmla="*/ 0 w 6026371"/>
                <a:gd name="connsiteY3" fmla="*/ 0 h 101304"/>
              </a:gdLst>
              <a:ahLst/>
              <a:cxnLst>
                <a:cxn ang="0">
                  <a:pos x="connsiteX0" y="connsiteY0"/>
                </a:cxn>
                <a:cxn ang="0">
                  <a:pos x="connsiteX1" y="connsiteY1"/>
                </a:cxn>
                <a:cxn ang="0">
                  <a:pos x="connsiteX2" y="connsiteY2"/>
                </a:cxn>
                <a:cxn ang="0">
                  <a:pos x="connsiteX3" y="connsiteY3"/>
                </a:cxn>
              </a:cxnLst>
              <a:rect l="l" t="t" r="r" b="b"/>
              <a:pathLst>
                <a:path w="6026371" h="101304">
                  <a:moveTo>
                    <a:pt x="6026371" y="0"/>
                  </a:moveTo>
                  <a:lnTo>
                    <a:pt x="5934965"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任意多边形: 形状 60"/>
          <p:cNvSpPr/>
          <p:nvPr/>
        </p:nvSpPr>
        <p:spPr>
          <a:xfrm rot="2578228">
            <a:off x="-240294" y="6401060"/>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2" name="任意多边形: 形状 61"/>
          <p:cNvSpPr/>
          <p:nvPr/>
        </p:nvSpPr>
        <p:spPr>
          <a:xfrm rot="13401928">
            <a:off x="11060064" y="389778"/>
            <a:ext cx="1353879" cy="101304"/>
          </a:xfrm>
          <a:custGeom>
            <a:avLst/>
            <a:gdLst>
              <a:gd name="connsiteX0" fmla="*/ 1353879 w 1353879"/>
              <a:gd name="connsiteY0" fmla="*/ 0 h 101304"/>
              <a:gd name="connsiteX1" fmla="*/ 1262473 w 1353879"/>
              <a:gd name="connsiteY1" fmla="*/ 101304 h 101304"/>
              <a:gd name="connsiteX2" fmla="*/ 112274 w 1353879"/>
              <a:gd name="connsiteY2" fmla="*/ 101304 h 101304"/>
              <a:gd name="connsiteX3" fmla="*/ 0 w 1353879"/>
              <a:gd name="connsiteY3" fmla="*/ 0 h 101304"/>
            </a:gdLst>
            <a:ahLst/>
            <a:cxnLst>
              <a:cxn ang="0">
                <a:pos x="connsiteX0" y="connsiteY0"/>
              </a:cxn>
              <a:cxn ang="0">
                <a:pos x="connsiteX1" y="connsiteY1"/>
              </a:cxn>
              <a:cxn ang="0">
                <a:pos x="connsiteX2" y="connsiteY2"/>
              </a:cxn>
              <a:cxn ang="0">
                <a:pos x="connsiteX3" y="connsiteY3"/>
              </a:cxn>
            </a:cxnLst>
            <a:rect l="l" t="t" r="r" b="b"/>
            <a:pathLst>
              <a:path w="1353879" h="101304">
                <a:moveTo>
                  <a:pt x="1353879" y="0"/>
                </a:moveTo>
                <a:lnTo>
                  <a:pt x="1262473" y="101304"/>
                </a:lnTo>
                <a:lnTo>
                  <a:pt x="112274"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3" name="任意多边形: 形状 62"/>
          <p:cNvSpPr/>
          <p:nvPr/>
        </p:nvSpPr>
        <p:spPr>
          <a:xfrm rot="13240294">
            <a:off x="10314590" y="641831"/>
            <a:ext cx="2167739" cy="101304"/>
          </a:xfrm>
          <a:custGeom>
            <a:avLst/>
            <a:gdLst>
              <a:gd name="connsiteX0" fmla="*/ 2167739 w 2167739"/>
              <a:gd name="connsiteY0" fmla="*/ 0 h 101304"/>
              <a:gd name="connsiteX1" fmla="*/ 2076333 w 2167739"/>
              <a:gd name="connsiteY1" fmla="*/ 101304 h 101304"/>
              <a:gd name="connsiteX2" fmla="*/ 112275 w 2167739"/>
              <a:gd name="connsiteY2" fmla="*/ 101304 h 101304"/>
              <a:gd name="connsiteX3" fmla="*/ 0 w 2167739"/>
              <a:gd name="connsiteY3" fmla="*/ 0 h 101304"/>
            </a:gdLst>
            <a:ahLst/>
            <a:cxnLst>
              <a:cxn ang="0">
                <a:pos x="connsiteX0" y="connsiteY0"/>
              </a:cxn>
              <a:cxn ang="0">
                <a:pos x="connsiteX1" y="connsiteY1"/>
              </a:cxn>
              <a:cxn ang="0">
                <a:pos x="connsiteX2" y="connsiteY2"/>
              </a:cxn>
              <a:cxn ang="0">
                <a:pos x="connsiteX3" y="connsiteY3"/>
              </a:cxn>
            </a:cxnLst>
            <a:rect l="l" t="t" r="r" b="b"/>
            <a:pathLst>
              <a:path w="2167739" h="101304">
                <a:moveTo>
                  <a:pt x="2167739" y="0"/>
                </a:moveTo>
                <a:lnTo>
                  <a:pt x="2076333" y="101304"/>
                </a:lnTo>
                <a:lnTo>
                  <a:pt x="112275"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4" name="任意多边形: 形状 63"/>
          <p:cNvSpPr/>
          <p:nvPr/>
        </p:nvSpPr>
        <p:spPr>
          <a:xfrm rot="2404826">
            <a:off x="-120621" y="6681498"/>
            <a:ext cx="525970" cy="101304"/>
          </a:xfrm>
          <a:custGeom>
            <a:avLst/>
            <a:gdLst>
              <a:gd name="connsiteX0" fmla="*/ 525970 w 525970"/>
              <a:gd name="connsiteY0" fmla="*/ 0 h 101304"/>
              <a:gd name="connsiteX1" fmla="*/ 434564 w 525970"/>
              <a:gd name="connsiteY1" fmla="*/ 101304 h 101304"/>
              <a:gd name="connsiteX2" fmla="*/ 112273 w 525970"/>
              <a:gd name="connsiteY2" fmla="*/ 101304 h 101304"/>
              <a:gd name="connsiteX3" fmla="*/ 0 w 525970"/>
              <a:gd name="connsiteY3" fmla="*/ 0 h 101304"/>
            </a:gdLst>
            <a:ahLst/>
            <a:cxnLst>
              <a:cxn ang="0">
                <a:pos x="connsiteX0" y="connsiteY0"/>
              </a:cxn>
              <a:cxn ang="0">
                <a:pos x="connsiteX1" y="connsiteY1"/>
              </a:cxn>
              <a:cxn ang="0">
                <a:pos x="connsiteX2" y="connsiteY2"/>
              </a:cxn>
              <a:cxn ang="0">
                <a:pos x="connsiteX3" y="connsiteY3"/>
              </a:cxn>
            </a:cxnLst>
            <a:rect l="l" t="t" r="r" b="b"/>
            <a:pathLst>
              <a:path w="525970" h="101304">
                <a:moveTo>
                  <a:pt x="525970" y="0"/>
                </a:moveTo>
                <a:lnTo>
                  <a:pt x="434564" y="101304"/>
                </a:lnTo>
                <a:lnTo>
                  <a:pt x="112273" y="101304"/>
                </a:lnTo>
                <a:lnTo>
                  <a:pt x="0"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1" name="流程图: 接点 80"/>
          <p:cNvSpPr/>
          <p:nvPr/>
        </p:nvSpPr>
        <p:spPr>
          <a:xfrm>
            <a:off x="7910786" y="303420"/>
            <a:ext cx="462778" cy="462778"/>
          </a:xfrm>
          <a:prstGeom prst="flowChartConnector">
            <a:avLst/>
          </a:prstGeom>
          <a:solidFill>
            <a:srgbClr val="889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7" name="流程图: 接点 96"/>
          <p:cNvSpPr/>
          <p:nvPr/>
        </p:nvSpPr>
        <p:spPr>
          <a:xfrm flipH="1">
            <a:off x="8877344" y="135561"/>
            <a:ext cx="133296" cy="133296"/>
          </a:xfrm>
          <a:prstGeom prst="flowChartConnector">
            <a:avLst/>
          </a:prstGeom>
          <a:solidFill>
            <a:srgbClr val="52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41" name="组合 40"/>
          <p:cNvGrpSpPr/>
          <p:nvPr/>
        </p:nvGrpSpPr>
        <p:grpSpPr>
          <a:xfrm>
            <a:off x="2486894" y="1806370"/>
            <a:ext cx="4542127" cy="2338481"/>
            <a:chOff x="3962216" y="2209944"/>
            <a:chExt cx="4542127" cy="2338481"/>
          </a:xfrm>
        </p:grpSpPr>
        <p:sp>
          <p:nvSpPr>
            <p:cNvPr id="42" name="矩形 41"/>
            <p:cNvSpPr/>
            <p:nvPr/>
          </p:nvSpPr>
          <p:spPr>
            <a:xfrm>
              <a:off x="5138049" y="2209944"/>
              <a:ext cx="1915910" cy="1862048"/>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w="0"/>
                  <a:solidFill>
                    <a:srgbClr val="B0725C"/>
                  </a:solidFill>
                  <a:effectLst>
                    <a:outerShdw blurRad="38100" dist="19050" dir="2700000" algn="tl" rotWithShape="0">
                      <a:prstClr val="black">
                        <a:alpha val="40000"/>
                      </a:prstClr>
                    </a:outerShdw>
                  </a:effectLst>
                  <a:uLnTx/>
                  <a:uFillTx/>
                  <a:latin typeface="思源宋体 CN Heavy" panose="02020900000000000000" pitchFamily="18" charset="-122"/>
                  <a:ea typeface="思源宋体 CN Heavy" panose="02020900000000000000" pitchFamily="18" charset="-122"/>
                  <a:cs typeface="+mn-cs"/>
                </a:rPr>
                <a:t>03</a:t>
              </a:r>
              <a:endParaRPr kumimoji="0" lang="zh-CN" altLang="en-US" sz="11500" b="0" i="0" u="none" strike="noStrike" kern="1200" cap="none" spc="0" normalizeH="0" baseline="0" noProof="0" dirty="0">
                <a:ln w="0"/>
                <a:solidFill>
                  <a:srgbClr val="B0725C"/>
                </a:solidFill>
                <a:effectLst>
                  <a:outerShdw blurRad="38100" dist="19050" dir="2700000" algn="tl" rotWithShape="0">
                    <a:prstClr val="black">
                      <a:alpha val="40000"/>
                    </a:prstClr>
                  </a:outerShdw>
                </a:effectLst>
                <a:uLnTx/>
                <a:uFillTx/>
                <a:latin typeface="思源宋体 CN Heavy" panose="02020900000000000000" pitchFamily="18" charset="-122"/>
                <a:ea typeface="思源宋体 CN Heavy" panose="02020900000000000000" pitchFamily="18" charset="-122"/>
                <a:cs typeface="+mn-cs"/>
              </a:endParaRPr>
            </a:p>
          </p:txBody>
        </p:sp>
        <p:sp>
          <p:nvSpPr>
            <p:cNvPr id="56" name="文本框 55"/>
            <p:cNvSpPr txBox="1"/>
            <p:nvPr/>
          </p:nvSpPr>
          <p:spPr>
            <a:xfrm>
              <a:off x="3962216" y="3718480"/>
              <a:ext cx="4542127" cy="829945"/>
            </a:xfrm>
            <a:prstGeom prst="rect">
              <a:avLst/>
            </a:prstGeom>
            <a:no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4800" b="1" kern="800" spc="800" dirty="0">
                  <a:solidFill>
                    <a:srgbClr val="52596B"/>
                  </a:solidFill>
                  <a:latin typeface="楷体" panose="02010609060101010101" pitchFamily="49" charset="-122"/>
                  <a:ea typeface="楷体" panose="02010609060101010101" pitchFamily="49" charset="-122"/>
                </a:rPr>
                <a:t>行政救济</a:t>
              </a:r>
              <a:endParaRPr lang="zh-CN" altLang="en-US" sz="4800" b="1" kern="800" spc="800" dirty="0">
                <a:solidFill>
                  <a:srgbClr val="52596B"/>
                </a:solidFill>
                <a:latin typeface="楷体" panose="02010609060101010101" pitchFamily="49" charset="-122"/>
                <a:ea typeface="楷体" panose="02010609060101010101" pitchFamily="49" charset="-122"/>
              </a:endParaRPr>
            </a:p>
          </p:txBody>
        </p:sp>
      </p:gr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1812</Words>
  <Application>WPS 演示</Application>
  <PresentationFormat>宽屏</PresentationFormat>
  <Paragraphs>125</Paragraphs>
  <Slides>16</Slides>
  <Notes>7</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宋体</vt:lpstr>
      <vt:lpstr>Wingdings</vt:lpstr>
      <vt:lpstr>Calibri</vt:lpstr>
      <vt:lpstr>楷体</vt:lpstr>
      <vt:lpstr>思源黑体 CN Medium</vt:lpstr>
      <vt:lpstr>等线</vt:lpstr>
      <vt:lpstr>思源黑体 CN Light</vt:lpstr>
      <vt:lpstr>黑体</vt:lpstr>
      <vt:lpstr>思源宋体 CN Heavy</vt:lpstr>
      <vt:lpstr>思源黑体 CN Bold</vt:lpstr>
      <vt:lpstr>思源黑体 CN Regular</vt:lpstr>
      <vt:lpstr>FontAwesome</vt:lpstr>
      <vt:lpstr>Segoe Print</vt:lpstr>
      <vt:lpstr>Gill Sans</vt:lpstr>
      <vt:lpstr>微软雅黑</vt:lpstr>
      <vt:lpstr>Arial Unicode MS</vt:lpstr>
      <vt:lpstr>Calibri Light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静</dc:creator>
  <cp:lastModifiedBy>克卜勒</cp:lastModifiedBy>
  <cp:revision>42</cp:revision>
  <dcterms:created xsi:type="dcterms:W3CDTF">2020-07-25T09:08:00Z</dcterms:created>
  <dcterms:modified xsi:type="dcterms:W3CDTF">2022-05-01T11:29:07Z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KSOTemplateUUID">
    <vt:lpwstr>v1.0_mb_XACTWq/arvpMGn+uCTxALg==</vt:lpwstr>
  </property>
  <property fmtid="{D5CDD505-2E9C-101B-9397-08002B2CF9AE}" pid="4" name="ICV">
    <vt:lpwstr>D37DB4050556420EAFFD2301C1DE8A1D</vt:lpwstr>
  </property>
</Properties>
</file>