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87">
          <p15:clr>
            <a:srgbClr val="A4A3A4"/>
          </p15:clr>
        </p15:guide>
        <p15:guide id="3" orient="horz" pos="3625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91E"/>
    <a:srgbClr val="FFFFFF"/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9" autoAdjust="0"/>
    <p:restoredTop sz="92238" autoAdjust="0"/>
  </p:normalViewPr>
  <p:slideViewPr>
    <p:cSldViewPr snapToGrid="0">
      <p:cViewPr>
        <p:scale>
          <a:sx n="33" d="100"/>
          <a:sy n="33" d="100"/>
        </p:scale>
        <p:origin x="1728" y="96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1E83BC-D256-49D6-BDEC-F0AA52C70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8452B-FFB0-4170-8762-734640AB09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BB85B46-AD21-47EB-938E-BA3EFF83E280}" type="datetime1">
              <a:rPr lang="en-US" altLang="en-US"/>
              <a:pPr/>
              <a:t>4/29/2021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7E2A56-0A5D-409A-A953-86046DAC7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CFFC43A-B111-4B21-A659-C3D2F94E4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C459-1E53-4C10-8301-DE3458AE08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3121-0AB9-44CB-8156-48B3713D5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39D004-9740-402F-B363-161015A388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54579B05-5219-49B9-8ECB-110584946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50CABC03-7BD3-4654-827C-4304ABF714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095B3C9-EBBF-429C-80D5-1497F7BE4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BE3D8A-7774-4A8D-9239-973FB85E3806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F55BDF-166A-4043-BFB8-C9B8309FF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50B7E8-A85A-4E97-85D0-C3A929D87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CEC03D-5569-43D6-AC04-245CCC3C4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6D5A0-918E-48A8-95F5-A61AC3957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F02F5A-BCBB-4B51-8BC1-501BB41FD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3A369C-1348-4AF8-BA99-7F720F9F7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EAFD69-B1AE-4A9D-9713-33A19B2A0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BA09F-5FA6-47B1-9971-1A96FF9BE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20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40A938-1016-4ECB-99DE-0FD286C72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364AF6-AC4C-4747-A189-6C2AEC02D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80AF6B-6AFB-4926-A6CF-DB94386B8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037FF-DF03-4108-91CD-00C97DEA5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7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271DB4-AAC5-4849-8963-47874E4490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5505A0-509F-4088-A1C9-47F977C5A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F2CA6-D71E-454E-8209-BA5894F6A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4A77F-F19A-4606-9BD8-F3543906C0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30A8AB-717E-4452-84E9-070EC51A8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3D98DC-473E-4EE1-819D-FDA79AE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6199BD-ACDF-49EF-A7EF-09C7696C4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2AE39-47BE-4C1A-BBA5-CBA650742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6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A478B-4AE0-4FC1-9FD2-9C31F392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B52EE-257C-436D-ADCD-A6261028A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56643-7BD1-4BFE-8D39-D61A0CCE9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C1B52-B3EB-4E97-AF36-2A674AE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1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392B53-FD5F-43B2-8C58-6F0C8B7A2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85131E-D951-41F7-8F4F-3AA709FDC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5F324DB-4FBD-419E-A14D-A059B89A9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BF5A0-9FDF-4AFF-8336-5F1ED5258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05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F63582-8B8C-4E32-88D3-3E488BE55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60A31D-25AD-4D65-8D21-D2BD2CD7C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966D49-06D3-4C2A-AAC2-975F302E8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B0875-4545-4578-AB8B-6B5CF50DF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5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C2DB60-8338-4418-B017-85CBDBEA1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343AB9-AD50-4246-B932-B4A2680F0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B8368B-8A6F-4BA8-86CC-1C11B9589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619F-882E-4F22-A543-EE85488D5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08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46F2A-C507-4DAA-B6F5-1E4079D10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8D621-BB93-4E99-9FED-1C4653AA6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45021-6EDB-4BFE-B10A-8498E97B4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72821-A94D-4DED-A0B5-F0EBEE7C5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9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1A3F2-7BE1-4A0B-98B5-5E3EC20BE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439C-3BF7-44E6-BC5B-ED1EA898B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7B69B-981D-4904-8E16-5D35FAD0E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3899A-4C33-4B49-B3CA-E031EE706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39EACC-DB6A-4B5F-AD9D-29C12AAB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65D7DA-63CC-4644-B0C6-BF6368F01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A3B663-C5B8-48B8-8314-B7D9A1D9B7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B86A70-B3E3-474B-BB7C-74960EE5D6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4FF776-AE2D-4F8F-A9A1-BC84F6E3D1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anose="02020603050405020304" pitchFamily="18" charset="0"/>
              </a:defRPr>
            </a:lvl1pPr>
          </a:lstStyle>
          <a:p>
            <a:fld id="{C71D69D9-2C90-4479-97E4-A844FF016C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pubs.asha.org/doi/abs/10.1044/jshr.0303.275" TargetMode="External"/><Relationship Id="rId9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E4427C-E623-4D9B-BB11-453BA9A0B9BD}"/>
              </a:ext>
            </a:extLst>
          </p:cNvPr>
          <p:cNvSpPr/>
          <p:nvPr/>
        </p:nvSpPr>
        <p:spPr>
          <a:xfrm>
            <a:off x="896938" y="6095903"/>
            <a:ext cx="49129591" cy="25613130"/>
          </a:xfrm>
          <a:prstGeom prst="rect">
            <a:avLst/>
          </a:prstGeom>
          <a:solidFill>
            <a:srgbClr val="7A19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191E"/>
              </a:solidFill>
            </a:endParaRPr>
          </a:p>
        </p:txBody>
      </p:sp>
      <p:sp>
        <p:nvSpPr>
          <p:cNvPr id="14339" name="Text Box 7">
            <a:extLst>
              <a:ext uri="{FF2B5EF4-FFF2-40B4-BE49-F238E27FC236}">
                <a16:creationId xmlns:a16="http://schemas.microsoft.com/office/drawing/2014/main" id="{768420F9-0EBC-4509-8E9D-DE9F8991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6929438"/>
            <a:ext cx="10512425" cy="132352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4800" b="1" dirty="0">
                <a:cs typeface="Helvetica" panose="020B0604020202020204" pitchFamily="34" charset="0"/>
              </a:rPr>
              <a:t>Background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4000" dirty="0">
                <a:cs typeface="Helvetica" panose="020B0604020202020204" pitchFamily="34" charset="0"/>
              </a:rPr>
              <a:t>The human ear doesn’t perceive all frequencies the same. It responds differently depending on the frequency given.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4000" dirty="0">
                <a:cs typeface="Helvetica" panose="020B0604020202020204" pitchFamily="34" charset="0"/>
              </a:rPr>
              <a:t>The purpose of this study is to measure the frequency response of people’s hearing.</a:t>
            </a: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5958E7A4-23CA-48A0-8B6A-8C56519B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0872092"/>
            <a:ext cx="10512425" cy="579632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0000"/>
                </a:solidFill>
                <a:cs typeface="Helvetica" panose="020B0604020202020204" pitchFamily="34" charset="0"/>
              </a:rPr>
              <a:t>Methods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en-US" sz="1800" dirty="0">
              <a:cs typeface="Helvetica" panose="020B060402020202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4400" dirty="0">
                <a:cs typeface="Helvetica" panose="020B0604020202020204" pitchFamily="34" charset="0"/>
              </a:rPr>
              <a:t>Using a GUI, the user sweeps through a range of audible frequencies, based on </a:t>
            </a:r>
            <a:r>
              <a:rPr lang="en-US" altLang="ja-JP" sz="4400" i="1" dirty="0">
                <a:cs typeface="Helvetica" panose="020B0604020202020204" pitchFamily="34" charset="0"/>
              </a:rPr>
              <a:t>“Bekesy Audiometry in Analysis of Auditory Disorders” </a:t>
            </a:r>
            <a:r>
              <a:rPr lang="en-US" altLang="ja-JP" sz="4400" dirty="0">
                <a:cs typeface="Helvetica" panose="020B0604020202020204" pitchFamily="34" charset="0"/>
              </a:rPr>
              <a:t>[1].</a:t>
            </a:r>
            <a:endParaRPr lang="en-US" altLang="en-US" sz="4400" dirty="0">
              <a:cs typeface="Helvetica" panose="020B060402020202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48C47788-3C02-4277-8B76-20C2FF53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7557" y="6843550"/>
            <a:ext cx="23949383" cy="19759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50000"/>
              </a:spcBef>
            </a:pPr>
            <a:r>
              <a:rPr lang="en-US" altLang="en-US" sz="4800" b="1" dirty="0">
                <a:cs typeface="Helvetica" panose="020B0604020202020204" pitchFamily="34" charset="0"/>
              </a:rPr>
              <a:t>Results</a:t>
            </a:r>
          </a:p>
          <a:p>
            <a:pPr eaLnBrk="1" hangingPunct="1">
              <a:lnSpc>
                <a:spcPts val="6500"/>
              </a:lnSpc>
              <a:spcBef>
                <a:spcPts val="0"/>
              </a:spcBef>
            </a:pPr>
            <a:endParaRPr lang="en-US" altLang="en-US" sz="4400" dirty="0">
              <a:cs typeface="Helvetica" panose="020B060402020202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8CD1AA7B-1775-4892-BB97-460677C1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975" y="6902450"/>
            <a:ext cx="10512425" cy="19759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0000"/>
                </a:solidFill>
                <a:cs typeface="Helvetica" panose="020B0604020202020204" pitchFamily="34" charset="0"/>
              </a:rPr>
              <a:t>Conclusion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 dirty="0">
                <a:cs typeface="Helvetica" panose="020B0604020202020204" pitchFamily="34" charset="0"/>
              </a:rPr>
              <a:t>Our hearing frequency response is nonlinear. Very low and very high frequencies are harder to hear.</a:t>
            </a:r>
          </a:p>
          <a:p>
            <a:pPr eaLnBrk="1" hangingPunct="1">
              <a:spcBef>
                <a:spcPct val="50000"/>
              </a:spcBef>
            </a:pPr>
            <a:endParaRPr lang="en-US" altLang="ja-JP" sz="4800" dirty="0">
              <a:cs typeface="Helvetica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ja-JP" sz="4800" dirty="0">
              <a:cs typeface="Helvetica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ja-JP" sz="4800" b="1" dirty="0">
                <a:cs typeface="Helvetica" panose="020B0604020202020204" pitchFamily="34" charset="0"/>
              </a:rPr>
              <a:t>Future Work</a:t>
            </a:r>
          </a:p>
          <a:p>
            <a:pPr marL="571500" indent="-571500" eaLnBrk="1" hangingPunct="1">
              <a:lnSpc>
                <a:spcPts val="6500"/>
              </a:lnSpc>
              <a:spcBef>
                <a:spcPct val="50000"/>
              </a:spcBef>
              <a:buFontTx/>
              <a:buChar char="-"/>
            </a:pPr>
            <a:r>
              <a:rPr lang="en-US" altLang="ja-JP" sz="4400" dirty="0">
                <a:cs typeface="Helvetica" panose="020B0604020202020204" pitchFamily="34" charset="0"/>
              </a:rPr>
              <a:t>Calibrate testing equipment (headphones)</a:t>
            </a:r>
          </a:p>
          <a:p>
            <a:pPr marL="571500" indent="-571500" eaLnBrk="1" hangingPunct="1">
              <a:lnSpc>
                <a:spcPts val="6500"/>
              </a:lnSpc>
              <a:spcBef>
                <a:spcPct val="50000"/>
              </a:spcBef>
              <a:buFontTx/>
              <a:buChar char="-"/>
            </a:pPr>
            <a:r>
              <a:rPr lang="en-US" altLang="ja-JP" sz="4400" dirty="0">
                <a:cs typeface="Helvetica" panose="020B0604020202020204" pitchFamily="34" charset="0"/>
              </a:rPr>
              <a:t>Speed up test, takes a long time to complete</a:t>
            </a:r>
          </a:p>
          <a:p>
            <a:pPr marL="571500" indent="-571500" eaLnBrk="1" hangingPunct="1">
              <a:lnSpc>
                <a:spcPts val="6500"/>
              </a:lnSpc>
              <a:spcBef>
                <a:spcPct val="50000"/>
              </a:spcBef>
              <a:buFontTx/>
              <a:buChar char="-"/>
            </a:pPr>
            <a:r>
              <a:rPr lang="en-US" altLang="ja-JP" sz="4400" dirty="0">
                <a:cs typeface="Helvetica" panose="020B0604020202020204" pitchFamily="34" charset="0"/>
              </a:rPr>
              <a:t>Widen frequency spectrum from 250Hz-8000Hz to 40Hz-20kHz</a:t>
            </a:r>
          </a:p>
          <a:p>
            <a:pPr marL="571500" indent="-571500" eaLnBrk="1" hangingPunct="1">
              <a:lnSpc>
                <a:spcPts val="6500"/>
              </a:lnSpc>
              <a:spcBef>
                <a:spcPct val="50000"/>
              </a:spcBef>
              <a:buFontTx/>
              <a:buChar char="-"/>
            </a:pPr>
            <a:r>
              <a:rPr lang="en-US" altLang="ja-JP" sz="4400" dirty="0">
                <a:cs typeface="Helvetica" panose="020B0604020202020204" pitchFamily="34" charset="0"/>
              </a:rPr>
              <a:t>Compare our results with </a:t>
            </a:r>
            <a:r>
              <a:rPr lang="en-US" altLang="ja-JP" sz="4400" i="1" dirty="0">
                <a:cs typeface="Helvetica" panose="020B0604020202020204" pitchFamily="34" charset="0"/>
              </a:rPr>
              <a:t>“Bekesy Audiometry in Analysis of Auditory Disorders” </a:t>
            </a:r>
            <a:r>
              <a:rPr lang="en-US" altLang="ja-JP" sz="4400" dirty="0">
                <a:cs typeface="Helvetica" panose="020B0604020202020204" pitchFamily="34" charset="0"/>
              </a:rPr>
              <a:t>[1], see if our results match up</a:t>
            </a:r>
          </a:p>
          <a:p>
            <a:pPr marL="685800" indent="-685800" eaLnBrk="1" hangingPunct="1">
              <a:spcBef>
                <a:spcPct val="50000"/>
              </a:spcBef>
              <a:buFontTx/>
              <a:buChar char="-"/>
            </a:pPr>
            <a:endParaRPr lang="en-US" altLang="ja-JP" sz="4800" dirty="0">
              <a:cs typeface="Helvetica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ja-JP" sz="4800" b="1" dirty="0">
              <a:cs typeface="Helvetica" panose="020B0604020202020204" pitchFamily="34" charset="0"/>
            </a:endParaRP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91CB1EDB-BDD2-4F97-AF28-03735230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685" y="3704903"/>
            <a:ext cx="354831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0" tIns="274320" rIns="274320" bIns="27432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sz="6000" b="1" dirty="0">
                <a:latin typeface="Avenir Medium" pitchFamily="124" charset="0"/>
              </a:rPr>
              <a:t>Andrew Pond</a:t>
            </a:r>
            <a:r>
              <a:rPr lang="en-US" altLang="en-US" sz="6000" b="1" dirty="0">
                <a:latin typeface="Avenir Book" pitchFamily="124" charset="0"/>
              </a:rPr>
              <a:t>, Leonardo Perez, </a:t>
            </a:r>
            <a:r>
              <a:rPr lang="en-US" altLang="en-US" sz="6000" dirty="0">
                <a:latin typeface="Avenir Book" pitchFamily="124" charset="0"/>
              </a:rPr>
              <a:t>University of Utah</a:t>
            </a: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5741D15C-1956-4371-8E30-09373C53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1738168"/>
            <a:ext cx="4945062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0" b="1" dirty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Frequency Response: Hearing Test</a:t>
            </a:r>
          </a:p>
        </p:txBody>
      </p:sp>
      <p:sp>
        <p:nvSpPr>
          <p:cNvPr id="14345" name="Text Box 16">
            <a:extLst>
              <a:ext uri="{FF2B5EF4-FFF2-40B4-BE49-F238E27FC236}">
                <a16:creationId xmlns:a16="http://schemas.microsoft.com/office/drawing/2014/main" id="{76A093FD-468D-43BA-9132-E1BDFE00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7838" y="27543125"/>
            <a:ext cx="15087600" cy="348345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000000"/>
                </a:solidFill>
                <a:latin typeface="Avenir Heavy" pitchFamily="12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4400" dirty="0">
                <a:solidFill>
                  <a:srgbClr val="000000"/>
                </a:solidFill>
                <a:latin typeface="Avenir Heavy" pitchFamily="124" charset="0"/>
              </a:rPr>
              <a:t>University of Utah - Department of Electrical and Computer Engineering</a:t>
            </a:r>
            <a:endParaRPr lang="en-US" altLang="en-US" sz="4000" dirty="0">
              <a:solidFill>
                <a:srgbClr val="000000"/>
              </a:solidFill>
              <a:latin typeface="Avenir Heavy" pitchFamily="124" charset="0"/>
            </a:endParaRP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CE7A1A80-6C3A-49E4-9BC4-62A9B65C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7543125"/>
            <a:ext cx="15087600" cy="348345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000000"/>
                </a:solidFill>
                <a:latin typeface="Avenir Heavy" pitchFamily="124" charset="0"/>
              </a:rPr>
              <a:t>Literature cited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600" dirty="0" err="1">
                <a:latin typeface="Avenir Book" pitchFamily="124" charset="0"/>
              </a:rPr>
              <a:t>Jerger</a:t>
            </a:r>
            <a:r>
              <a:rPr lang="en-US" altLang="en-US" sz="3600" dirty="0">
                <a:latin typeface="Avenir Book" pitchFamily="124" charset="0"/>
              </a:rPr>
              <a:t>, James. "Bekesy audiometry in analysis of auditory disorders." Journal of Speech and Hearing Research 3.3 (1960): 275-287.</a:t>
            </a:r>
            <a:br>
              <a:rPr lang="en-US" altLang="en-US" sz="2800" dirty="0">
                <a:latin typeface="Avenir Book" pitchFamily="124" charset="0"/>
              </a:rPr>
            </a:br>
            <a:endParaRPr lang="en-US" altLang="en-US" sz="2800" dirty="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800" dirty="0">
              <a:latin typeface="Avenir Book" pitchFamily="124" charset="0"/>
            </a:endParaRPr>
          </a:p>
        </p:txBody>
      </p:sp>
      <p:sp>
        <p:nvSpPr>
          <p:cNvPr id="14347" name="Text Box 70">
            <a:extLst>
              <a:ext uri="{FF2B5EF4-FFF2-40B4-BE49-F238E27FC236}">
                <a16:creationId xmlns:a16="http://schemas.microsoft.com/office/drawing/2014/main" id="{F46BD783-19E1-46F8-A0E8-17CFA7329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25" y="27543125"/>
            <a:ext cx="14579600" cy="348345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4400" b="1" dirty="0">
                <a:solidFill>
                  <a:srgbClr val="000000"/>
                </a:solidFill>
                <a:latin typeface="Avenir Heavy" pitchFamily="124" charset="0"/>
              </a:rPr>
              <a:t>Further information</a:t>
            </a:r>
          </a:p>
          <a:p>
            <a:pPr algn="just" eaLnBrk="1" hangingPunct="1"/>
            <a:endParaRPr lang="en-US" altLang="en-US" sz="1600" b="1" dirty="0">
              <a:solidFill>
                <a:srgbClr val="000000"/>
              </a:solidFill>
              <a:latin typeface="Avenir Heavy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3600" dirty="0">
                <a:solidFill>
                  <a:srgbClr val="000000"/>
                </a:solidFill>
                <a:latin typeface="Avenir Book" pitchFamily="124" charset="0"/>
              </a:rPr>
              <a:t>Please </a:t>
            </a:r>
            <a:r>
              <a:rPr lang="en-US" altLang="en-US" sz="3600" b="1" dirty="0">
                <a:latin typeface="Avenir Book" pitchFamily="124" charset="0"/>
              </a:rPr>
              <a:t>see </a:t>
            </a:r>
            <a:r>
              <a:rPr lang="en-US" altLang="en-US" sz="3600" dirty="0">
                <a:latin typeface="Avenir Book" pitchFamily="124" charset="0"/>
                <a:hlinkClick r:id="rId4"/>
              </a:rPr>
              <a:t>https://pubs.asha.org/doi/abs/10.1044/jshr.0303.275</a:t>
            </a:r>
            <a:r>
              <a:rPr lang="en-US" altLang="en-US" sz="3600" dirty="0">
                <a:latin typeface="Avenir Book" pitchFamily="124" charset="0"/>
              </a:rPr>
              <a:t> for more detailed explanation of the hearing test method used.</a:t>
            </a:r>
            <a:endParaRPr lang="en-US" altLang="en-US" sz="2800" dirty="0">
              <a:latin typeface="Avenir Book" pitchFamily="12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A2DF5-CD3A-48DE-9A68-AAD111B83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9883" y="8132471"/>
            <a:ext cx="8863523" cy="85908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CFE05-A828-4883-B2E8-77ECD3113728}"/>
              </a:ext>
            </a:extLst>
          </p:cNvPr>
          <p:cNvSpPr txBox="1"/>
          <p:nvPr/>
        </p:nvSpPr>
        <p:spPr>
          <a:xfrm>
            <a:off x="26020727" y="16942411"/>
            <a:ext cx="10205638" cy="803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Shown is a hearing test we completed.</a:t>
            </a:r>
          </a:p>
          <a:p>
            <a:endParaRPr lang="en-US" sz="4400" dirty="0"/>
          </a:p>
          <a:p>
            <a:pPr>
              <a:lnSpc>
                <a:spcPts val="6500"/>
              </a:lnSpc>
            </a:pPr>
            <a:r>
              <a:rPr lang="en-US" sz="4400" b="1" dirty="0"/>
              <a:t>Observations:</a:t>
            </a:r>
          </a:p>
          <a:p>
            <a:pPr>
              <a:lnSpc>
                <a:spcPts val="6500"/>
              </a:lnSpc>
            </a:pPr>
            <a:endParaRPr lang="en-US" sz="4400" dirty="0"/>
          </a:p>
          <a:p>
            <a:pPr marL="571500" indent="-571500">
              <a:lnSpc>
                <a:spcPts val="6500"/>
              </a:lnSpc>
              <a:buFontTx/>
              <a:buChar char="-"/>
            </a:pPr>
            <a:r>
              <a:rPr lang="en-US" sz="4400" dirty="0"/>
              <a:t>Low frequencies are not perceived very well</a:t>
            </a:r>
          </a:p>
          <a:p>
            <a:pPr marL="571500" indent="-571500">
              <a:lnSpc>
                <a:spcPts val="6500"/>
              </a:lnSpc>
              <a:buFontTx/>
              <a:buChar char="-"/>
            </a:pPr>
            <a:r>
              <a:rPr lang="en-US" sz="4400" dirty="0"/>
              <a:t>From around 2000Hz to 4000Hz, sounds are easily perceived</a:t>
            </a:r>
          </a:p>
          <a:p>
            <a:pPr marL="571500" indent="-571500">
              <a:lnSpc>
                <a:spcPts val="6500"/>
              </a:lnSpc>
              <a:buFontTx/>
              <a:buChar char="-"/>
            </a:pPr>
            <a:r>
              <a:rPr lang="en-US" sz="4400" dirty="0"/>
              <a:t>As frequency increases again, hearing response gets worse.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DB271F-CAC9-4E48-B8F7-147EB70E53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62"/>
          <a:stretch/>
        </p:blipFill>
        <p:spPr>
          <a:xfrm>
            <a:off x="3747394" y="1144732"/>
            <a:ext cx="5791894" cy="424377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DE0C299-F5C5-4AFB-978B-54B43591ED91}"/>
              </a:ext>
            </a:extLst>
          </p:cNvPr>
          <p:cNvGrpSpPr/>
          <p:nvPr/>
        </p:nvGrpSpPr>
        <p:grpSpPr>
          <a:xfrm>
            <a:off x="14235204" y="8271595"/>
            <a:ext cx="11023327" cy="8670816"/>
            <a:chOff x="25180812" y="7520671"/>
            <a:chExt cx="10982233" cy="848132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51662C9-117E-45F4-BD66-5AD5A01C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80812" y="7520671"/>
              <a:ext cx="10982233" cy="8481329"/>
            </a:xfrm>
            <a:prstGeom prst="rect">
              <a:avLst/>
            </a:prstGeom>
          </p:spPr>
        </p:pic>
        <p:sp>
          <p:nvSpPr>
            <p:cNvPr id="4" name="Action Button: Blank 3">
              <a:hlinkClick r:id="" action="ppaction://noaction" highlightClick="1">
                <a:snd r:embed="rId8" name="500hz.wav"/>
              </a:hlinkClick>
              <a:extLst>
                <a:ext uri="{FF2B5EF4-FFF2-40B4-BE49-F238E27FC236}">
                  <a16:creationId xmlns:a16="http://schemas.microsoft.com/office/drawing/2014/main" id="{3BD7AF21-9F41-47CD-9FAB-19F4AD4E665D}"/>
                </a:ext>
              </a:extLst>
            </p:cNvPr>
            <p:cNvSpPr/>
            <p:nvPr/>
          </p:nvSpPr>
          <p:spPr>
            <a:xfrm>
              <a:off x="25217437" y="14466889"/>
              <a:ext cx="2319338" cy="1373981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ction Button: Blank 21">
              <a:hlinkClick r:id="" action="ppaction://noaction" highlightClick="1">
                <a:snd r:embed="rId9" name="1000hz.wav"/>
              </a:hlinkClick>
              <a:extLst>
                <a:ext uri="{FF2B5EF4-FFF2-40B4-BE49-F238E27FC236}">
                  <a16:creationId xmlns:a16="http://schemas.microsoft.com/office/drawing/2014/main" id="{8C46F6B7-D98A-4904-BB16-47A5E06CD731}"/>
                </a:ext>
              </a:extLst>
            </p:cNvPr>
            <p:cNvSpPr/>
            <p:nvPr/>
          </p:nvSpPr>
          <p:spPr>
            <a:xfrm>
              <a:off x="27610594" y="14466889"/>
              <a:ext cx="2319338" cy="1373981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udiogram depicting red and blue lines straight across">
            <a:extLst>
              <a:ext uri="{FF2B5EF4-FFF2-40B4-BE49-F238E27FC236}">
                <a16:creationId xmlns:a16="http://schemas.microsoft.com/office/drawing/2014/main" id="{975C0427-00C3-4243-BD84-C7AD62E5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881" y="17245423"/>
            <a:ext cx="10905366" cy="77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8F361-F2BC-4075-8BD0-F2610A98E1B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84" t="15618" r="3614" b="6194"/>
          <a:stretch/>
        </p:blipFill>
        <p:spPr>
          <a:xfrm>
            <a:off x="2406474" y="13547066"/>
            <a:ext cx="9731548" cy="574126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5884</TotalTime>
  <Words>254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Book</vt:lpstr>
      <vt:lpstr>Avenir Heavy</vt:lpstr>
      <vt:lpstr>Avenir Medium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Andrew Pond</cp:lastModifiedBy>
  <cp:revision>580</cp:revision>
  <cp:lastPrinted>2011-10-30T12:54:45Z</cp:lastPrinted>
  <dcterms:created xsi:type="dcterms:W3CDTF">2012-06-12T14:08:55Z</dcterms:created>
  <dcterms:modified xsi:type="dcterms:W3CDTF">2021-04-29T17:45:13Z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