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326" r:id="rId3"/>
    <p:sldId id="327" r:id="rId4"/>
    <p:sldId id="282" r:id="rId5"/>
    <p:sldId id="281" r:id="rId6"/>
    <p:sldId id="259" r:id="rId7"/>
    <p:sldId id="266" r:id="rId8"/>
    <p:sldId id="268" r:id="rId9"/>
    <p:sldId id="267" r:id="rId10"/>
    <p:sldId id="279" r:id="rId11"/>
    <p:sldId id="269" r:id="rId12"/>
    <p:sldId id="280" r:id="rId13"/>
    <p:sldId id="330" r:id="rId14"/>
    <p:sldId id="283" r:id="rId15"/>
    <p:sldId id="328" r:id="rId16"/>
    <p:sldId id="285" r:id="rId17"/>
    <p:sldId id="270" r:id="rId18"/>
    <p:sldId id="278" r:id="rId19"/>
    <p:sldId id="271" r:id="rId20"/>
    <p:sldId id="272" r:id="rId21"/>
    <p:sldId id="329" r:id="rId22"/>
    <p:sldId id="273" r:id="rId23"/>
    <p:sldId id="274" r:id="rId24"/>
    <p:sldId id="289"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8D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7"/>
    <p:restoredTop sz="94681"/>
  </p:normalViewPr>
  <p:slideViewPr>
    <p:cSldViewPr snapToGrid="0" snapToObjects="1" showGuides="1">
      <p:cViewPr varScale="1">
        <p:scale>
          <a:sx n="108" d="100"/>
          <a:sy n="108" d="100"/>
        </p:scale>
        <p:origin x="69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C6F37-A5FE-394A-AB97-BC39FBBD8C9D}" type="datetimeFigureOut">
              <a:rPr lang="en-US" smtClean="0"/>
              <a:t>5/15/21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5E5A3-7120-0540-8EDF-8B44E83C2F85}" type="slidenum">
              <a:rPr lang="en-US" smtClean="0"/>
              <a:t>‹#›</a:t>
            </a:fld>
            <a:endParaRPr lang="en-US"/>
          </a:p>
        </p:txBody>
      </p:sp>
    </p:spTree>
    <p:extLst>
      <p:ext uri="{BB962C8B-B14F-4D97-AF65-F5344CB8AC3E}">
        <p14:creationId xmlns:p14="http://schemas.microsoft.com/office/powerpoint/2010/main" val="4274027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03BD-FF23-A846-B87F-8C6DF0D9C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A554B8-6577-FD47-B5CD-0DB0CC9CF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BDBEEA-1C11-FA4A-8B0E-8A59211A70A6}"/>
              </a:ext>
            </a:extLst>
          </p:cNvPr>
          <p:cNvSpPr>
            <a:spLocks noGrp="1"/>
          </p:cNvSpPr>
          <p:nvPr>
            <p:ph type="dt" sz="half" idx="10"/>
          </p:nvPr>
        </p:nvSpPr>
        <p:spPr/>
        <p:txBody>
          <a:bodyPr/>
          <a:lstStyle/>
          <a:p>
            <a:fld id="{5941DFD8-31FC-CF45-8AF8-C445C89632DF}" type="datetimeFigureOut">
              <a:rPr lang="en-US" smtClean="0"/>
              <a:t>5/15/21</a:t>
            </a:fld>
            <a:endParaRPr lang="en-US"/>
          </a:p>
        </p:txBody>
      </p:sp>
      <p:sp>
        <p:nvSpPr>
          <p:cNvPr id="5" name="Footer Placeholder 4">
            <a:extLst>
              <a:ext uri="{FF2B5EF4-FFF2-40B4-BE49-F238E27FC236}">
                <a16:creationId xmlns:a16="http://schemas.microsoft.com/office/drawing/2014/main" id="{9DC285A4-7591-5245-9AF7-715B981F3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653F5-386D-624B-8D26-E99676BCFFBA}"/>
              </a:ext>
            </a:extLst>
          </p:cNvPr>
          <p:cNvSpPr>
            <a:spLocks noGrp="1"/>
          </p:cNvSpPr>
          <p:nvPr>
            <p:ph type="sldNum" sz="quarter" idx="12"/>
          </p:nvPr>
        </p:nvSpPr>
        <p:spPr/>
        <p:txBody>
          <a:bodyPr/>
          <a:lstStyle/>
          <a:p>
            <a:fld id="{AF2BA864-DEB9-874F-86CD-6B7CB99996AF}" type="slidenum">
              <a:rPr lang="en-US" smtClean="0"/>
              <a:t>‹#›</a:t>
            </a:fld>
            <a:endParaRPr lang="en-US"/>
          </a:p>
        </p:txBody>
      </p:sp>
    </p:spTree>
    <p:extLst>
      <p:ext uri="{BB962C8B-B14F-4D97-AF65-F5344CB8AC3E}">
        <p14:creationId xmlns:p14="http://schemas.microsoft.com/office/powerpoint/2010/main" val="250917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11D6-2280-CA4B-B3D4-03CFE9BBE8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E6C7C5-24FE-EC42-8E58-B856193CF9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66391-E0A6-1747-85AB-CB13B6AC7398}"/>
              </a:ext>
            </a:extLst>
          </p:cNvPr>
          <p:cNvSpPr>
            <a:spLocks noGrp="1"/>
          </p:cNvSpPr>
          <p:nvPr>
            <p:ph type="dt" sz="half" idx="10"/>
          </p:nvPr>
        </p:nvSpPr>
        <p:spPr/>
        <p:txBody>
          <a:bodyPr/>
          <a:lstStyle/>
          <a:p>
            <a:fld id="{5941DFD8-31FC-CF45-8AF8-C445C89632DF}" type="datetimeFigureOut">
              <a:rPr lang="en-US" smtClean="0"/>
              <a:t>5/15/21</a:t>
            </a:fld>
            <a:endParaRPr lang="en-US"/>
          </a:p>
        </p:txBody>
      </p:sp>
      <p:sp>
        <p:nvSpPr>
          <p:cNvPr id="5" name="Footer Placeholder 4">
            <a:extLst>
              <a:ext uri="{FF2B5EF4-FFF2-40B4-BE49-F238E27FC236}">
                <a16:creationId xmlns:a16="http://schemas.microsoft.com/office/drawing/2014/main" id="{69651ED6-1730-2444-86A4-CD4D002D4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632A1-52B1-2D4B-AC46-93247F90F219}"/>
              </a:ext>
            </a:extLst>
          </p:cNvPr>
          <p:cNvSpPr>
            <a:spLocks noGrp="1"/>
          </p:cNvSpPr>
          <p:nvPr>
            <p:ph type="sldNum" sz="quarter" idx="12"/>
          </p:nvPr>
        </p:nvSpPr>
        <p:spPr/>
        <p:txBody>
          <a:bodyPr/>
          <a:lstStyle/>
          <a:p>
            <a:fld id="{AF2BA864-DEB9-874F-86CD-6B7CB99996AF}" type="slidenum">
              <a:rPr lang="en-US" smtClean="0"/>
              <a:t>‹#›</a:t>
            </a:fld>
            <a:endParaRPr lang="en-US"/>
          </a:p>
        </p:txBody>
      </p:sp>
    </p:spTree>
    <p:extLst>
      <p:ext uri="{BB962C8B-B14F-4D97-AF65-F5344CB8AC3E}">
        <p14:creationId xmlns:p14="http://schemas.microsoft.com/office/powerpoint/2010/main" val="299852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81EEFC-CE8B-AB40-8A04-5E0A100914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C54868-1571-EC4C-90B4-D76CEDF5B1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ED48F-7689-834D-BE31-52BC7F7DA288}"/>
              </a:ext>
            </a:extLst>
          </p:cNvPr>
          <p:cNvSpPr>
            <a:spLocks noGrp="1"/>
          </p:cNvSpPr>
          <p:nvPr>
            <p:ph type="dt" sz="half" idx="10"/>
          </p:nvPr>
        </p:nvSpPr>
        <p:spPr/>
        <p:txBody>
          <a:bodyPr/>
          <a:lstStyle/>
          <a:p>
            <a:fld id="{5941DFD8-31FC-CF45-8AF8-C445C89632DF}" type="datetimeFigureOut">
              <a:rPr lang="en-US" smtClean="0"/>
              <a:t>5/15/21</a:t>
            </a:fld>
            <a:endParaRPr lang="en-US"/>
          </a:p>
        </p:txBody>
      </p:sp>
      <p:sp>
        <p:nvSpPr>
          <p:cNvPr id="5" name="Footer Placeholder 4">
            <a:extLst>
              <a:ext uri="{FF2B5EF4-FFF2-40B4-BE49-F238E27FC236}">
                <a16:creationId xmlns:a16="http://schemas.microsoft.com/office/drawing/2014/main" id="{6C1C401A-E07E-B64B-B2E0-71FDC1C98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8928A-00D7-8B4B-9CB6-BBC59BC0E47E}"/>
              </a:ext>
            </a:extLst>
          </p:cNvPr>
          <p:cNvSpPr>
            <a:spLocks noGrp="1"/>
          </p:cNvSpPr>
          <p:nvPr>
            <p:ph type="sldNum" sz="quarter" idx="12"/>
          </p:nvPr>
        </p:nvSpPr>
        <p:spPr/>
        <p:txBody>
          <a:bodyPr/>
          <a:lstStyle/>
          <a:p>
            <a:fld id="{AF2BA864-DEB9-874F-86CD-6B7CB99996AF}" type="slidenum">
              <a:rPr lang="en-US" smtClean="0"/>
              <a:t>‹#›</a:t>
            </a:fld>
            <a:endParaRPr lang="en-US"/>
          </a:p>
        </p:txBody>
      </p:sp>
    </p:spTree>
    <p:extLst>
      <p:ext uri="{BB962C8B-B14F-4D97-AF65-F5344CB8AC3E}">
        <p14:creationId xmlns:p14="http://schemas.microsoft.com/office/powerpoint/2010/main" val="519316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0275-F31B-794B-AD87-5E032FD8D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A03B35-BF6A-5840-B85F-F40658341F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9FCEE-BF3A-294C-8470-1C3CAA8911C1}"/>
              </a:ext>
            </a:extLst>
          </p:cNvPr>
          <p:cNvSpPr>
            <a:spLocks noGrp="1"/>
          </p:cNvSpPr>
          <p:nvPr>
            <p:ph type="dt" sz="half" idx="10"/>
          </p:nvPr>
        </p:nvSpPr>
        <p:spPr/>
        <p:txBody>
          <a:bodyPr/>
          <a:lstStyle/>
          <a:p>
            <a:fld id="{5941DFD8-31FC-CF45-8AF8-C445C89632DF}" type="datetimeFigureOut">
              <a:rPr lang="en-US" smtClean="0"/>
              <a:t>5/15/21</a:t>
            </a:fld>
            <a:endParaRPr lang="en-US"/>
          </a:p>
        </p:txBody>
      </p:sp>
      <p:sp>
        <p:nvSpPr>
          <p:cNvPr id="5" name="Footer Placeholder 4">
            <a:extLst>
              <a:ext uri="{FF2B5EF4-FFF2-40B4-BE49-F238E27FC236}">
                <a16:creationId xmlns:a16="http://schemas.microsoft.com/office/drawing/2014/main" id="{1FDE1209-8DE1-594E-B599-1F0A63374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A88E8-42F9-E044-8224-59CBBAD32E47}"/>
              </a:ext>
            </a:extLst>
          </p:cNvPr>
          <p:cNvSpPr>
            <a:spLocks noGrp="1"/>
          </p:cNvSpPr>
          <p:nvPr>
            <p:ph type="sldNum" sz="quarter" idx="12"/>
          </p:nvPr>
        </p:nvSpPr>
        <p:spPr/>
        <p:txBody>
          <a:bodyPr/>
          <a:lstStyle/>
          <a:p>
            <a:fld id="{AF2BA864-DEB9-874F-86CD-6B7CB99996AF}" type="slidenum">
              <a:rPr lang="en-US" smtClean="0"/>
              <a:t>‹#›</a:t>
            </a:fld>
            <a:endParaRPr lang="en-US"/>
          </a:p>
        </p:txBody>
      </p:sp>
    </p:spTree>
    <p:extLst>
      <p:ext uri="{BB962C8B-B14F-4D97-AF65-F5344CB8AC3E}">
        <p14:creationId xmlns:p14="http://schemas.microsoft.com/office/powerpoint/2010/main" val="235864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4749-C77E-4E44-ABFA-8433458D1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C21CF1-95A4-8945-A455-1E58E71E98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012274-8372-244A-AA49-E5D1B8C586EA}"/>
              </a:ext>
            </a:extLst>
          </p:cNvPr>
          <p:cNvSpPr>
            <a:spLocks noGrp="1"/>
          </p:cNvSpPr>
          <p:nvPr>
            <p:ph type="dt" sz="half" idx="10"/>
          </p:nvPr>
        </p:nvSpPr>
        <p:spPr/>
        <p:txBody>
          <a:bodyPr/>
          <a:lstStyle/>
          <a:p>
            <a:fld id="{5941DFD8-31FC-CF45-8AF8-C445C89632DF}" type="datetimeFigureOut">
              <a:rPr lang="en-US" smtClean="0"/>
              <a:t>5/15/21</a:t>
            </a:fld>
            <a:endParaRPr lang="en-US"/>
          </a:p>
        </p:txBody>
      </p:sp>
      <p:sp>
        <p:nvSpPr>
          <p:cNvPr id="5" name="Footer Placeholder 4">
            <a:extLst>
              <a:ext uri="{FF2B5EF4-FFF2-40B4-BE49-F238E27FC236}">
                <a16:creationId xmlns:a16="http://schemas.microsoft.com/office/drawing/2014/main" id="{187976B8-E1DA-A84B-9D4A-46A368319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9CB56-DD44-E643-B438-D5F330E1AF60}"/>
              </a:ext>
            </a:extLst>
          </p:cNvPr>
          <p:cNvSpPr>
            <a:spLocks noGrp="1"/>
          </p:cNvSpPr>
          <p:nvPr>
            <p:ph type="sldNum" sz="quarter" idx="12"/>
          </p:nvPr>
        </p:nvSpPr>
        <p:spPr/>
        <p:txBody>
          <a:bodyPr/>
          <a:lstStyle/>
          <a:p>
            <a:fld id="{AF2BA864-DEB9-874F-86CD-6B7CB99996AF}" type="slidenum">
              <a:rPr lang="en-US" smtClean="0"/>
              <a:t>‹#›</a:t>
            </a:fld>
            <a:endParaRPr lang="en-US"/>
          </a:p>
        </p:txBody>
      </p:sp>
    </p:spTree>
    <p:extLst>
      <p:ext uri="{BB962C8B-B14F-4D97-AF65-F5344CB8AC3E}">
        <p14:creationId xmlns:p14="http://schemas.microsoft.com/office/powerpoint/2010/main" val="3130318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42F9-427A-034D-A928-F3F1A1BF98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C9BA62-D7CA-484B-AD20-E4B1C8A78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23C2AA-204F-FB4D-9D8B-5E314FD6F0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A6C70E-BE3D-4648-8B24-E151D46DD155}"/>
              </a:ext>
            </a:extLst>
          </p:cNvPr>
          <p:cNvSpPr>
            <a:spLocks noGrp="1"/>
          </p:cNvSpPr>
          <p:nvPr>
            <p:ph type="dt" sz="half" idx="10"/>
          </p:nvPr>
        </p:nvSpPr>
        <p:spPr/>
        <p:txBody>
          <a:bodyPr/>
          <a:lstStyle/>
          <a:p>
            <a:fld id="{5941DFD8-31FC-CF45-8AF8-C445C89632DF}" type="datetimeFigureOut">
              <a:rPr lang="en-US" smtClean="0"/>
              <a:t>5/15/21</a:t>
            </a:fld>
            <a:endParaRPr lang="en-US"/>
          </a:p>
        </p:txBody>
      </p:sp>
      <p:sp>
        <p:nvSpPr>
          <p:cNvPr id="6" name="Footer Placeholder 5">
            <a:extLst>
              <a:ext uri="{FF2B5EF4-FFF2-40B4-BE49-F238E27FC236}">
                <a16:creationId xmlns:a16="http://schemas.microsoft.com/office/drawing/2014/main" id="{0DFD1A65-C96F-CA4E-91B7-3CA0DC40D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F1E1B-1EAC-0C48-B04E-E9240A5D3474}"/>
              </a:ext>
            </a:extLst>
          </p:cNvPr>
          <p:cNvSpPr>
            <a:spLocks noGrp="1"/>
          </p:cNvSpPr>
          <p:nvPr>
            <p:ph type="sldNum" sz="quarter" idx="12"/>
          </p:nvPr>
        </p:nvSpPr>
        <p:spPr/>
        <p:txBody>
          <a:bodyPr/>
          <a:lstStyle/>
          <a:p>
            <a:fld id="{AF2BA864-DEB9-874F-86CD-6B7CB99996AF}" type="slidenum">
              <a:rPr lang="en-US" smtClean="0"/>
              <a:t>‹#›</a:t>
            </a:fld>
            <a:endParaRPr lang="en-US"/>
          </a:p>
        </p:txBody>
      </p:sp>
    </p:spTree>
    <p:extLst>
      <p:ext uri="{BB962C8B-B14F-4D97-AF65-F5344CB8AC3E}">
        <p14:creationId xmlns:p14="http://schemas.microsoft.com/office/powerpoint/2010/main" val="30121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9AB6-3325-DF41-A51A-93CC6869F5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2D70BA-7FCA-7C45-BED3-DD644B7C2A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7B8373-2355-E143-AB0A-44205D29C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5F64A4-1F5E-804E-B931-4D7F8EC78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C959A-7C13-6746-A7C6-A15ED4CB0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DAD4AA-1D58-DB4F-BA83-51B62110E6BE}"/>
              </a:ext>
            </a:extLst>
          </p:cNvPr>
          <p:cNvSpPr>
            <a:spLocks noGrp="1"/>
          </p:cNvSpPr>
          <p:nvPr>
            <p:ph type="dt" sz="half" idx="10"/>
          </p:nvPr>
        </p:nvSpPr>
        <p:spPr/>
        <p:txBody>
          <a:bodyPr/>
          <a:lstStyle/>
          <a:p>
            <a:fld id="{5941DFD8-31FC-CF45-8AF8-C445C89632DF}" type="datetimeFigureOut">
              <a:rPr lang="en-US" smtClean="0"/>
              <a:t>5/15/21</a:t>
            </a:fld>
            <a:endParaRPr lang="en-US"/>
          </a:p>
        </p:txBody>
      </p:sp>
      <p:sp>
        <p:nvSpPr>
          <p:cNvPr id="8" name="Footer Placeholder 7">
            <a:extLst>
              <a:ext uri="{FF2B5EF4-FFF2-40B4-BE49-F238E27FC236}">
                <a16:creationId xmlns:a16="http://schemas.microsoft.com/office/drawing/2014/main" id="{BA539410-C741-DA4D-A3DE-FB3D6C8206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C368ED-FD71-274B-A662-4EFD9EBE34A8}"/>
              </a:ext>
            </a:extLst>
          </p:cNvPr>
          <p:cNvSpPr>
            <a:spLocks noGrp="1"/>
          </p:cNvSpPr>
          <p:nvPr>
            <p:ph type="sldNum" sz="quarter" idx="12"/>
          </p:nvPr>
        </p:nvSpPr>
        <p:spPr/>
        <p:txBody>
          <a:bodyPr/>
          <a:lstStyle/>
          <a:p>
            <a:fld id="{AF2BA864-DEB9-874F-86CD-6B7CB99996AF}" type="slidenum">
              <a:rPr lang="en-US" smtClean="0"/>
              <a:t>‹#›</a:t>
            </a:fld>
            <a:endParaRPr lang="en-US"/>
          </a:p>
        </p:txBody>
      </p:sp>
    </p:spTree>
    <p:extLst>
      <p:ext uri="{BB962C8B-B14F-4D97-AF65-F5344CB8AC3E}">
        <p14:creationId xmlns:p14="http://schemas.microsoft.com/office/powerpoint/2010/main" val="34200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40F6-E9A0-CE40-85FD-A68883007F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580694-6458-D742-8D72-F2AF5B554868}"/>
              </a:ext>
            </a:extLst>
          </p:cNvPr>
          <p:cNvSpPr>
            <a:spLocks noGrp="1"/>
          </p:cNvSpPr>
          <p:nvPr>
            <p:ph type="dt" sz="half" idx="10"/>
          </p:nvPr>
        </p:nvSpPr>
        <p:spPr/>
        <p:txBody>
          <a:bodyPr/>
          <a:lstStyle/>
          <a:p>
            <a:fld id="{5941DFD8-31FC-CF45-8AF8-C445C89632DF}" type="datetimeFigureOut">
              <a:rPr lang="en-US" smtClean="0"/>
              <a:t>5/15/21</a:t>
            </a:fld>
            <a:endParaRPr lang="en-US"/>
          </a:p>
        </p:txBody>
      </p:sp>
      <p:sp>
        <p:nvSpPr>
          <p:cNvPr id="4" name="Footer Placeholder 3">
            <a:extLst>
              <a:ext uri="{FF2B5EF4-FFF2-40B4-BE49-F238E27FC236}">
                <a16:creationId xmlns:a16="http://schemas.microsoft.com/office/drawing/2014/main" id="{6693BDE5-A70E-1147-8632-82F945E1C9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227134-185F-C74A-A002-F3EEBA8DA554}"/>
              </a:ext>
            </a:extLst>
          </p:cNvPr>
          <p:cNvSpPr>
            <a:spLocks noGrp="1"/>
          </p:cNvSpPr>
          <p:nvPr>
            <p:ph type="sldNum" sz="quarter" idx="12"/>
          </p:nvPr>
        </p:nvSpPr>
        <p:spPr/>
        <p:txBody>
          <a:bodyPr/>
          <a:lstStyle/>
          <a:p>
            <a:fld id="{AF2BA864-DEB9-874F-86CD-6B7CB99996AF}" type="slidenum">
              <a:rPr lang="en-US" smtClean="0"/>
              <a:t>‹#›</a:t>
            </a:fld>
            <a:endParaRPr lang="en-US"/>
          </a:p>
        </p:txBody>
      </p:sp>
    </p:spTree>
    <p:extLst>
      <p:ext uri="{BB962C8B-B14F-4D97-AF65-F5344CB8AC3E}">
        <p14:creationId xmlns:p14="http://schemas.microsoft.com/office/powerpoint/2010/main" val="357377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E64050-EACF-BC4B-ADF5-F3FD9904C44D}"/>
              </a:ext>
            </a:extLst>
          </p:cNvPr>
          <p:cNvSpPr>
            <a:spLocks noGrp="1"/>
          </p:cNvSpPr>
          <p:nvPr>
            <p:ph type="dt" sz="half" idx="10"/>
          </p:nvPr>
        </p:nvSpPr>
        <p:spPr/>
        <p:txBody>
          <a:bodyPr/>
          <a:lstStyle/>
          <a:p>
            <a:fld id="{5941DFD8-31FC-CF45-8AF8-C445C89632DF}" type="datetimeFigureOut">
              <a:rPr lang="en-US" smtClean="0"/>
              <a:t>5/15/21</a:t>
            </a:fld>
            <a:endParaRPr lang="en-US"/>
          </a:p>
        </p:txBody>
      </p:sp>
      <p:sp>
        <p:nvSpPr>
          <p:cNvPr id="3" name="Footer Placeholder 2">
            <a:extLst>
              <a:ext uri="{FF2B5EF4-FFF2-40B4-BE49-F238E27FC236}">
                <a16:creationId xmlns:a16="http://schemas.microsoft.com/office/drawing/2014/main" id="{4A9B9D8B-C172-7F46-A6AB-D8FD9EFFDA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51B59C-D3BB-C04D-B307-6F7C20F84C74}"/>
              </a:ext>
            </a:extLst>
          </p:cNvPr>
          <p:cNvSpPr>
            <a:spLocks noGrp="1"/>
          </p:cNvSpPr>
          <p:nvPr>
            <p:ph type="sldNum" sz="quarter" idx="12"/>
          </p:nvPr>
        </p:nvSpPr>
        <p:spPr/>
        <p:txBody>
          <a:bodyPr/>
          <a:lstStyle/>
          <a:p>
            <a:fld id="{AF2BA864-DEB9-874F-86CD-6B7CB99996AF}" type="slidenum">
              <a:rPr lang="en-US" smtClean="0"/>
              <a:t>‹#›</a:t>
            </a:fld>
            <a:endParaRPr lang="en-US"/>
          </a:p>
        </p:txBody>
      </p:sp>
    </p:spTree>
    <p:extLst>
      <p:ext uri="{BB962C8B-B14F-4D97-AF65-F5344CB8AC3E}">
        <p14:creationId xmlns:p14="http://schemas.microsoft.com/office/powerpoint/2010/main" val="306898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7A15-0E61-CF4C-8426-6389EE631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C7C199-A669-734A-B10D-6F226D34AB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D9F87F-A241-E846-8E5C-7724F2C1B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3FAF1-F6C4-914D-90A0-E9107C1756BC}"/>
              </a:ext>
            </a:extLst>
          </p:cNvPr>
          <p:cNvSpPr>
            <a:spLocks noGrp="1"/>
          </p:cNvSpPr>
          <p:nvPr>
            <p:ph type="dt" sz="half" idx="10"/>
          </p:nvPr>
        </p:nvSpPr>
        <p:spPr/>
        <p:txBody>
          <a:bodyPr/>
          <a:lstStyle/>
          <a:p>
            <a:fld id="{5941DFD8-31FC-CF45-8AF8-C445C89632DF}" type="datetimeFigureOut">
              <a:rPr lang="en-US" smtClean="0"/>
              <a:t>5/15/21</a:t>
            </a:fld>
            <a:endParaRPr lang="en-US"/>
          </a:p>
        </p:txBody>
      </p:sp>
      <p:sp>
        <p:nvSpPr>
          <p:cNvPr id="6" name="Footer Placeholder 5">
            <a:extLst>
              <a:ext uri="{FF2B5EF4-FFF2-40B4-BE49-F238E27FC236}">
                <a16:creationId xmlns:a16="http://schemas.microsoft.com/office/drawing/2014/main" id="{3A125695-9E0E-3643-A1D4-B76322906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061E6-3C11-3040-A31F-4E91E7AFC9D9}"/>
              </a:ext>
            </a:extLst>
          </p:cNvPr>
          <p:cNvSpPr>
            <a:spLocks noGrp="1"/>
          </p:cNvSpPr>
          <p:nvPr>
            <p:ph type="sldNum" sz="quarter" idx="12"/>
          </p:nvPr>
        </p:nvSpPr>
        <p:spPr/>
        <p:txBody>
          <a:bodyPr/>
          <a:lstStyle/>
          <a:p>
            <a:fld id="{AF2BA864-DEB9-874F-86CD-6B7CB99996AF}" type="slidenum">
              <a:rPr lang="en-US" smtClean="0"/>
              <a:t>‹#›</a:t>
            </a:fld>
            <a:endParaRPr lang="en-US"/>
          </a:p>
        </p:txBody>
      </p:sp>
    </p:spTree>
    <p:extLst>
      <p:ext uri="{BB962C8B-B14F-4D97-AF65-F5344CB8AC3E}">
        <p14:creationId xmlns:p14="http://schemas.microsoft.com/office/powerpoint/2010/main" val="16493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A45A-BA44-DE4E-AE2C-C0AC8A82F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8C19CC-9057-D748-8945-6D12B0D31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82069F-B24C-A64B-A555-45FCCC623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99032-900A-724D-AE96-4A97565D716A}"/>
              </a:ext>
            </a:extLst>
          </p:cNvPr>
          <p:cNvSpPr>
            <a:spLocks noGrp="1"/>
          </p:cNvSpPr>
          <p:nvPr>
            <p:ph type="dt" sz="half" idx="10"/>
          </p:nvPr>
        </p:nvSpPr>
        <p:spPr/>
        <p:txBody>
          <a:bodyPr/>
          <a:lstStyle/>
          <a:p>
            <a:fld id="{5941DFD8-31FC-CF45-8AF8-C445C89632DF}" type="datetimeFigureOut">
              <a:rPr lang="en-US" smtClean="0"/>
              <a:t>5/15/21</a:t>
            </a:fld>
            <a:endParaRPr lang="en-US"/>
          </a:p>
        </p:txBody>
      </p:sp>
      <p:sp>
        <p:nvSpPr>
          <p:cNvPr id="6" name="Footer Placeholder 5">
            <a:extLst>
              <a:ext uri="{FF2B5EF4-FFF2-40B4-BE49-F238E27FC236}">
                <a16:creationId xmlns:a16="http://schemas.microsoft.com/office/drawing/2014/main" id="{5DF46E23-16FE-3245-863B-6183CB3BF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3B3F1-6583-6F46-BB2E-428E1E7D272B}"/>
              </a:ext>
            </a:extLst>
          </p:cNvPr>
          <p:cNvSpPr>
            <a:spLocks noGrp="1"/>
          </p:cNvSpPr>
          <p:nvPr>
            <p:ph type="sldNum" sz="quarter" idx="12"/>
          </p:nvPr>
        </p:nvSpPr>
        <p:spPr/>
        <p:txBody>
          <a:bodyPr/>
          <a:lstStyle/>
          <a:p>
            <a:fld id="{AF2BA864-DEB9-874F-86CD-6B7CB99996AF}" type="slidenum">
              <a:rPr lang="en-US" smtClean="0"/>
              <a:t>‹#›</a:t>
            </a:fld>
            <a:endParaRPr lang="en-US"/>
          </a:p>
        </p:txBody>
      </p:sp>
    </p:spTree>
    <p:extLst>
      <p:ext uri="{BB962C8B-B14F-4D97-AF65-F5344CB8AC3E}">
        <p14:creationId xmlns:p14="http://schemas.microsoft.com/office/powerpoint/2010/main" val="426078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66AD14-4D6E-8E4C-BD44-396416C5F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DFB5FD-11B2-7443-A223-38E8CC01D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2F761-AC5B-D744-88F3-3D9A4B8AC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1DFD8-31FC-CF45-8AF8-C445C89632DF}" type="datetimeFigureOut">
              <a:rPr lang="en-US" smtClean="0"/>
              <a:t>5/15/21</a:t>
            </a:fld>
            <a:endParaRPr lang="en-US"/>
          </a:p>
        </p:txBody>
      </p:sp>
      <p:sp>
        <p:nvSpPr>
          <p:cNvPr id="5" name="Footer Placeholder 4">
            <a:extLst>
              <a:ext uri="{FF2B5EF4-FFF2-40B4-BE49-F238E27FC236}">
                <a16:creationId xmlns:a16="http://schemas.microsoft.com/office/drawing/2014/main" id="{893F773B-7D2A-4244-97C4-D775B76E0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AECDC3-80B5-214A-9A32-BD3320709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BA864-DEB9-874F-86CD-6B7CB99996AF}" type="slidenum">
              <a:rPr lang="en-US" smtClean="0"/>
              <a:t>‹#›</a:t>
            </a:fld>
            <a:endParaRPr lang="en-US"/>
          </a:p>
        </p:txBody>
      </p:sp>
    </p:spTree>
    <p:extLst>
      <p:ext uri="{BB962C8B-B14F-4D97-AF65-F5344CB8AC3E}">
        <p14:creationId xmlns:p14="http://schemas.microsoft.com/office/powerpoint/2010/main" val="2023606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svg"/><Relationship Id="rId7"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4.png"/><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hyperlink" Target="https://www.ncbi.nlm.nih.gov/nuccor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blast.ncbi.nlm.nih.gov/Blast.cgi" TargetMode="Externa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0.gif"/><Relationship Id="rId4" Type="http://schemas.openxmlformats.org/officeDocument/2006/relationships/hyperlink" Target="https://microbewiki.kenyon.edu/index.php/MicrobeWiki"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microbewiki.kenyon.edu/index.php/MicrobeWiki" TargetMode="External"/><Relationship Id="rId4" Type="http://schemas.openxmlformats.org/officeDocument/2006/relationships/image" Target="../media/image20.gif"/></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opal.biology.gatech.edu/GeneMark/heuristic_gmhmmp.cgi" TargetMode="Externa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hyperlink" Target="https://blast.ncbi.nlm.nih.gov/Blast.cgi?PAGE=Protein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svg"/><Relationship Id="rId7"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236AB5-AE68-1847-96F4-7C85F8088FFC}"/>
              </a:ext>
            </a:extLst>
          </p:cNvPr>
          <p:cNvSpPr>
            <a:spLocks noGrp="1"/>
          </p:cNvSpPr>
          <p:nvPr>
            <p:ph type="subTitle" idx="1"/>
          </p:nvPr>
        </p:nvSpPr>
        <p:spPr>
          <a:xfrm>
            <a:off x="1524000" y="4347837"/>
            <a:ext cx="9144000" cy="1073731"/>
          </a:xfrm>
        </p:spPr>
        <p:txBody>
          <a:bodyPr>
            <a:normAutofit/>
          </a:bodyPr>
          <a:lstStyle/>
          <a:p>
            <a:r>
              <a:rPr lang="en-US" sz="3200" dirty="0"/>
              <a:t>A. </a:t>
            </a:r>
            <a:r>
              <a:rPr lang="en-US" sz="3200" dirty="0" err="1"/>
              <a:t>Ponsero</a:t>
            </a:r>
            <a:r>
              <a:rPr lang="en-US" sz="3200" dirty="0"/>
              <a:t>  - KEYS workshop</a:t>
            </a:r>
          </a:p>
        </p:txBody>
      </p:sp>
      <p:pic>
        <p:nvPicPr>
          <p:cNvPr id="7" name="Picture 4" descr="Visualizing the genetic distance among marine viral communities using Libra. Similarities between samples from 43 TOV from the 2009–2012 Tara Oceans Expedition. Lines (edges) between samples represent the similarity and are colored and thickened accordingly. Lines with insignificant similarity (less than 30%) are removed. Each of the sample names is color coded by Longhurst Province. Inner circles show temperature ranges. Sample names show the temperature range, station, and depth as indicated on the legend. The analysis is performed using Libra (k = 20, Logarithmic weighting, and Cosine Similarity).">
            <a:extLst>
              <a:ext uri="{FF2B5EF4-FFF2-40B4-BE49-F238E27FC236}">
                <a16:creationId xmlns:a16="http://schemas.microsoft.com/office/drawing/2014/main" id="{D451DF94-C463-1041-B1E1-D86D1568FB9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66000"/>
                    </a14:imgEffect>
                  </a14:imgLayer>
                </a14:imgProps>
              </a:ext>
              <a:ext uri="{28A0092B-C50C-407E-A947-70E740481C1C}">
                <a14:useLocalDpi xmlns:a14="http://schemas.microsoft.com/office/drawing/2010/main" val="0"/>
              </a:ext>
            </a:extLst>
          </a:blip>
          <a:srcRect t="10145"/>
          <a:stretch/>
        </p:blipFill>
        <p:spPr bwMode="auto">
          <a:xfrm>
            <a:off x="4534677" y="609397"/>
            <a:ext cx="3122645" cy="3351203"/>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Résultat de recherche d'images pour &quot;university of arizona logo&quot;">
            <a:extLst>
              <a:ext uri="{FF2B5EF4-FFF2-40B4-BE49-F238E27FC236}">
                <a16:creationId xmlns:a16="http://schemas.microsoft.com/office/drawing/2014/main" id="{C0E52AC0-E977-FC4F-88D7-21DFBB129A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24" y="5509085"/>
            <a:ext cx="1255493" cy="11754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University of Helsinki - Wikipedia">
            <a:extLst>
              <a:ext uri="{FF2B5EF4-FFF2-40B4-BE49-F238E27FC236}">
                <a16:creationId xmlns:a16="http://schemas.microsoft.com/office/drawing/2014/main" id="{A278452C-A2E8-8D41-B43F-3FF6E42BC1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3587" y="5423944"/>
            <a:ext cx="1255493" cy="1337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872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Who is it? Do we know this organism?</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sp>
        <p:nvSpPr>
          <p:cNvPr id="12" name="Half Frame 11">
            <a:extLst>
              <a:ext uri="{FF2B5EF4-FFF2-40B4-BE49-F238E27FC236}">
                <a16:creationId xmlns:a16="http://schemas.microsoft.com/office/drawing/2014/main" id="{742533A8-755C-FC41-830E-A5FC215CAA86}"/>
              </a:ext>
            </a:extLst>
          </p:cNvPr>
          <p:cNvSpPr/>
          <p:nvPr/>
        </p:nvSpPr>
        <p:spPr>
          <a:xfrm rot="8100000">
            <a:off x="4713573" y="1960189"/>
            <a:ext cx="457200" cy="457200"/>
          </a:xfrm>
          <a:prstGeom prst="halfFrame">
            <a:avLst>
              <a:gd name="adj1" fmla="val 14102"/>
              <a:gd name="adj2" fmla="val 128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222" name="Picture 6" descr="Résultat de recherche d'images pour &quot;database logo&quot;&quot;">
            <a:extLst>
              <a:ext uri="{FF2B5EF4-FFF2-40B4-BE49-F238E27FC236}">
                <a16:creationId xmlns:a16="http://schemas.microsoft.com/office/drawing/2014/main" id="{67B608A0-0C1B-BD46-A2D7-1EC23C201B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7181" y="1568719"/>
            <a:ext cx="11811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D0F3557F-1B69-864E-83B7-6480B47EDA01}"/>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65642" b="88827" l="80000" r="98167">
                        <a14:foregroundMark x1="95833" y1="81564" x2="95833" y2="81564"/>
                        <a14:foregroundMark x1="98167" y1="77374" x2="98167" y2="77374"/>
                        <a14:foregroundMark x1="88167" y1="87709" x2="88167" y2="87709"/>
                        <a14:foregroundMark x1="90667" y1="84916" x2="90667" y2="84916"/>
                        <a14:foregroundMark x1="85000" y1="88827" x2="85000" y2="88827"/>
                        <a14:foregroundMark x1="80333" y1="81285" x2="80333" y2="81285"/>
                        <a14:foregroundMark x1="80500" y1="74860" x2="80500" y2="74860"/>
                        <a14:foregroundMark x1="88000" y1="66201" x2="88000" y2="66201"/>
                        <a14:foregroundMark x1="90667" y1="65642" x2="90667" y2="65642"/>
                        <a14:backgroundMark x1="91667" y1="82961" x2="91667" y2="82961"/>
                      </a14:backgroundRemoval>
                    </a14:imgEffect>
                  </a14:imgLayer>
                </a14:imgProps>
              </a:ext>
              <a:ext uri="{28A0092B-C50C-407E-A947-70E740481C1C}">
                <a14:useLocalDpi xmlns:a14="http://schemas.microsoft.com/office/drawing/2010/main" val="0"/>
              </a:ext>
            </a:extLst>
          </a:blip>
          <a:srcRect l="77987" t="63876" r="1071" b="8532"/>
          <a:stretch/>
        </p:blipFill>
        <p:spPr bwMode="auto">
          <a:xfrm rot="10322193">
            <a:off x="7647529" y="1383068"/>
            <a:ext cx="738669" cy="580864"/>
          </a:xfrm>
          <a:prstGeom prst="ellipse">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B3BBEC6E-84DB-8B41-A477-9D4336F52536}"/>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73464" b="92179" l="63000" r="74833">
                        <a14:foregroundMark x1="66167" y1="74860" x2="66167" y2="74860"/>
                        <a14:foregroundMark x1="63000" y1="83240" x2="63000" y2="83240"/>
                        <a14:foregroundMark x1="65500" y1="91620" x2="65500" y2="91620"/>
                        <a14:foregroundMark x1="71500" y1="92179" x2="71500" y2="92179"/>
                        <a14:foregroundMark x1="66167" y1="89944" x2="66167" y2="89944"/>
                        <a14:foregroundMark x1="66667" y1="89106" x2="66667" y2="89106"/>
                        <a14:foregroundMark x1="74500" y1="84358" x2="74500" y2="84358"/>
                      </a14:backgroundRemoval>
                    </a14:imgEffect>
                  </a14:imgLayer>
                </a14:imgProps>
              </a:ext>
              <a:ext uri="{28A0092B-C50C-407E-A947-70E740481C1C}">
                <a14:useLocalDpi xmlns:a14="http://schemas.microsoft.com/office/drawing/2010/main" val="0"/>
              </a:ext>
            </a:extLst>
          </a:blip>
          <a:srcRect l="62256" t="71255" r="23650" b="5360"/>
          <a:stretch/>
        </p:blipFill>
        <p:spPr bwMode="auto">
          <a:xfrm>
            <a:off x="7876616" y="2173651"/>
            <a:ext cx="294412" cy="291573"/>
          </a:xfrm>
          <a:prstGeom prst="rect">
            <a:avLst/>
          </a:prstGeom>
          <a:noFill/>
          <a:extLst>
            <a:ext uri="{909E8E84-426E-40DD-AFC4-6F175D3DCCD1}">
              <a14:hiddenFill xmlns:a14="http://schemas.microsoft.com/office/drawing/2010/main">
                <a:solidFill>
                  <a:srgbClr val="FFFFFF"/>
                </a:solidFill>
              </a14:hiddenFill>
            </a:ext>
          </a:extLst>
        </p:spPr>
      </p:pic>
      <p:sp>
        <p:nvSpPr>
          <p:cNvPr id="19" name="Oval 18">
            <a:extLst>
              <a:ext uri="{FF2B5EF4-FFF2-40B4-BE49-F238E27FC236}">
                <a16:creationId xmlns:a16="http://schemas.microsoft.com/office/drawing/2014/main" id="{E3A613C2-3E27-6B4A-8A15-504AB236D383}"/>
              </a:ext>
            </a:extLst>
          </p:cNvPr>
          <p:cNvSpPr/>
          <p:nvPr/>
        </p:nvSpPr>
        <p:spPr>
          <a:xfrm>
            <a:off x="7824173" y="2881232"/>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E57A9FD-4401-9C4D-89E0-1E504C96A554}"/>
              </a:ext>
            </a:extLst>
          </p:cNvPr>
          <p:cNvSpPr/>
          <p:nvPr/>
        </p:nvSpPr>
        <p:spPr>
          <a:xfrm>
            <a:off x="7919423" y="2881232"/>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E18994D-181C-544F-B0DC-7DB02FA900CB}"/>
              </a:ext>
            </a:extLst>
          </p:cNvPr>
          <p:cNvSpPr/>
          <p:nvPr/>
        </p:nvSpPr>
        <p:spPr>
          <a:xfrm>
            <a:off x="8014673" y="2881232"/>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176BFEA-0734-7848-B875-88558697B659}"/>
              </a:ext>
            </a:extLst>
          </p:cNvPr>
          <p:cNvSpPr/>
          <p:nvPr/>
        </p:nvSpPr>
        <p:spPr>
          <a:xfrm>
            <a:off x="8109923" y="2881232"/>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alf Frame 27">
            <a:extLst>
              <a:ext uri="{FF2B5EF4-FFF2-40B4-BE49-F238E27FC236}">
                <a16:creationId xmlns:a16="http://schemas.microsoft.com/office/drawing/2014/main" id="{6F2588D6-7E63-6642-9EAA-540D8EFBC91E}"/>
              </a:ext>
            </a:extLst>
          </p:cNvPr>
          <p:cNvSpPr/>
          <p:nvPr/>
        </p:nvSpPr>
        <p:spPr>
          <a:xfrm rot="8100000">
            <a:off x="6874146" y="1946333"/>
            <a:ext cx="457200" cy="457200"/>
          </a:xfrm>
          <a:prstGeom prst="halfFrame">
            <a:avLst>
              <a:gd name="adj1" fmla="val 14102"/>
              <a:gd name="adj2" fmla="val 128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ight Brace 13">
            <a:extLst>
              <a:ext uri="{FF2B5EF4-FFF2-40B4-BE49-F238E27FC236}">
                <a16:creationId xmlns:a16="http://schemas.microsoft.com/office/drawing/2014/main" id="{C06F15B2-C3A9-4C40-89C0-D144CEAAFA0F}"/>
              </a:ext>
            </a:extLst>
          </p:cNvPr>
          <p:cNvSpPr/>
          <p:nvPr/>
        </p:nvSpPr>
        <p:spPr>
          <a:xfrm>
            <a:off x="8520545" y="1219200"/>
            <a:ext cx="374073"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5CB542C-A743-C34F-AB1C-064E868C1CD6}"/>
              </a:ext>
            </a:extLst>
          </p:cNvPr>
          <p:cNvSpPr txBox="1"/>
          <p:nvPr/>
        </p:nvSpPr>
        <p:spPr>
          <a:xfrm>
            <a:off x="9047018" y="1939636"/>
            <a:ext cx="623455"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6A57D42C-A438-984A-AFC0-CE2F21B7BB58}"/>
              </a:ext>
            </a:extLst>
          </p:cNvPr>
          <p:cNvSpPr txBox="1"/>
          <p:nvPr/>
        </p:nvSpPr>
        <p:spPr>
          <a:xfrm>
            <a:off x="180109" y="3609109"/>
            <a:ext cx="5237017" cy="2862322"/>
          </a:xfrm>
          <a:prstGeom prst="rect">
            <a:avLst/>
          </a:prstGeom>
          <a:noFill/>
        </p:spPr>
        <p:txBody>
          <a:bodyPr wrap="square" rtlCol="0">
            <a:spAutoFit/>
          </a:bodyPr>
          <a:lstStyle/>
          <a:p>
            <a:r>
              <a:rPr lang="en-US" dirty="0"/>
              <a:t>Along the years, scientists have collected a large collection of genomes from a broad number of organisms.</a:t>
            </a:r>
          </a:p>
          <a:p>
            <a:endParaRPr lang="en-US" dirty="0"/>
          </a:p>
          <a:p>
            <a:r>
              <a:rPr lang="en-US" dirty="0"/>
              <a:t>One of these databases is maintained by the National Center for Biotechnology Information (NCBI). The genome collection covers more than 50.000 organisms!</a:t>
            </a:r>
          </a:p>
          <a:p>
            <a:endParaRPr lang="en-US" dirty="0"/>
          </a:p>
          <a:p>
            <a:r>
              <a:rPr lang="en-US" dirty="0">
                <a:hlinkClick r:id="rId9"/>
              </a:rPr>
              <a:t>https://www.ncbi.nlm.nih.gov/nuccore</a:t>
            </a:r>
            <a:r>
              <a:rPr lang="en-US" dirty="0"/>
              <a:t> </a:t>
            </a:r>
          </a:p>
        </p:txBody>
      </p:sp>
      <p:pic>
        <p:nvPicPr>
          <p:cNvPr id="31" name="Picture 30">
            <a:extLst>
              <a:ext uri="{FF2B5EF4-FFF2-40B4-BE49-F238E27FC236}">
                <a16:creationId xmlns:a16="http://schemas.microsoft.com/office/drawing/2014/main" id="{184D26A1-B613-D646-87DA-994BEA2668FD}"/>
              </a:ext>
            </a:extLst>
          </p:cNvPr>
          <p:cNvPicPr>
            <a:picLocks noChangeAspect="1"/>
          </p:cNvPicPr>
          <p:nvPr/>
        </p:nvPicPr>
        <p:blipFill>
          <a:blip r:embed="rId10"/>
          <a:stretch>
            <a:fillRect/>
          </a:stretch>
        </p:blipFill>
        <p:spPr>
          <a:xfrm>
            <a:off x="5633024" y="3429000"/>
            <a:ext cx="6378863" cy="3280558"/>
          </a:xfrm>
          <a:prstGeom prst="rect">
            <a:avLst/>
          </a:prstGeom>
        </p:spPr>
      </p:pic>
      <p:sp>
        <p:nvSpPr>
          <p:cNvPr id="23" name="TextBox 22">
            <a:extLst>
              <a:ext uri="{FF2B5EF4-FFF2-40B4-BE49-F238E27FC236}">
                <a16:creationId xmlns:a16="http://schemas.microsoft.com/office/drawing/2014/main" id="{F66672AD-F8BF-D549-96B0-6DCEB4F572CC}"/>
              </a:ext>
            </a:extLst>
          </p:cNvPr>
          <p:cNvSpPr txBox="1"/>
          <p:nvPr/>
        </p:nvSpPr>
        <p:spPr>
          <a:xfrm>
            <a:off x="706581" y="1686434"/>
            <a:ext cx="3948547" cy="1015663"/>
          </a:xfrm>
          <a:prstGeom prst="rect">
            <a:avLst/>
          </a:prstGeom>
          <a:noFill/>
        </p:spPr>
        <p:txBody>
          <a:bodyPr wrap="square" rtlCol="0">
            <a:spAutoFit/>
          </a:bodyPr>
          <a:lstStyle/>
          <a:p>
            <a:pPr algn="just"/>
            <a:r>
              <a:rPr lang="en-US" sz="1200" dirty="0"/>
              <a:t>&gt;</a:t>
            </a:r>
            <a:r>
              <a:rPr lang="en-US" sz="1200" dirty="0" err="1"/>
              <a:t>Unknown_sequence</a:t>
            </a:r>
            <a:endParaRPr lang="en-US" sz="1200" dirty="0"/>
          </a:p>
          <a:p>
            <a:pPr algn="just"/>
            <a:r>
              <a:rPr lang="en-US" sz="1200" dirty="0">
                <a:solidFill>
                  <a:srgbClr val="148D98"/>
                </a:solidFill>
              </a:rPr>
              <a:t>TGTCCTTTTTGATAACCAATTCCTTCGAGTGTGGAGACGCCGCTAGAAGATCCAGCTGCCATTATCATTTCAGCAATAGCACCTGATTGTTCTCTAATGAGACCATTAAATGACCCGCTACTTACAACTGACAATGGCGA</a:t>
            </a:r>
            <a:r>
              <a:rPr lang="en-US" sz="1200" dirty="0"/>
              <a:t> …</a:t>
            </a:r>
          </a:p>
        </p:txBody>
      </p:sp>
    </p:spTree>
    <p:extLst>
      <p:ext uri="{BB962C8B-B14F-4D97-AF65-F5344CB8AC3E}">
        <p14:creationId xmlns:p14="http://schemas.microsoft.com/office/powerpoint/2010/main" val="304140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Who is it? Do we know this organism?</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sp>
        <p:nvSpPr>
          <p:cNvPr id="29" name="TextBox 28">
            <a:extLst>
              <a:ext uri="{FF2B5EF4-FFF2-40B4-BE49-F238E27FC236}">
                <a16:creationId xmlns:a16="http://schemas.microsoft.com/office/drawing/2014/main" id="{6A57D42C-A438-984A-AFC0-CE2F21B7BB58}"/>
              </a:ext>
            </a:extLst>
          </p:cNvPr>
          <p:cNvSpPr txBox="1"/>
          <p:nvPr/>
        </p:nvSpPr>
        <p:spPr>
          <a:xfrm>
            <a:off x="193963" y="1295400"/>
            <a:ext cx="8478982" cy="369332"/>
          </a:xfrm>
          <a:prstGeom prst="rect">
            <a:avLst/>
          </a:prstGeom>
          <a:noFill/>
        </p:spPr>
        <p:txBody>
          <a:bodyPr wrap="square" rtlCol="0">
            <a:spAutoFit/>
          </a:bodyPr>
          <a:lstStyle/>
          <a:p>
            <a:r>
              <a:rPr lang="en-US" dirty="0"/>
              <a:t>How can we search such a big database?</a:t>
            </a:r>
          </a:p>
        </p:txBody>
      </p:sp>
      <p:pic>
        <p:nvPicPr>
          <p:cNvPr id="3" name="Picture 2">
            <a:extLst>
              <a:ext uri="{FF2B5EF4-FFF2-40B4-BE49-F238E27FC236}">
                <a16:creationId xmlns:a16="http://schemas.microsoft.com/office/drawing/2014/main" id="{E512B1E5-88D6-5249-85D6-CD029B7B54A1}"/>
              </a:ext>
            </a:extLst>
          </p:cNvPr>
          <p:cNvPicPr>
            <a:picLocks noChangeAspect="1"/>
          </p:cNvPicPr>
          <p:nvPr/>
        </p:nvPicPr>
        <p:blipFill>
          <a:blip r:embed="rId4"/>
          <a:stretch>
            <a:fillRect/>
          </a:stretch>
        </p:blipFill>
        <p:spPr>
          <a:xfrm>
            <a:off x="124692" y="1966295"/>
            <a:ext cx="5971308" cy="1490367"/>
          </a:xfrm>
          <a:prstGeom prst="rect">
            <a:avLst/>
          </a:prstGeom>
        </p:spPr>
      </p:pic>
      <p:sp>
        <p:nvSpPr>
          <p:cNvPr id="4" name="Rectangle 3">
            <a:extLst>
              <a:ext uri="{FF2B5EF4-FFF2-40B4-BE49-F238E27FC236}">
                <a16:creationId xmlns:a16="http://schemas.microsoft.com/office/drawing/2014/main" id="{73CB2572-0424-2544-B5F0-4E82AED9094C}"/>
              </a:ext>
            </a:extLst>
          </p:cNvPr>
          <p:cNvSpPr/>
          <p:nvPr/>
        </p:nvSpPr>
        <p:spPr>
          <a:xfrm>
            <a:off x="1184564" y="4433452"/>
            <a:ext cx="9822872" cy="11499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Go to the </a:t>
            </a:r>
            <a:r>
              <a:rPr lang="en-US" dirty="0">
                <a:hlinkClick r:id="rId5"/>
              </a:rPr>
              <a:t>NCBI Blast page</a:t>
            </a:r>
            <a:r>
              <a:rPr lang="en-US" dirty="0"/>
              <a:t> and select the Nucleotide Blast tool.</a:t>
            </a:r>
          </a:p>
          <a:p>
            <a:endParaRPr lang="en-US" dirty="0"/>
          </a:p>
          <a:p>
            <a:r>
              <a:rPr lang="en-US" dirty="0"/>
              <a:t>Query the unknown sequence against the "Nucleotide collection (nr/</a:t>
            </a:r>
            <a:r>
              <a:rPr lang="en-US" dirty="0" err="1"/>
              <a:t>nt</a:t>
            </a:r>
            <a:r>
              <a:rPr lang="en-US" dirty="0"/>
              <a:t>)" database to query. </a:t>
            </a:r>
          </a:p>
        </p:txBody>
      </p:sp>
      <p:sp>
        <p:nvSpPr>
          <p:cNvPr id="5" name="TextBox 4">
            <a:extLst>
              <a:ext uri="{FF2B5EF4-FFF2-40B4-BE49-F238E27FC236}">
                <a16:creationId xmlns:a16="http://schemas.microsoft.com/office/drawing/2014/main" id="{9F720631-2A3E-B84E-B8C4-91396185FA61}"/>
              </a:ext>
            </a:extLst>
          </p:cNvPr>
          <p:cNvSpPr txBox="1"/>
          <p:nvPr/>
        </p:nvSpPr>
        <p:spPr>
          <a:xfrm>
            <a:off x="6262255" y="2105561"/>
            <a:ext cx="5721928" cy="1323439"/>
          </a:xfrm>
          <a:prstGeom prst="rect">
            <a:avLst/>
          </a:prstGeom>
          <a:noFill/>
        </p:spPr>
        <p:txBody>
          <a:bodyPr wrap="square" rtlCol="0">
            <a:spAutoFit/>
          </a:bodyPr>
          <a:lstStyle/>
          <a:p>
            <a:r>
              <a:rPr lang="en-US" sz="2000" dirty="0"/>
              <a:t>The BLAST algorithm</a:t>
            </a:r>
          </a:p>
          <a:p>
            <a:pPr marL="285750" indent="-285750">
              <a:buFont typeface="Arial" panose="020B0604020202020204" pitchFamily="34" charset="0"/>
              <a:buChar char="•"/>
            </a:pPr>
            <a:r>
              <a:rPr lang="en-US" sz="2000" dirty="0"/>
              <a:t>Allows to retrieve similar sequences to a query</a:t>
            </a:r>
          </a:p>
          <a:p>
            <a:pPr marL="285750" indent="-285750">
              <a:buFont typeface="Arial" panose="020B0604020202020204" pitchFamily="34" charset="0"/>
              <a:buChar char="•"/>
            </a:pPr>
            <a:r>
              <a:rPr lang="en-US" sz="2000" dirty="0"/>
              <a:t>Works for Nucleotide and Protein sequences</a:t>
            </a:r>
          </a:p>
          <a:p>
            <a:pPr marL="285750" indent="-285750">
              <a:buFont typeface="Arial" panose="020B0604020202020204" pitchFamily="34" charset="0"/>
              <a:buChar char="•"/>
            </a:pPr>
            <a:r>
              <a:rPr lang="en-US" sz="2000" dirty="0"/>
              <a:t>VERY VERY FAST!</a:t>
            </a:r>
          </a:p>
        </p:txBody>
      </p:sp>
    </p:spTree>
    <p:extLst>
      <p:ext uri="{BB962C8B-B14F-4D97-AF65-F5344CB8AC3E}">
        <p14:creationId xmlns:p14="http://schemas.microsoft.com/office/powerpoint/2010/main" val="4370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What is a plasmid ?</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pic>
        <p:nvPicPr>
          <p:cNvPr id="11268" name="Picture 4" descr="Plasmid - Wikipedia">
            <a:extLst>
              <a:ext uri="{FF2B5EF4-FFF2-40B4-BE49-F238E27FC236}">
                <a16:creationId xmlns:a16="http://schemas.microsoft.com/office/drawing/2014/main" id="{01178A6D-940E-524B-B0D2-4EAE2723CC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118" y="2589415"/>
            <a:ext cx="3576412" cy="16791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C7F4256-5EC0-2A45-BBB8-4FA7BF983759}"/>
              </a:ext>
            </a:extLst>
          </p:cNvPr>
          <p:cNvSpPr txBox="1"/>
          <p:nvPr/>
        </p:nvSpPr>
        <p:spPr>
          <a:xfrm>
            <a:off x="5510150" y="2938547"/>
            <a:ext cx="6270172" cy="1200329"/>
          </a:xfrm>
          <a:prstGeom prst="rect">
            <a:avLst/>
          </a:prstGeom>
          <a:noFill/>
        </p:spPr>
        <p:txBody>
          <a:bodyPr wrap="square" rtlCol="0">
            <a:spAutoFit/>
          </a:bodyPr>
          <a:lstStyle/>
          <a:p>
            <a:r>
              <a:rPr lang="en-US" dirty="0"/>
              <a:t>Plasmids are small DNA molecules, physically separated from chromosomal DNA and can replicate independently.</a:t>
            </a:r>
          </a:p>
          <a:p>
            <a:endParaRPr lang="en-US" dirty="0"/>
          </a:p>
          <a:p>
            <a:r>
              <a:rPr lang="en-US" dirty="0"/>
              <a:t>Carried by bacteria as well as some </a:t>
            </a:r>
            <a:r>
              <a:rPr lang="en-US" dirty="0" err="1"/>
              <a:t>Archeas</a:t>
            </a:r>
            <a:r>
              <a:rPr lang="en-US" dirty="0"/>
              <a:t> and unicellular fungi</a:t>
            </a:r>
          </a:p>
        </p:txBody>
      </p:sp>
    </p:spTree>
    <p:extLst>
      <p:ext uri="{BB962C8B-B14F-4D97-AF65-F5344CB8AC3E}">
        <p14:creationId xmlns:p14="http://schemas.microsoft.com/office/powerpoint/2010/main" val="30769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What is a plasmid ?</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pic>
        <p:nvPicPr>
          <p:cNvPr id="11272" name="Picture 8" descr="Conjugaison (génétique) — Wikipédia">
            <a:extLst>
              <a:ext uri="{FF2B5EF4-FFF2-40B4-BE49-F238E27FC236}">
                <a16:creationId xmlns:a16="http://schemas.microsoft.com/office/drawing/2014/main" id="{A87503C1-6D0D-0644-B548-849F09914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30" y="858724"/>
            <a:ext cx="6617256" cy="59992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7F05582-B9A9-9A4B-BAB6-99BB5B5237AF}"/>
              </a:ext>
            </a:extLst>
          </p:cNvPr>
          <p:cNvSpPr txBox="1"/>
          <p:nvPr/>
        </p:nvSpPr>
        <p:spPr>
          <a:xfrm>
            <a:off x="7410203" y="2842699"/>
            <a:ext cx="4465122" cy="2031325"/>
          </a:xfrm>
          <a:prstGeom prst="rect">
            <a:avLst/>
          </a:prstGeom>
          <a:noFill/>
        </p:spPr>
        <p:txBody>
          <a:bodyPr wrap="square" rtlCol="0">
            <a:spAutoFit/>
          </a:bodyPr>
          <a:lstStyle/>
          <a:p>
            <a:r>
              <a:rPr lang="en-US" dirty="0"/>
              <a:t>Plasmids are part of the mobilome as they can be transmitted directly from one bacterium to another (even of another species) .</a:t>
            </a:r>
          </a:p>
          <a:p>
            <a:endParaRPr lang="en-US" dirty="0"/>
          </a:p>
          <a:p>
            <a:r>
              <a:rPr lang="en-US" dirty="0"/>
              <a:t>This host-to-host transfer contributes to a mechanism called horizontal gene transfer.</a:t>
            </a:r>
          </a:p>
        </p:txBody>
      </p:sp>
    </p:spTree>
    <p:extLst>
      <p:ext uri="{BB962C8B-B14F-4D97-AF65-F5344CB8AC3E}">
        <p14:creationId xmlns:p14="http://schemas.microsoft.com/office/powerpoint/2010/main" val="195133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Who is this bacteria?</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sp>
        <p:nvSpPr>
          <p:cNvPr id="7" name="TextBox 6">
            <a:extLst>
              <a:ext uri="{FF2B5EF4-FFF2-40B4-BE49-F238E27FC236}">
                <a16:creationId xmlns:a16="http://schemas.microsoft.com/office/drawing/2014/main" id="{B6248273-F7F4-FF41-9373-8277EE37F6DF}"/>
              </a:ext>
            </a:extLst>
          </p:cNvPr>
          <p:cNvSpPr txBox="1"/>
          <p:nvPr/>
        </p:nvSpPr>
        <p:spPr>
          <a:xfrm>
            <a:off x="4862944" y="1997839"/>
            <a:ext cx="7218219" cy="707886"/>
          </a:xfrm>
          <a:prstGeom prst="rect">
            <a:avLst/>
          </a:prstGeom>
          <a:noFill/>
        </p:spPr>
        <p:txBody>
          <a:bodyPr wrap="square" rtlCol="0">
            <a:spAutoFit/>
          </a:bodyPr>
          <a:lstStyle/>
          <a:p>
            <a:r>
              <a:rPr lang="en-US" sz="2000" dirty="0"/>
              <a:t>Resources for microbial general descriptions</a:t>
            </a:r>
          </a:p>
          <a:p>
            <a:r>
              <a:rPr lang="en-US" sz="2000" dirty="0">
                <a:hlinkClick r:id="rId4"/>
              </a:rPr>
              <a:t>https://microbewiki.kenyon.edu/index.php/MicrobeWiki</a:t>
            </a:r>
            <a:r>
              <a:rPr lang="en-US" sz="2000" dirty="0"/>
              <a:t> </a:t>
            </a:r>
          </a:p>
        </p:txBody>
      </p:sp>
      <p:pic>
        <p:nvPicPr>
          <p:cNvPr id="3" name="Picture 2">
            <a:extLst>
              <a:ext uri="{FF2B5EF4-FFF2-40B4-BE49-F238E27FC236}">
                <a16:creationId xmlns:a16="http://schemas.microsoft.com/office/drawing/2014/main" id="{5C1D86A6-8465-F842-A43F-CD1046A4AD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24" y="2197894"/>
            <a:ext cx="3810000" cy="2857500"/>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60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Who is this bacteria?</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sp>
        <p:nvSpPr>
          <p:cNvPr id="7" name="TextBox 6">
            <a:extLst>
              <a:ext uri="{FF2B5EF4-FFF2-40B4-BE49-F238E27FC236}">
                <a16:creationId xmlns:a16="http://schemas.microsoft.com/office/drawing/2014/main" id="{B6248273-F7F4-FF41-9373-8277EE37F6DF}"/>
              </a:ext>
            </a:extLst>
          </p:cNvPr>
          <p:cNvSpPr txBox="1"/>
          <p:nvPr/>
        </p:nvSpPr>
        <p:spPr>
          <a:xfrm>
            <a:off x="4862941" y="3500889"/>
            <a:ext cx="7218219" cy="1015663"/>
          </a:xfrm>
          <a:prstGeom prst="rect">
            <a:avLst/>
          </a:prstGeom>
          <a:noFill/>
        </p:spPr>
        <p:txBody>
          <a:bodyPr wrap="square" rtlCol="0">
            <a:spAutoFit/>
          </a:bodyPr>
          <a:lstStyle/>
          <a:p>
            <a:r>
              <a:rPr lang="en-US" sz="2000" i="1" dirty="0"/>
              <a:t>Klebsiella pneumoniae </a:t>
            </a:r>
            <a:r>
              <a:rPr lang="en-US" sz="2000" dirty="0"/>
              <a:t>:</a:t>
            </a:r>
          </a:p>
          <a:p>
            <a:pPr marL="800100" lvl="1" indent="-342900">
              <a:buFont typeface="Arial" panose="020B0604020202020204" pitchFamily="34" charset="0"/>
              <a:buChar char="•"/>
            </a:pPr>
            <a:r>
              <a:rPr lang="en-US" sz="2000" dirty="0" err="1"/>
              <a:t>Gammaproteobacteria</a:t>
            </a:r>
            <a:endParaRPr lang="en-US" sz="2000" dirty="0"/>
          </a:p>
          <a:p>
            <a:pPr marL="800100" lvl="1" indent="-342900">
              <a:buFont typeface="Arial" panose="020B0604020202020204" pitchFamily="34" charset="0"/>
              <a:buChar char="•"/>
            </a:pPr>
            <a:r>
              <a:rPr lang="en-US" sz="2000" dirty="0"/>
              <a:t>Pathogen commonly found in nosocomial infections </a:t>
            </a:r>
          </a:p>
        </p:txBody>
      </p:sp>
      <p:pic>
        <p:nvPicPr>
          <p:cNvPr id="6" name="Picture 5">
            <a:extLst>
              <a:ext uri="{FF2B5EF4-FFF2-40B4-BE49-F238E27FC236}">
                <a16:creationId xmlns:a16="http://schemas.microsoft.com/office/drawing/2014/main" id="{1736873F-6FD2-C943-B209-FA1FB0269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524" y="2197894"/>
            <a:ext cx="3810000" cy="2857500"/>
          </a:xfrm>
          <a:prstGeom prst="ellipse">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7F7E75B-41BD-1545-BDA6-6753566B1B11}"/>
              </a:ext>
            </a:extLst>
          </p:cNvPr>
          <p:cNvSpPr txBox="1"/>
          <p:nvPr/>
        </p:nvSpPr>
        <p:spPr>
          <a:xfrm>
            <a:off x="4862941" y="2258000"/>
            <a:ext cx="7218219" cy="707886"/>
          </a:xfrm>
          <a:prstGeom prst="rect">
            <a:avLst/>
          </a:prstGeom>
          <a:noFill/>
        </p:spPr>
        <p:txBody>
          <a:bodyPr wrap="square" rtlCol="0">
            <a:spAutoFit/>
          </a:bodyPr>
          <a:lstStyle/>
          <a:p>
            <a:r>
              <a:rPr lang="en-US" sz="2000" dirty="0"/>
              <a:t>Resources for microbial general descriptions</a:t>
            </a:r>
          </a:p>
          <a:p>
            <a:r>
              <a:rPr lang="en-US" sz="2000" dirty="0">
                <a:hlinkClick r:id="rId5"/>
              </a:rPr>
              <a:t>https://microbewiki.kenyon.edu/index.php/MicrobeWiki</a:t>
            </a:r>
            <a:r>
              <a:rPr lang="en-US" sz="2000" dirty="0"/>
              <a:t> </a:t>
            </a:r>
          </a:p>
        </p:txBody>
      </p:sp>
    </p:spTree>
    <p:extLst>
      <p:ext uri="{BB962C8B-B14F-4D97-AF65-F5344CB8AC3E}">
        <p14:creationId xmlns:p14="http://schemas.microsoft.com/office/powerpoint/2010/main" val="2655557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What can we learn from a DNA sequence?</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sp>
        <p:nvSpPr>
          <p:cNvPr id="3" name="TextBox 2">
            <a:extLst>
              <a:ext uri="{FF2B5EF4-FFF2-40B4-BE49-F238E27FC236}">
                <a16:creationId xmlns:a16="http://schemas.microsoft.com/office/drawing/2014/main" id="{897EF112-0273-2A4A-82F2-D4BACEC091A5}"/>
              </a:ext>
            </a:extLst>
          </p:cNvPr>
          <p:cNvSpPr txBox="1"/>
          <p:nvPr/>
        </p:nvSpPr>
        <p:spPr>
          <a:xfrm>
            <a:off x="401781" y="2537983"/>
            <a:ext cx="10529455" cy="3877985"/>
          </a:xfrm>
          <a:prstGeom prst="rect">
            <a:avLst/>
          </a:prstGeom>
          <a:noFill/>
        </p:spPr>
        <p:txBody>
          <a:bodyPr wrap="square" rtlCol="0">
            <a:spAutoFit/>
          </a:bodyPr>
          <a:lstStyle/>
          <a:p>
            <a:r>
              <a:rPr lang="en-US" sz="2400" b="1" dirty="0"/>
              <a:t>Whose organism this sequence belongs to ?</a:t>
            </a:r>
          </a:p>
          <a:p>
            <a:pPr marL="742950" lvl="1" indent="-285750">
              <a:buFont typeface="Arial" panose="020B0604020202020204" pitchFamily="34" charset="0"/>
              <a:buChar char="•"/>
            </a:pPr>
            <a:r>
              <a:rPr lang="en-US" dirty="0"/>
              <a:t>Do we know this organism?  </a:t>
            </a:r>
          </a:p>
          <a:p>
            <a:pPr lvl="2"/>
            <a:r>
              <a:rPr lang="en-US" dirty="0">
                <a:solidFill>
                  <a:srgbClr val="148D98"/>
                </a:solidFill>
              </a:rPr>
              <a:t>Plasmid sequence from Klebsiella pneumoniae</a:t>
            </a:r>
          </a:p>
          <a:p>
            <a:pPr lvl="2"/>
            <a:endParaRPr lang="en-US" dirty="0">
              <a:solidFill>
                <a:srgbClr val="148D98"/>
              </a:solidFill>
            </a:endParaRPr>
          </a:p>
          <a:p>
            <a:pPr marL="742950" lvl="1" indent="-285750">
              <a:buFont typeface="Arial" panose="020B0604020202020204" pitchFamily="34" charset="0"/>
              <a:buChar char="•"/>
            </a:pPr>
            <a:r>
              <a:rPr lang="en-US" dirty="0"/>
              <a:t>Where can we find this organism usually, and what do we know about them?</a:t>
            </a:r>
          </a:p>
          <a:p>
            <a:pPr lvl="2"/>
            <a:r>
              <a:rPr lang="en-US" dirty="0">
                <a:solidFill>
                  <a:srgbClr val="148D98"/>
                </a:solidFill>
              </a:rPr>
              <a:t>Pathogen for humans, found associated in hospital infections</a:t>
            </a:r>
          </a:p>
          <a:p>
            <a:pPr lvl="2"/>
            <a:endParaRPr lang="en-US" dirty="0"/>
          </a:p>
          <a:p>
            <a:endParaRPr lang="en-US" dirty="0"/>
          </a:p>
          <a:p>
            <a:r>
              <a:rPr lang="en-US" sz="2400" b="1" dirty="0"/>
              <a:t>What biological functions are encoded in this sequence ?</a:t>
            </a:r>
          </a:p>
          <a:p>
            <a:pPr marL="800100" lvl="1" indent="-342900">
              <a:buFont typeface="Arial" panose="020B0604020202020204" pitchFamily="34" charset="0"/>
              <a:buChar char="•"/>
            </a:pPr>
            <a:r>
              <a:rPr lang="en-US" dirty="0"/>
              <a:t>Can we identify genes?</a:t>
            </a:r>
          </a:p>
          <a:p>
            <a:pPr lvl="1"/>
            <a:endParaRPr lang="en-US" dirty="0"/>
          </a:p>
          <a:p>
            <a:pPr marL="800100" lvl="1" indent="-342900">
              <a:buFont typeface="Arial" panose="020B0604020202020204" pitchFamily="34" charset="0"/>
              <a:buChar char="•"/>
            </a:pPr>
            <a:r>
              <a:rPr lang="en-US" dirty="0"/>
              <a:t>What functions do these gene have?</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FA623231-E200-1244-8140-1BE9D862754E}"/>
              </a:ext>
            </a:extLst>
          </p:cNvPr>
          <p:cNvSpPr txBox="1"/>
          <p:nvPr/>
        </p:nvSpPr>
        <p:spPr>
          <a:xfrm>
            <a:off x="1931718" y="1284653"/>
            <a:ext cx="9421093" cy="923330"/>
          </a:xfrm>
          <a:prstGeom prst="rect">
            <a:avLst/>
          </a:prstGeom>
          <a:noFill/>
        </p:spPr>
        <p:txBody>
          <a:bodyPr wrap="square" rtlCol="0">
            <a:spAutoFit/>
          </a:bodyPr>
          <a:lstStyle/>
          <a:p>
            <a:pPr algn="just"/>
            <a:r>
              <a:rPr lang="en-US" dirty="0">
                <a:solidFill>
                  <a:srgbClr val="148D98"/>
                </a:solidFill>
              </a:rPr>
              <a:t>&gt;</a:t>
            </a:r>
            <a:r>
              <a:rPr lang="en-US" dirty="0" err="1">
                <a:solidFill>
                  <a:srgbClr val="148D98"/>
                </a:solidFill>
              </a:rPr>
              <a:t>Unknown_sequence</a:t>
            </a:r>
            <a:endParaRPr lang="en-US" dirty="0">
              <a:solidFill>
                <a:srgbClr val="148D98"/>
              </a:solidFill>
            </a:endParaRPr>
          </a:p>
          <a:p>
            <a:pPr algn="just"/>
            <a:r>
              <a:rPr lang="en-US" dirty="0">
                <a:solidFill>
                  <a:srgbClr val="148D98"/>
                </a:solidFill>
              </a:rPr>
              <a:t>TGTCCTTTTTGATAACCAATTCCTTCGAGTGTGGAGACGCCGCTAGAAGATCCAGCTGCCATTATCATTTCAGCAATAGCACCTGATTGTTCTCTAATGAGACCATTAAATGACCCGCTACTTACAACTGACAATGGCGA …</a:t>
            </a:r>
          </a:p>
        </p:txBody>
      </p:sp>
      <p:grpSp>
        <p:nvGrpSpPr>
          <p:cNvPr id="7" name="Group 6">
            <a:extLst>
              <a:ext uri="{FF2B5EF4-FFF2-40B4-BE49-F238E27FC236}">
                <a16:creationId xmlns:a16="http://schemas.microsoft.com/office/drawing/2014/main" id="{45A4A3DE-6C84-A740-8E3D-C56D45E22CD9}"/>
              </a:ext>
            </a:extLst>
          </p:cNvPr>
          <p:cNvGrpSpPr/>
          <p:nvPr/>
        </p:nvGrpSpPr>
        <p:grpSpPr>
          <a:xfrm>
            <a:off x="546265" y="1088844"/>
            <a:ext cx="1314948" cy="1314948"/>
            <a:chOff x="107207" y="2231654"/>
            <a:chExt cx="1314948" cy="1314948"/>
          </a:xfrm>
        </p:grpSpPr>
        <p:pic>
          <p:nvPicPr>
            <p:cNvPr id="8" name="Picture 2" descr="5 Iconic Baby Logos to Inspire Your Parenting Brand • Online Logo Maker's  Blog">
              <a:extLst>
                <a:ext uri="{FF2B5EF4-FFF2-40B4-BE49-F238E27FC236}">
                  <a16:creationId xmlns:a16="http://schemas.microsoft.com/office/drawing/2014/main" id="{1A7A4032-2CBF-6142-9C41-8C8CF4C77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207" y="2231654"/>
              <a:ext cx="1314948" cy="1314948"/>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EB2A6796-9CC1-804F-AD21-B51082AE1BFA}"/>
                </a:ext>
              </a:extLst>
            </p:cNvPr>
            <p:cNvSpPr/>
            <p:nvPr/>
          </p:nvSpPr>
          <p:spPr>
            <a:xfrm>
              <a:off x="245470" y="2354357"/>
              <a:ext cx="1074643" cy="10746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100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What biological functions are encoded in the sequence?</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sp>
        <p:nvSpPr>
          <p:cNvPr id="24" name="TextBox 23">
            <a:extLst>
              <a:ext uri="{FF2B5EF4-FFF2-40B4-BE49-F238E27FC236}">
                <a16:creationId xmlns:a16="http://schemas.microsoft.com/office/drawing/2014/main" id="{BCBF3BE6-CE50-DB4C-BB19-92A8EE983D3B}"/>
              </a:ext>
            </a:extLst>
          </p:cNvPr>
          <p:cNvSpPr txBox="1"/>
          <p:nvPr/>
        </p:nvSpPr>
        <p:spPr>
          <a:xfrm>
            <a:off x="471053" y="1342164"/>
            <a:ext cx="4364184" cy="1754326"/>
          </a:xfrm>
          <a:prstGeom prst="rect">
            <a:avLst/>
          </a:prstGeom>
          <a:noFill/>
        </p:spPr>
        <p:txBody>
          <a:bodyPr wrap="square" rtlCol="0">
            <a:spAutoFit/>
          </a:bodyPr>
          <a:lstStyle/>
          <a:p>
            <a:pPr algn="just"/>
            <a:r>
              <a:rPr lang="en-US" dirty="0"/>
              <a:t>&gt;</a:t>
            </a:r>
            <a:r>
              <a:rPr lang="en-US" dirty="0" err="1"/>
              <a:t>Unknown_sequence</a:t>
            </a:r>
            <a:endParaRPr lang="en-US" dirty="0"/>
          </a:p>
          <a:p>
            <a:pPr algn="just"/>
            <a:r>
              <a:rPr lang="en-US" dirty="0"/>
              <a:t>TGTCCTTTTTGATAACCAATTCCTTCGAGTGTGGAGACGCCGCTAGAAGATCCAGCTGCCATTATCATTTCAGCAATAGCACCTGATTGTTCTCTAATGAGACCATTAAATGACCCGCTACTTACAACTGACAATGGCGA …</a:t>
            </a:r>
          </a:p>
        </p:txBody>
      </p:sp>
      <p:cxnSp>
        <p:nvCxnSpPr>
          <p:cNvPr id="9" name="Straight Arrow Connector 8">
            <a:extLst>
              <a:ext uri="{FF2B5EF4-FFF2-40B4-BE49-F238E27FC236}">
                <a16:creationId xmlns:a16="http://schemas.microsoft.com/office/drawing/2014/main" id="{DEA0C571-55F4-8448-925C-287144BAB562}"/>
              </a:ext>
            </a:extLst>
          </p:cNvPr>
          <p:cNvCxnSpPr/>
          <p:nvPr/>
        </p:nvCxnSpPr>
        <p:spPr>
          <a:xfrm>
            <a:off x="4862945" y="2078182"/>
            <a:ext cx="133003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Rectangle 24">
            <a:extLst>
              <a:ext uri="{FF2B5EF4-FFF2-40B4-BE49-F238E27FC236}">
                <a16:creationId xmlns:a16="http://schemas.microsoft.com/office/drawing/2014/main" id="{96AAB098-C6F3-0248-9981-BB1DE8A01487}"/>
              </a:ext>
            </a:extLst>
          </p:cNvPr>
          <p:cNvSpPr/>
          <p:nvPr/>
        </p:nvSpPr>
        <p:spPr>
          <a:xfrm>
            <a:off x="1025236" y="3865418"/>
            <a:ext cx="10141527"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What is a gene? How can we identify a gene in a DNA sequence?</a:t>
            </a:r>
          </a:p>
        </p:txBody>
      </p:sp>
      <p:pic>
        <p:nvPicPr>
          <p:cNvPr id="8" name="Picture 4">
            <a:extLst>
              <a:ext uri="{FF2B5EF4-FFF2-40B4-BE49-F238E27FC236}">
                <a16:creationId xmlns:a16="http://schemas.microsoft.com/office/drawing/2014/main" id="{DF0A9DA9-6BA0-2144-AF52-3CED5947CF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426" t="77762" r="64942"/>
          <a:stretch/>
        </p:blipFill>
        <p:spPr bwMode="auto">
          <a:xfrm>
            <a:off x="6448327" y="1611946"/>
            <a:ext cx="1625942" cy="134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690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42FCD19-CA4B-AF4A-9715-D029F3AB9A10}"/>
              </a:ext>
            </a:extLst>
          </p:cNvPr>
          <p:cNvGrpSpPr/>
          <p:nvPr/>
        </p:nvGrpSpPr>
        <p:grpSpPr>
          <a:xfrm>
            <a:off x="232344" y="1898073"/>
            <a:ext cx="7515843" cy="498762"/>
            <a:chOff x="2258291" y="1163783"/>
            <a:chExt cx="6054437" cy="401781"/>
          </a:xfrm>
        </p:grpSpPr>
        <p:pic>
          <p:nvPicPr>
            <p:cNvPr id="11" name="Picture 4">
              <a:extLst>
                <a:ext uri="{FF2B5EF4-FFF2-40B4-BE49-F238E27FC236}">
                  <a16:creationId xmlns:a16="http://schemas.microsoft.com/office/drawing/2014/main" id="{DBCD3BAB-6AA8-4A43-BB68-E8EF5DCA9C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4" t="2541" r="27763" b="89497"/>
            <a:stretch/>
          </p:blipFill>
          <p:spPr bwMode="auto">
            <a:xfrm>
              <a:off x="2258291" y="1163783"/>
              <a:ext cx="4724400" cy="4017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36806AF8-28AD-1D40-B147-D14D07BBD5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43" t="3365" r="65625" b="89771"/>
            <a:stretch/>
          </p:blipFill>
          <p:spPr bwMode="auto">
            <a:xfrm>
              <a:off x="6982691" y="1205344"/>
              <a:ext cx="1330037" cy="34636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What biological functions are encoded in the sequence?</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54136" y="-213286"/>
            <a:ext cx="1137864" cy="1137864"/>
          </a:xfrm>
          <a:prstGeom prst="rect">
            <a:avLst/>
          </a:prstGeom>
        </p:spPr>
      </p:pic>
      <p:pic>
        <p:nvPicPr>
          <p:cNvPr id="1028" name="Picture 4">
            <a:extLst>
              <a:ext uri="{FF2B5EF4-FFF2-40B4-BE49-F238E27FC236}">
                <a16:creationId xmlns:a16="http://schemas.microsoft.com/office/drawing/2014/main" id="{2E014C06-79AF-6E41-B1A1-B5793F14DC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26" t="77762" r="64942"/>
          <a:stretch/>
        </p:blipFill>
        <p:spPr bwMode="auto">
          <a:xfrm>
            <a:off x="3526997" y="5514109"/>
            <a:ext cx="1625942" cy="134389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FEF77EE8-9183-494A-AF53-8C077EBEE0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3" t="31230" r="84943" b="63417"/>
          <a:stretch/>
        </p:blipFill>
        <p:spPr bwMode="auto">
          <a:xfrm>
            <a:off x="1368341" y="3927765"/>
            <a:ext cx="1115118" cy="29787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50636526-5890-1D40-9C76-F9F9D81D5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974" t="6659" r="27763" b="90046"/>
          <a:stretch/>
        </p:blipFill>
        <p:spPr bwMode="auto">
          <a:xfrm>
            <a:off x="2788258" y="3990111"/>
            <a:ext cx="3307742" cy="20781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23B15424-24C5-6A4B-9D78-9BE8900076D5}"/>
              </a:ext>
            </a:extLst>
          </p:cNvPr>
          <p:cNvCxnSpPr>
            <a:cxnSpLocks/>
          </p:cNvCxnSpPr>
          <p:nvPr/>
        </p:nvCxnSpPr>
        <p:spPr>
          <a:xfrm>
            <a:off x="4339968" y="2895600"/>
            <a:ext cx="0" cy="8035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7BABD4FD-EE85-024A-92D2-54C6CAC80309}"/>
              </a:ext>
            </a:extLst>
          </p:cNvPr>
          <p:cNvCxnSpPr>
            <a:cxnSpLocks/>
          </p:cNvCxnSpPr>
          <p:nvPr/>
        </p:nvCxnSpPr>
        <p:spPr>
          <a:xfrm>
            <a:off x="4339968" y="4357256"/>
            <a:ext cx="0" cy="8936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2" name="Picture 4">
            <a:extLst>
              <a:ext uri="{FF2B5EF4-FFF2-40B4-BE49-F238E27FC236}">
                <a16:creationId xmlns:a16="http://schemas.microsoft.com/office/drawing/2014/main" id="{50CF86C1-B5C9-B844-A51B-8817FA9948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2" t="81201" r="85799" b="9170"/>
          <a:stretch/>
        </p:blipFill>
        <p:spPr bwMode="auto">
          <a:xfrm>
            <a:off x="2280089" y="5846619"/>
            <a:ext cx="1048498" cy="5818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30968C-B4E5-B340-83F7-772C442FDF00}"/>
              </a:ext>
            </a:extLst>
          </p:cNvPr>
          <p:cNvSpPr txBox="1"/>
          <p:nvPr/>
        </p:nvSpPr>
        <p:spPr>
          <a:xfrm>
            <a:off x="3550258" y="1593272"/>
            <a:ext cx="2382982" cy="369332"/>
          </a:xfrm>
          <a:prstGeom prst="rect">
            <a:avLst/>
          </a:prstGeom>
          <a:noFill/>
        </p:spPr>
        <p:txBody>
          <a:bodyPr wrap="square" rtlCol="0">
            <a:spAutoFit/>
          </a:bodyPr>
          <a:lstStyle/>
          <a:p>
            <a:r>
              <a:rPr lang="en-US" dirty="0"/>
              <a:t>Coding sequence</a:t>
            </a:r>
          </a:p>
        </p:txBody>
      </p:sp>
      <p:sp>
        <p:nvSpPr>
          <p:cNvPr id="26" name="TextBox 25">
            <a:extLst>
              <a:ext uri="{FF2B5EF4-FFF2-40B4-BE49-F238E27FC236}">
                <a16:creationId xmlns:a16="http://schemas.microsoft.com/office/drawing/2014/main" id="{4222E379-68DD-D740-B1FC-33F69DEF4324}"/>
              </a:ext>
            </a:extLst>
          </p:cNvPr>
          <p:cNvSpPr txBox="1"/>
          <p:nvPr/>
        </p:nvSpPr>
        <p:spPr>
          <a:xfrm>
            <a:off x="6677890" y="1620981"/>
            <a:ext cx="2382982" cy="369332"/>
          </a:xfrm>
          <a:prstGeom prst="rect">
            <a:avLst/>
          </a:prstGeom>
          <a:noFill/>
        </p:spPr>
        <p:txBody>
          <a:bodyPr wrap="square" rtlCol="0">
            <a:spAutoFit/>
          </a:bodyPr>
          <a:lstStyle/>
          <a:p>
            <a:r>
              <a:rPr lang="en-US" dirty="0"/>
              <a:t>Non coding</a:t>
            </a:r>
          </a:p>
        </p:txBody>
      </p:sp>
      <p:sp>
        <p:nvSpPr>
          <p:cNvPr id="27" name="TextBox 26">
            <a:extLst>
              <a:ext uri="{FF2B5EF4-FFF2-40B4-BE49-F238E27FC236}">
                <a16:creationId xmlns:a16="http://schemas.microsoft.com/office/drawing/2014/main" id="{01827237-B40E-4148-B1FB-CAC2151A2936}"/>
              </a:ext>
            </a:extLst>
          </p:cNvPr>
          <p:cNvSpPr txBox="1"/>
          <p:nvPr/>
        </p:nvSpPr>
        <p:spPr>
          <a:xfrm>
            <a:off x="945604" y="1620982"/>
            <a:ext cx="2382982" cy="369332"/>
          </a:xfrm>
          <a:prstGeom prst="rect">
            <a:avLst/>
          </a:prstGeom>
          <a:noFill/>
        </p:spPr>
        <p:txBody>
          <a:bodyPr wrap="square" rtlCol="0">
            <a:spAutoFit/>
          </a:bodyPr>
          <a:lstStyle/>
          <a:p>
            <a:r>
              <a:rPr lang="en-US" dirty="0"/>
              <a:t>Non coding</a:t>
            </a:r>
          </a:p>
        </p:txBody>
      </p:sp>
      <p:sp>
        <p:nvSpPr>
          <p:cNvPr id="4" name="Right Brace 3">
            <a:extLst>
              <a:ext uri="{FF2B5EF4-FFF2-40B4-BE49-F238E27FC236}">
                <a16:creationId xmlns:a16="http://schemas.microsoft.com/office/drawing/2014/main" id="{69DD5380-99EC-F44D-8C9A-25140718396D}"/>
              </a:ext>
            </a:extLst>
          </p:cNvPr>
          <p:cNvSpPr/>
          <p:nvPr/>
        </p:nvSpPr>
        <p:spPr>
          <a:xfrm rot="5400000">
            <a:off x="2532989" y="2307820"/>
            <a:ext cx="140623" cy="42949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9A50ABE-FC64-E34F-9555-A5E7E55DD5C2}"/>
              </a:ext>
            </a:extLst>
          </p:cNvPr>
          <p:cNvSpPr txBox="1"/>
          <p:nvPr/>
        </p:nvSpPr>
        <p:spPr>
          <a:xfrm>
            <a:off x="2192514" y="2632366"/>
            <a:ext cx="1205345" cy="369332"/>
          </a:xfrm>
          <a:prstGeom prst="rect">
            <a:avLst/>
          </a:prstGeom>
          <a:noFill/>
        </p:spPr>
        <p:txBody>
          <a:bodyPr wrap="square" rtlCol="0">
            <a:spAutoFit/>
          </a:bodyPr>
          <a:lstStyle/>
          <a:p>
            <a:r>
              <a:rPr lang="en-US" dirty="0"/>
              <a:t>Promoter</a:t>
            </a:r>
          </a:p>
        </p:txBody>
      </p:sp>
      <p:sp>
        <p:nvSpPr>
          <p:cNvPr id="18" name="Right Brace 17">
            <a:extLst>
              <a:ext uri="{FF2B5EF4-FFF2-40B4-BE49-F238E27FC236}">
                <a16:creationId xmlns:a16="http://schemas.microsoft.com/office/drawing/2014/main" id="{61215F73-A95D-7248-A540-8F5AC4B44FDB}"/>
              </a:ext>
            </a:extLst>
          </p:cNvPr>
          <p:cNvSpPr/>
          <p:nvPr/>
        </p:nvSpPr>
        <p:spPr>
          <a:xfrm rot="5400000">
            <a:off x="1611657" y="2079216"/>
            <a:ext cx="152403" cy="89847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7617002B-6185-8D49-88A6-E137F8EE8CBC}"/>
              </a:ext>
            </a:extLst>
          </p:cNvPr>
          <p:cNvSpPr txBox="1"/>
          <p:nvPr/>
        </p:nvSpPr>
        <p:spPr>
          <a:xfrm>
            <a:off x="1111858" y="2618510"/>
            <a:ext cx="1177637" cy="369332"/>
          </a:xfrm>
          <a:prstGeom prst="rect">
            <a:avLst/>
          </a:prstGeom>
          <a:noFill/>
        </p:spPr>
        <p:txBody>
          <a:bodyPr wrap="square" rtlCol="0">
            <a:spAutoFit/>
          </a:bodyPr>
          <a:lstStyle/>
          <a:p>
            <a:r>
              <a:rPr lang="en-US" dirty="0"/>
              <a:t>Upstream</a:t>
            </a:r>
          </a:p>
        </p:txBody>
      </p:sp>
      <p:sp>
        <p:nvSpPr>
          <p:cNvPr id="21" name="Right Brace 20">
            <a:extLst>
              <a:ext uri="{FF2B5EF4-FFF2-40B4-BE49-F238E27FC236}">
                <a16:creationId xmlns:a16="http://schemas.microsoft.com/office/drawing/2014/main" id="{C87F9631-EF0C-F24A-88DD-8ED385D520C5}"/>
              </a:ext>
            </a:extLst>
          </p:cNvPr>
          <p:cNvSpPr/>
          <p:nvPr/>
        </p:nvSpPr>
        <p:spPr>
          <a:xfrm rot="5400000">
            <a:off x="6869457" y="1781347"/>
            <a:ext cx="166261" cy="159119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400CE654-3E26-2D46-A093-055B3C0B1D57}"/>
              </a:ext>
            </a:extLst>
          </p:cNvPr>
          <p:cNvSpPr txBox="1"/>
          <p:nvPr/>
        </p:nvSpPr>
        <p:spPr>
          <a:xfrm>
            <a:off x="6307312" y="2660071"/>
            <a:ext cx="2382982" cy="369332"/>
          </a:xfrm>
          <a:prstGeom prst="rect">
            <a:avLst/>
          </a:prstGeom>
          <a:noFill/>
        </p:spPr>
        <p:txBody>
          <a:bodyPr wrap="square" rtlCol="0">
            <a:spAutoFit/>
          </a:bodyPr>
          <a:lstStyle/>
          <a:p>
            <a:r>
              <a:rPr lang="en-US" dirty="0"/>
              <a:t>Downstream</a:t>
            </a:r>
          </a:p>
        </p:txBody>
      </p:sp>
      <p:cxnSp>
        <p:nvCxnSpPr>
          <p:cNvPr id="8" name="Straight Arrow Connector 7">
            <a:extLst>
              <a:ext uri="{FF2B5EF4-FFF2-40B4-BE49-F238E27FC236}">
                <a16:creationId xmlns:a16="http://schemas.microsoft.com/office/drawing/2014/main" id="{78A5BCC7-2FDF-6349-855A-F8E302AC8AAD}"/>
              </a:ext>
            </a:extLst>
          </p:cNvPr>
          <p:cNvCxnSpPr/>
          <p:nvPr/>
        </p:nvCxnSpPr>
        <p:spPr>
          <a:xfrm>
            <a:off x="2455750" y="1288472"/>
            <a:ext cx="0" cy="65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47206A1-8EEF-924B-8F13-417DA7BC5C1D}"/>
              </a:ext>
            </a:extLst>
          </p:cNvPr>
          <p:cNvSpPr txBox="1"/>
          <p:nvPr/>
        </p:nvSpPr>
        <p:spPr>
          <a:xfrm>
            <a:off x="1679896" y="1025237"/>
            <a:ext cx="1898073" cy="307777"/>
          </a:xfrm>
          <a:prstGeom prst="rect">
            <a:avLst/>
          </a:prstGeom>
          <a:noFill/>
        </p:spPr>
        <p:txBody>
          <a:bodyPr wrap="square" rtlCol="0">
            <a:spAutoFit/>
          </a:bodyPr>
          <a:lstStyle/>
          <a:p>
            <a:r>
              <a:rPr lang="en-US" sz="1400" dirty="0" err="1"/>
              <a:t>Pribnow</a:t>
            </a:r>
            <a:r>
              <a:rPr lang="en-US" sz="1400" dirty="0"/>
              <a:t> or TATA box</a:t>
            </a:r>
          </a:p>
        </p:txBody>
      </p:sp>
      <p:cxnSp>
        <p:nvCxnSpPr>
          <p:cNvPr id="25" name="Straight Arrow Connector 24">
            <a:extLst>
              <a:ext uri="{FF2B5EF4-FFF2-40B4-BE49-F238E27FC236}">
                <a16:creationId xmlns:a16="http://schemas.microsoft.com/office/drawing/2014/main" id="{14C2A58C-4FBB-A84A-BAE8-37125F00C830}"/>
              </a:ext>
            </a:extLst>
          </p:cNvPr>
          <p:cNvCxnSpPr>
            <a:cxnSpLocks/>
          </p:cNvCxnSpPr>
          <p:nvPr/>
        </p:nvCxnSpPr>
        <p:spPr>
          <a:xfrm>
            <a:off x="2815968" y="1676400"/>
            <a:ext cx="0" cy="277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DCA60F7-AB9F-F745-ADD0-A03318B5855A}"/>
              </a:ext>
            </a:extLst>
          </p:cNvPr>
          <p:cNvSpPr txBox="1"/>
          <p:nvPr/>
        </p:nvSpPr>
        <p:spPr>
          <a:xfrm>
            <a:off x="2552731" y="1399311"/>
            <a:ext cx="1898073" cy="307777"/>
          </a:xfrm>
          <a:prstGeom prst="rect">
            <a:avLst/>
          </a:prstGeom>
          <a:noFill/>
        </p:spPr>
        <p:txBody>
          <a:bodyPr wrap="square" rtlCol="0">
            <a:spAutoFit/>
          </a:bodyPr>
          <a:lstStyle/>
          <a:p>
            <a:r>
              <a:rPr lang="en-US" sz="1400" dirty="0"/>
              <a:t>Start </a:t>
            </a:r>
          </a:p>
        </p:txBody>
      </p:sp>
      <p:cxnSp>
        <p:nvCxnSpPr>
          <p:cNvPr id="29" name="Straight Arrow Connector 28">
            <a:extLst>
              <a:ext uri="{FF2B5EF4-FFF2-40B4-BE49-F238E27FC236}">
                <a16:creationId xmlns:a16="http://schemas.microsoft.com/office/drawing/2014/main" id="{267828CE-FDBE-6A4B-BCFF-CDBE82B440DD}"/>
              </a:ext>
            </a:extLst>
          </p:cNvPr>
          <p:cNvCxnSpPr>
            <a:cxnSpLocks/>
          </p:cNvCxnSpPr>
          <p:nvPr/>
        </p:nvCxnSpPr>
        <p:spPr>
          <a:xfrm>
            <a:off x="6085641" y="1648691"/>
            <a:ext cx="0" cy="277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BB5194C-7ADE-BE47-9834-A2D68F3232D6}"/>
              </a:ext>
            </a:extLst>
          </p:cNvPr>
          <p:cNvSpPr txBox="1"/>
          <p:nvPr/>
        </p:nvSpPr>
        <p:spPr>
          <a:xfrm>
            <a:off x="5822404" y="1371602"/>
            <a:ext cx="1898073" cy="307777"/>
          </a:xfrm>
          <a:prstGeom prst="rect">
            <a:avLst/>
          </a:prstGeom>
          <a:noFill/>
        </p:spPr>
        <p:txBody>
          <a:bodyPr wrap="square" rtlCol="0">
            <a:spAutoFit/>
          </a:bodyPr>
          <a:lstStyle/>
          <a:p>
            <a:r>
              <a:rPr lang="en-US" sz="1400" dirty="0"/>
              <a:t>Stop </a:t>
            </a:r>
          </a:p>
        </p:txBody>
      </p:sp>
      <p:sp>
        <p:nvSpPr>
          <p:cNvPr id="13" name="TextBox 12">
            <a:extLst>
              <a:ext uri="{FF2B5EF4-FFF2-40B4-BE49-F238E27FC236}">
                <a16:creationId xmlns:a16="http://schemas.microsoft.com/office/drawing/2014/main" id="{8997000C-E206-6642-9CFE-8070F491984A}"/>
              </a:ext>
            </a:extLst>
          </p:cNvPr>
          <p:cNvSpPr txBox="1"/>
          <p:nvPr/>
        </p:nvSpPr>
        <p:spPr>
          <a:xfrm>
            <a:off x="7980218" y="3429000"/>
            <a:ext cx="3837709" cy="923330"/>
          </a:xfrm>
          <a:prstGeom prst="rect">
            <a:avLst/>
          </a:prstGeom>
          <a:noFill/>
        </p:spPr>
        <p:txBody>
          <a:bodyPr wrap="square" rtlCol="0">
            <a:spAutoFit/>
          </a:bodyPr>
          <a:lstStyle/>
          <a:p>
            <a:r>
              <a:rPr lang="en-US" b="1" dirty="0"/>
              <a:t>gene prediction</a:t>
            </a:r>
            <a:r>
              <a:rPr lang="en-US" dirty="0"/>
              <a:t> refers to the process of identifying the regions of genomic DNA that encode putative genes</a:t>
            </a:r>
          </a:p>
        </p:txBody>
      </p:sp>
      <p:sp>
        <p:nvSpPr>
          <p:cNvPr id="15" name="TextBox 14">
            <a:extLst>
              <a:ext uri="{FF2B5EF4-FFF2-40B4-BE49-F238E27FC236}">
                <a16:creationId xmlns:a16="http://schemas.microsoft.com/office/drawing/2014/main" id="{5E7BC2D5-520D-AC4E-AADF-5A6474204C79}"/>
              </a:ext>
            </a:extLst>
          </p:cNvPr>
          <p:cNvSpPr txBox="1"/>
          <p:nvPr/>
        </p:nvSpPr>
        <p:spPr>
          <a:xfrm>
            <a:off x="8035636" y="4869872"/>
            <a:ext cx="3934691" cy="1200329"/>
          </a:xfrm>
          <a:prstGeom prst="rect">
            <a:avLst/>
          </a:prstGeom>
          <a:noFill/>
        </p:spPr>
        <p:txBody>
          <a:bodyPr wrap="square" rtlCol="0">
            <a:spAutoFit/>
          </a:bodyPr>
          <a:lstStyle/>
          <a:p>
            <a:r>
              <a:rPr lang="en-US" dirty="0"/>
              <a:t>Advanced gene finders typically use complex probabilistic models, to combine information from a variety of different signals.</a:t>
            </a:r>
          </a:p>
        </p:txBody>
      </p:sp>
      <p:sp>
        <p:nvSpPr>
          <p:cNvPr id="33" name="TextBox 32">
            <a:extLst>
              <a:ext uri="{FF2B5EF4-FFF2-40B4-BE49-F238E27FC236}">
                <a16:creationId xmlns:a16="http://schemas.microsoft.com/office/drawing/2014/main" id="{F235470A-400A-5E41-AA4B-54A5A1F996AE}"/>
              </a:ext>
            </a:extLst>
          </p:cNvPr>
          <p:cNvSpPr txBox="1"/>
          <p:nvPr/>
        </p:nvSpPr>
        <p:spPr>
          <a:xfrm>
            <a:off x="4436948" y="3059668"/>
            <a:ext cx="2382982" cy="369332"/>
          </a:xfrm>
          <a:prstGeom prst="rect">
            <a:avLst/>
          </a:prstGeom>
          <a:noFill/>
        </p:spPr>
        <p:txBody>
          <a:bodyPr wrap="square" rtlCol="0">
            <a:spAutoFit/>
          </a:bodyPr>
          <a:lstStyle/>
          <a:p>
            <a:r>
              <a:rPr lang="en-US" dirty="0"/>
              <a:t>transcription</a:t>
            </a:r>
          </a:p>
        </p:txBody>
      </p:sp>
      <p:sp>
        <p:nvSpPr>
          <p:cNvPr id="35" name="TextBox 34">
            <a:extLst>
              <a:ext uri="{FF2B5EF4-FFF2-40B4-BE49-F238E27FC236}">
                <a16:creationId xmlns:a16="http://schemas.microsoft.com/office/drawing/2014/main" id="{8BA1DD42-5054-BD4B-BEC3-92C841FCBA2A}"/>
              </a:ext>
            </a:extLst>
          </p:cNvPr>
          <p:cNvSpPr txBox="1"/>
          <p:nvPr/>
        </p:nvSpPr>
        <p:spPr>
          <a:xfrm>
            <a:off x="4478512" y="4639086"/>
            <a:ext cx="2382982" cy="369332"/>
          </a:xfrm>
          <a:prstGeom prst="rect">
            <a:avLst/>
          </a:prstGeom>
          <a:noFill/>
        </p:spPr>
        <p:txBody>
          <a:bodyPr wrap="square" rtlCol="0">
            <a:spAutoFit/>
          </a:bodyPr>
          <a:lstStyle/>
          <a:p>
            <a:r>
              <a:rPr lang="en-US" dirty="0"/>
              <a:t>translation</a:t>
            </a:r>
          </a:p>
        </p:txBody>
      </p:sp>
    </p:spTree>
    <p:extLst>
      <p:ext uri="{BB962C8B-B14F-4D97-AF65-F5344CB8AC3E}">
        <p14:creationId xmlns:p14="http://schemas.microsoft.com/office/powerpoint/2010/main" val="3376901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What biological functions are encoded in the sequence?</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pic>
        <p:nvPicPr>
          <p:cNvPr id="3" name="Picture 2">
            <a:extLst>
              <a:ext uri="{FF2B5EF4-FFF2-40B4-BE49-F238E27FC236}">
                <a16:creationId xmlns:a16="http://schemas.microsoft.com/office/drawing/2014/main" id="{57BA4C6F-1909-C249-9FA6-B395F33E3C18}"/>
              </a:ext>
            </a:extLst>
          </p:cNvPr>
          <p:cNvPicPr>
            <a:picLocks noChangeAspect="1"/>
          </p:cNvPicPr>
          <p:nvPr/>
        </p:nvPicPr>
        <p:blipFill>
          <a:blip r:embed="rId4"/>
          <a:stretch>
            <a:fillRect/>
          </a:stretch>
        </p:blipFill>
        <p:spPr>
          <a:xfrm>
            <a:off x="6205122" y="1102013"/>
            <a:ext cx="5500813" cy="3179041"/>
          </a:xfrm>
          <a:prstGeom prst="rect">
            <a:avLst/>
          </a:prstGeom>
        </p:spPr>
      </p:pic>
      <p:sp>
        <p:nvSpPr>
          <p:cNvPr id="10" name="TextBox 9">
            <a:extLst>
              <a:ext uri="{FF2B5EF4-FFF2-40B4-BE49-F238E27FC236}">
                <a16:creationId xmlns:a16="http://schemas.microsoft.com/office/drawing/2014/main" id="{5C7A1192-6844-C34F-8581-71CF364B5833}"/>
              </a:ext>
            </a:extLst>
          </p:cNvPr>
          <p:cNvSpPr txBox="1"/>
          <p:nvPr/>
        </p:nvSpPr>
        <p:spPr>
          <a:xfrm>
            <a:off x="471053" y="1674674"/>
            <a:ext cx="4364184" cy="1754326"/>
          </a:xfrm>
          <a:prstGeom prst="rect">
            <a:avLst/>
          </a:prstGeom>
          <a:noFill/>
        </p:spPr>
        <p:txBody>
          <a:bodyPr wrap="square" rtlCol="0">
            <a:spAutoFit/>
          </a:bodyPr>
          <a:lstStyle/>
          <a:p>
            <a:pPr algn="just"/>
            <a:r>
              <a:rPr lang="en-US" dirty="0"/>
              <a:t>&gt;</a:t>
            </a:r>
            <a:r>
              <a:rPr lang="en-US" dirty="0" err="1"/>
              <a:t>Unknown_sequence</a:t>
            </a:r>
            <a:endParaRPr lang="en-US" dirty="0"/>
          </a:p>
          <a:p>
            <a:pPr algn="just"/>
            <a:r>
              <a:rPr lang="en-US" dirty="0"/>
              <a:t>TGTCCTTTTTGATAACCAATTCCTTCGAGTGTGGAGACGCCGCTAGAAGATCCAGCTGCCATTATCATTTCAGCAATAGCACCTGATTGTTCTCTAATGAGACCATTAAATGACCCGCTACTTACAACTGACAATGGCGA …</a:t>
            </a:r>
          </a:p>
        </p:txBody>
      </p:sp>
      <p:cxnSp>
        <p:nvCxnSpPr>
          <p:cNvPr id="11" name="Straight Arrow Connector 10">
            <a:extLst>
              <a:ext uri="{FF2B5EF4-FFF2-40B4-BE49-F238E27FC236}">
                <a16:creationId xmlns:a16="http://schemas.microsoft.com/office/drawing/2014/main" id="{0FE828C9-A07C-EE46-8408-36CC4C862C0E}"/>
              </a:ext>
            </a:extLst>
          </p:cNvPr>
          <p:cNvCxnSpPr/>
          <p:nvPr/>
        </p:nvCxnSpPr>
        <p:spPr>
          <a:xfrm>
            <a:off x="4862945" y="2410692"/>
            <a:ext cx="133003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Rectangle 11">
            <a:extLst>
              <a:ext uri="{FF2B5EF4-FFF2-40B4-BE49-F238E27FC236}">
                <a16:creationId xmlns:a16="http://schemas.microsoft.com/office/drawing/2014/main" id="{B1F775A5-B035-224D-A476-14F09C45F309}"/>
              </a:ext>
            </a:extLst>
          </p:cNvPr>
          <p:cNvSpPr/>
          <p:nvPr/>
        </p:nvSpPr>
        <p:spPr>
          <a:xfrm>
            <a:off x="2618509" y="4973781"/>
            <a:ext cx="7467600" cy="16209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Go to the </a:t>
            </a:r>
            <a:r>
              <a:rPr lang="en-US" dirty="0">
                <a:hlinkClick r:id="rId5"/>
              </a:rPr>
              <a:t>GeneMark</a:t>
            </a:r>
            <a:r>
              <a:rPr lang="en-US" dirty="0"/>
              <a:t> webpage</a:t>
            </a:r>
          </a:p>
          <a:p>
            <a:endParaRPr lang="en-US" dirty="0"/>
          </a:p>
          <a:p>
            <a:r>
              <a:rPr lang="en-US" dirty="0"/>
              <a:t>Paste the sequence in the input box. Select "Protein sequence" as output. </a:t>
            </a:r>
          </a:p>
          <a:p>
            <a:endParaRPr lang="en-US" dirty="0"/>
          </a:p>
          <a:p>
            <a:r>
              <a:rPr lang="en-US" dirty="0"/>
              <a:t>Run </a:t>
            </a:r>
            <a:r>
              <a:rPr lang="en-US" dirty="0" err="1"/>
              <a:t>GeneMark</a:t>
            </a:r>
            <a:r>
              <a:rPr lang="en-US" dirty="0"/>
              <a:t> and open the protein sequence output.</a:t>
            </a:r>
          </a:p>
        </p:txBody>
      </p:sp>
    </p:spTree>
    <p:extLst>
      <p:ext uri="{BB962C8B-B14F-4D97-AF65-F5344CB8AC3E}">
        <p14:creationId xmlns:p14="http://schemas.microsoft.com/office/powerpoint/2010/main" val="229872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ntestines Drawing Images, Stock Photos &amp; Vectors | Shutterstock">
            <a:extLst>
              <a:ext uri="{FF2B5EF4-FFF2-40B4-BE49-F238E27FC236}">
                <a16:creationId xmlns:a16="http://schemas.microsoft.com/office/drawing/2014/main" id="{0C8E8C61-6F8E-D941-9B51-3A11B22329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337"/>
          <a:stretch/>
        </p:blipFill>
        <p:spPr bwMode="auto">
          <a:xfrm>
            <a:off x="1763480" y="1090682"/>
            <a:ext cx="2532495" cy="23383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BE34B1-1929-D14C-855C-FB1CB9F47797}"/>
              </a:ext>
            </a:extLst>
          </p:cNvPr>
          <p:cNvSpPr txBox="1"/>
          <p:nvPr/>
        </p:nvSpPr>
        <p:spPr>
          <a:xfrm>
            <a:off x="4740238" y="1408214"/>
            <a:ext cx="5688282" cy="1569660"/>
          </a:xfrm>
          <a:prstGeom prst="rect">
            <a:avLst/>
          </a:prstGeom>
          <a:noFill/>
        </p:spPr>
        <p:txBody>
          <a:bodyPr wrap="square" rtlCol="0">
            <a:spAutoFit/>
          </a:bodyPr>
          <a:lstStyle/>
          <a:p>
            <a:r>
              <a:rPr lang="en-US" sz="2400" dirty="0"/>
              <a:t>Your gut contains 3 pounds of bacteria</a:t>
            </a:r>
          </a:p>
          <a:p>
            <a:endParaRPr lang="en-US" sz="2400" dirty="0"/>
          </a:p>
          <a:p>
            <a:r>
              <a:rPr lang="en-US" sz="2400" dirty="0"/>
              <a:t>A human adult will excrete their own weight in </a:t>
            </a:r>
            <a:r>
              <a:rPr lang="en-US" sz="2400" dirty="0" err="1"/>
              <a:t>faecal</a:t>
            </a:r>
            <a:r>
              <a:rPr lang="en-US" sz="2400" dirty="0"/>
              <a:t> bacteria each year</a:t>
            </a:r>
          </a:p>
        </p:txBody>
      </p:sp>
      <p:sp>
        <p:nvSpPr>
          <p:cNvPr id="8" name="Rectangle 7">
            <a:extLst>
              <a:ext uri="{FF2B5EF4-FFF2-40B4-BE49-F238E27FC236}">
                <a16:creationId xmlns:a16="http://schemas.microsoft.com/office/drawing/2014/main" id="{5A5945F4-17F8-7946-90EF-7E9629F99297}"/>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Gut microbes!</a:t>
            </a:r>
          </a:p>
        </p:txBody>
      </p:sp>
    </p:spTree>
    <p:extLst>
      <p:ext uri="{BB962C8B-B14F-4D97-AF65-F5344CB8AC3E}">
        <p14:creationId xmlns:p14="http://schemas.microsoft.com/office/powerpoint/2010/main" val="1057384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What biological functions are encoded in the sequence?</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pic>
        <p:nvPicPr>
          <p:cNvPr id="3" name="Picture 2">
            <a:extLst>
              <a:ext uri="{FF2B5EF4-FFF2-40B4-BE49-F238E27FC236}">
                <a16:creationId xmlns:a16="http://schemas.microsoft.com/office/drawing/2014/main" id="{57BA4C6F-1909-C249-9FA6-B395F33E3C18}"/>
              </a:ext>
            </a:extLst>
          </p:cNvPr>
          <p:cNvPicPr>
            <a:picLocks noChangeAspect="1"/>
          </p:cNvPicPr>
          <p:nvPr/>
        </p:nvPicPr>
        <p:blipFill>
          <a:blip r:embed="rId4"/>
          <a:stretch>
            <a:fillRect/>
          </a:stretch>
        </p:blipFill>
        <p:spPr>
          <a:xfrm>
            <a:off x="6205122" y="1102013"/>
            <a:ext cx="5500813" cy="3179041"/>
          </a:xfrm>
          <a:prstGeom prst="rect">
            <a:avLst/>
          </a:prstGeom>
        </p:spPr>
      </p:pic>
      <p:sp>
        <p:nvSpPr>
          <p:cNvPr id="10" name="TextBox 9">
            <a:extLst>
              <a:ext uri="{FF2B5EF4-FFF2-40B4-BE49-F238E27FC236}">
                <a16:creationId xmlns:a16="http://schemas.microsoft.com/office/drawing/2014/main" id="{5C7A1192-6844-C34F-8581-71CF364B5833}"/>
              </a:ext>
            </a:extLst>
          </p:cNvPr>
          <p:cNvSpPr txBox="1"/>
          <p:nvPr/>
        </p:nvSpPr>
        <p:spPr>
          <a:xfrm>
            <a:off x="471053" y="1674674"/>
            <a:ext cx="4364184" cy="1754326"/>
          </a:xfrm>
          <a:prstGeom prst="rect">
            <a:avLst/>
          </a:prstGeom>
          <a:noFill/>
        </p:spPr>
        <p:txBody>
          <a:bodyPr wrap="square" rtlCol="0">
            <a:spAutoFit/>
          </a:bodyPr>
          <a:lstStyle/>
          <a:p>
            <a:pPr algn="just"/>
            <a:r>
              <a:rPr lang="en-US" dirty="0"/>
              <a:t>&gt;</a:t>
            </a:r>
            <a:r>
              <a:rPr lang="en-US" dirty="0" err="1"/>
              <a:t>Unknown_sequence</a:t>
            </a:r>
            <a:endParaRPr lang="en-US" dirty="0"/>
          </a:p>
          <a:p>
            <a:pPr algn="just"/>
            <a:r>
              <a:rPr lang="en-US" dirty="0"/>
              <a:t>TGTCCTTTTTGATAACCAATTCCTTCGAGTGTGGAGACGCCGCTAGAAGATCCAGCTGCCATTATCATTTCAGCAATAGCACCTGATTGTTCTCTAATGAGACCATTAAATGACCCGCTACTTACAACTGACAATGGCGA …</a:t>
            </a:r>
          </a:p>
        </p:txBody>
      </p:sp>
      <p:cxnSp>
        <p:nvCxnSpPr>
          <p:cNvPr id="11" name="Straight Arrow Connector 10">
            <a:extLst>
              <a:ext uri="{FF2B5EF4-FFF2-40B4-BE49-F238E27FC236}">
                <a16:creationId xmlns:a16="http://schemas.microsoft.com/office/drawing/2014/main" id="{0FE828C9-A07C-EE46-8408-36CC4C862C0E}"/>
              </a:ext>
            </a:extLst>
          </p:cNvPr>
          <p:cNvCxnSpPr/>
          <p:nvPr/>
        </p:nvCxnSpPr>
        <p:spPr>
          <a:xfrm>
            <a:off x="4862945" y="2410692"/>
            <a:ext cx="133003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608A195B-BA42-6F48-B532-9623AED3A7ED}"/>
              </a:ext>
            </a:extLst>
          </p:cNvPr>
          <p:cNvSpPr/>
          <p:nvPr/>
        </p:nvSpPr>
        <p:spPr>
          <a:xfrm>
            <a:off x="1025236" y="5112327"/>
            <a:ext cx="10141527"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ORFs did the algorithm identify in our sequence?</a:t>
            </a:r>
          </a:p>
        </p:txBody>
      </p:sp>
    </p:spTree>
    <p:extLst>
      <p:ext uri="{BB962C8B-B14F-4D97-AF65-F5344CB8AC3E}">
        <p14:creationId xmlns:p14="http://schemas.microsoft.com/office/powerpoint/2010/main" val="780898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What can we learn from a DNA sequence?</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sp>
        <p:nvSpPr>
          <p:cNvPr id="3" name="TextBox 2">
            <a:extLst>
              <a:ext uri="{FF2B5EF4-FFF2-40B4-BE49-F238E27FC236}">
                <a16:creationId xmlns:a16="http://schemas.microsoft.com/office/drawing/2014/main" id="{897EF112-0273-2A4A-82F2-D4BACEC091A5}"/>
              </a:ext>
            </a:extLst>
          </p:cNvPr>
          <p:cNvSpPr txBox="1"/>
          <p:nvPr/>
        </p:nvSpPr>
        <p:spPr>
          <a:xfrm>
            <a:off x="401781" y="2537983"/>
            <a:ext cx="10529455" cy="4154984"/>
          </a:xfrm>
          <a:prstGeom prst="rect">
            <a:avLst/>
          </a:prstGeom>
          <a:noFill/>
        </p:spPr>
        <p:txBody>
          <a:bodyPr wrap="square" rtlCol="0">
            <a:spAutoFit/>
          </a:bodyPr>
          <a:lstStyle/>
          <a:p>
            <a:r>
              <a:rPr lang="en-US" sz="2400" b="1" dirty="0"/>
              <a:t>Whose organism this sequence belongs to ?</a:t>
            </a:r>
          </a:p>
          <a:p>
            <a:pPr marL="742950" lvl="1" indent="-285750">
              <a:buFont typeface="Arial" panose="020B0604020202020204" pitchFamily="34" charset="0"/>
              <a:buChar char="•"/>
            </a:pPr>
            <a:r>
              <a:rPr lang="en-US" dirty="0"/>
              <a:t>Do we know this organism?  </a:t>
            </a:r>
          </a:p>
          <a:p>
            <a:pPr lvl="2"/>
            <a:r>
              <a:rPr lang="en-US" dirty="0">
                <a:solidFill>
                  <a:srgbClr val="148D98"/>
                </a:solidFill>
              </a:rPr>
              <a:t>Plasmid sequence from Klebsiella pneumoniae</a:t>
            </a:r>
          </a:p>
          <a:p>
            <a:pPr lvl="2"/>
            <a:endParaRPr lang="en-US" dirty="0">
              <a:solidFill>
                <a:srgbClr val="148D98"/>
              </a:solidFill>
            </a:endParaRPr>
          </a:p>
          <a:p>
            <a:pPr marL="742950" lvl="1" indent="-285750">
              <a:buFont typeface="Arial" panose="020B0604020202020204" pitchFamily="34" charset="0"/>
              <a:buChar char="•"/>
            </a:pPr>
            <a:r>
              <a:rPr lang="en-US" dirty="0"/>
              <a:t>Where can we find this organism usually, and what do we know about them?</a:t>
            </a:r>
          </a:p>
          <a:p>
            <a:pPr lvl="2"/>
            <a:r>
              <a:rPr lang="en-US" dirty="0">
                <a:solidFill>
                  <a:srgbClr val="148D98"/>
                </a:solidFill>
              </a:rPr>
              <a:t>Pathogen for humans, found associated in hospital infections</a:t>
            </a:r>
          </a:p>
          <a:p>
            <a:pPr lvl="2"/>
            <a:endParaRPr lang="en-US" dirty="0"/>
          </a:p>
          <a:p>
            <a:endParaRPr lang="en-US" dirty="0"/>
          </a:p>
          <a:p>
            <a:r>
              <a:rPr lang="en-US" sz="2400" b="1" dirty="0"/>
              <a:t>What biological functions are encoded in this sequence ?</a:t>
            </a:r>
          </a:p>
          <a:p>
            <a:pPr marL="800100" lvl="1" indent="-342900">
              <a:buFont typeface="Arial" panose="020B0604020202020204" pitchFamily="34" charset="0"/>
              <a:buChar char="•"/>
            </a:pPr>
            <a:r>
              <a:rPr lang="en-US" dirty="0"/>
              <a:t>Can we identify genes?</a:t>
            </a:r>
          </a:p>
          <a:p>
            <a:pPr lvl="1"/>
            <a:r>
              <a:rPr lang="en-US" dirty="0"/>
              <a:t>	</a:t>
            </a:r>
            <a:r>
              <a:rPr lang="en-US" dirty="0">
                <a:solidFill>
                  <a:srgbClr val="148D98"/>
                </a:solidFill>
              </a:rPr>
              <a:t>2 genes</a:t>
            </a:r>
          </a:p>
          <a:p>
            <a:pPr lvl="1"/>
            <a:endParaRPr lang="en-US" dirty="0"/>
          </a:p>
          <a:p>
            <a:pPr marL="800100" lvl="1" indent="-342900">
              <a:buFont typeface="Arial" panose="020B0604020202020204" pitchFamily="34" charset="0"/>
              <a:buChar char="•"/>
            </a:pPr>
            <a:r>
              <a:rPr lang="en-US" dirty="0"/>
              <a:t>What functions do these gene have?</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95EE4AF-9410-EA47-A6B5-A2D5DD692C99}"/>
              </a:ext>
            </a:extLst>
          </p:cNvPr>
          <p:cNvSpPr txBox="1"/>
          <p:nvPr/>
        </p:nvSpPr>
        <p:spPr>
          <a:xfrm>
            <a:off x="1896092" y="1111460"/>
            <a:ext cx="9421093" cy="923330"/>
          </a:xfrm>
          <a:prstGeom prst="rect">
            <a:avLst/>
          </a:prstGeom>
          <a:noFill/>
        </p:spPr>
        <p:txBody>
          <a:bodyPr wrap="square" rtlCol="0">
            <a:spAutoFit/>
          </a:bodyPr>
          <a:lstStyle/>
          <a:p>
            <a:pPr algn="just"/>
            <a:r>
              <a:rPr lang="en-US" dirty="0">
                <a:solidFill>
                  <a:srgbClr val="148D98"/>
                </a:solidFill>
              </a:rPr>
              <a:t>&gt;</a:t>
            </a:r>
            <a:r>
              <a:rPr lang="en-US" dirty="0" err="1">
                <a:solidFill>
                  <a:srgbClr val="148D98"/>
                </a:solidFill>
              </a:rPr>
              <a:t>Unknown_sequence</a:t>
            </a:r>
            <a:endParaRPr lang="en-US" dirty="0">
              <a:solidFill>
                <a:srgbClr val="148D98"/>
              </a:solidFill>
            </a:endParaRPr>
          </a:p>
          <a:p>
            <a:pPr algn="just"/>
            <a:r>
              <a:rPr lang="en-US" dirty="0">
                <a:solidFill>
                  <a:srgbClr val="148D98"/>
                </a:solidFill>
              </a:rPr>
              <a:t>TGTCCTTTTTGATAACCAATTCCTTCGAGTGTGGAGACGCCGCTAGAAGATCCAGCTGCCATTATCATTTCAGCAATAGCACCTGATTGTTCTCTAATGAGACCATTAAATGACCCGCTACTTACAACTGACAATGGCGA …</a:t>
            </a:r>
          </a:p>
        </p:txBody>
      </p:sp>
      <p:grpSp>
        <p:nvGrpSpPr>
          <p:cNvPr id="7" name="Group 6">
            <a:extLst>
              <a:ext uri="{FF2B5EF4-FFF2-40B4-BE49-F238E27FC236}">
                <a16:creationId xmlns:a16="http://schemas.microsoft.com/office/drawing/2014/main" id="{A7E15D2D-7107-C243-8179-C96832081031}"/>
              </a:ext>
            </a:extLst>
          </p:cNvPr>
          <p:cNvGrpSpPr/>
          <p:nvPr/>
        </p:nvGrpSpPr>
        <p:grpSpPr>
          <a:xfrm>
            <a:off x="510639" y="915651"/>
            <a:ext cx="1314948" cy="1314948"/>
            <a:chOff x="107207" y="2231654"/>
            <a:chExt cx="1314948" cy="1314948"/>
          </a:xfrm>
        </p:grpSpPr>
        <p:pic>
          <p:nvPicPr>
            <p:cNvPr id="8" name="Picture 2" descr="5 Iconic Baby Logos to Inspire Your Parenting Brand • Online Logo Maker's  Blog">
              <a:extLst>
                <a:ext uri="{FF2B5EF4-FFF2-40B4-BE49-F238E27FC236}">
                  <a16:creationId xmlns:a16="http://schemas.microsoft.com/office/drawing/2014/main" id="{915902CB-B270-C347-B50E-D98DEF7C7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207" y="2231654"/>
              <a:ext cx="1314948" cy="1314948"/>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B710AFE1-61AB-C64F-BCFB-FFD71FB626C2}"/>
                </a:ext>
              </a:extLst>
            </p:cNvPr>
            <p:cNvSpPr/>
            <p:nvPr/>
          </p:nvSpPr>
          <p:spPr>
            <a:xfrm>
              <a:off x="245470" y="2354357"/>
              <a:ext cx="1074643" cy="10746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4738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What biological functions are encoded in the sequence?</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sp>
        <p:nvSpPr>
          <p:cNvPr id="8" name="Rectangle 7">
            <a:extLst>
              <a:ext uri="{FF2B5EF4-FFF2-40B4-BE49-F238E27FC236}">
                <a16:creationId xmlns:a16="http://schemas.microsoft.com/office/drawing/2014/main" id="{608A195B-BA42-6F48-B532-9623AED3A7ED}"/>
              </a:ext>
            </a:extLst>
          </p:cNvPr>
          <p:cNvSpPr/>
          <p:nvPr/>
        </p:nvSpPr>
        <p:spPr>
          <a:xfrm>
            <a:off x="1025236" y="4322617"/>
            <a:ext cx="10141527" cy="17872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Let’s use </a:t>
            </a:r>
            <a:r>
              <a:rPr lang="en-US" dirty="0">
                <a:hlinkClick r:id="rId4"/>
              </a:rPr>
              <a:t>BlastP</a:t>
            </a:r>
            <a:r>
              <a:rPr lang="en-US" dirty="0"/>
              <a:t> against the NCBI protein database to infer some functions from the putative proteins</a:t>
            </a:r>
          </a:p>
          <a:p>
            <a:endParaRPr lang="en-US" dirty="0"/>
          </a:p>
          <a:p>
            <a:r>
              <a:rPr lang="en-US" dirty="0"/>
              <a:t>Run </a:t>
            </a:r>
            <a:r>
              <a:rPr lang="en-US" dirty="0" err="1"/>
              <a:t>BlastP</a:t>
            </a:r>
            <a:r>
              <a:rPr lang="en-US" dirty="0"/>
              <a:t> against the "Reference proteins (</a:t>
            </a:r>
            <a:r>
              <a:rPr lang="en-US" dirty="0" err="1"/>
              <a:t>RefSeq_protein</a:t>
            </a:r>
            <a:r>
              <a:rPr lang="en-US" dirty="0"/>
              <a:t>)" database. </a:t>
            </a:r>
          </a:p>
          <a:p>
            <a:endParaRPr lang="en-US" dirty="0"/>
          </a:p>
          <a:p>
            <a:r>
              <a:rPr lang="en-US" dirty="0"/>
              <a:t>Browse the results for each of the putative proteins.</a:t>
            </a:r>
          </a:p>
        </p:txBody>
      </p:sp>
      <p:pic>
        <p:nvPicPr>
          <p:cNvPr id="6" name="Picture 5">
            <a:extLst>
              <a:ext uri="{FF2B5EF4-FFF2-40B4-BE49-F238E27FC236}">
                <a16:creationId xmlns:a16="http://schemas.microsoft.com/office/drawing/2014/main" id="{7E13B264-E445-C749-B029-97F5B42C5802}"/>
              </a:ext>
            </a:extLst>
          </p:cNvPr>
          <p:cNvPicPr>
            <a:picLocks noChangeAspect="1"/>
          </p:cNvPicPr>
          <p:nvPr/>
        </p:nvPicPr>
        <p:blipFill>
          <a:blip r:embed="rId5"/>
          <a:stretch>
            <a:fillRect/>
          </a:stretch>
        </p:blipFill>
        <p:spPr>
          <a:xfrm>
            <a:off x="7199906" y="1316182"/>
            <a:ext cx="3922407" cy="2112818"/>
          </a:xfrm>
          <a:prstGeom prst="rect">
            <a:avLst/>
          </a:prstGeom>
        </p:spPr>
      </p:pic>
      <p:sp>
        <p:nvSpPr>
          <p:cNvPr id="3" name="Rectangle 2">
            <a:extLst>
              <a:ext uri="{FF2B5EF4-FFF2-40B4-BE49-F238E27FC236}">
                <a16:creationId xmlns:a16="http://schemas.microsoft.com/office/drawing/2014/main" id="{2588207D-A6AF-4D4A-B3CF-522547EF9A87}"/>
              </a:ext>
            </a:extLst>
          </p:cNvPr>
          <p:cNvSpPr/>
          <p:nvPr/>
        </p:nvSpPr>
        <p:spPr>
          <a:xfrm>
            <a:off x="484908" y="2011371"/>
            <a:ext cx="6096000" cy="923330"/>
          </a:xfrm>
          <a:prstGeom prst="rect">
            <a:avLst/>
          </a:prstGeom>
        </p:spPr>
        <p:txBody>
          <a:bodyPr>
            <a:spAutoFit/>
          </a:bodyPr>
          <a:lstStyle/>
          <a:p>
            <a:r>
              <a:rPr lang="en-US" dirty="0"/>
              <a:t>By searching databases, it is possible to identify sequences that code for similar proteins in different organisms, and thus are likely to have similar functions.</a:t>
            </a:r>
          </a:p>
        </p:txBody>
      </p:sp>
    </p:spTree>
    <p:extLst>
      <p:ext uri="{BB962C8B-B14F-4D97-AF65-F5344CB8AC3E}">
        <p14:creationId xmlns:p14="http://schemas.microsoft.com/office/powerpoint/2010/main" val="4047012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What biological functions are encoded in the sequence?</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sp>
        <p:nvSpPr>
          <p:cNvPr id="4" name="TextBox 3">
            <a:extLst>
              <a:ext uri="{FF2B5EF4-FFF2-40B4-BE49-F238E27FC236}">
                <a16:creationId xmlns:a16="http://schemas.microsoft.com/office/drawing/2014/main" id="{1896149B-E6C2-5440-A714-31F03281BA34}"/>
              </a:ext>
            </a:extLst>
          </p:cNvPr>
          <p:cNvSpPr txBox="1"/>
          <p:nvPr/>
        </p:nvSpPr>
        <p:spPr>
          <a:xfrm>
            <a:off x="207817" y="1619256"/>
            <a:ext cx="4807527" cy="1569660"/>
          </a:xfrm>
          <a:prstGeom prst="rect">
            <a:avLst/>
          </a:prstGeom>
          <a:noFill/>
        </p:spPr>
        <p:txBody>
          <a:bodyPr wrap="square" rtlCol="0">
            <a:spAutoFit/>
          </a:bodyPr>
          <a:lstStyle/>
          <a:p>
            <a:r>
              <a:rPr lang="en-US" sz="1600" dirty="0"/>
              <a:t>&gt;gene_6|GeneMark.hmm|209_aa|+|11249|11878</a:t>
            </a:r>
          </a:p>
          <a:p>
            <a:r>
              <a:rPr lang="en-US" sz="1600" dirty="0"/>
              <a:t>MKHYTYYSYEEYGRGYIGKRSCKCKPEEDVRYFGSYKDKTFQPTHKIILETYDTAEEALDAEIKLQRFFEVVENSHFANQAYQTSTKFFYVMTSEEARNNTIKINQNRTPEQRKEISRKGGKARMTSMSPEQRSQLAIKANMHKTTEQRRESARKGKSNMTPEQRSEASRKGSNQKWQCIETGFISSPGGLSNYQKARGIDKSKRIRLE</a:t>
            </a:r>
          </a:p>
        </p:txBody>
      </p:sp>
      <p:pic>
        <p:nvPicPr>
          <p:cNvPr id="6" name="Picture 5">
            <a:extLst>
              <a:ext uri="{FF2B5EF4-FFF2-40B4-BE49-F238E27FC236}">
                <a16:creationId xmlns:a16="http://schemas.microsoft.com/office/drawing/2014/main" id="{7E13B264-E445-C749-B029-97F5B42C5802}"/>
              </a:ext>
            </a:extLst>
          </p:cNvPr>
          <p:cNvPicPr>
            <a:picLocks noChangeAspect="1"/>
          </p:cNvPicPr>
          <p:nvPr/>
        </p:nvPicPr>
        <p:blipFill>
          <a:blip r:embed="rId4"/>
          <a:stretch>
            <a:fillRect/>
          </a:stretch>
        </p:blipFill>
        <p:spPr>
          <a:xfrm>
            <a:off x="7199906" y="1316182"/>
            <a:ext cx="3922407" cy="2112818"/>
          </a:xfrm>
          <a:prstGeom prst="rect">
            <a:avLst/>
          </a:prstGeom>
        </p:spPr>
      </p:pic>
      <p:cxnSp>
        <p:nvCxnSpPr>
          <p:cNvPr id="9" name="Straight Arrow Connector 8">
            <a:extLst>
              <a:ext uri="{FF2B5EF4-FFF2-40B4-BE49-F238E27FC236}">
                <a16:creationId xmlns:a16="http://schemas.microsoft.com/office/drawing/2014/main" id="{3693827E-FE09-064B-A9BC-90B2720DAA1B}"/>
              </a:ext>
            </a:extLst>
          </p:cNvPr>
          <p:cNvCxnSpPr/>
          <p:nvPr/>
        </p:nvCxnSpPr>
        <p:spPr>
          <a:xfrm>
            <a:off x="5223164" y="2382982"/>
            <a:ext cx="171796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Rectangle 9">
            <a:extLst>
              <a:ext uri="{FF2B5EF4-FFF2-40B4-BE49-F238E27FC236}">
                <a16:creationId xmlns:a16="http://schemas.microsoft.com/office/drawing/2014/main" id="{CEE9BC59-0951-1744-9FC8-E661B87F89FB}"/>
              </a:ext>
            </a:extLst>
          </p:cNvPr>
          <p:cNvSpPr/>
          <p:nvPr/>
        </p:nvSpPr>
        <p:spPr>
          <a:xfrm>
            <a:off x="1025236" y="4239491"/>
            <a:ext cx="10141527"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type of functions did we identify? Is it surprising?</a:t>
            </a:r>
          </a:p>
        </p:txBody>
      </p:sp>
    </p:spTree>
    <p:extLst>
      <p:ext uri="{BB962C8B-B14F-4D97-AF65-F5344CB8AC3E}">
        <p14:creationId xmlns:p14="http://schemas.microsoft.com/office/powerpoint/2010/main" val="3196078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Antibiotic resistance genes</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pic>
        <p:nvPicPr>
          <p:cNvPr id="13314" name="Picture 2" descr="Infographic showing mechanisms for antibiotic resistance">
            <a:extLst>
              <a:ext uri="{FF2B5EF4-FFF2-40B4-BE49-F238E27FC236}">
                <a16:creationId xmlns:a16="http://schemas.microsoft.com/office/drawing/2014/main" id="{3E676D37-42C3-9547-A0EE-96BFA4E8F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786" y="703512"/>
            <a:ext cx="8704612" cy="615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440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2C5C-5A7C-B043-94DF-DE86002F09F5}"/>
              </a:ext>
            </a:extLst>
          </p:cNvPr>
          <p:cNvSpPr>
            <a:spLocks noGrp="1"/>
          </p:cNvSpPr>
          <p:nvPr>
            <p:ph type="title"/>
          </p:nvPr>
        </p:nvSpPr>
        <p:spPr>
          <a:xfrm>
            <a:off x="394855" y="281997"/>
            <a:ext cx="10515600" cy="1325563"/>
          </a:xfrm>
        </p:spPr>
        <p:txBody>
          <a:bodyPr/>
          <a:lstStyle/>
          <a:p>
            <a:r>
              <a:rPr lang="en-US" dirty="0"/>
              <a:t>Conclusions</a:t>
            </a:r>
          </a:p>
        </p:txBody>
      </p:sp>
      <p:sp>
        <p:nvSpPr>
          <p:cNvPr id="3" name="TextBox 2">
            <a:extLst>
              <a:ext uri="{FF2B5EF4-FFF2-40B4-BE49-F238E27FC236}">
                <a16:creationId xmlns:a16="http://schemas.microsoft.com/office/drawing/2014/main" id="{332A2F7D-62AA-664A-833E-D926F5B2B3D5}"/>
              </a:ext>
            </a:extLst>
          </p:cNvPr>
          <p:cNvSpPr txBox="1"/>
          <p:nvPr/>
        </p:nvSpPr>
        <p:spPr>
          <a:xfrm>
            <a:off x="1122218" y="1595874"/>
            <a:ext cx="10529455" cy="4154984"/>
          </a:xfrm>
          <a:prstGeom prst="rect">
            <a:avLst/>
          </a:prstGeom>
          <a:noFill/>
        </p:spPr>
        <p:txBody>
          <a:bodyPr wrap="square" rtlCol="0">
            <a:spAutoFit/>
          </a:bodyPr>
          <a:lstStyle/>
          <a:p>
            <a:r>
              <a:rPr lang="en-US" sz="2400" b="1" dirty="0"/>
              <a:t>Whose organism this sequence belongs to ?</a:t>
            </a:r>
          </a:p>
          <a:p>
            <a:pPr marL="742950" lvl="1" indent="-285750">
              <a:buFont typeface="Arial" panose="020B0604020202020204" pitchFamily="34" charset="0"/>
              <a:buChar char="•"/>
            </a:pPr>
            <a:r>
              <a:rPr lang="en-US" dirty="0"/>
              <a:t>Do we know this organism?  </a:t>
            </a:r>
          </a:p>
          <a:p>
            <a:pPr lvl="2"/>
            <a:r>
              <a:rPr lang="en-US" dirty="0">
                <a:solidFill>
                  <a:srgbClr val="148D98"/>
                </a:solidFill>
              </a:rPr>
              <a:t>Plasmid sequence from Klebsiella pneumoniae</a:t>
            </a:r>
          </a:p>
          <a:p>
            <a:pPr lvl="2"/>
            <a:endParaRPr lang="en-US" dirty="0">
              <a:solidFill>
                <a:srgbClr val="148D98"/>
              </a:solidFill>
            </a:endParaRPr>
          </a:p>
          <a:p>
            <a:pPr marL="742950" lvl="1" indent="-285750">
              <a:buFont typeface="Arial" panose="020B0604020202020204" pitchFamily="34" charset="0"/>
              <a:buChar char="•"/>
            </a:pPr>
            <a:r>
              <a:rPr lang="en-US" dirty="0"/>
              <a:t>Where can we find this organism in ecosystems?</a:t>
            </a:r>
          </a:p>
          <a:p>
            <a:pPr lvl="2"/>
            <a:r>
              <a:rPr lang="en-US" dirty="0">
                <a:solidFill>
                  <a:srgbClr val="148D98"/>
                </a:solidFill>
              </a:rPr>
              <a:t>Pathogen for humans, found associated in hospital infections</a:t>
            </a:r>
          </a:p>
          <a:p>
            <a:endParaRPr lang="en-US" dirty="0"/>
          </a:p>
          <a:p>
            <a:endParaRPr lang="en-US" dirty="0"/>
          </a:p>
          <a:p>
            <a:r>
              <a:rPr lang="en-US" sz="2400" b="1" dirty="0"/>
              <a:t>What biological functions are encoded in this sequence ?</a:t>
            </a:r>
          </a:p>
          <a:p>
            <a:pPr marL="800100" lvl="1" indent="-342900">
              <a:buFont typeface="Arial" panose="020B0604020202020204" pitchFamily="34" charset="0"/>
              <a:buChar char="•"/>
            </a:pPr>
            <a:r>
              <a:rPr lang="en-US" dirty="0"/>
              <a:t>Can we identify genes?</a:t>
            </a:r>
          </a:p>
          <a:p>
            <a:pPr lvl="1"/>
            <a:r>
              <a:rPr lang="en-US" dirty="0"/>
              <a:t>	</a:t>
            </a:r>
            <a:r>
              <a:rPr lang="en-US" dirty="0">
                <a:solidFill>
                  <a:srgbClr val="148D98"/>
                </a:solidFill>
              </a:rPr>
              <a:t>2 putative genes identified</a:t>
            </a:r>
          </a:p>
          <a:p>
            <a:pPr lvl="1"/>
            <a:endParaRPr lang="en-US" dirty="0"/>
          </a:p>
          <a:p>
            <a:pPr marL="800100" lvl="1" indent="-342900">
              <a:buFont typeface="Arial" panose="020B0604020202020204" pitchFamily="34" charset="0"/>
              <a:buChar char="•"/>
            </a:pPr>
            <a:r>
              <a:rPr lang="en-US" dirty="0"/>
              <a:t>What functions do these genes have?</a:t>
            </a:r>
          </a:p>
          <a:p>
            <a:pPr lvl="2"/>
            <a:r>
              <a:rPr lang="en-US" dirty="0">
                <a:solidFill>
                  <a:srgbClr val="148D98"/>
                </a:solidFill>
              </a:rPr>
              <a:t>Antibiotic resistance genes</a:t>
            </a:r>
          </a:p>
        </p:txBody>
      </p:sp>
    </p:spTree>
    <p:extLst>
      <p:ext uri="{BB962C8B-B14F-4D97-AF65-F5344CB8AC3E}">
        <p14:creationId xmlns:p14="http://schemas.microsoft.com/office/powerpoint/2010/main" val="397448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ntestines Drawing Images, Stock Photos &amp; Vectors | Shutterstock">
            <a:extLst>
              <a:ext uri="{FF2B5EF4-FFF2-40B4-BE49-F238E27FC236}">
                <a16:creationId xmlns:a16="http://schemas.microsoft.com/office/drawing/2014/main" id="{0C8E8C61-6F8E-D941-9B51-3A11B22329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337"/>
          <a:stretch/>
        </p:blipFill>
        <p:spPr bwMode="auto">
          <a:xfrm>
            <a:off x="1763480" y="1090682"/>
            <a:ext cx="2532495" cy="23383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BE34B1-1929-D14C-855C-FB1CB9F47797}"/>
              </a:ext>
            </a:extLst>
          </p:cNvPr>
          <p:cNvSpPr txBox="1"/>
          <p:nvPr/>
        </p:nvSpPr>
        <p:spPr>
          <a:xfrm>
            <a:off x="4740238" y="1408214"/>
            <a:ext cx="5688282" cy="1569660"/>
          </a:xfrm>
          <a:prstGeom prst="rect">
            <a:avLst/>
          </a:prstGeom>
          <a:noFill/>
        </p:spPr>
        <p:txBody>
          <a:bodyPr wrap="square" rtlCol="0">
            <a:spAutoFit/>
          </a:bodyPr>
          <a:lstStyle/>
          <a:p>
            <a:r>
              <a:rPr lang="en-US" sz="2400" dirty="0"/>
              <a:t>Your gut contains 3 pounds of bacteria</a:t>
            </a:r>
          </a:p>
          <a:p>
            <a:endParaRPr lang="en-US" sz="2400" dirty="0"/>
          </a:p>
          <a:p>
            <a:r>
              <a:rPr lang="en-US" sz="2400" dirty="0"/>
              <a:t>A human adult will excrete their own weight in </a:t>
            </a:r>
            <a:r>
              <a:rPr lang="en-US" sz="2400" dirty="0" err="1"/>
              <a:t>faecal</a:t>
            </a:r>
            <a:r>
              <a:rPr lang="en-US" sz="2400" dirty="0"/>
              <a:t> bacteria each year</a:t>
            </a:r>
          </a:p>
        </p:txBody>
      </p:sp>
      <p:sp>
        <p:nvSpPr>
          <p:cNvPr id="7" name="TextBox 6">
            <a:extLst>
              <a:ext uri="{FF2B5EF4-FFF2-40B4-BE49-F238E27FC236}">
                <a16:creationId xmlns:a16="http://schemas.microsoft.com/office/drawing/2014/main" id="{88E1500D-87F1-0648-B3E3-7F6873FA95B0}"/>
              </a:ext>
            </a:extLst>
          </p:cNvPr>
          <p:cNvSpPr txBox="1"/>
          <p:nvPr/>
        </p:nvSpPr>
        <p:spPr>
          <a:xfrm>
            <a:off x="4823365" y="4524636"/>
            <a:ext cx="5688282" cy="1200329"/>
          </a:xfrm>
          <a:prstGeom prst="rect">
            <a:avLst/>
          </a:prstGeom>
          <a:noFill/>
        </p:spPr>
        <p:txBody>
          <a:bodyPr wrap="square" rtlCol="0">
            <a:spAutoFit/>
          </a:bodyPr>
          <a:lstStyle/>
          <a:p>
            <a:r>
              <a:rPr lang="en-US" sz="2400" dirty="0"/>
              <a:t>Babies are born without gut microbes, and will acquire their gut microbiota in the first months of life</a:t>
            </a:r>
          </a:p>
        </p:txBody>
      </p:sp>
      <p:pic>
        <p:nvPicPr>
          <p:cNvPr id="3074" name="Picture 2" descr="5 Iconic Baby Logos to Inspire Your Parenting Brand • Online Logo Maker's  Blog">
            <a:extLst>
              <a:ext uri="{FF2B5EF4-FFF2-40B4-BE49-F238E27FC236}">
                <a16:creationId xmlns:a16="http://schemas.microsoft.com/office/drawing/2014/main" id="{73C97F28-4E23-754C-AECC-17F640BDC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981" y="3864496"/>
            <a:ext cx="2344669" cy="234466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E30EF71-9474-2047-A327-C5655EF21D0C}"/>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Gut microbes!</a:t>
            </a:r>
          </a:p>
        </p:txBody>
      </p:sp>
    </p:spTree>
    <p:extLst>
      <p:ext uri="{BB962C8B-B14F-4D97-AF65-F5344CB8AC3E}">
        <p14:creationId xmlns:p14="http://schemas.microsoft.com/office/powerpoint/2010/main" val="2053445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Metagenomics to understand microbial populations in their ecosystems</a:t>
            </a:r>
          </a:p>
        </p:txBody>
      </p:sp>
      <p:grpSp>
        <p:nvGrpSpPr>
          <p:cNvPr id="127" name="Group 126">
            <a:extLst>
              <a:ext uri="{FF2B5EF4-FFF2-40B4-BE49-F238E27FC236}">
                <a16:creationId xmlns:a16="http://schemas.microsoft.com/office/drawing/2014/main" id="{1E9A9947-03E7-FC42-8263-095C08CD60C7}"/>
              </a:ext>
            </a:extLst>
          </p:cNvPr>
          <p:cNvGrpSpPr/>
          <p:nvPr/>
        </p:nvGrpSpPr>
        <p:grpSpPr>
          <a:xfrm>
            <a:off x="2235935" y="2077997"/>
            <a:ext cx="1559390" cy="1559390"/>
            <a:chOff x="459086" y="1842606"/>
            <a:chExt cx="1559390" cy="1559390"/>
          </a:xfrm>
        </p:grpSpPr>
        <p:grpSp>
          <p:nvGrpSpPr>
            <p:cNvPr id="95" name="Group 94">
              <a:extLst>
                <a:ext uri="{FF2B5EF4-FFF2-40B4-BE49-F238E27FC236}">
                  <a16:creationId xmlns:a16="http://schemas.microsoft.com/office/drawing/2014/main" id="{EA95918B-F57A-9748-B63B-220CD853EE34}"/>
                </a:ext>
              </a:extLst>
            </p:cNvPr>
            <p:cNvGrpSpPr/>
            <p:nvPr/>
          </p:nvGrpSpPr>
          <p:grpSpPr>
            <a:xfrm>
              <a:off x="459086" y="1842606"/>
              <a:ext cx="1559390" cy="1559390"/>
              <a:chOff x="4038599" y="858980"/>
              <a:chExt cx="2570020" cy="2570020"/>
            </a:xfrm>
          </p:grpSpPr>
          <p:sp>
            <p:nvSpPr>
              <p:cNvPr id="96" name="Oval 95">
                <a:extLst>
                  <a:ext uri="{FF2B5EF4-FFF2-40B4-BE49-F238E27FC236}">
                    <a16:creationId xmlns:a16="http://schemas.microsoft.com/office/drawing/2014/main" id="{F36B5249-6BB7-DF4C-B0D4-3B5A666D6B12}"/>
                  </a:ext>
                </a:extLst>
              </p:cNvPr>
              <p:cNvSpPr/>
              <p:nvPr/>
            </p:nvSpPr>
            <p:spPr>
              <a:xfrm>
                <a:off x="4038599" y="858980"/>
                <a:ext cx="2570020" cy="2570020"/>
              </a:xfrm>
              <a:prstGeom prst="ellipse">
                <a:avLst/>
              </a:prstGeom>
              <a:solidFill>
                <a:srgbClr val="F6F4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a:extLst>
                  <a:ext uri="{FF2B5EF4-FFF2-40B4-BE49-F238E27FC236}">
                    <a16:creationId xmlns:a16="http://schemas.microsoft.com/office/drawing/2014/main" id="{4F3EE61C-4226-EE45-8735-173648F3EE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987" t="63876" r="1071" b="8532"/>
              <a:stretch/>
            </p:blipFill>
            <p:spPr bwMode="auto">
              <a:xfrm rot="10322193">
                <a:off x="5157954" y="1105004"/>
                <a:ext cx="1217395" cy="957318"/>
              </a:xfrm>
              <a:prstGeom prst="ellipse">
                <a:avLst/>
              </a:prstGeom>
              <a:noFill/>
              <a:extLst>
                <a:ext uri="{909E8E84-426E-40DD-AFC4-6F175D3DCCD1}">
                  <a14:hiddenFill xmlns:a14="http://schemas.microsoft.com/office/drawing/2010/main">
                    <a:solidFill>
                      <a:srgbClr val="FFFFFF"/>
                    </a:solidFill>
                  </a14:hiddenFill>
                </a:ext>
              </a:extLst>
            </p:spPr>
          </p:pic>
          <p:pic>
            <p:nvPicPr>
              <p:cNvPr id="98" name="Picture 2">
                <a:extLst>
                  <a:ext uri="{FF2B5EF4-FFF2-40B4-BE49-F238E27FC236}">
                    <a16:creationId xmlns:a16="http://schemas.microsoft.com/office/drawing/2014/main" id="{F1FD7F24-B7B9-E540-8722-56A53C1362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256" t="71255" r="23650" b="5360"/>
              <a:stretch/>
            </p:blipFill>
            <p:spPr bwMode="auto">
              <a:xfrm>
                <a:off x="4318938" y="1389825"/>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a:extLst>
                  <a:ext uri="{FF2B5EF4-FFF2-40B4-BE49-F238E27FC236}">
                    <a16:creationId xmlns:a16="http://schemas.microsoft.com/office/drawing/2014/main" id="{CA785760-40D7-3448-A595-D12AFE156D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256" t="71255" r="23650" b="5360"/>
              <a:stretch/>
            </p:blipFill>
            <p:spPr bwMode="auto">
              <a:xfrm>
                <a:off x="4734575" y="1057316"/>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a:extLst>
                  <a:ext uri="{FF2B5EF4-FFF2-40B4-BE49-F238E27FC236}">
                    <a16:creationId xmlns:a16="http://schemas.microsoft.com/office/drawing/2014/main" id="{7AE890F6-ED09-854D-AE8C-1FBCB622EA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256" t="71255" r="23650" b="5360"/>
              <a:stretch/>
            </p:blipFill>
            <p:spPr bwMode="auto">
              <a:xfrm>
                <a:off x="4194247" y="2027135"/>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a:extLst>
                  <a:ext uri="{FF2B5EF4-FFF2-40B4-BE49-F238E27FC236}">
                    <a16:creationId xmlns:a16="http://schemas.microsoft.com/office/drawing/2014/main" id="{03A83964-B6AC-4F4D-9332-9FAE7731DF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256" t="71255" r="23650" b="5360"/>
              <a:stretch/>
            </p:blipFill>
            <p:spPr bwMode="auto">
              <a:xfrm>
                <a:off x="4762284" y="1847025"/>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a:extLst>
                  <a:ext uri="{FF2B5EF4-FFF2-40B4-BE49-F238E27FC236}">
                    <a16:creationId xmlns:a16="http://schemas.microsoft.com/office/drawing/2014/main" id="{BBF05762-F9EA-F24E-ADF4-9706BEDD3E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256" t="71255" r="23650" b="5360"/>
              <a:stretch/>
            </p:blipFill>
            <p:spPr bwMode="auto">
              <a:xfrm>
                <a:off x="4582174" y="2498188"/>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a:extLst>
                  <a:ext uri="{FF2B5EF4-FFF2-40B4-BE49-F238E27FC236}">
                    <a16:creationId xmlns:a16="http://schemas.microsoft.com/office/drawing/2014/main" id="{8B3B6E14-E6A9-474A-86B4-86A88E60FB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256" t="71255" r="23650" b="5360"/>
              <a:stretch/>
            </p:blipFill>
            <p:spPr bwMode="auto">
              <a:xfrm>
                <a:off x="5039374" y="2823770"/>
                <a:ext cx="485218" cy="4805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1" name="Group 110">
              <a:extLst>
                <a:ext uri="{FF2B5EF4-FFF2-40B4-BE49-F238E27FC236}">
                  <a16:creationId xmlns:a16="http://schemas.microsoft.com/office/drawing/2014/main" id="{6707C679-E356-8C40-925A-7E61844E46A2}"/>
                </a:ext>
              </a:extLst>
            </p:cNvPr>
            <p:cNvGrpSpPr/>
            <p:nvPr/>
          </p:nvGrpSpPr>
          <p:grpSpPr>
            <a:xfrm>
              <a:off x="1431784" y="2674782"/>
              <a:ext cx="388571" cy="110011"/>
              <a:chOff x="1223237" y="3621266"/>
              <a:chExt cx="388571" cy="110011"/>
            </a:xfrm>
            <a:solidFill>
              <a:srgbClr val="002060"/>
            </a:solidFill>
          </p:grpSpPr>
          <p:sp>
            <p:nvSpPr>
              <p:cNvPr id="106" name="Oval 105">
                <a:extLst>
                  <a:ext uri="{FF2B5EF4-FFF2-40B4-BE49-F238E27FC236}">
                    <a16:creationId xmlns:a16="http://schemas.microsoft.com/office/drawing/2014/main" id="{23FBB2BC-4803-A34F-8439-38595556C52E}"/>
                  </a:ext>
                </a:extLst>
              </p:cNvPr>
              <p:cNvSpPr/>
              <p:nvPr/>
            </p:nvSpPr>
            <p:spPr>
              <a:xfrm>
                <a:off x="1223237" y="3621266"/>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D78F0D1-403B-7942-AD68-5562584136E1}"/>
                  </a:ext>
                </a:extLst>
              </p:cNvPr>
              <p:cNvSpPr/>
              <p:nvPr/>
            </p:nvSpPr>
            <p:spPr>
              <a:xfrm>
                <a:off x="1327192" y="3628331"/>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35E7C0C-AA5E-DB40-B10A-510C06CBDE07}"/>
                  </a:ext>
                </a:extLst>
              </p:cNvPr>
              <p:cNvSpPr/>
              <p:nvPr/>
            </p:nvSpPr>
            <p:spPr>
              <a:xfrm>
                <a:off x="1424083" y="3634386"/>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1ED8EAFE-7A4D-C244-8C0C-C17FD3A9B008}"/>
                  </a:ext>
                </a:extLst>
              </p:cNvPr>
              <p:cNvSpPr/>
              <p:nvPr/>
            </p:nvSpPr>
            <p:spPr>
              <a:xfrm>
                <a:off x="1520973" y="3640442"/>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6375F4CB-C056-D04B-8486-7F6D9FFF6986}"/>
                </a:ext>
              </a:extLst>
            </p:cNvPr>
            <p:cNvGrpSpPr/>
            <p:nvPr/>
          </p:nvGrpSpPr>
          <p:grpSpPr>
            <a:xfrm>
              <a:off x="1202680" y="2863515"/>
              <a:ext cx="278560" cy="127169"/>
              <a:chOff x="1127356" y="3864500"/>
              <a:chExt cx="278560" cy="127169"/>
            </a:xfrm>
            <a:solidFill>
              <a:srgbClr val="002060"/>
            </a:solidFill>
          </p:grpSpPr>
          <p:sp>
            <p:nvSpPr>
              <p:cNvPr id="115" name="Oval 114">
                <a:extLst>
                  <a:ext uri="{FF2B5EF4-FFF2-40B4-BE49-F238E27FC236}">
                    <a16:creationId xmlns:a16="http://schemas.microsoft.com/office/drawing/2014/main" id="{759A5184-41D5-5B45-B434-BAAAE6A6029A}"/>
                  </a:ext>
                </a:extLst>
              </p:cNvPr>
              <p:cNvSpPr/>
              <p:nvPr/>
            </p:nvSpPr>
            <p:spPr>
              <a:xfrm>
                <a:off x="1127356" y="3864500"/>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D62ADEC-A542-6247-97AA-B4BC36492ECE}"/>
                  </a:ext>
                </a:extLst>
              </p:cNvPr>
              <p:cNvSpPr/>
              <p:nvPr/>
            </p:nvSpPr>
            <p:spPr>
              <a:xfrm>
                <a:off x="1224246" y="3882667"/>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1EF9FC2E-B924-BA46-B8C8-4E2EEAC3358C}"/>
                  </a:ext>
                </a:extLst>
              </p:cNvPr>
              <p:cNvSpPr/>
              <p:nvPr/>
            </p:nvSpPr>
            <p:spPr>
              <a:xfrm>
                <a:off x="1315081" y="3900834"/>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4A48B62A-FD71-704F-A533-E2CDACC23E2C}"/>
                </a:ext>
              </a:extLst>
            </p:cNvPr>
            <p:cNvGrpSpPr/>
            <p:nvPr/>
          </p:nvGrpSpPr>
          <p:grpSpPr>
            <a:xfrm>
              <a:off x="1644740" y="2863515"/>
              <a:ext cx="181670" cy="96891"/>
              <a:chOff x="1436193" y="3809999"/>
              <a:chExt cx="181670" cy="96891"/>
            </a:xfrm>
            <a:solidFill>
              <a:srgbClr val="002060"/>
            </a:solidFill>
          </p:grpSpPr>
          <p:sp>
            <p:nvSpPr>
              <p:cNvPr id="118" name="Oval 117">
                <a:extLst>
                  <a:ext uri="{FF2B5EF4-FFF2-40B4-BE49-F238E27FC236}">
                    <a16:creationId xmlns:a16="http://schemas.microsoft.com/office/drawing/2014/main" id="{F57B5275-6BBB-FA44-BD11-450FC3025D82}"/>
                  </a:ext>
                </a:extLst>
              </p:cNvPr>
              <p:cNvSpPr/>
              <p:nvPr/>
            </p:nvSpPr>
            <p:spPr>
              <a:xfrm>
                <a:off x="1436193" y="3809999"/>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202C9B8E-D1BB-BE4E-A795-854A2DC8A852}"/>
                  </a:ext>
                </a:extLst>
              </p:cNvPr>
              <p:cNvSpPr/>
              <p:nvPr/>
            </p:nvSpPr>
            <p:spPr>
              <a:xfrm>
                <a:off x="1527028" y="3816055"/>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505D547E-75DF-D045-B13E-13BE4989970A}"/>
                </a:ext>
              </a:extLst>
            </p:cNvPr>
            <p:cNvGrpSpPr/>
            <p:nvPr/>
          </p:nvGrpSpPr>
          <p:grpSpPr>
            <a:xfrm>
              <a:off x="1464080" y="3088583"/>
              <a:ext cx="181670" cy="96891"/>
              <a:chOff x="1436193" y="3809999"/>
              <a:chExt cx="181670" cy="96891"/>
            </a:xfrm>
            <a:solidFill>
              <a:srgbClr val="002060"/>
            </a:solidFill>
          </p:grpSpPr>
          <p:sp>
            <p:nvSpPr>
              <p:cNvPr id="124" name="Oval 123">
                <a:extLst>
                  <a:ext uri="{FF2B5EF4-FFF2-40B4-BE49-F238E27FC236}">
                    <a16:creationId xmlns:a16="http://schemas.microsoft.com/office/drawing/2014/main" id="{88AD27EC-6761-3240-9795-882AA7068162}"/>
                  </a:ext>
                </a:extLst>
              </p:cNvPr>
              <p:cNvSpPr/>
              <p:nvPr/>
            </p:nvSpPr>
            <p:spPr>
              <a:xfrm>
                <a:off x="1436193" y="3809999"/>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D80E1D0D-36D9-1645-82CF-231781AE4DDA}"/>
                  </a:ext>
                </a:extLst>
              </p:cNvPr>
              <p:cNvSpPr/>
              <p:nvPr/>
            </p:nvSpPr>
            <p:spPr>
              <a:xfrm>
                <a:off x="1527028" y="3816055"/>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7" name="Half Frame 166">
            <a:extLst>
              <a:ext uri="{FF2B5EF4-FFF2-40B4-BE49-F238E27FC236}">
                <a16:creationId xmlns:a16="http://schemas.microsoft.com/office/drawing/2014/main" id="{5BC0E424-254E-D348-A4E6-0FFFA54DF810}"/>
              </a:ext>
            </a:extLst>
          </p:cNvPr>
          <p:cNvSpPr/>
          <p:nvPr/>
        </p:nvSpPr>
        <p:spPr>
          <a:xfrm rot="8100000">
            <a:off x="1471821" y="2660528"/>
            <a:ext cx="457200" cy="457200"/>
          </a:xfrm>
          <a:prstGeom prst="halfFrame">
            <a:avLst>
              <a:gd name="adj1" fmla="val 14102"/>
              <a:gd name="adj2" fmla="val 128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0" name="TextBox 1049">
            <a:extLst>
              <a:ext uri="{FF2B5EF4-FFF2-40B4-BE49-F238E27FC236}">
                <a16:creationId xmlns:a16="http://schemas.microsoft.com/office/drawing/2014/main" id="{EB8000F1-4CA6-6A4C-9189-5BD3B5871ABB}"/>
              </a:ext>
            </a:extLst>
          </p:cNvPr>
          <p:cNvSpPr txBox="1"/>
          <p:nvPr/>
        </p:nvSpPr>
        <p:spPr>
          <a:xfrm>
            <a:off x="-17279007" y="-3279228"/>
            <a:ext cx="184731" cy="369332"/>
          </a:xfrm>
          <a:prstGeom prst="rect">
            <a:avLst/>
          </a:prstGeom>
          <a:noFill/>
        </p:spPr>
        <p:txBody>
          <a:bodyPr wrap="none" rtlCol="0">
            <a:spAutoFit/>
          </a:bodyPr>
          <a:lstStyle/>
          <a:p>
            <a:endParaRPr lang="en-US" dirty="0"/>
          </a:p>
        </p:txBody>
      </p:sp>
      <p:grpSp>
        <p:nvGrpSpPr>
          <p:cNvPr id="3" name="Group 2">
            <a:extLst>
              <a:ext uri="{FF2B5EF4-FFF2-40B4-BE49-F238E27FC236}">
                <a16:creationId xmlns:a16="http://schemas.microsoft.com/office/drawing/2014/main" id="{022773CC-4563-1A44-AB1C-24FA1EC4D1B2}"/>
              </a:ext>
            </a:extLst>
          </p:cNvPr>
          <p:cNvGrpSpPr/>
          <p:nvPr/>
        </p:nvGrpSpPr>
        <p:grpSpPr>
          <a:xfrm>
            <a:off x="107207" y="2231654"/>
            <a:ext cx="1314948" cy="1314948"/>
            <a:chOff x="107207" y="2231654"/>
            <a:chExt cx="1314948" cy="1314948"/>
          </a:xfrm>
        </p:grpSpPr>
        <p:pic>
          <p:nvPicPr>
            <p:cNvPr id="34" name="Picture 2" descr="5 Iconic Baby Logos to Inspire Your Parenting Brand • Online Logo Maker's  Blog">
              <a:extLst>
                <a:ext uri="{FF2B5EF4-FFF2-40B4-BE49-F238E27FC236}">
                  <a16:creationId xmlns:a16="http://schemas.microsoft.com/office/drawing/2014/main" id="{B199292D-4939-E242-962B-54B69F3B3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07" y="2231654"/>
              <a:ext cx="1314948" cy="1314948"/>
            </a:xfrm>
            <a:prstGeom prst="rect">
              <a:avLst/>
            </a:prstGeom>
            <a:noFill/>
            <a:extLst>
              <a:ext uri="{909E8E84-426E-40DD-AFC4-6F175D3DCCD1}">
                <a14:hiddenFill xmlns:a14="http://schemas.microsoft.com/office/drawing/2010/main">
                  <a:solidFill>
                    <a:srgbClr val="FFFFFF"/>
                  </a:solidFill>
                </a14:hiddenFill>
              </a:ext>
            </a:extLst>
          </p:spPr>
        </p:pic>
        <p:sp>
          <p:nvSpPr>
            <p:cNvPr id="86" name="Oval 85">
              <a:extLst>
                <a:ext uri="{FF2B5EF4-FFF2-40B4-BE49-F238E27FC236}">
                  <a16:creationId xmlns:a16="http://schemas.microsoft.com/office/drawing/2014/main" id="{67F40927-D790-5A4B-B080-07154A8FC0E6}"/>
                </a:ext>
              </a:extLst>
            </p:cNvPr>
            <p:cNvSpPr/>
            <p:nvPr/>
          </p:nvSpPr>
          <p:spPr>
            <a:xfrm>
              <a:off x="245470" y="2354357"/>
              <a:ext cx="1074643" cy="10746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5279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Metagenomics to understand microbial populations in their ecosystems</a:t>
            </a:r>
          </a:p>
        </p:txBody>
      </p:sp>
      <p:pic>
        <p:nvPicPr>
          <p:cNvPr id="88" name="Graphic 87">
            <a:extLst>
              <a:ext uri="{FF2B5EF4-FFF2-40B4-BE49-F238E27FC236}">
                <a16:creationId xmlns:a16="http://schemas.microsoft.com/office/drawing/2014/main" id="{02A94282-43F8-FE4F-8D76-6FA0DCD2B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sp>
        <p:nvSpPr>
          <p:cNvPr id="93" name="TextBox 92">
            <a:extLst>
              <a:ext uri="{FF2B5EF4-FFF2-40B4-BE49-F238E27FC236}">
                <a16:creationId xmlns:a16="http://schemas.microsoft.com/office/drawing/2014/main" id="{0F07948A-E702-0E42-8B5C-352B569DECA3}"/>
              </a:ext>
            </a:extLst>
          </p:cNvPr>
          <p:cNvSpPr txBox="1"/>
          <p:nvPr/>
        </p:nvSpPr>
        <p:spPr>
          <a:xfrm>
            <a:off x="358795" y="5863444"/>
            <a:ext cx="7643178" cy="923330"/>
          </a:xfrm>
          <a:prstGeom prst="rect">
            <a:avLst/>
          </a:prstGeom>
          <a:noFill/>
        </p:spPr>
        <p:txBody>
          <a:bodyPr wrap="square" rtlCol="0">
            <a:spAutoFit/>
          </a:bodyPr>
          <a:lstStyle/>
          <a:p>
            <a:r>
              <a:rPr lang="en-US" dirty="0"/>
              <a:t>Microbial culture :</a:t>
            </a:r>
          </a:p>
          <a:p>
            <a:pPr marL="285750" indent="-285750">
              <a:buFont typeface="Arial" panose="020B0604020202020204" pitchFamily="34" charset="0"/>
              <a:buChar char="•"/>
            </a:pPr>
            <a:r>
              <a:rPr lang="en-US" dirty="0"/>
              <a:t>Is only possible for few organisms</a:t>
            </a:r>
          </a:p>
          <a:p>
            <a:pPr marL="285750" indent="-285750">
              <a:buFont typeface="Arial" panose="020B0604020202020204" pitchFamily="34" charset="0"/>
              <a:buChar char="•"/>
            </a:pPr>
            <a:r>
              <a:rPr lang="en-US" dirty="0"/>
              <a:t>Can give a biased view on the microbial population</a:t>
            </a:r>
          </a:p>
        </p:txBody>
      </p:sp>
      <p:grpSp>
        <p:nvGrpSpPr>
          <p:cNvPr id="127" name="Group 126">
            <a:extLst>
              <a:ext uri="{FF2B5EF4-FFF2-40B4-BE49-F238E27FC236}">
                <a16:creationId xmlns:a16="http://schemas.microsoft.com/office/drawing/2014/main" id="{1E9A9947-03E7-FC42-8263-095C08CD60C7}"/>
              </a:ext>
            </a:extLst>
          </p:cNvPr>
          <p:cNvGrpSpPr/>
          <p:nvPr/>
        </p:nvGrpSpPr>
        <p:grpSpPr>
          <a:xfrm>
            <a:off x="2235935" y="2077997"/>
            <a:ext cx="1559390" cy="1559390"/>
            <a:chOff x="459086" y="1842606"/>
            <a:chExt cx="1559390" cy="1559390"/>
          </a:xfrm>
        </p:grpSpPr>
        <p:grpSp>
          <p:nvGrpSpPr>
            <p:cNvPr id="95" name="Group 94">
              <a:extLst>
                <a:ext uri="{FF2B5EF4-FFF2-40B4-BE49-F238E27FC236}">
                  <a16:creationId xmlns:a16="http://schemas.microsoft.com/office/drawing/2014/main" id="{EA95918B-F57A-9748-B63B-220CD853EE34}"/>
                </a:ext>
              </a:extLst>
            </p:cNvPr>
            <p:cNvGrpSpPr/>
            <p:nvPr/>
          </p:nvGrpSpPr>
          <p:grpSpPr>
            <a:xfrm>
              <a:off x="459086" y="1842606"/>
              <a:ext cx="1559390" cy="1559390"/>
              <a:chOff x="4038599" y="858980"/>
              <a:chExt cx="2570020" cy="2570020"/>
            </a:xfrm>
          </p:grpSpPr>
          <p:sp>
            <p:nvSpPr>
              <p:cNvPr id="96" name="Oval 95">
                <a:extLst>
                  <a:ext uri="{FF2B5EF4-FFF2-40B4-BE49-F238E27FC236}">
                    <a16:creationId xmlns:a16="http://schemas.microsoft.com/office/drawing/2014/main" id="{F36B5249-6BB7-DF4C-B0D4-3B5A666D6B12}"/>
                  </a:ext>
                </a:extLst>
              </p:cNvPr>
              <p:cNvSpPr/>
              <p:nvPr/>
            </p:nvSpPr>
            <p:spPr>
              <a:xfrm>
                <a:off x="4038599" y="858980"/>
                <a:ext cx="2570020" cy="2570020"/>
              </a:xfrm>
              <a:prstGeom prst="ellipse">
                <a:avLst/>
              </a:prstGeom>
              <a:solidFill>
                <a:srgbClr val="F6F4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a:extLst>
                  <a:ext uri="{FF2B5EF4-FFF2-40B4-BE49-F238E27FC236}">
                    <a16:creationId xmlns:a16="http://schemas.microsoft.com/office/drawing/2014/main" id="{4F3EE61C-4226-EE45-8735-173648F3EE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987" t="63876" r="1071" b="8532"/>
              <a:stretch/>
            </p:blipFill>
            <p:spPr bwMode="auto">
              <a:xfrm rot="10322193">
                <a:off x="5157954" y="1105004"/>
                <a:ext cx="1217395" cy="957318"/>
              </a:xfrm>
              <a:prstGeom prst="ellipse">
                <a:avLst/>
              </a:prstGeom>
              <a:noFill/>
              <a:extLst>
                <a:ext uri="{909E8E84-426E-40DD-AFC4-6F175D3DCCD1}">
                  <a14:hiddenFill xmlns:a14="http://schemas.microsoft.com/office/drawing/2010/main">
                    <a:solidFill>
                      <a:srgbClr val="FFFFFF"/>
                    </a:solidFill>
                  </a14:hiddenFill>
                </a:ext>
              </a:extLst>
            </p:spPr>
          </p:pic>
          <p:pic>
            <p:nvPicPr>
              <p:cNvPr id="98" name="Picture 2">
                <a:extLst>
                  <a:ext uri="{FF2B5EF4-FFF2-40B4-BE49-F238E27FC236}">
                    <a16:creationId xmlns:a16="http://schemas.microsoft.com/office/drawing/2014/main" id="{F1FD7F24-B7B9-E540-8722-56A53C1362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256" t="71255" r="23650" b="5360"/>
              <a:stretch/>
            </p:blipFill>
            <p:spPr bwMode="auto">
              <a:xfrm>
                <a:off x="4318938" y="1389825"/>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a:extLst>
                  <a:ext uri="{FF2B5EF4-FFF2-40B4-BE49-F238E27FC236}">
                    <a16:creationId xmlns:a16="http://schemas.microsoft.com/office/drawing/2014/main" id="{CA785760-40D7-3448-A595-D12AFE156D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256" t="71255" r="23650" b="5360"/>
              <a:stretch/>
            </p:blipFill>
            <p:spPr bwMode="auto">
              <a:xfrm>
                <a:off x="4734575" y="1057316"/>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a:extLst>
                  <a:ext uri="{FF2B5EF4-FFF2-40B4-BE49-F238E27FC236}">
                    <a16:creationId xmlns:a16="http://schemas.microsoft.com/office/drawing/2014/main" id="{7AE890F6-ED09-854D-AE8C-1FBCB622EA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256" t="71255" r="23650" b="5360"/>
              <a:stretch/>
            </p:blipFill>
            <p:spPr bwMode="auto">
              <a:xfrm>
                <a:off x="4194247" y="2027135"/>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a:extLst>
                  <a:ext uri="{FF2B5EF4-FFF2-40B4-BE49-F238E27FC236}">
                    <a16:creationId xmlns:a16="http://schemas.microsoft.com/office/drawing/2014/main" id="{03A83964-B6AC-4F4D-9332-9FAE7731DF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256" t="71255" r="23650" b="5360"/>
              <a:stretch/>
            </p:blipFill>
            <p:spPr bwMode="auto">
              <a:xfrm>
                <a:off x="4762284" y="1847025"/>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a:extLst>
                  <a:ext uri="{FF2B5EF4-FFF2-40B4-BE49-F238E27FC236}">
                    <a16:creationId xmlns:a16="http://schemas.microsoft.com/office/drawing/2014/main" id="{BBF05762-F9EA-F24E-ADF4-9706BEDD3E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256" t="71255" r="23650" b="5360"/>
              <a:stretch/>
            </p:blipFill>
            <p:spPr bwMode="auto">
              <a:xfrm>
                <a:off x="4582174" y="2498188"/>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a:extLst>
                  <a:ext uri="{FF2B5EF4-FFF2-40B4-BE49-F238E27FC236}">
                    <a16:creationId xmlns:a16="http://schemas.microsoft.com/office/drawing/2014/main" id="{8B3B6E14-E6A9-474A-86B4-86A88E60FB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256" t="71255" r="23650" b="5360"/>
              <a:stretch/>
            </p:blipFill>
            <p:spPr bwMode="auto">
              <a:xfrm>
                <a:off x="5039374" y="2823770"/>
                <a:ext cx="485218" cy="4805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1" name="Group 110">
              <a:extLst>
                <a:ext uri="{FF2B5EF4-FFF2-40B4-BE49-F238E27FC236}">
                  <a16:creationId xmlns:a16="http://schemas.microsoft.com/office/drawing/2014/main" id="{6707C679-E356-8C40-925A-7E61844E46A2}"/>
                </a:ext>
              </a:extLst>
            </p:cNvPr>
            <p:cNvGrpSpPr/>
            <p:nvPr/>
          </p:nvGrpSpPr>
          <p:grpSpPr>
            <a:xfrm>
              <a:off x="1431784" y="2674782"/>
              <a:ext cx="388571" cy="110011"/>
              <a:chOff x="1223237" y="3621266"/>
              <a:chExt cx="388571" cy="110011"/>
            </a:xfrm>
            <a:solidFill>
              <a:srgbClr val="002060"/>
            </a:solidFill>
          </p:grpSpPr>
          <p:sp>
            <p:nvSpPr>
              <p:cNvPr id="106" name="Oval 105">
                <a:extLst>
                  <a:ext uri="{FF2B5EF4-FFF2-40B4-BE49-F238E27FC236}">
                    <a16:creationId xmlns:a16="http://schemas.microsoft.com/office/drawing/2014/main" id="{23FBB2BC-4803-A34F-8439-38595556C52E}"/>
                  </a:ext>
                </a:extLst>
              </p:cNvPr>
              <p:cNvSpPr/>
              <p:nvPr/>
            </p:nvSpPr>
            <p:spPr>
              <a:xfrm>
                <a:off x="1223237" y="3621266"/>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D78F0D1-403B-7942-AD68-5562584136E1}"/>
                  </a:ext>
                </a:extLst>
              </p:cNvPr>
              <p:cNvSpPr/>
              <p:nvPr/>
            </p:nvSpPr>
            <p:spPr>
              <a:xfrm>
                <a:off x="1327192" y="3628331"/>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35E7C0C-AA5E-DB40-B10A-510C06CBDE07}"/>
                  </a:ext>
                </a:extLst>
              </p:cNvPr>
              <p:cNvSpPr/>
              <p:nvPr/>
            </p:nvSpPr>
            <p:spPr>
              <a:xfrm>
                <a:off x="1424083" y="3634386"/>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1ED8EAFE-7A4D-C244-8C0C-C17FD3A9B008}"/>
                  </a:ext>
                </a:extLst>
              </p:cNvPr>
              <p:cNvSpPr/>
              <p:nvPr/>
            </p:nvSpPr>
            <p:spPr>
              <a:xfrm>
                <a:off x="1520973" y="3640442"/>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6375F4CB-C056-D04B-8486-7F6D9FFF6986}"/>
                </a:ext>
              </a:extLst>
            </p:cNvPr>
            <p:cNvGrpSpPr/>
            <p:nvPr/>
          </p:nvGrpSpPr>
          <p:grpSpPr>
            <a:xfrm>
              <a:off x="1202680" y="2863515"/>
              <a:ext cx="278560" cy="127169"/>
              <a:chOff x="1127356" y="3864500"/>
              <a:chExt cx="278560" cy="127169"/>
            </a:xfrm>
            <a:solidFill>
              <a:srgbClr val="002060"/>
            </a:solidFill>
          </p:grpSpPr>
          <p:sp>
            <p:nvSpPr>
              <p:cNvPr id="115" name="Oval 114">
                <a:extLst>
                  <a:ext uri="{FF2B5EF4-FFF2-40B4-BE49-F238E27FC236}">
                    <a16:creationId xmlns:a16="http://schemas.microsoft.com/office/drawing/2014/main" id="{759A5184-41D5-5B45-B434-BAAAE6A6029A}"/>
                  </a:ext>
                </a:extLst>
              </p:cNvPr>
              <p:cNvSpPr/>
              <p:nvPr/>
            </p:nvSpPr>
            <p:spPr>
              <a:xfrm>
                <a:off x="1127356" y="3864500"/>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D62ADEC-A542-6247-97AA-B4BC36492ECE}"/>
                  </a:ext>
                </a:extLst>
              </p:cNvPr>
              <p:cNvSpPr/>
              <p:nvPr/>
            </p:nvSpPr>
            <p:spPr>
              <a:xfrm>
                <a:off x="1224246" y="3882667"/>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1EF9FC2E-B924-BA46-B8C8-4E2EEAC3358C}"/>
                  </a:ext>
                </a:extLst>
              </p:cNvPr>
              <p:cNvSpPr/>
              <p:nvPr/>
            </p:nvSpPr>
            <p:spPr>
              <a:xfrm>
                <a:off x="1315081" y="3900834"/>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4A48B62A-FD71-704F-A533-E2CDACC23E2C}"/>
                </a:ext>
              </a:extLst>
            </p:cNvPr>
            <p:cNvGrpSpPr/>
            <p:nvPr/>
          </p:nvGrpSpPr>
          <p:grpSpPr>
            <a:xfrm>
              <a:off x="1644740" y="2863515"/>
              <a:ext cx="181670" cy="96891"/>
              <a:chOff x="1436193" y="3809999"/>
              <a:chExt cx="181670" cy="96891"/>
            </a:xfrm>
            <a:solidFill>
              <a:srgbClr val="002060"/>
            </a:solidFill>
          </p:grpSpPr>
          <p:sp>
            <p:nvSpPr>
              <p:cNvPr id="118" name="Oval 117">
                <a:extLst>
                  <a:ext uri="{FF2B5EF4-FFF2-40B4-BE49-F238E27FC236}">
                    <a16:creationId xmlns:a16="http://schemas.microsoft.com/office/drawing/2014/main" id="{F57B5275-6BBB-FA44-BD11-450FC3025D82}"/>
                  </a:ext>
                </a:extLst>
              </p:cNvPr>
              <p:cNvSpPr/>
              <p:nvPr/>
            </p:nvSpPr>
            <p:spPr>
              <a:xfrm>
                <a:off x="1436193" y="3809999"/>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202C9B8E-D1BB-BE4E-A795-854A2DC8A852}"/>
                  </a:ext>
                </a:extLst>
              </p:cNvPr>
              <p:cNvSpPr/>
              <p:nvPr/>
            </p:nvSpPr>
            <p:spPr>
              <a:xfrm>
                <a:off x="1527028" y="3816055"/>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505D547E-75DF-D045-B13E-13BE4989970A}"/>
                </a:ext>
              </a:extLst>
            </p:cNvPr>
            <p:cNvGrpSpPr/>
            <p:nvPr/>
          </p:nvGrpSpPr>
          <p:grpSpPr>
            <a:xfrm>
              <a:off x="1464080" y="3088583"/>
              <a:ext cx="181670" cy="96891"/>
              <a:chOff x="1436193" y="3809999"/>
              <a:chExt cx="181670" cy="96891"/>
            </a:xfrm>
            <a:solidFill>
              <a:srgbClr val="002060"/>
            </a:solidFill>
          </p:grpSpPr>
          <p:sp>
            <p:nvSpPr>
              <p:cNvPr id="124" name="Oval 123">
                <a:extLst>
                  <a:ext uri="{FF2B5EF4-FFF2-40B4-BE49-F238E27FC236}">
                    <a16:creationId xmlns:a16="http://schemas.microsoft.com/office/drawing/2014/main" id="{88AD27EC-6761-3240-9795-882AA7068162}"/>
                  </a:ext>
                </a:extLst>
              </p:cNvPr>
              <p:cNvSpPr/>
              <p:nvPr/>
            </p:nvSpPr>
            <p:spPr>
              <a:xfrm>
                <a:off x="1436193" y="3809999"/>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D80E1D0D-36D9-1645-82CF-231781AE4DDA}"/>
                  </a:ext>
                </a:extLst>
              </p:cNvPr>
              <p:cNvSpPr/>
              <p:nvPr/>
            </p:nvSpPr>
            <p:spPr>
              <a:xfrm>
                <a:off x="1527028" y="3816055"/>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7" name="Half Frame 166">
            <a:extLst>
              <a:ext uri="{FF2B5EF4-FFF2-40B4-BE49-F238E27FC236}">
                <a16:creationId xmlns:a16="http://schemas.microsoft.com/office/drawing/2014/main" id="{5BC0E424-254E-D348-A4E6-0FFFA54DF810}"/>
              </a:ext>
            </a:extLst>
          </p:cNvPr>
          <p:cNvSpPr/>
          <p:nvPr/>
        </p:nvSpPr>
        <p:spPr>
          <a:xfrm rot="8100000">
            <a:off x="1471821" y="2660528"/>
            <a:ext cx="457200" cy="457200"/>
          </a:xfrm>
          <a:prstGeom prst="halfFrame">
            <a:avLst>
              <a:gd name="adj1" fmla="val 14102"/>
              <a:gd name="adj2" fmla="val 128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41" name="Picture 8" descr="Résultat de recherche d'images pour &quot;petri dish icon&quot;">
            <a:extLst>
              <a:ext uri="{FF2B5EF4-FFF2-40B4-BE49-F238E27FC236}">
                <a16:creationId xmlns:a16="http://schemas.microsoft.com/office/drawing/2014/main" id="{8AEEC472-8FEC-E448-8015-CE4AEFF729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6887" y="1180997"/>
            <a:ext cx="1208428" cy="1208428"/>
          </a:xfrm>
          <a:prstGeom prst="rect">
            <a:avLst/>
          </a:prstGeom>
          <a:noFill/>
          <a:extLst>
            <a:ext uri="{909E8E84-426E-40DD-AFC4-6F175D3DCCD1}">
              <a14:hiddenFill xmlns:a14="http://schemas.microsoft.com/office/drawing/2010/main">
                <a:solidFill>
                  <a:srgbClr val="FFFFFF"/>
                </a:solidFill>
              </a14:hiddenFill>
            </a:ext>
          </a:extLst>
        </p:spPr>
      </p:pic>
      <p:grpSp>
        <p:nvGrpSpPr>
          <p:cNvPr id="1049" name="Group 1048">
            <a:extLst>
              <a:ext uri="{FF2B5EF4-FFF2-40B4-BE49-F238E27FC236}">
                <a16:creationId xmlns:a16="http://schemas.microsoft.com/office/drawing/2014/main" id="{388B8F7F-73D9-2E49-958E-62C3E0ADE33A}"/>
              </a:ext>
            </a:extLst>
          </p:cNvPr>
          <p:cNvGrpSpPr/>
          <p:nvPr/>
        </p:nvGrpSpPr>
        <p:grpSpPr>
          <a:xfrm>
            <a:off x="4971879" y="1414786"/>
            <a:ext cx="1188166" cy="748799"/>
            <a:chOff x="3794234" y="1872000"/>
            <a:chExt cx="1188166" cy="748799"/>
          </a:xfrm>
        </p:grpSpPr>
        <p:sp>
          <p:nvSpPr>
            <p:cNvPr id="174" name="Oval 173">
              <a:extLst>
                <a:ext uri="{FF2B5EF4-FFF2-40B4-BE49-F238E27FC236}">
                  <a16:creationId xmlns:a16="http://schemas.microsoft.com/office/drawing/2014/main" id="{2EBC5CC0-B7C3-674F-897E-DF15BD8B445C}"/>
                </a:ext>
              </a:extLst>
            </p:cNvPr>
            <p:cNvSpPr/>
            <p:nvPr/>
          </p:nvSpPr>
          <p:spPr>
            <a:xfrm>
              <a:off x="3794234" y="2123090"/>
              <a:ext cx="1188165" cy="497709"/>
            </a:xfrm>
            <a:prstGeom prst="ellipse">
              <a:avLst/>
            </a:prstGeom>
            <a:solidFill>
              <a:srgbClr val="F6F4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Oval 1041">
              <a:extLst>
                <a:ext uri="{FF2B5EF4-FFF2-40B4-BE49-F238E27FC236}">
                  <a16:creationId xmlns:a16="http://schemas.microsoft.com/office/drawing/2014/main" id="{8D26A3BC-79C6-0241-9CAF-4456F229D714}"/>
                </a:ext>
              </a:extLst>
            </p:cNvPr>
            <p:cNvSpPr/>
            <p:nvPr/>
          </p:nvSpPr>
          <p:spPr>
            <a:xfrm>
              <a:off x="3799490" y="1872000"/>
              <a:ext cx="1182910" cy="469863"/>
            </a:xfrm>
            <a:prstGeom prst="ellipse">
              <a:avLst/>
            </a:prstGeom>
            <a:solidFill>
              <a:srgbClr val="F6F4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B2DA4B-6FE4-C14A-BEE6-15976F14BC05}"/>
                </a:ext>
              </a:extLst>
            </p:cNvPr>
            <p:cNvCxnSpPr>
              <a:stCxn id="1042" idx="2"/>
              <a:endCxn id="174" idx="2"/>
            </p:cNvCxnSpPr>
            <p:nvPr/>
          </p:nvCxnSpPr>
          <p:spPr>
            <a:xfrm flipH="1">
              <a:off x="3794234" y="2106932"/>
              <a:ext cx="5256" cy="265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B051EC38-B820-3140-BD60-D7B31BCBF988}"/>
                </a:ext>
              </a:extLst>
            </p:cNvPr>
            <p:cNvCxnSpPr>
              <a:stCxn id="1042" idx="6"/>
              <a:endCxn id="174" idx="6"/>
            </p:cNvCxnSpPr>
            <p:nvPr/>
          </p:nvCxnSpPr>
          <p:spPr>
            <a:xfrm flipH="1">
              <a:off x="4982399" y="2106932"/>
              <a:ext cx="1" cy="265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Freeform 184">
              <a:extLst>
                <a:ext uri="{FF2B5EF4-FFF2-40B4-BE49-F238E27FC236}">
                  <a16:creationId xmlns:a16="http://schemas.microsoft.com/office/drawing/2014/main" id="{83E49569-BA6D-1F46-901D-034078205F46}"/>
                </a:ext>
              </a:extLst>
            </p:cNvPr>
            <p:cNvSpPr/>
            <p:nvPr/>
          </p:nvSpPr>
          <p:spPr>
            <a:xfrm>
              <a:off x="3909991" y="2030690"/>
              <a:ext cx="990410" cy="115516"/>
            </a:xfrm>
            <a:custGeom>
              <a:avLst/>
              <a:gdLst>
                <a:gd name="connsiteX0" fmla="*/ 493926 w 990410"/>
                <a:gd name="connsiteY0" fmla="*/ 0 h 115516"/>
                <a:gd name="connsiteX1" fmla="*/ 986549 w 990410"/>
                <a:gd name="connsiteY1" fmla="*/ 109718 h 115516"/>
                <a:gd name="connsiteX2" fmla="*/ 990410 w 990410"/>
                <a:gd name="connsiteY2" fmla="*/ 112698 h 115516"/>
                <a:gd name="connsiteX3" fmla="*/ 987388 w 990410"/>
                <a:gd name="connsiteY3" fmla="*/ 114910 h 115516"/>
                <a:gd name="connsiteX4" fmla="*/ 6809 w 990410"/>
                <a:gd name="connsiteY4" fmla="*/ 114910 h 115516"/>
                <a:gd name="connsiteX5" fmla="*/ 6809 w 990410"/>
                <a:gd name="connsiteY5" fmla="*/ 115516 h 115516"/>
                <a:gd name="connsiteX6" fmla="*/ 6110 w 990410"/>
                <a:gd name="connsiteY6" fmla="*/ 115195 h 115516"/>
                <a:gd name="connsiteX7" fmla="*/ 0 w 990410"/>
                <a:gd name="connsiteY7" fmla="*/ 110723 h 115516"/>
                <a:gd name="connsiteX8" fmla="*/ 1303 w 990410"/>
                <a:gd name="connsiteY8" fmla="*/ 109718 h 115516"/>
                <a:gd name="connsiteX9" fmla="*/ 493926 w 990410"/>
                <a:gd name="connsiteY9" fmla="*/ 0 h 11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0410" h="115516">
                  <a:moveTo>
                    <a:pt x="493926" y="0"/>
                  </a:moveTo>
                  <a:cubicBezTo>
                    <a:pt x="698991" y="0"/>
                    <a:pt x="879788" y="43522"/>
                    <a:pt x="986549" y="109718"/>
                  </a:cubicBezTo>
                  <a:lnTo>
                    <a:pt x="990410" y="112698"/>
                  </a:lnTo>
                  <a:lnTo>
                    <a:pt x="987388" y="114910"/>
                  </a:lnTo>
                  <a:lnTo>
                    <a:pt x="6809" y="114910"/>
                  </a:lnTo>
                  <a:lnTo>
                    <a:pt x="6809" y="115516"/>
                  </a:lnTo>
                  <a:lnTo>
                    <a:pt x="6110" y="115195"/>
                  </a:lnTo>
                  <a:lnTo>
                    <a:pt x="0" y="110723"/>
                  </a:lnTo>
                  <a:lnTo>
                    <a:pt x="1303" y="109718"/>
                  </a:lnTo>
                  <a:cubicBezTo>
                    <a:pt x="108064" y="43522"/>
                    <a:pt x="288862" y="0"/>
                    <a:pt x="493926" y="0"/>
                  </a:cubicBezTo>
                  <a:close/>
                </a:path>
              </a:pathLst>
            </a:custGeom>
            <a:solidFill>
              <a:srgbClr val="F6F4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C7BA567D-B7A0-FC49-937E-20B3DA3A261E}"/>
                </a:ext>
              </a:extLst>
            </p:cNvPr>
            <p:cNvSpPr/>
            <p:nvPr/>
          </p:nvSpPr>
          <p:spPr>
            <a:xfrm>
              <a:off x="3873600" y="2109600"/>
              <a:ext cx="1044000" cy="93600"/>
            </a:xfrm>
            <a:prstGeom prst="rect">
              <a:avLst/>
            </a:prstGeom>
            <a:solidFill>
              <a:srgbClr val="F6F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9" name="Oval 188">
            <a:extLst>
              <a:ext uri="{FF2B5EF4-FFF2-40B4-BE49-F238E27FC236}">
                <a16:creationId xmlns:a16="http://schemas.microsoft.com/office/drawing/2014/main" id="{BEEB092F-05FB-DF43-BF3E-6105F06B5C72}"/>
              </a:ext>
            </a:extLst>
          </p:cNvPr>
          <p:cNvSpPr/>
          <p:nvPr/>
        </p:nvSpPr>
        <p:spPr>
          <a:xfrm>
            <a:off x="5213721" y="1692485"/>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B4092726-A8BD-8B4A-9C73-77600C59DED1}"/>
              </a:ext>
            </a:extLst>
          </p:cNvPr>
          <p:cNvSpPr/>
          <p:nvPr/>
        </p:nvSpPr>
        <p:spPr>
          <a:xfrm>
            <a:off x="5304556" y="1698541"/>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56B14DB-61D5-B940-B8CA-1BF7AC86359C}"/>
              </a:ext>
            </a:extLst>
          </p:cNvPr>
          <p:cNvSpPr/>
          <p:nvPr/>
        </p:nvSpPr>
        <p:spPr>
          <a:xfrm>
            <a:off x="5473697" y="1620768"/>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C85AE31A-C509-4647-9917-1B754EB93E50}"/>
              </a:ext>
            </a:extLst>
          </p:cNvPr>
          <p:cNvSpPr/>
          <p:nvPr/>
        </p:nvSpPr>
        <p:spPr>
          <a:xfrm>
            <a:off x="5564532" y="1626824"/>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CEAEAA70-6E22-4745-B4B9-C4B0095EB2BB}"/>
              </a:ext>
            </a:extLst>
          </p:cNvPr>
          <p:cNvSpPr/>
          <p:nvPr/>
        </p:nvSpPr>
        <p:spPr>
          <a:xfrm>
            <a:off x="5679885" y="1719379"/>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4684D0F0-C0B5-414A-8046-5BD5CD078DBC}"/>
              </a:ext>
            </a:extLst>
          </p:cNvPr>
          <p:cNvSpPr/>
          <p:nvPr/>
        </p:nvSpPr>
        <p:spPr>
          <a:xfrm>
            <a:off x="5770720" y="1725435"/>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TextBox 1049">
            <a:extLst>
              <a:ext uri="{FF2B5EF4-FFF2-40B4-BE49-F238E27FC236}">
                <a16:creationId xmlns:a16="http://schemas.microsoft.com/office/drawing/2014/main" id="{EB8000F1-4CA6-6A4C-9189-5BD3B5871ABB}"/>
              </a:ext>
            </a:extLst>
          </p:cNvPr>
          <p:cNvSpPr txBox="1"/>
          <p:nvPr/>
        </p:nvSpPr>
        <p:spPr>
          <a:xfrm>
            <a:off x="-17279007" y="-3279228"/>
            <a:ext cx="184731" cy="369332"/>
          </a:xfrm>
          <a:prstGeom prst="rect">
            <a:avLst/>
          </a:prstGeom>
          <a:noFill/>
        </p:spPr>
        <p:txBody>
          <a:bodyPr wrap="none" rtlCol="0">
            <a:spAutoFit/>
          </a:bodyPr>
          <a:lstStyle/>
          <a:p>
            <a:endParaRPr lang="en-US" dirty="0"/>
          </a:p>
        </p:txBody>
      </p:sp>
      <p:sp>
        <p:nvSpPr>
          <p:cNvPr id="83" name="Half Frame 82">
            <a:extLst>
              <a:ext uri="{FF2B5EF4-FFF2-40B4-BE49-F238E27FC236}">
                <a16:creationId xmlns:a16="http://schemas.microsoft.com/office/drawing/2014/main" id="{2E4AA663-420C-6C40-8171-F957174E3EA9}"/>
              </a:ext>
            </a:extLst>
          </p:cNvPr>
          <p:cNvSpPr/>
          <p:nvPr/>
        </p:nvSpPr>
        <p:spPr>
          <a:xfrm rot="8100000">
            <a:off x="3951784" y="1801545"/>
            <a:ext cx="457200" cy="457200"/>
          </a:xfrm>
          <a:prstGeom prst="halfFrame">
            <a:avLst>
              <a:gd name="adj1" fmla="val 14102"/>
              <a:gd name="adj2" fmla="val 128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0" name="Picture 8" descr="Petri Dish Culture Of E.coli Photograph by Dr Jeremy Burgess/science Photo  Library">
            <a:extLst>
              <a:ext uri="{FF2B5EF4-FFF2-40B4-BE49-F238E27FC236}">
                <a16:creationId xmlns:a16="http://schemas.microsoft.com/office/drawing/2014/main" id="{76022857-8338-5F4B-B4F8-EE9052FBCD8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123" r="11375"/>
          <a:stretch/>
        </p:blipFill>
        <p:spPr bwMode="auto">
          <a:xfrm>
            <a:off x="7025306" y="702364"/>
            <a:ext cx="5166694" cy="6155635"/>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8E722A2B-BC07-D84F-9AF2-37A15284B53B}"/>
              </a:ext>
            </a:extLst>
          </p:cNvPr>
          <p:cNvGrpSpPr/>
          <p:nvPr/>
        </p:nvGrpSpPr>
        <p:grpSpPr>
          <a:xfrm>
            <a:off x="107207" y="2231654"/>
            <a:ext cx="1314948" cy="1314948"/>
            <a:chOff x="107207" y="2231654"/>
            <a:chExt cx="1314948" cy="1314948"/>
          </a:xfrm>
        </p:grpSpPr>
        <p:pic>
          <p:nvPicPr>
            <p:cNvPr id="52" name="Picture 2" descr="5 Iconic Baby Logos to Inspire Your Parenting Brand • Online Logo Maker's  Blog">
              <a:extLst>
                <a:ext uri="{FF2B5EF4-FFF2-40B4-BE49-F238E27FC236}">
                  <a16:creationId xmlns:a16="http://schemas.microsoft.com/office/drawing/2014/main" id="{3CF6D90D-DCC8-1346-8BDD-DE9DBA56A0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207" y="2231654"/>
              <a:ext cx="1314948" cy="1314948"/>
            </a:xfrm>
            <a:prstGeom prst="rect">
              <a:avLst/>
            </a:prstGeom>
            <a:noFill/>
            <a:extLst>
              <a:ext uri="{909E8E84-426E-40DD-AFC4-6F175D3DCCD1}">
                <a14:hiddenFill xmlns:a14="http://schemas.microsoft.com/office/drawing/2010/main">
                  <a:solidFill>
                    <a:srgbClr val="FFFFFF"/>
                  </a:solidFill>
                </a14:hiddenFill>
              </a:ext>
            </a:extLst>
          </p:spPr>
        </p:pic>
        <p:sp>
          <p:nvSpPr>
            <p:cNvPr id="53" name="Oval 52">
              <a:extLst>
                <a:ext uri="{FF2B5EF4-FFF2-40B4-BE49-F238E27FC236}">
                  <a16:creationId xmlns:a16="http://schemas.microsoft.com/office/drawing/2014/main" id="{9F534540-E1F9-AD4E-AA88-D58CD72BB994}"/>
                </a:ext>
              </a:extLst>
            </p:cNvPr>
            <p:cNvSpPr/>
            <p:nvPr/>
          </p:nvSpPr>
          <p:spPr>
            <a:xfrm>
              <a:off x="245470" y="2354357"/>
              <a:ext cx="1074643" cy="10746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7248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Metagenomics to understand microbial populations in their ecosystems</a:t>
            </a:r>
          </a:p>
        </p:txBody>
      </p:sp>
      <p:pic>
        <p:nvPicPr>
          <p:cNvPr id="88" name="Graphic 87">
            <a:extLst>
              <a:ext uri="{FF2B5EF4-FFF2-40B4-BE49-F238E27FC236}">
                <a16:creationId xmlns:a16="http://schemas.microsoft.com/office/drawing/2014/main" id="{02A94282-43F8-FE4F-8D76-6FA0DCD2B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sp>
        <p:nvSpPr>
          <p:cNvPr id="93" name="TextBox 92">
            <a:extLst>
              <a:ext uri="{FF2B5EF4-FFF2-40B4-BE49-F238E27FC236}">
                <a16:creationId xmlns:a16="http://schemas.microsoft.com/office/drawing/2014/main" id="{0F07948A-E702-0E42-8B5C-352B569DECA3}"/>
              </a:ext>
            </a:extLst>
          </p:cNvPr>
          <p:cNvSpPr txBox="1"/>
          <p:nvPr/>
        </p:nvSpPr>
        <p:spPr>
          <a:xfrm>
            <a:off x="258147" y="5727434"/>
            <a:ext cx="9007332" cy="923330"/>
          </a:xfrm>
          <a:prstGeom prst="rect">
            <a:avLst/>
          </a:prstGeom>
          <a:noFill/>
        </p:spPr>
        <p:txBody>
          <a:bodyPr wrap="square" rtlCol="0">
            <a:spAutoFit/>
          </a:bodyPr>
          <a:lstStyle/>
          <a:p>
            <a:r>
              <a:rPr lang="en-US" dirty="0"/>
              <a:t>Metagenomes :</a:t>
            </a:r>
          </a:p>
          <a:p>
            <a:pPr marL="285750" indent="-285750">
              <a:buFont typeface="Arial" panose="020B0604020202020204" pitchFamily="34" charset="0"/>
              <a:buChar char="•"/>
            </a:pPr>
            <a:r>
              <a:rPr lang="en-US" dirty="0"/>
              <a:t>Allows the study of complex microbial communities</a:t>
            </a:r>
          </a:p>
          <a:p>
            <a:pPr marL="285750" indent="-285750">
              <a:buFont typeface="Arial" panose="020B0604020202020204" pitchFamily="34" charset="0"/>
              <a:buChar char="•"/>
            </a:pPr>
            <a:r>
              <a:rPr lang="en-US" dirty="0"/>
              <a:t>Can retrieve genetic information from both bacterial, fungal and viral community members</a:t>
            </a:r>
          </a:p>
        </p:txBody>
      </p:sp>
      <p:grpSp>
        <p:nvGrpSpPr>
          <p:cNvPr id="127" name="Group 126">
            <a:extLst>
              <a:ext uri="{FF2B5EF4-FFF2-40B4-BE49-F238E27FC236}">
                <a16:creationId xmlns:a16="http://schemas.microsoft.com/office/drawing/2014/main" id="{1E9A9947-03E7-FC42-8263-095C08CD60C7}"/>
              </a:ext>
            </a:extLst>
          </p:cNvPr>
          <p:cNvGrpSpPr/>
          <p:nvPr/>
        </p:nvGrpSpPr>
        <p:grpSpPr>
          <a:xfrm>
            <a:off x="2235935" y="2077997"/>
            <a:ext cx="1559390" cy="1559390"/>
            <a:chOff x="459086" y="1842606"/>
            <a:chExt cx="1559390" cy="1559390"/>
          </a:xfrm>
        </p:grpSpPr>
        <p:grpSp>
          <p:nvGrpSpPr>
            <p:cNvPr id="95" name="Group 94">
              <a:extLst>
                <a:ext uri="{FF2B5EF4-FFF2-40B4-BE49-F238E27FC236}">
                  <a16:creationId xmlns:a16="http://schemas.microsoft.com/office/drawing/2014/main" id="{EA95918B-F57A-9748-B63B-220CD853EE34}"/>
                </a:ext>
              </a:extLst>
            </p:cNvPr>
            <p:cNvGrpSpPr/>
            <p:nvPr/>
          </p:nvGrpSpPr>
          <p:grpSpPr>
            <a:xfrm>
              <a:off x="459086" y="1842606"/>
              <a:ext cx="1559390" cy="1559390"/>
              <a:chOff x="4038599" y="858980"/>
              <a:chExt cx="2570020" cy="2570020"/>
            </a:xfrm>
          </p:grpSpPr>
          <p:sp>
            <p:nvSpPr>
              <p:cNvPr id="96" name="Oval 95">
                <a:extLst>
                  <a:ext uri="{FF2B5EF4-FFF2-40B4-BE49-F238E27FC236}">
                    <a16:creationId xmlns:a16="http://schemas.microsoft.com/office/drawing/2014/main" id="{F36B5249-6BB7-DF4C-B0D4-3B5A666D6B12}"/>
                  </a:ext>
                </a:extLst>
              </p:cNvPr>
              <p:cNvSpPr/>
              <p:nvPr/>
            </p:nvSpPr>
            <p:spPr>
              <a:xfrm>
                <a:off x="4038599" y="858980"/>
                <a:ext cx="2570020" cy="2570020"/>
              </a:xfrm>
              <a:prstGeom prst="ellipse">
                <a:avLst/>
              </a:prstGeom>
              <a:solidFill>
                <a:srgbClr val="F6F4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7" name="Picture 2">
                <a:extLst>
                  <a:ext uri="{FF2B5EF4-FFF2-40B4-BE49-F238E27FC236}">
                    <a16:creationId xmlns:a16="http://schemas.microsoft.com/office/drawing/2014/main" id="{4F3EE61C-4226-EE45-8735-173648F3EE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987" t="63876" r="1071" b="8532"/>
              <a:stretch/>
            </p:blipFill>
            <p:spPr bwMode="auto">
              <a:xfrm rot="10322193">
                <a:off x="5157954" y="1105004"/>
                <a:ext cx="1217395" cy="957318"/>
              </a:xfrm>
              <a:prstGeom prst="ellipse">
                <a:avLst/>
              </a:prstGeom>
              <a:noFill/>
              <a:extLst>
                <a:ext uri="{909E8E84-426E-40DD-AFC4-6F175D3DCCD1}">
                  <a14:hiddenFill xmlns:a14="http://schemas.microsoft.com/office/drawing/2010/main">
                    <a:solidFill>
                      <a:srgbClr val="FFFFFF"/>
                    </a:solidFill>
                  </a14:hiddenFill>
                </a:ext>
              </a:extLst>
            </p:spPr>
          </p:pic>
          <p:pic>
            <p:nvPicPr>
              <p:cNvPr id="98" name="Picture 2">
                <a:extLst>
                  <a:ext uri="{FF2B5EF4-FFF2-40B4-BE49-F238E27FC236}">
                    <a16:creationId xmlns:a16="http://schemas.microsoft.com/office/drawing/2014/main" id="{F1FD7F24-B7B9-E540-8722-56A53C1362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256" t="71255" r="23650" b="5360"/>
              <a:stretch/>
            </p:blipFill>
            <p:spPr bwMode="auto">
              <a:xfrm>
                <a:off x="4318938" y="1389825"/>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a:extLst>
                  <a:ext uri="{FF2B5EF4-FFF2-40B4-BE49-F238E27FC236}">
                    <a16:creationId xmlns:a16="http://schemas.microsoft.com/office/drawing/2014/main" id="{CA785760-40D7-3448-A595-D12AFE156D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256" t="71255" r="23650" b="5360"/>
              <a:stretch/>
            </p:blipFill>
            <p:spPr bwMode="auto">
              <a:xfrm>
                <a:off x="4734575" y="1057316"/>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a:extLst>
                  <a:ext uri="{FF2B5EF4-FFF2-40B4-BE49-F238E27FC236}">
                    <a16:creationId xmlns:a16="http://schemas.microsoft.com/office/drawing/2014/main" id="{7AE890F6-ED09-854D-AE8C-1FBCB622EA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256" t="71255" r="23650" b="5360"/>
              <a:stretch/>
            </p:blipFill>
            <p:spPr bwMode="auto">
              <a:xfrm>
                <a:off x="4194247" y="2027135"/>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a:extLst>
                  <a:ext uri="{FF2B5EF4-FFF2-40B4-BE49-F238E27FC236}">
                    <a16:creationId xmlns:a16="http://schemas.microsoft.com/office/drawing/2014/main" id="{03A83964-B6AC-4F4D-9332-9FAE7731DF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256" t="71255" r="23650" b="5360"/>
              <a:stretch/>
            </p:blipFill>
            <p:spPr bwMode="auto">
              <a:xfrm>
                <a:off x="4762284" y="1847025"/>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a:extLst>
                  <a:ext uri="{FF2B5EF4-FFF2-40B4-BE49-F238E27FC236}">
                    <a16:creationId xmlns:a16="http://schemas.microsoft.com/office/drawing/2014/main" id="{BBF05762-F9EA-F24E-ADF4-9706BEDD3E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256" t="71255" r="23650" b="5360"/>
              <a:stretch/>
            </p:blipFill>
            <p:spPr bwMode="auto">
              <a:xfrm>
                <a:off x="4582174" y="2498188"/>
                <a:ext cx="485218" cy="48053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a:extLst>
                  <a:ext uri="{FF2B5EF4-FFF2-40B4-BE49-F238E27FC236}">
                    <a16:creationId xmlns:a16="http://schemas.microsoft.com/office/drawing/2014/main" id="{8B3B6E14-E6A9-474A-86B4-86A88E60FB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256" t="71255" r="23650" b="5360"/>
              <a:stretch/>
            </p:blipFill>
            <p:spPr bwMode="auto">
              <a:xfrm>
                <a:off x="5039374" y="2823770"/>
                <a:ext cx="485218" cy="4805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1" name="Group 110">
              <a:extLst>
                <a:ext uri="{FF2B5EF4-FFF2-40B4-BE49-F238E27FC236}">
                  <a16:creationId xmlns:a16="http://schemas.microsoft.com/office/drawing/2014/main" id="{6707C679-E356-8C40-925A-7E61844E46A2}"/>
                </a:ext>
              </a:extLst>
            </p:cNvPr>
            <p:cNvGrpSpPr/>
            <p:nvPr/>
          </p:nvGrpSpPr>
          <p:grpSpPr>
            <a:xfrm>
              <a:off x="1431784" y="2674782"/>
              <a:ext cx="388571" cy="110011"/>
              <a:chOff x="1223237" y="3621266"/>
              <a:chExt cx="388571" cy="110011"/>
            </a:xfrm>
            <a:solidFill>
              <a:srgbClr val="002060"/>
            </a:solidFill>
          </p:grpSpPr>
          <p:sp>
            <p:nvSpPr>
              <p:cNvPr id="106" name="Oval 105">
                <a:extLst>
                  <a:ext uri="{FF2B5EF4-FFF2-40B4-BE49-F238E27FC236}">
                    <a16:creationId xmlns:a16="http://schemas.microsoft.com/office/drawing/2014/main" id="{23FBB2BC-4803-A34F-8439-38595556C52E}"/>
                  </a:ext>
                </a:extLst>
              </p:cNvPr>
              <p:cNvSpPr/>
              <p:nvPr/>
            </p:nvSpPr>
            <p:spPr>
              <a:xfrm>
                <a:off x="1223237" y="3621266"/>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D78F0D1-403B-7942-AD68-5562584136E1}"/>
                  </a:ext>
                </a:extLst>
              </p:cNvPr>
              <p:cNvSpPr/>
              <p:nvPr/>
            </p:nvSpPr>
            <p:spPr>
              <a:xfrm>
                <a:off x="1327192" y="3628331"/>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35E7C0C-AA5E-DB40-B10A-510C06CBDE07}"/>
                  </a:ext>
                </a:extLst>
              </p:cNvPr>
              <p:cNvSpPr/>
              <p:nvPr/>
            </p:nvSpPr>
            <p:spPr>
              <a:xfrm>
                <a:off x="1424083" y="3634386"/>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1ED8EAFE-7A4D-C244-8C0C-C17FD3A9B008}"/>
                  </a:ext>
                </a:extLst>
              </p:cNvPr>
              <p:cNvSpPr/>
              <p:nvPr/>
            </p:nvSpPr>
            <p:spPr>
              <a:xfrm>
                <a:off x="1520973" y="3640442"/>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6375F4CB-C056-D04B-8486-7F6D9FFF6986}"/>
                </a:ext>
              </a:extLst>
            </p:cNvPr>
            <p:cNvGrpSpPr/>
            <p:nvPr/>
          </p:nvGrpSpPr>
          <p:grpSpPr>
            <a:xfrm>
              <a:off x="1202680" y="2863515"/>
              <a:ext cx="278560" cy="127169"/>
              <a:chOff x="1127356" y="3864500"/>
              <a:chExt cx="278560" cy="127169"/>
            </a:xfrm>
            <a:solidFill>
              <a:srgbClr val="002060"/>
            </a:solidFill>
          </p:grpSpPr>
          <p:sp>
            <p:nvSpPr>
              <p:cNvPr id="115" name="Oval 114">
                <a:extLst>
                  <a:ext uri="{FF2B5EF4-FFF2-40B4-BE49-F238E27FC236}">
                    <a16:creationId xmlns:a16="http://schemas.microsoft.com/office/drawing/2014/main" id="{759A5184-41D5-5B45-B434-BAAAE6A6029A}"/>
                  </a:ext>
                </a:extLst>
              </p:cNvPr>
              <p:cNvSpPr/>
              <p:nvPr/>
            </p:nvSpPr>
            <p:spPr>
              <a:xfrm>
                <a:off x="1127356" y="3864500"/>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D62ADEC-A542-6247-97AA-B4BC36492ECE}"/>
                  </a:ext>
                </a:extLst>
              </p:cNvPr>
              <p:cNvSpPr/>
              <p:nvPr/>
            </p:nvSpPr>
            <p:spPr>
              <a:xfrm>
                <a:off x="1224246" y="3882667"/>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1EF9FC2E-B924-BA46-B8C8-4E2EEAC3358C}"/>
                  </a:ext>
                </a:extLst>
              </p:cNvPr>
              <p:cNvSpPr/>
              <p:nvPr/>
            </p:nvSpPr>
            <p:spPr>
              <a:xfrm>
                <a:off x="1315081" y="3900834"/>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4A48B62A-FD71-704F-A533-E2CDACC23E2C}"/>
                </a:ext>
              </a:extLst>
            </p:cNvPr>
            <p:cNvGrpSpPr/>
            <p:nvPr/>
          </p:nvGrpSpPr>
          <p:grpSpPr>
            <a:xfrm>
              <a:off x="1644740" y="2863515"/>
              <a:ext cx="181670" cy="96891"/>
              <a:chOff x="1436193" y="3809999"/>
              <a:chExt cx="181670" cy="96891"/>
            </a:xfrm>
            <a:solidFill>
              <a:srgbClr val="002060"/>
            </a:solidFill>
          </p:grpSpPr>
          <p:sp>
            <p:nvSpPr>
              <p:cNvPr id="118" name="Oval 117">
                <a:extLst>
                  <a:ext uri="{FF2B5EF4-FFF2-40B4-BE49-F238E27FC236}">
                    <a16:creationId xmlns:a16="http://schemas.microsoft.com/office/drawing/2014/main" id="{F57B5275-6BBB-FA44-BD11-450FC3025D82}"/>
                  </a:ext>
                </a:extLst>
              </p:cNvPr>
              <p:cNvSpPr/>
              <p:nvPr/>
            </p:nvSpPr>
            <p:spPr>
              <a:xfrm>
                <a:off x="1436193" y="3809999"/>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202C9B8E-D1BB-BE4E-A795-854A2DC8A852}"/>
                  </a:ext>
                </a:extLst>
              </p:cNvPr>
              <p:cNvSpPr/>
              <p:nvPr/>
            </p:nvSpPr>
            <p:spPr>
              <a:xfrm>
                <a:off x="1527028" y="3816055"/>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505D547E-75DF-D045-B13E-13BE4989970A}"/>
                </a:ext>
              </a:extLst>
            </p:cNvPr>
            <p:cNvGrpSpPr/>
            <p:nvPr/>
          </p:nvGrpSpPr>
          <p:grpSpPr>
            <a:xfrm>
              <a:off x="1464080" y="3088583"/>
              <a:ext cx="181670" cy="96891"/>
              <a:chOff x="1436193" y="3809999"/>
              <a:chExt cx="181670" cy="96891"/>
            </a:xfrm>
            <a:solidFill>
              <a:srgbClr val="002060"/>
            </a:solidFill>
          </p:grpSpPr>
          <p:sp>
            <p:nvSpPr>
              <p:cNvPr id="124" name="Oval 123">
                <a:extLst>
                  <a:ext uri="{FF2B5EF4-FFF2-40B4-BE49-F238E27FC236}">
                    <a16:creationId xmlns:a16="http://schemas.microsoft.com/office/drawing/2014/main" id="{88AD27EC-6761-3240-9795-882AA7068162}"/>
                  </a:ext>
                </a:extLst>
              </p:cNvPr>
              <p:cNvSpPr/>
              <p:nvPr/>
            </p:nvSpPr>
            <p:spPr>
              <a:xfrm>
                <a:off x="1436193" y="3809999"/>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D80E1D0D-36D9-1645-82CF-231781AE4DDA}"/>
                  </a:ext>
                </a:extLst>
              </p:cNvPr>
              <p:cNvSpPr/>
              <p:nvPr/>
            </p:nvSpPr>
            <p:spPr>
              <a:xfrm>
                <a:off x="1527028" y="3816055"/>
                <a:ext cx="90835" cy="90835"/>
              </a:xfrm>
              <a:prstGeom prst="ellipse">
                <a:avLst/>
              </a:prstGeom>
              <a:grp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36" name="Group 1035">
            <a:extLst>
              <a:ext uri="{FF2B5EF4-FFF2-40B4-BE49-F238E27FC236}">
                <a16:creationId xmlns:a16="http://schemas.microsoft.com/office/drawing/2014/main" id="{7085A7FF-C996-E842-ACEB-65093317A0F3}"/>
              </a:ext>
            </a:extLst>
          </p:cNvPr>
          <p:cNvGrpSpPr/>
          <p:nvPr/>
        </p:nvGrpSpPr>
        <p:grpSpPr>
          <a:xfrm>
            <a:off x="6851179" y="3260166"/>
            <a:ext cx="769636" cy="1900989"/>
            <a:chOff x="5597275" y="1790700"/>
            <a:chExt cx="769636" cy="1900989"/>
          </a:xfrm>
        </p:grpSpPr>
        <p:grpSp>
          <p:nvGrpSpPr>
            <p:cNvPr id="1031" name="Group 1030">
              <a:extLst>
                <a:ext uri="{FF2B5EF4-FFF2-40B4-BE49-F238E27FC236}">
                  <a16:creationId xmlns:a16="http://schemas.microsoft.com/office/drawing/2014/main" id="{70483A16-7CA0-644E-BF5A-E44E8F065D07}"/>
                </a:ext>
              </a:extLst>
            </p:cNvPr>
            <p:cNvGrpSpPr/>
            <p:nvPr/>
          </p:nvGrpSpPr>
          <p:grpSpPr>
            <a:xfrm>
              <a:off x="5597275" y="1790700"/>
              <a:ext cx="769636" cy="1900989"/>
              <a:chOff x="5597275" y="1710489"/>
              <a:chExt cx="769636" cy="1900989"/>
            </a:xfrm>
          </p:grpSpPr>
          <p:pic>
            <p:nvPicPr>
              <p:cNvPr id="130" name="Picture 4" descr="Résultat de recherche d'images pour &quot;eppendorf dessin&quot;&quot;">
                <a:extLst>
                  <a:ext uri="{FF2B5EF4-FFF2-40B4-BE49-F238E27FC236}">
                    <a16:creationId xmlns:a16="http://schemas.microsoft.com/office/drawing/2014/main" id="{1FC40191-E3B2-1B48-AD2B-AFE651313C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7275" y="1710489"/>
                <a:ext cx="769636" cy="1900989"/>
              </a:xfrm>
              <a:prstGeom prst="rect">
                <a:avLst/>
              </a:prstGeom>
              <a:noFill/>
              <a:extLst>
                <a:ext uri="{909E8E84-426E-40DD-AFC4-6F175D3DCCD1}">
                  <a14:hiddenFill xmlns:a14="http://schemas.microsoft.com/office/drawing/2010/main">
                    <a:solidFill>
                      <a:srgbClr val="FFFFFF"/>
                    </a:solidFill>
                  </a14:hiddenFill>
                </a:ext>
              </a:extLst>
            </p:spPr>
          </p:pic>
          <p:cxnSp>
            <p:nvCxnSpPr>
              <p:cNvPr id="135" name="Straight Connector 134">
                <a:extLst>
                  <a:ext uri="{FF2B5EF4-FFF2-40B4-BE49-F238E27FC236}">
                    <a16:creationId xmlns:a16="http://schemas.microsoft.com/office/drawing/2014/main" id="{699744D0-48B1-EA4F-AF38-1C709A68D4CA}"/>
                  </a:ext>
                </a:extLst>
              </p:cNvPr>
              <p:cNvCxnSpPr/>
              <p:nvPr/>
            </p:nvCxnSpPr>
            <p:spPr>
              <a:xfrm>
                <a:off x="5799221" y="2221834"/>
                <a:ext cx="513347" cy="0"/>
              </a:xfrm>
              <a:prstGeom prst="line">
                <a:avLst/>
              </a:prstGeom>
              <a:ln w="19050">
                <a:solidFill>
                  <a:srgbClr val="212935"/>
                </a:solidFill>
              </a:ln>
            </p:spPr>
            <p:style>
              <a:lnRef idx="1">
                <a:schemeClr val="accent1"/>
              </a:lnRef>
              <a:fillRef idx="0">
                <a:schemeClr val="accent1"/>
              </a:fillRef>
              <a:effectRef idx="0">
                <a:schemeClr val="accent1"/>
              </a:effectRef>
              <a:fontRef idx="minor">
                <a:schemeClr val="tx1"/>
              </a:fontRef>
            </p:style>
          </p:cxnSp>
        </p:grpSp>
        <p:sp>
          <p:nvSpPr>
            <p:cNvPr id="1032" name="Rectangle 1031">
              <a:extLst>
                <a:ext uri="{FF2B5EF4-FFF2-40B4-BE49-F238E27FC236}">
                  <a16:creationId xmlns:a16="http://schemas.microsoft.com/office/drawing/2014/main" id="{E43D88B8-0CF8-B248-8859-B3E6C6DB76AE}"/>
                </a:ext>
              </a:extLst>
            </p:cNvPr>
            <p:cNvSpPr/>
            <p:nvPr/>
          </p:nvSpPr>
          <p:spPr>
            <a:xfrm>
              <a:off x="5895191" y="2388198"/>
              <a:ext cx="285077"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6FF1F76B-88F7-FF4F-8E66-D2AC4FA00B5A}"/>
                </a:ext>
              </a:extLst>
            </p:cNvPr>
            <p:cNvSpPr/>
            <p:nvPr/>
          </p:nvSpPr>
          <p:spPr>
            <a:xfrm>
              <a:off x="5953461" y="3089238"/>
              <a:ext cx="285077"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4BDD700D-6A96-AA4D-A596-B7B5A0A110C9}"/>
                </a:ext>
              </a:extLst>
            </p:cNvPr>
            <p:cNvSpPr/>
            <p:nvPr/>
          </p:nvSpPr>
          <p:spPr>
            <a:xfrm>
              <a:off x="6004560" y="2502946"/>
              <a:ext cx="285077"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94FDC4C8-61D9-CC4E-BB35-7D0D8A84C199}"/>
                </a:ext>
              </a:extLst>
            </p:cNvPr>
            <p:cNvSpPr/>
            <p:nvPr/>
          </p:nvSpPr>
          <p:spPr>
            <a:xfrm>
              <a:off x="5855746" y="2612316"/>
              <a:ext cx="285077" cy="45719"/>
            </a:xfrm>
            <a:prstGeom prst="rect">
              <a:avLst/>
            </a:prstGeom>
            <a:solidFill>
              <a:srgbClr val="EE9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FF202D12-F7B1-344A-AD3A-581DABFC47B4}"/>
                </a:ext>
              </a:extLst>
            </p:cNvPr>
            <p:cNvSpPr/>
            <p:nvPr/>
          </p:nvSpPr>
          <p:spPr>
            <a:xfrm>
              <a:off x="5997388" y="2796989"/>
              <a:ext cx="285077" cy="45719"/>
            </a:xfrm>
            <a:prstGeom prst="rect">
              <a:avLst/>
            </a:prstGeom>
            <a:solidFill>
              <a:srgbClr val="EE9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F192C37A-BF1F-1A44-9DBB-BC004F74D212}"/>
                </a:ext>
              </a:extLst>
            </p:cNvPr>
            <p:cNvSpPr/>
            <p:nvPr/>
          </p:nvSpPr>
          <p:spPr>
            <a:xfrm>
              <a:off x="5905948" y="3200400"/>
              <a:ext cx="285077" cy="45719"/>
            </a:xfrm>
            <a:prstGeom prst="rect">
              <a:avLst/>
            </a:prstGeom>
            <a:solidFill>
              <a:srgbClr val="EE9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49D5FFCC-2EE8-3846-AF39-E0E96FEE31A7}"/>
                </a:ext>
              </a:extLst>
            </p:cNvPr>
            <p:cNvSpPr/>
            <p:nvPr/>
          </p:nvSpPr>
          <p:spPr>
            <a:xfrm>
              <a:off x="5889812" y="2947596"/>
              <a:ext cx="285077" cy="45719"/>
            </a:xfrm>
            <a:prstGeom prst="rect">
              <a:avLst/>
            </a:prstGeom>
            <a:solidFill>
              <a:srgbClr val="2DB6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86AA8936-BAC4-3941-9B60-75972A4068AF}"/>
                </a:ext>
              </a:extLst>
            </p:cNvPr>
            <p:cNvSpPr/>
            <p:nvPr/>
          </p:nvSpPr>
          <p:spPr>
            <a:xfrm>
              <a:off x="5896983" y="2712721"/>
              <a:ext cx="285077" cy="45719"/>
            </a:xfrm>
            <a:prstGeom prst="rect">
              <a:avLst/>
            </a:prstGeom>
            <a:solidFill>
              <a:srgbClr val="2DB6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E6F86E2F-214C-D644-B9D0-FF8F506B9292}"/>
                </a:ext>
              </a:extLst>
            </p:cNvPr>
            <p:cNvSpPr/>
            <p:nvPr/>
          </p:nvSpPr>
          <p:spPr>
            <a:xfrm>
              <a:off x="5907741" y="3299012"/>
              <a:ext cx="285077" cy="45719"/>
            </a:xfrm>
            <a:prstGeom prst="rect">
              <a:avLst/>
            </a:prstGeom>
            <a:solidFill>
              <a:srgbClr val="2DB6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5" name="Group 1034">
            <a:extLst>
              <a:ext uri="{FF2B5EF4-FFF2-40B4-BE49-F238E27FC236}">
                <a16:creationId xmlns:a16="http://schemas.microsoft.com/office/drawing/2014/main" id="{76911F67-636C-A74E-BF52-A881FD007713}"/>
              </a:ext>
            </a:extLst>
          </p:cNvPr>
          <p:cNvGrpSpPr/>
          <p:nvPr/>
        </p:nvGrpSpPr>
        <p:grpSpPr>
          <a:xfrm>
            <a:off x="5002368" y="3222066"/>
            <a:ext cx="769636" cy="1900989"/>
            <a:chOff x="3359402" y="1798722"/>
            <a:chExt cx="769636" cy="1900989"/>
          </a:xfrm>
        </p:grpSpPr>
        <p:grpSp>
          <p:nvGrpSpPr>
            <p:cNvPr id="1030" name="Group 1029">
              <a:extLst>
                <a:ext uri="{FF2B5EF4-FFF2-40B4-BE49-F238E27FC236}">
                  <a16:creationId xmlns:a16="http://schemas.microsoft.com/office/drawing/2014/main" id="{6D29336C-E481-2F4C-ABCA-1FB0CFF6A04A}"/>
                </a:ext>
              </a:extLst>
            </p:cNvPr>
            <p:cNvGrpSpPr/>
            <p:nvPr/>
          </p:nvGrpSpPr>
          <p:grpSpPr>
            <a:xfrm>
              <a:off x="3359402" y="1798722"/>
              <a:ext cx="769636" cy="1900989"/>
              <a:chOff x="3359402" y="1798722"/>
              <a:chExt cx="769636" cy="1900989"/>
            </a:xfrm>
          </p:grpSpPr>
          <p:pic>
            <p:nvPicPr>
              <p:cNvPr id="1028" name="Picture 4" descr="Résultat de recherche d'images pour &quot;eppendorf dessin&quot;&quot;">
                <a:extLst>
                  <a:ext uri="{FF2B5EF4-FFF2-40B4-BE49-F238E27FC236}">
                    <a16:creationId xmlns:a16="http://schemas.microsoft.com/office/drawing/2014/main" id="{F51D295F-0F3D-3147-B6B7-82BC13ECAC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402" y="1798722"/>
                <a:ext cx="769636" cy="1900989"/>
              </a:xfrm>
              <a:prstGeom prst="rect">
                <a:avLst/>
              </a:prstGeom>
              <a:noFill/>
              <a:extLst>
                <a:ext uri="{909E8E84-426E-40DD-AFC4-6F175D3DCCD1}">
                  <a14:hiddenFill xmlns:a14="http://schemas.microsoft.com/office/drawing/2010/main">
                    <a:solidFill>
                      <a:srgbClr val="FFFFFF"/>
                    </a:solidFill>
                  </a14:hiddenFill>
                </a:ext>
              </a:extLst>
            </p:spPr>
          </p:pic>
          <p:cxnSp>
            <p:nvCxnSpPr>
              <p:cNvPr id="126" name="Straight Connector 125">
                <a:extLst>
                  <a:ext uri="{FF2B5EF4-FFF2-40B4-BE49-F238E27FC236}">
                    <a16:creationId xmlns:a16="http://schemas.microsoft.com/office/drawing/2014/main" id="{E45EBA37-4995-8A4E-9A5E-9E9A60E35DBA}"/>
                  </a:ext>
                </a:extLst>
              </p:cNvPr>
              <p:cNvCxnSpPr/>
              <p:nvPr/>
            </p:nvCxnSpPr>
            <p:spPr>
              <a:xfrm>
                <a:off x="3556158" y="2277981"/>
                <a:ext cx="513347" cy="0"/>
              </a:xfrm>
              <a:prstGeom prst="line">
                <a:avLst/>
              </a:prstGeom>
              <a:ln w="19050">
                <a:solidFill>
                  <a:srgbClr val="212935"/>
                </a:solidFill>
              </a:ln>
            </p:spPr>
            <p:style>
              <a:lnRef idx="1">
                <a:schemeClr val="accent1"/>
              </a:lnRef>
              <a:fillRef idx="0">
                <a:schemeClr val="accent1"/>
              </a:fillRef>
              <a:effectRef idx="0">
                <a:schemeClr val="accent1"/>
              </a:effectRef>
              <a:fontRef idx="minor">
                <a:schemeClr val="tx1"/>
              </a:fontRef>
            </p:style>
          </p:cxnSp>
        </p:grpSp>
        <p:sp>
          <p:nvSpPr>
            <p:cNvPr id="1033" name="Freeform 1032">
              <a:extLst>
                <a:ext uri="{FF2B5EF4-FFF2-40B4-BE49-F238E27FC236}">
                  <a16:creationId xmlns:a16="http://schemas.microsoft.com/office/drawing/2014/main" id="{76C8D364-681C-B949-9622-B56923883571}"/>
                </a:ext>
              </a:extLst>
            </p:cNvPr>
            <p:cNvSpPr/>
            <p:nvPr/>
          </p:nvSpPr>
          <p:spPr>
            <a:xfrm>
              <a:off x="3644846" y="2345167"/>
              <a:ext cx="217149" cy="236668"/>
            </a:xfrm>
            <a:custGeom>
              <a:avLst/>
              <a:gdLst>
                <a:gd name="connsiteX0" fmla="*/ 43031 w 478716"/>
                <a:gd name="connsiteY0" fmla="*/ 225911 h 521746"/>
                <a:gd name="connsiteX1" fmla="*/ 59167 w 478716"/>
                <a:gd name="connsiteY1" fmla="*/ 80682 h 521746"/>
                <a:gd name="connsiteX2" fmla="*/ 69925 w 478716"/>
                <a:gd name="connsiteY2" fmla="*/ 64546 h 521746"/>
                <a:gd name="connsiteX3" fmla="*/ 75304 w 478716"/>
                <a:gd name="connsiteY3" fmla="*/ 48409 h 521746"/>
                <a:gd name="connsiteX4" fmla="*/ 107577 w 478716"/>
                <a:gd name="connsiteY4" fmla="*/ 21515 h 521746"/>
                <a:gd name="connsiteX5" fmla="*/ 145229 w 478716"/>
                <a:gd name="connsiteY5" fmla="*/ 0 h 521746"/>
                <a:gd name="connsiteX6" fmla="*/ 177502 w 478716"/>
                <a:gd name="connsiteY6" fmla="*/ 37652 h 521746"/>
                <a:gd name="connsiteX7" fmla="*/ 182880 w 478716"/>
                <a:gd name="connsiteY7" fmla="*/ 53788 h 521746"/>
                <a:gd name="connsiteX8" fmla="*/ 177502 w 478716"/>
                <a:gd name="connsiteY8" fmla="*/ 107576 h 521746"/>
                <a:gd name="connsiteX9" fmla="*/ 161365 w 478716"/>
                <a:gd name="connsiteY9" fmla="*/ 161365 h 521746"/>
                <a:gd name="connsiteX10" fmla="*/ 150607 w 478716"/>
                <a:gd name="connsiteY10" fmla="*/ 199016 h 521746"/>
                <a:gd name="connsiteX11" fmla="*/ 172123 w 478716"/>
                <a:gd name="connsiteY11" fmla="*/ 268941 h 521746"/>
                <a:gd name="connsiteX12" fmla="*/ 209774 w 478716"/>
                <a:gd name="connsiteY12" fmla="*/ 263562 h 521746"/>
                <a:gd name="connsiteX13" fmla="*/ 220532 w 478716"/>
                <a:gd name="connsiteY13" fmla="*/ 225911 h 521746"/>
                <a:gd name="connsiteX14" fmla="*/ 215153 w 478716"/>
                <a:gd name="connsiteY14" fmla="*/ 129092 h 521746"/>
                <a:gd name="connsiteX15" fmla="*/ 220532 w 478716"/>
                <a:gd name="connsiteY15" fmla="*/ 64546 h 521746"/>
                <a:gd name="connsiteX16" fmla="*/ 231290 w 478716"/>
                <a:gd name="connsiteY16" fmla="*/ 48409 h 521746"/>
                <a:gd name="connsiteX17" fmla="*/ 252805 w 478716"/>
                <a:gd name="connsiteY17" fmla="*/ 53788 h 521746"/>
                <a:gd name="connsiteX18" fmla="*/ 285078 w 478716"/>
                <a:gd name="connsiteY18" fmla="*/ 80682 h 521746"/>
                <a:gd name="connsiteX19" fmla="*/ 295836 w 478716"/>
                <a:gd name="connsiteY19" fmla="*/ 112955 h 521746"/>
                <a:gd name="connsiteX20" fmla="*/ 301214 w 478716"/>
                <a:gd name="connsiteY20" fmla="*/ 129092 h 521746"/>
                <a:gd name="connsiteX21" fmla="*/ 301214 w 478716"/>
                <a:gd name="connsiteY21" fmla="*/ 268941 h 521746"/>
                <a:gd name="connsiteX22" fmla="*/ 311972 w 478716"/>
                <a:gd name="connsiteY22" fmla="*/ 285078 h 521746"/>
                <a:gd name="connsiteX23" fmla="*/ 344245 w 478716"/>
                <a:gd name="connsiteY23" fmla="*/ 301214 h 521746"/>
                <a:gd name="connsiteX24" fmla="*/ 376518 w 478716"/>
                <a:gd name="connsiteY24" fmla="*/ 279699 h 521746"/>
                <a:gd name="connsiteX25" fmla="*/ 387276 w 478716"/>
                <a:gd name="connsiteY25" fmla="*/ 247426 h 521746"/>
                <a:gd name="connsiteX26" fmla="*/ 381897 w 478716"/>
                <a:gd name="connsiteY26" fmla="*/ 155986 h 521746"/>
                <a:gd name="connsiteX27" fmla="*/ 376518 w 478716"/>
                <a:gd name="connsiteY27" fmla="*/ 118334 h 521746"/>
                <a:gd name="connsiteX28" fmla="*/ 381897 w 478716"/>
                <a:gd name="connsiteY28" fmla="*/ 80682 h 521746"/>
                <a:gd name="connsiteX29" fmla="*/ 430306 w 478716"/>
                <a:gd name="connsiteY29" fmla="*/ 86061 h 521746"/>
                <a:gd name="connsiteX30" fmla="*/ 457200 w 478716"/>
                <a:gd name="connsiteY30" fmla="*/ 112955 h 521746"/>
                <a:gd name="connsiteX31" fmla="*/ 473337 w 478716"/>
                <a:gd name="connsiteY31" fmla="*/ 166743 h 521746"/>
                <a:gd name="connsiteX32" fmla="*/ 478716 w 478716"/>
                <a:gd name="connsiteY32" fmla="*/ 182880 h 521746"/>
                <a:gd name="connsiteX33" fmla="*/ 473337 w 478716"/>
                <a:gd name="connsiteY33" fmla="*/ 274320 h 521746"/>
                <a:gd name="connsiteX34" fmla="*/ 467958 w 478716"/>
                <a:gd name="connsiteY34" fmla="*/ 290456 h 521746"/>
                <a:gd name="connsiteX35" fmla="*/ 451822 w 478716"/>
                <a:gd name="connsiteY35" fmla="*/ 306593 h 521746"/>
                <a:gd name="connsiteX36" fmla="*/ 414170 w 478716"/>
                <a:gd name="connsiteY36" fmla="*/ 344245 h 521746"/>
                <a:gd name="connsiteX37" fmla="*/ 398033 w 478716"/>
                <a:gd name="connsiteY37" fmla="*/ 355002 h 521746"/>
                <a:gd name="connsiteX38" fmla="*/ 381897 w 478716"/>
                <a:gd name="connsiteY38" fmla="*/ 365760 h 521746"/>
                <a:gd name="connsiteX39" fmla="*/ 365760 w 478716"/>
                <a:gd name="connsiteY39" fmla="*/ 371139 h 521746"/>
                <a:gd name="connsiteX40" fmla="*/ 199017 w 478716"/>
                <a:gd name="connsiteY40" fmla="*/ 381896 h 521746"/>
                <a:gd name="connsiteX41" fmla="*/ 182880 w 478716"/>
                <a:gd name="connsiteY41" fmla="*/ 387275 h 521746"/>
                <a:gd name="connsiteX42" fmla="*/ 150607 w 478716"/>
                <a:gd name="connsiteY42" fmla="*/ 408791 h 521746"/>
                <a:gd name="connsiteX43" fmla="*/ 134471 w 478716"/>
                <a:gd name="connsiteY43" fmla="*/ 505609 h 521746"/>
                <a:gd name="connsiteX44" fmla="*/ 166744 w 478716"/>
                <a:gd name="connsiteY44" fmla="*/ 521746 h 521746"/>
                <a:gd name="connsiteX45" fmla="*/ 242047 w 478716"/>
                <a:gd name="connsiteY45" fmla="*/ 510988 h 521746"/>
                <a:gd name="connsiteX46" fmla="*/ 274320 w 478716"/>
                <a:gd name="connsiteY46" fmla="*/ 500231 h 521746"/>
                <a:gd name="connsiteX47" fmla="*/ 290457 w 478716"/>
                <a:gd name="connsiteY47" fmla="*/ 489473 h 521746"/>
                <a:gd name="connsiteX48" fmla="*/ 306593 w 478716"/>
                <a:gd name="connsiteY48" fmla="*/ 484094 h 521746"/>
                <a:gd name="connsiteX49" fmla="*/ 301214 w 478716"/>
                <a:gd name="connsiteY49" fmla="*/ 430306 h 521746"/>
                <a:gd name="connsiteX50" fmla="*/ 290457 w 478716"/>
                <a:gd name="connsiteY50" fmla="*/ 414169 h 521746"/>
                <a:gd name="connsiteX51" fmla="*/ 242047 w 478716"/>
                <a:gd name="connsiteY51" fmla="*/ 387275 h 521746"/>
                <a:gd name="connsiteX52" fmla="*/ 193638 w 478716"/>
                <a:gd name="connsiteY52" fmla="*/ 392654 h 521746"/>
                <a:gd name="connsiteX53" fmla="*/ 161365 w 478716"/>
                <a:gd name="connsiteY53" fmla="*/ 403412 h 521746"/>
                <a:gd name="connsiteX54" fmla="*/ 145229 w 478716"/>
                <a:gd name="connsiteY54" fmla="*/ 408791 h 521746"/>
                <a:gd name="connsiteX55" fmla="*/ 96819 w 478716"/>
                <a:gd name="connsiteY55" fmla="*/ 446442 h 521746"/>
                <a:gd name="connsiteX56" fmla="*/ 80683 w 478716"/>
                <a:gd name="connsiteY56" fmla="*/ 451821 h 521746"/>
                <a:gd name="connsiteX57" fmla="*/ 32273 w 478716"/>
                <a:gd name="connsiteY57" fmla="*/ 446442 h 521746"/>
                <a:gd name="connsiteX58" fmla="*/ 16137 w 478716"/>
                <a:gd name="connsiteY58" fmla="*/ 435685 h 521746"/>
                <a:gd name="connsiteX59" fmla="*/ 0 w 478716"/>
                <a:gd name="connsiteY59" fmla="*/ 403412 h 521746"/>
                <a:gd name="connsiteX60" fmla="*/ 5379 w 478716"/>
                <a:gd name="connsiteY60" fmla="*/ 387275 h 521746"/>
                <a:gd name="connsiteX61" fmla="*/ 53789 w 478716"/>
                <a:gd name="connsiteY61" fmla="*/ 365760 h 521746"/>
                <a:gd name="connsiteX62" fmla="*/ 69925 w 478716"/>
                <a:gd name="connsiteY62" fmla="*/ 360381 h 521746"/>
                <a:gd name="connsiteX63" fmla="*/ 75304 w 478716"/>
                <a:gd name="connsiteY63" fmla="*/ 333487 h 52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78716" h="521746">
                  <a:moveTo>
                    <a:pt x="43031" y="225911"/>
                  </a:moveTo>
                  <a:cubicBezTo>
                    <a:pt x="43150" y="223420"/>
                    <a:pt x="38235" y="112078"/>
                    <a:pt x="59167" y="80682"/>
                  </a:cubicBezTo>
                  <a:lnTo>
                    <a:pt x="69925" y="64546"/>
                  </a:lnTo>
                  <a:cubicBezTo>
                    <a:pt x="71718" y="59167"/>
                    <a:pt x="72159" y="53127"/>
                    <a:pt x="75304" y="48409"/>
                  </a:cubicBezTo>
                  <a:cubicBezTo>
                    <a:pt x="84436" y="34711"/>
                    <a:pt x="94949" y="30535"/>
                    <a:pt x="107577" y="21515"/>
                  </a:cubicBezTo>
                  <a:cubicBezTo>
                    <a:pt x="136070" y="1163"/>
                    <a:pt x="119043" y="8729"/>
                    <a:pt x="145229" y="0"/>
                  </a:cubicBezTo>
                  <a:cubicBezTo>
                    <a:pt x="177745" y="8129"/>
                    <a:pt x="164407" y="-1634"/>
                    <a:pt x="177502" y="37652"/>
                  </a:cubicBezTo>
                  <a:lnTo>
                    <a:pt x="182880" y="53788"/>
                  </a:lnTo>
                  <a:cubicBezTo>
                    <a:pt x="181087" y="71717"/>
                    <a:pt x="180050" y="89738"/>
                    <a:pt x="177502" y="107576"/>
                  </a:cubicBezTo>
                  <a:cubicBezTo>
                    <a:pt x="175470" y="121802"/>
                    <a:pt x="165109" y="150135"/>
                    <a:pt x="161365" y="161365"/>
                  </a:cubicBezTo>
                  <a:cubicBezTo>
                    <a:pt x="153648" y="184516"/>
                    <a:pt x="157362" y="171998"/>
                    <a:pt x="150607" y="199016"/>
                  </a:cubicBezTo>
                  <a:cubicBezTo>
                    <a:pt x="151377" y="207487"/>
                    <a:pt x="141204" y="265849"/>
                    <a:pt x="172123" y="268941"/>
                  </a:cubicBezTo>
                  <a:cubicBezTo>
                    <a:pt x="184738" y="270203"/>
                    <a:pt x="197224" y="265355"/>
                    <a:pt x="209774" y="263562"/>
                  </a:cubicBezTo>
                  <a:cubicBezTo>
                    <a:pt x="212311" y="255952"/>
                    <a:pt x="220532" y="232665"/>
                    <a:pt x="220532" y="225911"/>
                  </a:cubicBezTo>
                  <a:cubicBezTo>
                    <a:pt x="220532" y="193588"/>
                    <a:pt x="216946" y="161365"/>
                    <a:pt x="215153" y="129092"/>
                  </a:cubicBezTo>
                  <a:cubicBezTo>
                    <a:pt x="216946" y="107577"/>
                    <a:pt x="216298" y="85717"/>
                    <a:pt x="220532" y="64546"/>
                  </a:cubicBezTo>
                  <a:cubicBezTo>
                    <a:pt x="221800" y="58207"/>
                    <a:pt x="225157" y="50453"/>
                    <a:pt x="231290" y="48409"/>
                  </a:cubicBezTo>
                  <a:cubicBezTo>
                    <a:pt x="238303" y="46071"/>
                    <a:pt x="245633" y="51995"/>
                    <a:pt x="252805" y="53788"/>
                  </a:cubicBezTo>
                  <a:cubicBezTo>
                    <a:pt x="262848" y="60484"/>
                    <a:pt x="278988" y="69719"/>
                    <a:pt x="285078" y="80682"/>
                  </a:cubicBezTo>
                  <a:cubicBezTo>
                    <a:pt x="290585" y="90595"/>
                    <a:pt x="292250" y="102197"/>
                    <a:pt x="295836" y="112955"/>
                  </a:cubicBezTo>
                  <a:lnTo>
                    <a:pt x="301214" y="129092"/>
                  </a:lnTo>
                  <a:cubicBezTo>
                    <a:pt x="300593" y="142140"/>
                    <a:pt x="287185" y="231530"/>
                    <a:pt x="301214" y="268941"/>
                  </a:cubicBezTo>
                  <a:cubicBezTo>
                    <a:pt x="303484" y="274994"/>
                    <a:pt x="307401" y="280507"/>
                    <a:pt x="311972" y="285078"/>
                  </a:cubicBezTo>
                  <a:cubicBezTo>
                    <a:pt x="322398" y="295503"/>
                    <a:pt x="331123" y="296840"/>
                    <a:pt x="344245" y="301214"/>
                  </a:cubicBezTo>
                  <a:cubicBezTo>
                    <a:pt x="365659" y="295860"/>
                    <a:pt x="367232" y="300593"/>
                    <a:pt x="376518" y="279699"/>
                  </a:cubicBezTo>
                  <a:cubicBezTo>
                    <a:pt x="381124" y="269337"/>
                    <a:pt x="387276" y="247426"/>
                    <a:pt x="387276" y="247426"/>
                  </a:cubicBezTo>
                  <a:cubicBezTo>
                    <a:pt x="385483" y="216946"/>
                    <a:pt x="384433" y="186413"/>
                    <a:pt x="381897" y="155986"/>
                  </a:cubicBezTo>
                  <a:cubicBezTo>
                    <a:pt x="380844" y="143352"/>
                    <a:pt x="376518" y="131012"/>
                    <a:pt x="376518" y="118334"/>
                  </a:cubicBezTo>
                  <a:cubicBezTo>
                    <a:pt x="376518" y="105656"/>
                    <a:pt x="380104" y="93233"/>
                    <a:pt x="381897" y="80682"/>
                  </a:cubicBezTo>
                  <a:cubicBezTo>
                    <a:pt x="398033" y="82475"/>
                    <a:pt x="414555" y="82123"/>
                    <a:pt x="430306" y="86061"/>
                  </a:cubicBezTo>
                  <a:cubicBezTo>
                    <a:pt x="441961" y="88975"/>
                    <a:pt x="452717" y="102869"/>
                    <a:pt x="457200" y="112955"/>
                  </a:cubicBezTo>
                  <a:cubicBezTo>
                    <a:pt x="467426" y="135964"/>
                    <a:pt x="467078" y="144838"/>
                    <a:pt x="473337" y="166743"/>
                  </a:cubicBezTo>
                  <a:cubicBezTo>
                    <a:pt x="474895" y="172195"/>
                    <a:pt x="476923" y="177501"/>
                    <a:pt x="478716" y="182880"/>
                  </a:cubicBezTo>
                  <a:cubicBezTo>
                    <a:pt x="476923" y="213360"/>
                    <a:pt x="476375" y="243939"/>
                    <a:pt x="473337" y="274320"/>
                  </a:cubicBezTo>
                  <a:cubicBezTo>
                    <a:pt x="472773" y="279962"/>
                    <a:pt x="471103" y="285739"/>
                    <a:pt x="467958" y="290456"/>
                  </a:cubicBezTo>
                  <a:cubicBezTo>
                    <a:pt x="463739" y="296785"/>
                    <a:pt x="457201" y="301214"/>
                    <a:pt x="451822" y="306593"/>
                  </a:cubicBezTo>
                  <a:cubicBezTo>
                    <a:pt x="442354" y="334994"/>
                    <a:pt x="451160" y="319585"/>
                    <a:pt x="414170" y="344245"/>
                  </a:cubicBezTo>
                  <a:lnTo>
                    <a:pt x="398033" y="355002"/>
                  </a:lnTo>
                  <a:cubicBezTo>
                    <a:pt x="392654" y="358588"/>
                    <a:pt x="388030" y="363716"/>
                    <a:pt x="381897" y="365760"/>
                  </a:cubicBezTo>
                  <a:cubicBezTo>
                    <a:pt x="376518" y="367553"/>
                    <a:pt x="371295" y="369909"/>
                    <a:pt x="365760" y="371139"/>
                  </a:cubicBezTo>
                  <a:cubicBezTo>
                    <a:pt x="312566" y="382960"/>
                    <a:pt x="248430" y="379920"/>
                    <a:pt x="199017" y="381896"/>
                  </a:cubicBezTo>
                  <a:cubicBezTo>
                    <a:pt x="193638" y="383689"/>
                    <a:pt x="187836" y="384521"/>
                    <a:pt x="182880" y="387275"/>
                  </a:cubicBezTo>
                  <a:cubicBezTo>
                    <a:pt x="171578" y="393554"/>
                    <a:pt x="150607" y="408791"/>
                    <a:pt x="150607" y="408791"/>
                  </a:cubicBezTo>
                  <a:cubicBezTo>
                    <a:pt x="123685" y="449174"/>
                    <a:pt x="117049" y="444632"/>
                    <a:pt x="134471" y="505609"/>
                  </a:cubicBezTo>
                  <a:cubicBezTo>
                    <a:pt x="136666" y="513293"/>
                    <a:pt x="160839" y="519778"/>
                    <a:pt x="166744" y="521746"/>
                  </a:cubicBezTo>
                  <a:cubicBezTo>
                    <a:pt x="204133" y="518007"/>
                    <a:pt x="212797" y="519763"/>
                    <a:pt x="242047" y="510988"/>
                  </a:cubicBezTo>
                  <a:cubicBezTo>
                    <a:pt x="252908" y="507730"/>
                    <a:pt x="274320" y="500231"/>
                    <a:pt x="274320" y="500231"/>
                  </a:cubicBezTo>
                  <a:cubicBezTo>
                    <a:pt x="279699" y="496645"/>
                    <a:pt x="284675" y="492364"/>
                    <a:pt x="290457" y="489473"/>
                  </a:cubicBezTo>
                  <a:cubicBezTo>
                    <a:pt x="295528" y="486937"/>
                    <a:pt x="305579" y="489672"/>
                    <a:pt x="306593" y="484094"/>
                  </a:cubicBezTo>
                  <a:cubicBezTo>
                    <a:pt x="309816" y="466366"/>
                    <a:pt x="305266" y="447863"/>
                    <a:pt x="301214" y="430306"/>
                  </a:cubicBezTo>
                  <a:cubicBezTo>
                    <a:pt x="299760" y="424007"/>
                    <a:pt x="295322" y="418426"/>
                    <a:pt x="290457" y="414169"/>
                  </a:cubicBezTo>
                  <a:cubicBezTo>
                    <a:pt x="267695" y="394252"/>
                    <a:pt x="264210" y="394663"/>
                    <a:pt x="242047" y="387275"/>
                  </a:cubicBezTo>
                  <a:cubicBezTo>
                    <a:pt x="225911" y="389068"/>
                    <a:pt x="209558" y="389470"/>
                    <a:pt x="193638" y="392654"/>
                  </a:cubicBezTo>
                  <a:cubicBezTo>
                    <a:pt x="182519" y="394878"/>
                    <a:pt x="172123" y="399826"/>
                    <a:pt x="161365" y="403412"/>
                  </a:cubicBezTo>
                  <a:lnTo>
                    <a:pt x="145229" y="408791"/>
                  </a:lnTo>
                  <a:cubicBezTo>
                    <a:pt x="131306" y="422713"/>
                    <a:pt x="116120" y="440008"/>
                    <a:pt x="96819" y="446442"/>
                  </a:cubicBezTo>
                  <a:lnTo>
                    <a:pt x="80683" y="451821"/>
                  </a:lnTo>
                  <a:cubicBezTo>
                    <a:pt x="64546" y="450028"/>
                    <a:pt x="48024" y="450380"/>
                    <a:pt x="32273" y="446442"/>
                  </a:cubicBezTo>
                  <a:cubicBezTo>
                    <a:pt x="26002" y="444874"/>
                    <a:pt x="20708" y="440256"/>
                    <a:pt x="16137" y="435685"/>
                  </a:cubicBezTo>
                  <a:cubicBezTo>
                    <a:pt x="5710" y="425258"/>
                    <a:pt x="4375" y="416536"/>
                    <a:pt x="0" y="403412"/>
                  </a:cubicBezTo>
                  <a:cubicBezTo>
                    <a:pt x="1793" y="398033"/>
                    <a:pt x="1837" y="391702"/>
                    <a:pt x="5379" y="387275"/>
                  </a:cubicBezTo>
                  <a:cubicBezTo>
                    <a:pt x="14677" y="375653"/>
                    <a:pt x="43931" y="369046"/>
                    <a:pt x="53789" y="365760"/>
                  </a:cubicBezTo>
                  <a:lnTo>
                    <a:pt x="69925" y="360381"/>
                  </a:lnTo>
                  <a:cubicBezTo>
                    <a:pt x="76438" y="340843"/>
                    <a:pt x="75304" y="349915"/>
                    <a:pt x="75304" y="333487"/>
                  </a:cubicBezTo>
                </a:path>
              </a:pathLst>
            </a:custGeom>
            <a:noFill/>
            <a:ln>
              <a:solidFill>
                <a:srgbClr val="2DB6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a:extLst>
                <a:ext uri="{FF2B5EF4-FFF2-40B4-BE49-F238E27FC236}">
                  <a16:creationId xmlns:a16="http://schemas.microsoft.com/office/drawing/2014/main" id="{15EADF56-57A8-2248-A04E-28467D5A4DA3}"/>
                </a:ext>
              </a:extLst>
            </p:cNvPr>
            <p:cNvSpPr/>
            <p:nvPr/>
          </p:nvSpPr>
          <p:spPr>
            <a:xfrm rot="4261740">
              <a:off x="3748837" y="2707341"/>
              <a:ext cx="217149" cy="236668"/>
            </a:xfrm>
            <a:custGeom>
              <a:avLst/>
              <a:gdLst>
                <a:gd name="connsiteX0" fmla="*/ 43031 w 478716"/>
                <a:gd name="connsiteY0" fmla="*/ 225911 h 521746"/>
                <a:gd name="connsiteX1" fmla="*/ 59167 w 478716"/>
                <a:gd name="connsiteY1" fmla="*/ 80682 h 521746"/>
                <a:gd name="connsiteX2" fmla="*/ 69925 w 478716"/>
                <a:gd name="connsiteY2" fmla="*/ 64546 h 521746"/>
                <a:gd name="connsiteX3" fmla="*/ 75304 w 478716"/>
                <a:gd name="connsiteY3" fmla="*/ 48409 h 521746"/>
                <a:gd name="connsiteX4" fmla="*/ 107577 w 478716"/>
                <a:gd name="connsiteY4" fmla="*/ 21515 h 521746"/>
                <a:gd name="connsiteX5" fmla="*/ 145229 w 478716"/>
                <a:gd name="connsiteY5" fmla="*/ 0 h 521746"/>
                <a:gd name="connsiteX6" fmla="*/ 177502 w 478716"/>
                <a:gd name="connsiteY6" fmla="*/ 37652 h 521746"/>
                <a:gd name="connsiteX7" fmla="*/ 182880 w 478716"/>
                <a:gd name="connsiteY7" fmla="*/ 53788 h 521746"/>
                <a:gd name="connsiteX8" fmla="*/ 177502 w 478716"/>
                <a:gd name="connsiteY8" fmla="*/ 107576 h 521746"/>
                <a:gd name="connsiteX9" fmla="*/ 161365 w 478716"/>
                <a:gd name="connsiteY9" fmla="*/ 161365 h 521746"/>
                <a:gd name="connsiteX10" fmla="*/ 150607 w 478716"/>
                <a:gd name="connsiteY10" fmla="*/ 199016 h 521746"/>
                <a:gd name="connsiteX11" fmla="*/ 172123 w 478716"/>
                <a:gd name="connsiteY11" fmla="*/ 268941 h 521746"/>
                <a:gd name="connsiteX12" fmla="*/ 209774 w 478716"/>
                <a:gd name="connsiteY12" fmla="*/ 263562 h 521746"/>
                <a:gd name="connsiteX13" fmla="*/ 220532 w 478716"/>
                <a:gd name="connsiteY13" fmla="*/ 225911 h 521746"/>
                <a:gd name="connsiteX14" fmla="*/ 215153 w 478716"/>
                <a:gd name="connsiteY14" fmla="*/ 129092 h 521746"/>
                <a:gd name="connsiteX15" fmla="*/ 220532 w 478716"/>
                <a:gd name="connsiteY15" fmla="*/ 64546 h 521746"/>
                <a:gd name="connsiteX16" fmla="*/ 231290 w 478716"/>
                <a:gd name="connsiteY16" fmla="*/ 48409 h 521746"/>
                <a:gd name="connsiteX17" fmla="*/ 252805 w 478716"/>
                <a:gd name="connsiteY17" fmla="*/ 53788 h 521746"/>
                <a:gd name="connsiteX18" fmla="*/ 285078 w 478716"/>
                <a:gd name="connsiteY18" fmla="*/ 80682 h 521746"/>
                <a:gd name="connsiteX19" fmla="*/ 295836 w 478716"/>
                <a:gd name="connsiteY19" fmla="*/ 112955 h 521746"/>
                <a:gd name="connsiteX20" fmla="*/ 301214 w 478716"/>
                <a:gd name="connsiteY20" fmla="*/ 129092 h 521746"/>
                <a:gd name="connsiteX21" fmla="*/ 301214 w 478716"/>
                <a:gd name="connsiteY21" fmla="*/ 268941 h 521746"/>
                <a:gd name="connsiteX22" fmla="*/ 311972 w 478716"/>
                <a:gd name="connsiteY22" fmla="*/ 285078 h 521746"/>
                <a:gd name="connsiteX23" fmla="*/ 344245 w 478716"/>
                <a:gd name="connsiteY23" fmla="*/ 301214 h 521746"/>
                <a:gd name="connsiteX24" fmla="*/ 376518 w 478716"/>
                <a:gd name="connsiteY24" fmla="*/ 279699 h 521746"/>
                <a:gd name="connsiteX25" fmla="*/ 387276 w 478716"/>
                <a:gd name="connsiteY25" fmla="*/ 247426 h 521746"/>
                <a:gd name="connsiteX26" fmla="*/ 381897 w 478716"/>
                <a:gd name="connsiteY26" fmla="*/ 155986 h 521746"/>
                <a:gd name="connsiteX27" fmla="*/ 376518 w 478716"/>
                <a:gd name="connsiteY27" fmla="*/ 118334 h 521746"/>
                <a:gd name="connsiteX28" fmla="*/ 381897 w 478716"/>
                <a:gd name="connsiteY28" fmla="*/ 80682 h 521746"/>
                <a:gd name="connsiteX29" fmla="*/ 430306 w 478716"/>
                <a:gd name="connsiteY29" fmla="*/ 86061 h 521746"/>
                <a:gd name="connsiteX30" fmla="*/ 457200 w 478716"/>
                <a:gd name="connsiteY30" fmla="*/ 112955 h 521746"/>
                <a:gd name="connsiteX31" fmla="*/ 473337 w 478716"/>
                <a:gd name="connsiteY31" fmla="*/ 166743 h 521746"/>
                <a:gd name="connsiteX32" fmla="*/ 478716 w 478716"/>
                <a:gd name="connsiteY32" fmla="*/ 182880 h 521746"/>
                <a:gd name="connsiteX33" fmla="*/ 473337 w 478716"/>
                <a:gd name="connsiteY33" fmla="*/ 274320 h 521746"/>
                <a:gd name="connsiteX34" fmla="*/ 467958 w 478716"/>
                <a:gd name="connsiteY34" fmla="*/ 290456 h 521746"/>
                <a:gd name="connsiteX35" fmla="*/ 451822 w 478716"/>
                <a:gd name="connsiteY35" fmla="*/ 306593 h 521746"/>
                <a:gd name="connsiteX36" fmla="*/ 414170 w 478716"/>
                <a:gd name="connsiteY36" fmla="*/ 344245 h 521746"/>
                <a:gd name="connsiteX37" fmla="*/ 398033 w 478716"/>
                <a:gd name="connsiteY37" fmla="*/ 355002 h 521746"/>
                <a:gd name="connsiteX38" fmla="*/ 381897 w 478716"/>
                <a:gd name="connsiteY38" fmla="*/ 365760 h 521746"/>
                <a:gd name="connsiteX39" fmla="*/ 365760 w 478716"/>
                <a:gd name="connsiteY39" fmla="*/ 371139 h 521746"/>
                <a:gd name="connsiteX40" fmla="*/ 199017 w 478716"/>
                <a:gd name="connsiteY40" fmla="*/ 381896 h 521746"/>
                <a:gd name="connsiteX41" fmla="*/ 182880 w 478716"/>
                <a:gd name="connsiteY41" fmla="*/ 387275 h 521746"/>
                <a:gd name="connsiteX42" fmla="*/ 150607 w 478716"/>
                <a:gd name="connsiteY42" fmla="*/ 408791 h 521746"/>
                <a:gd name="connsiteX43" fmla="*/ 134471 w 478716"/>
                <a:gd name="connsiteY43" fmla="*/ 505609 h 521746"/>
                <a:gd name="connsiteX44" fmla="*/ 166744 w 478716"/>
                <a:gd name="connsiteY44" fmla="*/ 521746 h 521746"/>
                <a:gd name="connsiteX45" fmla="*/ 242047 w 478716"/>
                <a:gd name="connsiteY45" fmla="*/ 510988 h 521746"/>
                <a:gd name="connsiteX46" fmla="*/ 274320 w 478716"/>
                <a:gd name="connsiteY46" fmla="*/ 500231 h 521746"/>
                <a:gd name="connsiteX47" fmla="*/ 290457 w 478716"/>
                <a:gd name="connsiteY47" fmla="*/ 489473 h 521746"/>
                <a:gd name="connsiteX48" fmla="*/ 306593 w 478716"/>
                <a:gd name="connsiteY48" fmla="*/ 484094 h 521746"/>
                <a:gd name="connsiteX49" fmla="*/ 301214 w 478716"/>
                <a:gd name="connsiteY49" fmla="*/ 430306 h 521746"/>
                <a:gd name="connsiteX50" fmla="*/ 290457 w 478716"/>
                <a:gd name="connsiteY50" fmla="*/ 414169 h 521746"/>
                <a:gd name="connsiteX51" fmla="*/ 242047 w 478716"/>
                <a:gd name="connsiteY51" fmla="*/ 387275 h 521746"/>
                <a:gd name="connsiteX52" fmla="*/ 193638 w 478716"/>
                <a:gd name="connsiteY52" fmla="*/ 392654 h 521746"/>
                <a:gd name="connsiteX53" fmla="*/ 161365 w 478716"/>
                <a:gd name="connsiteY53" fmla="*/ 403412 h 521746"/>
                <a:gd name="connsiteX54" fmla="*/ 145229 w 478716"/>
                <a:gd name="connsiteY54" fmla="*/ 408791 h 521746"/>
                <a:gd name="connsiteX55" fmla="*/ 96819 w 478716"/>
                <a:gd name="connsiteY55" fmla="*/ 446442 h 521746"/>
                <a:gd name="connsiteX56" fmla="*/ 80683 w 478716"/>
                <a:gd name="connsiteY56" fmla="*/ 451821 h 521746"/>
                <a:gd name="connsiteX57" fmla="*/ 32273 w 478716"/>
                <a:gd name="connsiteY57" fmla="*/ 446442 h 521746"/>
                <a:gd name="connsiteX58" fmla="*/ 16137 w 478716"/>
                <a:gd name="connsiteY58" fmla="*/ 435685 h 521746"/>
                <a:gd name="connsiteX59" fmla="*/ 0 w 478716"/>
                <a:gd name="connsiteY59" fmla="*/ 403412 h 521746"/>
                <a:gd name="connsiteX60" fmla="*/ 5379 w 478716"/>
                <a:gd name="connsiteY60" fmla="*/ 387275 h 521746"/>
                <a:gd name="connsiteX61" fmla="*/ 53789 w 478716"/>
                <a:gd name="connsiteY61" fmla="*/ 365760 h 521746"/>
                <a:gd name="connsiteX62" fmla="*/ 69925 w 478716"/>
                <a:gd name="connsiteY62" fmla="*/ 360381 h 521746"/>
                <a:gd name="connsiteX63" fmla="*/ 75304 w 478716"/>
                <a:gd name="connsiteY63" fmla="*/ 333487 h 52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78716" h="521746">
                  <a:moveTo>
                    <a:pt x="43031" y="225911"/>
                  </a:moveTo>
                  <a:cubicBezTo>
                    <a:pt x="43150" y="223420"/>
                    <a:pt x="38235" y="112078"/>
                    <a:pt x="59167" y="80682"/>
                  </a:cubicBezTo>
                  <a:lnTo>
                    <a:pt x="69925" y="64546"/>
                  </a:lnTo>
                  <a:cubicBezTo>
                    <a:pt x="71718" y="59167"/>
                    <a:pt x="72159" y="53127"/>
                    <a:pt x="75304" y="48409"/>
                  </a:cubicBezTo>
                  <a:cubicBezTo>
                    <a:pt x="84436" y="34711"/>
                    <a:pt x="94949" y="30535"/>
                    <a:pt x="107577" y="21515"/>
                  </a:cubicBezTo>
                  <a:cubicBezTo>
                    <a:pt x="136070" y="1163"/>
                    <a:pt x="119043" y="8729"/>
                    <a:pt x="145229" y="0"/>
                  </a:cubicBezTo>
                  <a:cubicBezTo>
                    <a:pt x="177745" y="8129"/>
                    <a:pt x="164407" y="-1634"/>
                    <a:pt x="177502" y="37652"/>
                  </a:cubicBezTo>
                  <a:lnTo>
                    <a:pt x="182880" y="53788"/>
                  </a:lnTo>
                  <a:cubicBezTo>
                    <a:pt x="181087" y="71717"/>
                    <a:pt x="180050" y="89738"/>
                    <a:pt x="177502" y="107576"/>
                  </a:cubicBezTo>
                  <a:cubicBezTo>
                    <a:pt x="175470" y="121802"/>
                    <a:pt x="165109" y="150135"/>
                    <a:pt x="161365" y="161365"/>
                  </a:cubicBezTo>
                  <a:cubicBezTo>
                    <a:pt x="153648" y="184516"/>
                    <a:pt x="157362" y="171998"/>
                    <a:pt x="150607" y="199016"/>
                  </a:cubicBezTo>
                  <a:cubicBezTo>
                    <a:pt x="151377" y="207487"/>
                    <a:pt x="141204" y="265849"/>
                    <a:pt x="172123" y="268941"/>
                  </a:cubicBezTo>
                  <a:cubicBezTo>
                    <a:pt x="184738" y="270203"/>
                    <a:pt x="197224" y="265355"/>
                    <a:pt x="209774" y="263562"/>
                  </a:cubicBezTo>
                  <a:cubicBezTo>
                    <a:pt x="212311" y="255952"/>
                    <a:pt x="220532" y="232665"/>
                    <a:pt x="220532" y="225911"/>
                  </a:cubicBezTo>
                  <a:cubicBezTo>
                    <a:pt x="220532" y="193588"/>
                    <a:pt x="216946" y="161365"/>
                    <a:pt x="215153" y="129092"/>
                  </a:cubicBezTo>
                  <a:cubicBezTo>
                    <a:pt x="216946" y="107577"/>
                    <a:pt x="216298" y="85717"/>
                    <a:pt x="220532" y="64546"/>
                  </a:cubicBezTo>
                  <a:cubicBezTo>
                    <a:pt x="221800" y="58207"/>
                    <a:pt x="225157" y="50453"/>
                    <a:pt x="231290" y="48409"/>
                  </a:cubicBezTo>
                  <a:cubicBezTo>
                    <a:pt x="238303" y="46071"/>
                    <a:pt x="245633" y="51995"/>
                    <a:pt x="252805" y="53788"/>
                  </a:cubicBezTo>
                  <a:cubicBezTo>
                    <a:pt x="262848" y="60484"/>
                    <a:pt x="278988" y="69719"/>
                    <a:pt x="285078" y="80682"/>
                  </a:cubicBezTo>
                  <a:cubicBezTo>
                    <a:pt x="290585" y="90595"/>
                    <a:pt x="292250" y="102197"/>
                    <a:pt x="295836" y="112955"/>
                  </a:cubicBezTo>
                  <a:lnTo>
                    <a:pt x="301214" y="129092"/>
                  </a:lnTo>
                  <a:cubicBezTo>
                    <a:pt x="300593" y="142140"/>
                    <a:pt x="287185" y="231530"/>
                    <a:pt x="301214" y="268941"/>
                  </a:cubicBezTo>
                  <a:cubicBezTo>
                    <a:pt x="303484" y="274994"/>
                    <a:pt x="307401" y="280507"/>
                    <a:pt x="311972" y="285078"/>
                  </a:cubicBezTo>
                  <a:cubicBezTo>
                    <a:pt x="322398" y="295503"/>
                    <a:pt x="331123" y="296840"/>
                    <a:pt x="344245" y="301214"/>
                  </a:cubicBezTo>
                  <a:cubicBezTo>
                    <a:pt x="365659" y="295860"/>
                    <a:pt x="367232" y="300593"/>
                    <a:pt x="376518" y="279699"/>
                  </a:cubicBezTo>
                  <a:cubicBezTo>
                    <a:pt x="381124" y="269337"/>
                    <a:pt x="387276" y="247426"/>
                    <a:pt x="387276" y="247426"/>
                  </a:cubicBezTo>
                  <a:cubicBezTo>
                    <a:pt x="385483" y="216946"/>
                    <a:pt x="384433" y="186413"/>
                    <a:pt x="381897" y="155986"/>
                  </a:cubicBezTo>
                  <a:cubicBezTo>
                    <a:pt x="380844" y="143352"/>
                    <a:pt x="376518" y="131012"/>
                    <a:pt x="376518" y="118334"/>
                  </a:cubicBezTo>
                  <a:cubicBezTo>
                    <a:pt x="376518" y="105656"/>
                    <a:pt x="380104" y="93233"/>
                    <a:pt x="381897" y="80682"/>
                  </a:cubicBezTo>
                  <a:cubicBezTo>
                    <a:pt x="398033" y="82475"/>
                    <a:pt x="414555" y="82123"/>
                    <a:pt x="430306" y="86061"/>
                  </a:cubicBezTo>
                  <a:cubicBezTo>
                    <a:pt x="441961" y="88975"/>
                    <a:pt x="452717" y="102869"/>
                    <a:pt x="457200" y="112955"/>
                  </a:cubicBezTo>
                  <a:cubicBezTo>
                    <a:pt x="467426" y="135964"/>
                    <a:pt x="467078" y="144838"/>
                    <a:pt x="473337" y="166743"/>
                  </a:cubicBezTo>
                  <a:cubicBezTo>
                    <a:pt x="474895" y="172195"/>
                    <a:pt x="476923" y="177501"/>
                    <a:pt x="478716" y="182880"/>
                  </a:cubicBezTo>
                  <a:cubicBezTo>
                    <a:pt x="476923" y="213360"/>
                    <a:pt x="476375" y="243939"/>
                    <a:pt x="473337" y="274320"/>
                  </a:cubicBezTo>
                  <a:cubicBezTo>
                    <a:pt x="472773" y="279962"/>
                    <a:pt x="471103" y="285739"/>
                    <a:pt x="467958" y="290456"/>
                  </a:cubicBezTo>
                  <a:cubicBezTo>
                    <a:pt x="463739" y="296785"/>
                    <a:pt x="457201" y="301214"/>
                    <a:pt x="451822" y="306593"/>
                  </a:cubicBezTo>
                  <a:cubicBezTo>
                    <a:pt x="442354" y="334994"/>
                    <a:pt x="451160" y="319585"/>
                    <a:pt x="414170" y="344245"/>
                  </a:cubicBezTo>
                  <a:lnTo>
                    <a:pt x="398033" y="355002"/>
                  </a:lnTo>
                  <a:cubicBezTo>
                    <a:pt x="392654" y="358588"/>
                    <a:pt x="388030" y="363716"/>
                    <a:pt x="381897" y="365760"/>
                  </a:cubicBezTo>
                  <a:cubicBezTo>
                    <a:pt x="376518" y="367553"/>
                    <a:pt x="371295" y="369909"/>
                    <a:pt x="365760" y="371139"/>
                  </a:cubicBezTo>
                  <a:cubicBezTo>
                    <a:pt x="312566" y="382960"/>
                    <a:pt x="248430" y="379920"/>
                    <a:pt x="199017" y="381896"/>
                  </a:cubicBezTo>
                  <a:cubicBezTo>
                    <a:pt x="193638" y="383689"/>
                    <a:pt x="187836" y="384521"/>
                    <a:pt x="182880" y="387275"/>
                  </a:cubicBezTo>
                  <a:cubicBezTo>
                    <a:pt x="171578" y="393554"/>
                    <a:pt x="150607" y="408791"/>
                    <a:pt x="150607" y="408791"/>
                  </a:cubicBezTo>
                  <a:cubicBezTo>
                    <a:pt x="123685" y="449174"/>
                    <a:pt x="117049" y="444632"/>
                    <a:pt x="134471" y="505609"/>
                  </a:cubicBezTo>
                  <a:cubicBezTo>
                    <a:pt x="136666" y="513293"/>
                    <a:pt x="160839" y="519778"/>
                    <a:pt x="166744" y="521746"/>
                  </a:cubicBezTo>
                  <a:cubicBezTo>
                    <a:pt x="204133" y="518007"/>
                    <a:pt x="212797" y="519763"/>
                    <a:pt x="242047" y="510988"/>
                  </a:cubicBezTo>
                  <a:cubicBezTo>
                    <a:pt x="252908" y="507730"/>
                    <a:pt x="274320" y="500231"/>
                    <a:pt x="274320" y="500231"/>
                  </a:cubicBezTo>
                  <a:cubicBezTo>
                    <a:pt x="279699" y="496645"/>
                    <a:pt x="284675" y="492364"/>
                    <a:pt x="290457" y="489473"/>
                  </a:cubicBezTo>
                  <a:cubicBezTo>
                    <a:pt x="295528" y="486937"/>
                    <a:pt x="305579" y="489672"/>
                    <a:pt x="306593" y="484094"/>
                  </a:cubicBezTo>
                  <a:cubicBezTo>
                    <a:pt x="309816" y="466366"/>
                    <a:pt x="305266" y="447863"/>
                    <a:pt x="301214" y="430306"/>
                  </a:cubicBezTo>
                  <a:cubicBezTo>
                    <a:pt x="299760" y="424007"/>
                    <a:pt x="295322" y="418426"/>
                    <a:pt x="290457" y="414169"/>
                  </a:cubicBezTo>
                  <a:cubicBezTo>
                    <a:pt x="267695" y="394252"/>
                    <a:pt x="264210" y="394663"/>
                    <a:pt x="242047" y="387275"/>
                  </a:cubicBezTo>
                  <a:cubicBezTo>
                    <a:pt x="225911" y="389068"/>
                    <a:pt x="209558" y="389470"/>
                    <a:pt x="193638" y="392654"/>
                  </a:cubicBezTo>
                  <a:cubicBezTo>
                    <a:pt x="182519" y="394878"/>
                    <a:pt x="172123" y="399826"/>
                    <a:pt x="161365" y="403412"/>
                  </a:cubicBezTo>
                  <a:lnTo>
                    <a:pt x="145229" y="408791"/>
                  </a:lnTo>
                  <a:cubicBezTo>
                    <a:pt x="131306" y="422713"/>
                    <a:pt x="116120" y="440008"/>
                    <a:pt x="96819" y="446442"/>
                  </a:cubicBezTo>
                  <a:lnTo>
                    <a:pt x="80683" y="451821"/>
                  </a:lnTo>
                  <a:cubicBezTo>
                    <a:pt x="64546" y="450028"/>
                    <a:pt x="48024" y="450380"/>
                    <a:pt x="32273" y="446442"/>
                  </a:cubicBezTo>
                  <a:cubicBezTo>
                    <a:pt x="26002" y="444874"/>
                    <a:pt x="20708" y="440256"/>
                    <a:pt x="16137" y="435685"/>
                  </a:cubicBezTo>
                  <a:cubicBezTo>
                    <a:pt x="5710" y="425258"/>
                    <a:pt x="4375" y="416536"/>
                    <a:pt x="0" y="403412"/>
                  </a:cubicBezTo>
                  <a:cubicBezTo>
                    <a:pt x="1793" y="398033"/>
                    <a:pt x="1837" y="391702"/>
                    <a:pt x="5379" y="387275"/>
                  </a:cubicBezTo>
                  <a:cubicBezTo>
                    <a:pt x="14677" y="375653"/>
                    <a:pt x="43931" y="369046"/>
                    <a:pt x="53789" y="365760"/>
                  </a:cubicBezTo>
                  <a:lnTo>
                    <a:pt x="69925" y="360381"/>
                  </a:lnTo>
                  <a:cubicBezTo>
                    <a:pt x="76438" y="340843"/>
                    <a:pt x="75304" y="349915"/>
                    <a:pt x="75304" y="333487"/>
                  </a:cubicBezTo>
                </a:path>
              </a:pathLst>
            </a:custGeom>
            <a:noFill/>
            <a:ln>
              <a:solidFill>
                <a:srgbClr val="2DB6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a:extLst>
                <a:ext uri="{FF2B5EF4-FFF2-40B4-BE49-F238E27FC236}">
                  <a16:creationId xmlns:a16="http://schemas.microsoft.com/office/drawing/2014/main" id="{4F133E6F-3CEC-594D-A0BD-576A1DEAAC52}"/>
                </a:ext>
              </a:extLst>
            </p:cNvPr>
            <p:cNvSpPr/>
            <p:nvPr/>
          </p:nvSpPr>
          <p:spPr>
            <a:xfrm>
              <a:off x="3716564" y="3315149"/>
              <a:ext cx="217149" cy="236668"/>
            </a:xfrm>
            <a:custGeom>
              <a:avLst/>
              <a:gdLst>
                <a:gd name="connsiteX0" fmla="*/ 43031 w 478716"/>
                <a:gd name="connsiteY0" fmla="*/ 225911 h 521746"/>
                <a:gd name="connsiteX1" fmla="*/ 59167 w 478716"/>
                <a:gd name="connsiteY1" fmla="*/ 80682 h 521746"/>
                <a:gd name="connsiteX2" fmla="*/ 69925 w 478716"/>
                <a:gd name="connsiteY2" fmla="*/ 64546 h 521746"/>
                <a:gd name="connsiteX3" fmla="*/ 75304 w 478716"/>
                <a:gd name="connsiteY3" fmla="*/ 48409 h 521746"/>
                <a:gd name="connsiteX4" fmla="*/ 107577 w 478716"/>
                <a:gd name="connsiteY4" fmla="*/ 21515 h 521746"/>
                <a:gd name="connsiteX5" fmla="*/ 145229 w 478716"/>
                <a:gd name="connsiteY5" fmla="*/ 0 h 521746"/>
                <a:gd name="connsiteX6" fmla="*/ 177502 w 478716"/>
                <a:gd name="connsiteY6" fmla="*/ 37652 h 521746"/>
                <a:gd name="connsiteX7" fmla="*/ 182880 w 478716"/>
                <a:gd name="connsiteY7" fmla="*/ 53788 h 521746"/>
                <a:gd name="connsiteX8" fmla="*/ 177502 w 478716"/>
                <a:gd name="connsiteY8" fmla="*/ 107576 h 521746"/>
                <a:gd name="connsiteX9" fmla="*/ 161365 w 478716"/>
                <a:gd name="connsiteY9" fmla="*/ 161365 h 521746"/>
                <a:gd name="connsiteX10" fmla="*/ 150607 w 478716"/>
                <a:gd name="connsiteY10" fmla="*/ 199016 h 521746"/>
                <a:gd name="connsiteX11" fmla="*/ 172123 w 478716"/>
                <a:gd name="connsiteY11" fmla="*/ 268941 h 521746"/>
                <a:gd name="connsiteX12" fmla="*/ 209774 w 478716"/>
                <a:gd name="connsiteY12" fmla="*/ 263562 h 521746"/>
                <a:gd name="connsiteX13" fmla="*/ 220532 w 478716"/>
                <a:gd name="connsiteY13" fmla="*/ 225911 h 521746"/>
                <a:gd name="connsiteX14" fmla="*/ 215153 w 478716"/>
                <a:gd name="connsiteY14" fmla="*/ 129092 h 521746"/>
                <a:gd name="connsiteX15" fmla="*/ 220532 w 478716"/>
                <a:gd name="connsiteY15" fmla="*/ 64546 h 521746"/>
                <a:gd name="connsiteX16" fmla="*/ 231290 w 478716"/>
                <a:gd name="connsiteY16" fmla="*/ 48409 h 521746"/>
                <a:gd name="connsiteX17" fmla="*/ 252805 w 478716"/>
                <a:gd name="connsiteY17" fmla="*/ 53788 h 521746"/>
                <a:gd name="connsiteX18" fmla="*/ 285078 w 478716"/>
                <a:gd name="connsiteY18" fmla="*/ 80682 h 521746"/>
                <a:gd name="connsiteX19" fmla="*/ 295836 w 478716"/>
                <a:gd name="connsiteY19" fmla="*/ 112955 h 521746"/>
                <a:gd name="connsiteX20" fmla="*/ 301214 w 478716"/>
                <a:gd name="connsiteY20" fmla="*/ 129092 h 521746"/>
                <a:gd name="connsiteX21" fmla="*/ 301214 w 478716"/>
                <a:gd name="connsiteY21" fmla="*/ 268941 h 521746"/>
                <a:gd name="connsiteX22" fmla="*/ 311972 w 478716"/>
                <a:gd name="connsiteY22" fmla="*/ 285078 h 521746"/>
                <a:gd name="connsiteX23" fmla="*/ 344245 w 478716"/>
                <a:gd name="connsiteY23" fmla="*/ 301214 h 521746"/>
                <a:gd name="connsiteX24" fmla="*/ 376518 w 478716"/>
                <a:gd name="connsiteY24" fmla="*/ 279699 h 521746"/>
                <a:gd name="connsiteX25" fmla="*/ 387276 w 478716"/>
                <a:gd name="connsiteY25" fmla="*/ 247426 h 521746"/>
                <a:gd name="connsiteX26" fmla="*/ 381897 w 478716"/>
                <a:gd name="connsiteY26" fmla="*/ 155986 h 521746"/>
                <a:gd name="connsiteX27" fmla="*/ 376518 w 478716"/>
                <a:gd name="connsiteY27" fmla="*/ 118334 h 521746"/>
                <a:gd name="connsiteX28" fmla="*/ 381897 w 478716"/>
                <a:gd name="connsiteY28" fmla="*/ 80682 h 521746"/>
                <a:gd name="connsiteX29" fmla="*/ 430306 w 478716"/>
                <a:gd name="connsiteY29" fmla="*/ 86061 h 521746"/>
                <a:gd name="connsiteX30" fmla="*/ 457200 w 478716"/>
                <a:gd name="connsiteY30" fmla="*/ 112955 h 521746"/>
                <a:gd name="connsiteX31" fmla="*/ 473337 w 478716"/>
                <a:gd name="connsiteY31" fmla="*/ 166743 h 521746"/>
                <a:gd name="connsiteX32" fmla="*/ 478716 w 478716"/>
                <a:gd name="connsiteY32" fmla="*/ 182880 h 521746"/>
                <a:gd name="connsiteX33" fmla="*/ 473337 w 478716"/>
                <a:gd name="connsiteY33" fmla="*/ 274320 h 521746"/>
                <a:gd name="connsiteX34" fmla="*/ 467958 w 478716"/>
                <a:gd name="connsiteY34" fmla="*/ 290456 h 521746"/>
                <a:gd name="connsiteX35" fmla="*/ 451822 w 478716"/>
                <a:gd name="connsiteY35" fmla="*/ 306593 h 521746"/>
                <a:gd name="connsiteX36" fmla="*/ 414170 w 478716"/>
                <a:gd name="connsiteY36" fmla="*/ 344245 h 521746"/>
                <a:gd name="connsiteX37" fmla="*/ 398033 w 478716"/>
                <a:gd name="connsiteY37" fmla="*/ 355002 h 521746"/>
                <a:gd name="connsiteX38" fmla="*/ 381897 w 478716"/>
                <a:gd name="connsiteY38" fmla="*/ 365760 h 521746"/>
                <a:gd name="connsiteX39" fmla="*/ 365760 w 478716"/>
                <a:gd name="connsiteY39" fmla="*/ 371139 h 521746"/>
                <a:gd name="connsiteX40" fmla="*/ 199017 w 478716"/>
                <a:gd name="connsiteY40" fmla="*/ 381896 h 521746"/>
                <a:gd name="connsiteX41" fmla="*/ 182880 w 478716"/>
                <a:gd name="connsiteY41" fmla="*/ 387275 h 521746"/>
                <a:gd name="connsiteX42" fmla="*/ 150607 w 478716"/>
                <a:gd name="connsiteY42" fmla="*/ 408791 h 521746"/>
                <a:gd name="connsiteX43" fmla="*/ 134471 w 478716"/>
                <a:gd name="connsiteY43" fmla="*/ 505609 h 521746"/>
                <a:gd name="connsiteX44" fmla="*/ 166744 w 478716"/>
                <a:gd name="connsiteY44" fmla="*/ 521746 h 521746"/>
                <a:gd name="connsiteX45" fmla="*/ 242047 w 478716"/>
                <a:gd name="connsiteY45" fmla="*/ 510988 h 521746"/>
                <a:gd name="connsiteX46" fmla="*/ 274320 w 478716"/>
                <a:gd name="connsiteY46" fmla="*/ 500231 h 521746"/>
                <a:gd name="connsiteX47" fmla="*/ 290457 w 478716"/>
                <a:gd name="connsiteY47" fmla="*/ 489473 h 521746"/>
                <a:gd name="connsiteX48" fmla="*/ 306593 w 478716"/>
                <a:gd name="connsiteY48" fmla="*/ 484094 h 521746"/>
                <a:gd name="connsiteX49" fmla="*/ 301214 w 478716"/>
                <a:gd name="connsiteY49" fmla="*/ 430306 h 521746"/>
                <a:gd name="connsiteX50" fmla="*/ 290457 w 478716"/>
                <a:gd name="connsiteY50" fmla="*/ 414169 h 521746"/>
                <a:gd name="connsiteX51" fmla="*/ 242047 w 478716"/>
                <a:gd name="connsiteY51" fmla="*/ 387275 h 521746"/>
                <a:gd name="connsiteX52" fmla="*/ 193638 w 478716"/>
                <a:gd name="connsiteY52" fmla="*/ 392654 h 521746"/>
                <a:gd name="connsiteX53" fmla="*/ 161365 w 478716"/>
                <a:gd name="connsiteY53" fmla="*/ 403412 h 521746"/>
                <a:gd name="connsiteX54" fmla="*/ 145229 w 478716"/>
                <a:gd name="connsiteY54" fmla="*/ 408791 h 521746"/>
                <a:gd name="connsiteX55" fmla="*/ 96819 w 478716"/>
                <a:gd name="connsiteY55" fmla="*/ 446442 h 521746"/>
                <a:gd name="connsiteX56" fmla="*/ 80683 w 478716"/>
                <a:gd name="connsiteY56" fmla="*/ 451821 h 521746"/>
                <a:gd name="connsiteX57" fmla="*/ 32273 w 478716"/>
                <a:gd name="connsiteY57" fmla="*/ 446442 h 521746"/>
                <a:gd name="connsiteX58" fmla="*/ 16137 w 478716"/>
                <a:gd name="connsiteY58" fmla="*/ 435685 h 521746"/>
                <a:gd name="connsiteX59" fmla="*/ 0 w 478716"/>
                <a:gd name="connsiteY59" fmla="*/ 403412 h 521746"/>
                <a:gd name="connsiteX60" fmla="*/ 5379 w 478716"/>
                <a:gd name="connsiteY60" fmla="*/ 387275 h 521746"/>
                <a:gd name="connsiteX61" fmla="*/ 53789 w 478716"/>
                <a:gd name="connsiteY61" fmla="*/ 365760 h 521746"/>
                <a:gd name="connsiteX62" fmla="*/ 69925 w 478716"/>
                <a:gd name="connsiteY62" fmla="*/ 360381 h 521746"/>
                <a:gd name="connsiteX63" fmla="*/ 75304 w 478716"/>
                <a:gd name="connsiteY63" fmla="*/ 333487 h 52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78716" h="521746">
                  <a:moveTo>
                    <a:pt x="43031" y="225911"/>
                  </a:moveTo>
                  <a:cubicBezTo>
                    <a:pt x="43150" y="223420"/>
                    <a:pt x="38235" y="112078"/>
                    <a:pt x="59167" y="80682"/>
                  </a:cubicBezTo>
                  <a:lnTo>
                    <a:pt x="69925" y="64546"/>
                  </a:lnTo>
                  <a:cubicBezTo>
                    <a:pt x="71718" y="59167"/>
                    <a:pt x="72159" y="53127"/>
                    <a:pt x="75304" y="48409"/>
                  </a:cubicBezTo>
                  <a:cubicBezTo>
                    <a:pt x="84436" y="34711"/>
                    <a:pt x="94949" y="30535"/>
                    <a:pt x="107577" y="21515"/>
                  </a:cubicBezTo>
                  <a:cubicBezTo>
                    <a:pt x="136070" y="1163"/>
                    <a:pt x="119043" y="8729"/>
                    <a:pt x="145229" y="0"/>
                  </a:cubicBezTo>
                  <a:cubicBezTo>
                    <a:pt x="177745" y="8129"/>
                    <a:pt x="164407" y="-1634"/>
                    <a:pt x="177502" y="37652"/>
                  </a:cubicBezTo>
                  <a:lnTo>
                    <a:pt x="182880" y="53788"/>
                  </a:lnTo>
                  <a:cubicBezTo>
                    <a:pt x="181087" y="71717"/>
                    <a:pt x="180050" y="89738"/>
                    <a:pt x="177502" y="107576"/>
                  </a:cubicBezTo>
                  <a:cubicBezTo>
                    <a:pt x="175470" y="121802"/>
                    <a:pt x="165109" y="150135"/>
                    <a:pt x="161365" y="161365"/>
                  </a:cubicBezTo>
                  <a:cubicBezTo>
                    <a:pt x="153648" y="184516"/>
                    <a:pt x="157362" y="171998"/>
                    <a:pt x="150607" y="199016"/>
                  </a:cubicBezTo>
                  <a:cubicBezTo>
                    <a:pt x="151377" y="207487"/>
                    <a:pt x="141204" y="265849"/>
                    <a:pt x="172123" y="268941"/>
                  </a:cubicBezTo>
                  <a:cubicBezTo>
                    <a:pt x="184738" y="270203"/>
                    <a:pt x="197224" y="265355"/>
                    <a:pt x="209774" y="263562"/>
                  </a:cubicBezTo>
                  <a:cubicBezTo>
                    <a:pt x="212311" y="255952"/>
                    <a:pt x="220532" y="232665"/>
                    <a:pt x="220532" y="225911"/>
                  </a:cubicBezTo>
                  <a:cubicBezTo>
                    <a:pt x="220532" y="193588"/>
                    <a:pt x="216946" y="161365"/>
                    <a:pt x="215153" y="129092"/>
                  </a:cubicBezTo>
                  <a:cubicBezTo>
                    <a:pt x="216946" y="107577"/>
                    <a:pt x="216298" y="85717"/>
                    <a:pt x="220532" y="64546"/>
                  </a:cubicBezTo>
                  <a:cubicBezTo>
                    <a:pt x="221800" y="58207"/>
                    <a:pt x="225157" y="50453"/>
                    <a:pt x="231290" y="48409"/>
                  </a:cubicBezTo>
                  <a:cubicBezTo>
                    <a:pt x="238303" y="46071"/>
                    <a:pt x="245633" y="51995"/>
                    <a:pt x="252805" y="53788"/>
                  </a:cubicBezTo>
                  <a:cubicBezTo>
                    <a:pt x="262848" y="60484"/>
                    <a:pt x="278988" y="69719"/>
                    <a:pt x="285078" y="80682"/>
                  </a:cubicBezTo>
                  <a:cubicBezTo>
                    <a:pt x="290585" y="90595"/>
                    <a:pt x="292250" y="102197"/>
                    <a:pt x="295836" y="112955"/>
                  </a:cubicBezTo>
                  <a:lnTo>
                    <a:pt x="301214" y="129092"/>
                  </a:lnTo>
                  <a:cubicBezTo>
                    <a:pt x="300593" y="142140"/>
                    <a:pt x="287185" y="231530"/>
                    <a:pt x="301214" y="268941"/>
                  </a:cubicBezTo>
                  <a:cubicBezTo>
                    <a:pt x="303484" y="274994"/>
                    <a:pt x="307401" y="280507"/>
                    <a:pt x="311972" y="285078"/>
                  </a:cubicBezTo>
                  <a:cubicBezTo>
                    <a:pt x="322398" y="295503"/>
                    <a:pt x="331123" y="296840"/>
                    <a:pt x="344245" y="301214"/>
                  </a:cubicBezTo>
                  <a:cubicBezTo>
                    <a:pt x="365659" y="295860"/>
                    <a:pt x="367232" y="300593"/>
                    <a:pt x="376518" y="279699"/>
                  </a:cubicBezTo>
                  <a:cubicBezTo>
                    <a:pt x="381124" y="269337"/>
                    <a:pt x="387276" y="247426"/>
                    <a:pt x="387276" y="247426"/>
                  </a:cubicBezTo>
                  <a:cubicBezTo>
                    <a:pt x="385483" y="216946"/>
                    <a:pt x="384433" y="186413"/>
                    <a:pt x="381897" y="155986"/>
                  </a:cubicBezTo>
                  <a:cubicBezTo>
                    <a:pt x="380844" y="143352"/>
                    <a:pt x="376518" y="131012"/>
                    <a:pt x="376518" y="118334"/>
                  </a:cubicBezTo>
                  <a:cubicBezTo>
                    <a:pt x="376518" y="105656"/>
                    <a:pt x="380104" y="93233"/>
                    <a:pt x="381897" y="80682"/>
                  </a:cubicBezTo>
                  <a:cubicBezTo>
                    <a:pt x="398033" y="82475"/>
                    <a:pt x="414555" y="82123"/>
                    <a:pt x="430306" y="86061"/>
                  </a:cubicBezTo>
                  <a:cubicBezTo>
                    <a:pt x="441961" y="88975"/>
                    <a:pt x="452717" y="102869"/>
                    <a:pt x="457200" y="112955"/>
                  </a:cubicBezTo>
                  <a:cubicBezTo>
                    <a:pt x="467426" y="135964"/>
                    <a:pt x="467078" y="144838"/>
                    <a:pt x="473337" y="166743"/>
                  </a:cubicBezTo>
                  <a:cubicBezTo>
                    <a:pt x="474895" y="172195"/>
                    <a:pt x="476923" y="177501"/>
                    <a:pt x="478716" y="182880"/>
                  </a:cubicBezTo>
                  <a:cubicBezTo>
                    <a:pt x="476923" y="213360"/>
                    <a:pt x="476375" y="243939"/>
                    <a:pt x="473337" y="274320"/>
                  </a:cubicBezTo>
                  <a:cubicBezTo>
                    <a:pt x="472773" y="279962"/>
                    <a:pt x="471103" y="285739"/>
                    <a:pt x="467958" y="290456"/>
                  </a:cubicBezTo>
                  <a:cubicBezTo>
                    <a:pt x="463739" y="296785"/>
                    <a:pt x="457201" y="301214"/>
                    <a:pt x="451822" y="306593"/>
                  </a:cubicBezTo>
                  <a:cubicBezTo>
                    <a:pt x="442354" y="334994"/>
                    <a:pt x="451160" y="319585"/>
                    <a:pt x="414170" y="344245"/>
                  </a:cubicBezTo>
                  <a:lnTo>
                    <a:pt x="398033" y="355002"/>
                  </a:lnTo>
                  <a:cubicBezTo>
                    <a:pt x="392654" y="358588"/>
                    <a:pt x="388030" y="363716"/>
                    <a:pt x="381897" y="365760"/>
                  </a:cubicBezTo>
                  <a:cubicBezTo>
                    <a:pt x="376518" y="367553"/>
                    <a:pt x="371295" y="369909"/>
                    <a:pt x="365760" y="371139"/>
                  </a:cubicBezTo>
                  <a:cubicBezTo>
                    <a:pt x="312566" y="382960"/>
                    <a:pt x="248430" y="379920"/>
                    <a:pt x="199017" y="381896"/>
                  </a:cubicBezTo>
                  <a:cubicBezTo>
                    <a:pt x="193638" y="383689"/>
                    <a:pt x="187836" y="384521"/>
                    <a:pt x="182880" y="387275"/>
                  </a:cubicBezTo>
                  <a:cubicBezTo>
                    <a:pt x="171578" y="393554"/>
                    <a:pt x="150607" y="408791"/>
                    <a:pt x="150607" y="408791"/>
                  </a:cubicBezTo>
                  <a:cubicBezTo>
                    <a:pt x="123685" y="449174"/>
                    <a:pt x="117049" y="444632"/>
                    <a:pt x="134471" y="505609"/>
                  </a:cubicBezTo>
                  <a:cubicBezTo>
                    <a:pt x="136666" y="513293"/>
                    <a:pt x="160839" y="519778"/>
                    <a:pt x="166744" y="521746"/>
                  </a:cubicBezTo>
                  <a:cubicBezTo>
                    <a:pt x="204133" y="518007"/>
                    <a:pt x="212797" y="519763"/>
                    <a:pt x="242047" y="510988"/>
                  </a:cubicBezTo>
                  <a:cubicBezTo>
                    <a:pt x="252908" y="507730"/>
                    <a:pt x="274320" y="500231"/>
                    <a:pt x="274320" y="500231"/>
                  </a:cubicBezTo>
                  <a:cubicBezTo>
                    <a:pt x="279699" y="496645"/>
                    <a:pt x="284675" y="492364"/>
                    <a:pt x="290457" y="489473"/>
                  </a:cubicBezTo>
                  <a:cubicBezTo>
                    <a:pt x="295528" y="486937"/>
                    <a:pt x="305579" y="489672"/>
                    <a:pt x="306593" y="484094"/>
                  </a:cubicBezTo>
                  <a:cubicBezTo>
                    <a:pt x="309816" y="466366"/>
                    <a:pt x="305266" y="447863"/>
                    <a:pt x="301214" y="430306"/>
                  </a:cubicBezTo>
                  <a:cubicBezTo>
                    <a:pt x="299760" y="424007"/>
                    <a:pt x="295322" y="418426"/>
                    <a:pt x="290457" y="414169"/>
                  </a:cubicBezTo>
                  <a:cubicBezTo>
                    <a:pt x="267695" y="394252"/>
                    <a:pt x="264210" y="394663"/>
                    <a:pt x="242047" y="387275"/>
                  </a:cubicBezTo>
                  <a:cubicBezTo>
                    <a:pt x="225911" y="389068"/>
                    <a:pt x="209558" y="389470"/>
                    <a:pt x="193638" y="392654"/>
                  </a:cubicBezTo>
                  <a:cubicBezTo>
                    <a:pt x="182519" y="394878"/>
                    <a:pt x="172123" y="399826"/>
                    <a:pt x="161365" y="403412"/>
                  </a:cubicBezTo>
                  <a:lnTo>
                    <a:pt x="145229" y="408791"/>
                  </a:lnTo>
                  <a:cubicBezTo>
                    <a:pt x="131306" y="422713"/>
                    <a:pt x="116120" y="440008"/>
                    <a:pt x="96819" y="446442"/>
                  </a:cubicBezTo>
                  <a:lnTo>
                    <a:pt x="80683" y="451821"/>
                  </a:lnTo>
                  <a:cubicBezTo>
                    <a:pt x="64546" y="450028"/>
                    <a:pt x="48024" y="450380"/>
                    <a:pt x="32273" y="446442"/>
                  </a:cubicBezTo>
                  <a:cubicBezTo>
                    <a:pt x="26002" y="444874"/>
                    <a:pt x="20708" y="440256"/>
                    <a:pt x="16137" y="435685"/>
                  </a:cubicBezTo>
                  <a:cubicBezTo>
                    <a:pt x="5710" y="425258"/>
                    <a:pt x="4375" y="416536"/>
                    <a:pt x="0" y="403412"/>
                  </a:cubicBezTo>
                  <a:cubicBezTo>
                    <a:pt x="1793" y="398033"/>
                    <a:pt x="1837" y="391702"/>
                    <a:pt x="5379" y="387275"/>
                  </a:cubicBezTo>
                  <a:cubicBezTo>
                    <a:pt x="14677" y="375653"/>
                    <a:pt x="43931" y="369046"/>
                    <a:pt x="53789" y="365760"/>
                  </a:cubicBezTo>
                  <a:lnTo>
                    <a:pt x="69925" y="360381"/>
                  </a:lnTo>
                  <a:cubicBezTo>
                    <a:pt x="76438" y="340843"/>
                    <a:pt x="75304" y="349915"/>
                    <a:pt x="75304" y="333487"/>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a:extLst>
                <a:ext uri="{FF2B5EF4-FFF2-40B4-BE49-F238E27FC236}">
                  <a16:creationId xmlns:a16="http://schemas.microsoft.com/office/drawing/2014/main" id="{33E3FFC2-DD89-584D-BBA5-58E13FBD3949}"/>
                </a:ext>
              </a:extLst>
            </p:cNvPr>
            <p:cNvSpPr/>
            <p:nvPr/>
          </p:nvSpPr>
          <p:spPr>
            <a:xfrm rot="15871365">
              <a:off x="3662776" y="3073102"/>
              <a:ext cx="217149" cy="236668"/>
            </a:xfrm>
            <a:custGeom>
              <a:avLst/>
              <a:gdLst>
                <a:gd name="connsiteX0" fmla="*/ 43031 w 478716"/>
                <a:gd name="connsiteY0" fmla="*/ 225911 h 521746"/>
                <a:gd name="connsiteX1" fmla="*/ 59167 w 478716"/>
                <a:gd name="connsiteY1" fmla="*/ 80682 h 521746"/>
                <a:gd name="connsiteX2" fmla="*/ 69925 w 478716"/>
                <a:gd name="connsiteY2" fmla="*/ 64546 h 521746"/>
                <a:gd name="connsiteX3" fmla="*/ 75304 w 478716"/>
                <a:gd name="connsiteY3" fmla="*/ 48409 h 521746"/>
                <a:gd name="connsiteX4" fmla="*/ 107577 w 478716"/>
                <a:gd name="connsiteY4" fmla="*/ 21515 h 521746"/>
                <a:gd name="connsiteX5" fmla="*/ 145229 w 478716"/>
                <a:gd name="connsiteY5" fmla="*/ 0 h 521746"/>
                <a:gd name="connsiteX6" fmla="*/ 177502 w 478716"/>
                <a:gd name="connsiteY6" fmla="*/ 37652 h 521746"/>
                <a:gd name="connsiteX7" fmla="*/ 182880 w 478716"/>
                <a:gd name="connsiteY7" fmla="*/ 53788 h 521746"/>
                <a:gd name="connsiteX8" fmla="*/ 177502 w 478716"/>
                <a:gd name="connsiteY8" fmla="*/ 107576 h 521746"/>
                <a:gd name="connsiteX9" fmla="*/ 161365 w 478716"/>
                <a:gd name="connsiteY9" fmla="*/ 161365 h 521746"/>
                <a:gd name="connsiteX10" fmla="*/ 150607 w 478716"/>
                <a:gd name="connsiteY10" fmla="*/ 199016 h 521746"/>
                <a:gd name="connsiteX11" fmla="*/ 172123 w 478716"/>
                <a:gd name="connsiteY11" fmla="*/ 268941 h 521746"/>
                <a:gd name="connsiteX12" fmla="*/ 209774 w 478716"/>
                <a:gd name="connsiteY12" fmla="*/ 263562 h 521746"/>
                <a:gd name="connsiteX13" fmla="*/ 220532 w 478716"/>
                <a:gd name="connsiteY13" fmla="*/ 225911 h 521746"/>
                <a:gd name="connsiteX14" fmla="*/ 215153 w 478716"/>
                <a:gd name="connsiteY14" fmla="*/ 129092 h 521746"/>
                <a:gd name="connsiteX15" fmla="*/ 220532 w 478716"/>
                <a:gd name="connsiteY15" fmla="*/ 64546 h 521746"/>
                <a:gd name="connsiteX16" fmla="*/ 231290 w 478716"/>
                <a:gd name="connsiteY16" fmla="*/ 48409 h 521746"/>
                <a:gd name="connsiteX17" fmla="*/ 252805 w 478716"/>
                <a:gd name="connsiteY17" fmla="*/ 53788 h 521746"/>
                <a:gd name="connsiteX18" fmla="*/ 285078 w 478716"/>
                <a:gd name="connsiteY18" fmla="*/ 80682 h 521746"/>
                <a:gd name="connsiteX19" fmla="*/ 295836 w 478716"/>
                <a:gd name="connsiteY19" fmla="*/ 112955 h 521746"/>
                <a:gd name="connsiteX20" fmla="*/ 301214 w 478716"/>
                <a:gd name="connsiteY20" fmla="*/ 129092 h 521746"/>
                <a:gd name="connsiteX21" fmla="*/ 301214 w 478716"/>
                <a:gd name="connsiteY21" fmla="*/ 268941 h 521746"/>
                <a:gd name="connsiteX22" fmla="*/ 311972 w 478716"/>
                <a:gd name="connsiteY22" fmla="*/ 285078 h 521746"/>
                <a:gd name="connsiteX23" fmla="*/ 344245 w 478716"/>
                <a:gd name="connsiteY23" fmla="*/ 301214 h 521746"/>
                <a:gd name="connsiteX24" fmla="*/ 376518 w 478716"/>
                <a:gd name="connsiteY24" fmla="*/ 279699 h 521746"/>
                <a:gd name="connsiteX25" fmla="*/ 387276 w 478716"/>
                <a:gd name="connsiteY25" fmla="*/ 247426 h 521746"/>
                <a:gd name="connsiteX26" fmla="*/ 381897 w 478716"/>
                <a:gd name="connsiteY26" fmla="*/ 155986 h 521746"/>
                <a:gd name="connsiteX27" fmla="*/ 376518 w 478716"/>
                <a:gd name="connsiteY27" fmla="*/ 118334 h 521746"/>
                <a:gd name="connsiteX28" fmla="*/ 381897 w 478716"/>
                <a:gd name="connsiteY28" fmla="*/ 80682 h 521746"/>
                <a:gd name="connsiteX29" fmla="*/ 430306 w 478716"/>
                <a:gd name="connsiteY29" fmla="*/ 86061 h 521746"/>
                <a:gd name="connsiteX30" fmla="*/ 457200 w 478716"/>
                <a:gd name="connsiteY30" fmla="*/ 112955 h 521746"/>
                <a:gd name="connsiteX31" fmla="*/ 473337 w 478716"/>
                <a:gd name="connsiteY31" fmla="*/ 166743 h 521746"/>
                <a:gd name="connsiteX32" fmla="*/ 478716 w 478716"/>
                <a:gd name="connsiteY32" fmla="*/ 182880 h 521746"/>
                <a:gd name="connsiteX33" fmla="*/ 473337 w 478716"/>
                <a:gd name="connsiteY33" fmla="*/ 274320 h 521746"/>
                <a:gd name="connsiteX34" fmla="*/ 467958 w 478716"/>
                <a:gd name="connsiteY34" fmla="*/ 290456 h 521746"/>
                <a:gd name="connsiteX35" fmla="*/ 451822 w 478716"/>
                <a:gd name="connsiteY35" fmla="*/ 306593 h 521746"/>
                <a:gd name="connsiteX36" fmla="*/ 414170 w 478716"/>
                <a:gd name="connsiteY36" fmla="*/ 344245 h 521746"/>
                <a:gd name="connsiteX37" fmla="*/ 398033 w 478716"/>
                <a:gd name="connsiteY37" fmla="*/ 355002 h 521746"/>
                <a:gd name="connsiteX38" fmla="*/ 381897 w 478716"/>
                <a:gd name="connsiteY38" fmla="*/ 365760 h 521746"/>
                <a:gd name="connsiteX39" fmla="*/ 365760 w 478716"/>
                <a:gd name="connsiteY39" fmla="*/ 371139 h 521746"/>
                <a:gd name="connsiteX40" fmla="*/ 199017 w 478716"/>
                <a:gd name="connsiteY40" fmla="*/ 381896 h 521746"/>
                <a:gd name="connsiteX41" fmla="*/ 182880 w 478716"/>
                <a:gd name="connsiteY41" fmla="*/ 387275 h 521746"/>
                <a:gd name="connsiteX42" fmla="*/ 150607 w 478716"/>
                <a:gd name="connsiteY42" fmla="*/ 408791 h 521746"/>
                <a:gd name="connsiteX43" fmla="*/ 134471 w 478716"/>
                <a:gd name="connsiteY43" fmla="*/ 505609 h 521746"/>
                <a:gd name="connsiteX44" fmla="*/ 166744 w 478716"/>
                <a:gd name="connsiteY44" fmla="*/ 521746 h 521746"/>
                <a:gd name="connsiteX45" fmla="*/ 242047 w 478716"/>
                <a:gd name="connsiteY45" fmla="*/ 510988 h 521746"/>
                <a:gd name="connsiteX46" fmla="*/ 274320 w 478716"/>
                <a:gd name="connsiteY46" fmla="*/ 500231 h 521746"/>
                <a:gd name="connsiteX47" fmla="*/ 290457 w 478716"/>
                <a:gd name="connsiteY47" fmla="*/ 489473 h 521746"/>
                <a:gd name="connsiteX48" fmla="*/ 306593 w 478716"/>
                <a:gd name="connsiteY48" fmla="*/ 484094 h 521746"/>
                <a:gd name="connsiteX49" fmla="*/ 301214 w 478716"/>
                <a:gd name="connsiteY49" fmla="*/ 430306 h 521746"/>
                <a:gd name="connsiteX50" fmla="*/ 290457 w 478716"/>
                <a:gd name="connsiteY50" fmla="*/ 414169 h 521746"/>
                <a:gd name="connsiteX51" fmla="*/ 242047 w 478716"/>
                <a:gd name="connsiteY51" fmla="*/ 387275 h 521746"/>
                <a:gd name="connsiteX52" fmla="*/ 193638 w 478716"/>
                <a:gd name="connsiteY52" fmla="*/ 392654 h 521746"/>
                <a:gd name="connsiteX53" fmla="*/ 161365 w 478716"/>
                <a:gd name="connsiteY53" fmla="*/ 403412 h 521746"/>
                <a:gd name="connsiteX54" fmla="*/ 145229 w 478716"/>
                <a:gd name="connsiteY54" fmla="*/ 408791 h 521746"/>
                <a:gd name="connsiteX55" fmla="*/ 96819 w 478716"/>
                <a:gd name="connsiteY55" fmla="*/ 446442 h 521746"/>
                <a:gd name="connsiteX56" fmla="*/ 80683 w 478716"/>
                <a:gd name="connsiteY56" fmla="*/ 451821 h 521746"/>
                <a:gd name="connsiteX57" fmla="*/ 32273 w 478716"/>
                <a:gd name="connsiteY57" fmla="*/ 446442 h 521746"/>
                <a:gd name="connsiteX58" fmla="*/ 16137 w 478716"/>
                <a:gd name="connsiteY58" fmla="*/ 435685 h 521746"/>
                <a:gd name="connsiteX59" fmla="*/ 0 w 478716"/>
                <a:gd name="connsiteY59" fmla="*/ 403412 h 521746"/>
                <a:gd name="connsiteX60" fmla="*/ 5379 w 478716"/>
                <a:gd name="connsiteY60" fmla="*/ 387275 h 521746"/>
                <a:gd name="connsiteX61" fmla="*/ 53789 w 478716"/>
                <a:gd name="connsiteY61" fmla="*/ 365760 h 521746"/>
                <a:gd name="connsiteX62" fmla="*/ 69925 w 478716"/>
                <a:gd name="connsiteY62" fmla="*/ 360381 h 521746"/>
                <a:gd name="connsiteX63" fmla="*/ 75304 w 478716"/>
                <a:gd name="connsiteY63" fmla="*/ 333487 h 52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78716" h="521746">
                  <a:moveTo>
                    <a:pt x="43031" y="225911"/>
                  </a:moveTo>
                  <a:cubicBezTo>
                    <a:pt x="43150" y="223420"/>
                    <a:pt x="38235" y="112078"/>
                    <a:pt x="59167" y="80682"/>
                  </a:cubicBezTo>
                  <a:lnTo>
                    <a:pt x="69925" y="64546"/>
                  </a:lnTo>
                  <a:cubicBezTo>
                    <a:pt x="71718" y="59167"/>
                    <a:pt x="72159" y="53127"/>
                    <a:pt x="75304" y="48409"/>
                  </a:cubicBezTo>
                  <a:cubicBezTo>
                    <a:pt x="84436" y="34711"/>
                    <a:pt x="94949" y="30535"/>
                    <a:pt x="107577" y="21515"/>
                  </a:cubicBezTo>
                  <a:cubicBezTo>
                    <a:pt x="136070" y="1163"/>
                    <a:pt x="119043" y="8729"/>
                    <a:pt x="145229" y="0"/>
                  </a:cubicBezTo>
                  <a:cubicBezTo>
                    <a:pt x="177745" y="8129"/>
                    <a:pt x="164407" y="-1634"/>
                    <a:pt x="177502" y="37652"/>
                  </a:cubicBezTo>
                  <a:lnTo>
                    <a:pt x="182880" y="53788"/>
                  </a:lnTo>
                  <a:cubicBezTo>
                    <a:pt x="181087" y="71717"/>
                    <a:pt x="180050" y="89738"/>
                    <a:pt x="177502" y="107576"/>
                  </a:cubicBezTo>
                  <a:cubicBezTo>
                    <a:pt x="175470" y="121802"/>
                    <a:pt x="165109" y="150135"/>
                    <a:pt x="161365" y="161365"/>
                  </a:cubicBezTo>
                  <a:cubicBezTo>
                    <a:pt x="153648" y="184516"/>
                    <a:pt x="157362" y="171998"/>
                    <a:pt x="150607" y="199016"/>
                  </a:cubicBezTo>
                  <a:cubicBezTo>
                    <a:pt x="151377" y="207487"/>
                    <a:pt x="141204" y="265849"/>
                    <a:pt x="172123" y="268941"/>
                  </a:cubicBezTo>
                  <a:cubicBezTo>
                    <a:pt x="184738" y="270203"/>
                    <a:pt x="197224" y="265355"/>
                    <a:pt x="209774" y="263562"/>
                  </a:cubicBezTo>
                  <a:cubicBezTo>
                    <a:pt x="212311" y="255952"/>
                    <a:pt x="220532" y="232665"/>
                    <a:pt x="220532" y="225911"/>
                  </a:cubicBezTo>
                  <a:cubicBezTo>
                    <a:pt x="220532" y="193588"/>
                    <a:pt x="216946" y="161365"/>
                    <a:pt x="215153" y="129092"/>
                  </a:cubicBezTo>
                  <a:cubicBezTo>
                    <a:pt x="216946" y="107577"/>
                    <a:pt x="216298" y="85717"/>
                    <a:pt x="220532" y="64546"/>
                  </a:cubicBezTo>
                  <a:cubicBezTo>
                    <a:pt x="221800" y="58207"/>
                    <a:pt x="225157" y="50453"/>
                    <a:pt x="231290" y="48409"/>
                  </a:cubicBezTo>
                  <a:cubicBezTo>
                    <a:pt x="238303" y="46071"/>
                    <a:pt x="245633" y="51995"/>
                    <a:pt x="252805" y="53788"/>
                  </a:cubicBezTo>
                  <a:cubicBezTo>
                    <a:pt x="262848" y="60484"/>
                    <a:pt x="278988" y="69719"/>
                    <a:pt x="285078" y="80682"/>
                  </a:cubicBezTo>
                  <a:cubicBezTo>
                    <a:pt x="290585" y="90595"/>
                    <a:pt x="292250" y="102197"/>
                    <a:pt x="295836" y="112955"/>
                  </a:cubicBezTo>
                  <a:lnTo>
                    <a:pt x="301214" y="129092"/>
                  </a:lnTo>
                  <a:cubicBezTo>
                    <a:pt x="300593" y="142140"/>
                    <a:pt x="287185" y="231530"/>
                    <a:pt x="301214" y="268941"/>
                  </a:cubicBezTo>
                  <a:cubicBezTo>
                    <a:pt x="303484" y="274994"/>
                    <a:pt x="307401" y="280507"/>
                    <a:pt x="311972" y="285078"/>
                  </a:cubicBezTo>
                  <a:cubicBezTo>
                    <a:pt x="322398" y="295503"/>
                    <a:pt x="331123" y="296840"/>
                    <a:pt x="344245" y="301214"/>
                  </a:cubicBezTo>
                  <a:cubicBezTo>
                    <a:pt x="365659" y="295860"/>
                    <a:pt x="367232" y="300593"/>
                    <a:pt x="376518" y="279699"/>
                  </a:cubicBezTo>
                  <a:cubicBezTo>
                    <a:pt x="381124" y="269337"/>
                    <a:pt x="387276" y="247426"/>
                    <a:pt x="387276" y="247426"/>
                  </a:cubicBezTo>
                  <a:cubicBezTo>
                    <a:pt x="385483" y="216946"/>
                    <a:pt x="384433" y="186413"/>
                    <a:pt x="381897" y="155986"/>
                  </a:cubicBezTo>
                  <a:cubicBezTo>
                    <a:pt x="380844" y="143352"/>
                    <a:pt x="376518" y="131012"/>
                    <a:pt x="376518" y="118334"/>
                  </a:cubicBezTo>
                  <a:cubicBezTo>
                    <a:pt x="376518" y="105656"/>
                    <a:pt x="380104" y="93233"/>
                    <a:pt x="381897" y="80682"/>
                  </a:cubicBezTo>
                  <a:cubicBezTo>
                    <a:pt x="398033" y="82475"/>
                    <a:pt x="414555" y="82123"/>
                    <a:pt x="430306" y="86061"/>
                  </a:cubicBezTo>
                  <a:cubicBezTo>
                    <a:pt x="441961" y="88975"/>
                    <a:pt x="452717" y="102869"/>
                    <a:pt x="457200" y="112955"/>
                  </a:cubicBezTo>
                  <a:cubicBezTo>
                    <a:pt x="467426" y="135964"/>
                    <a:pt x="467078" y="144838"/>
                    <a:pt x="473337" y="166743"/>
                  </a:cubicBezTo>
                  <a:cubicBezTo>
                    <a:pt x="474895" y="172195"/>
                    <a:pt x="476923" y="177501"/>
                    <a:pt x="478716" y="182880"/>
                  </a:cubicBezTo>
                  <a:cubicBezTo>
                    <a:pt x="476923" y="213360"/>
                    <a:pt x="476375" y="243939"/>
                    <a:pt x="473337" y="274320"/>
                  </a:cubicBezTo>
                  <a:cubicBezTo>
                    <a:pt x="472773" y="279962"/>
                    <a:pt x="471103" y="285739"/>
                    <a:pt x="467958" y="290456"/>
                  </a:cubicBezTo>
                  <a:cubicBezTo>
                    <a:pt x="463739" y="296785"/>
                    <a:pt x="457201" y="301214"/>
                    <a:pt x="451822" y="306593"/>
                  </a:cubicBezTo>
                  <a:cubicBezTo>
                    <a:pt x="442354" y="334994"/>
                    <a:pt x="451160" y="319585"/>
                    <a:pt x="414170" y="344245"/>
                  </a:cubicBezTo>
                  <a:lnTo>
                    <a:pt x="398033" y="355002"/>
                  </a:lnTo>
                  <a:cubicBezTo>
                    <a:pt x="392654" y="358588"/>
                    <a:pt x="388030" y="363716"/>
                    <a:pt x="381897" y="365760"/>
                  </a:cubicBezTo>
                  <a:cubicBezTo>
                    <a:pt x="376518" y="367553"/>
                    <a:pt x="371295" y="369909"/>
                    <a:pt x="365760" y="371139"/>
                  </a:cubicBezTo>
                  <a:cubicBezTo>
                    <a:pt x="312566" y="382960"/>
                    <a:pt x="248430" y="379920"/>
                    <a:pt x="199017" y="381896"/>
                  </a:cubicBezTo>
                  <a:cubicBezTo>
                    <a:pt x="193638" y="383689"/>
                    <a:pt x="187836" y="384521"/>
                    <a:pt x="182880" y="387275"/>
                  </a:cubicBezTo>
                  <a:cubicBezTo>
                    <a:pt x="171578" y="393554"/>
                    <a:pt x="150607" y="408791"/>
                    <a:pt x="150607" y="408791"/>
                  </a:cubicBezTo>
                  <a:cubicBezTo>
                    <a:pt x="123685" y="449174"/>
                    <a:pt x="117049" y="444632"/>
                    <a:pt x="134471" y="505609"/>
                  </a:cubicBezTo>
                  <a:cubicBezTo>
                    <a:pt x="136666" y="513293"/>
                    <a:pt x="160839" y="519778"/>
                    <a:pt x="166744" y="521746"/>
                  </a:cubicBezTo>
                  <a:cubicBezTo>
                    <a:pt x="204133" y="518007"/>
                    <a:pt x="212797" y="519763"/>
                    <a:pt x="242047" y="510988"/>
                  </a:cubicBezTo>
                  <a:cubicBezTo>
                    <a:pt x="252908" y="507730"/>
                    <a:pt x="274320" y="500231"/>
                    <a:pt x="274320" y="500231"/>
                  </a:cubicBezTo>
                  <a:cubicBezTo>
                    <a:pt x="279699" y="496645"/>
                    <a:pt x="284675" y="492364"/>
                    <a:pt x="290457" y="489473"/>
                  </a:cubicBezTo>
                  <a:cubicBezTo>
                    <a:pt x="295528" y="486937"/>
                    <a:pt x="305579" y="489672"/>
                    <a:pt x="306593" y="484094"/>
                  </a:cubicBezTo>
                  <a:cubicBezTo>
                    <a:pt x="309816" y="466366"/>
                    <a:pt x="305266" y="447863"/>
                    <a:pt x="301214" y="430306"/>
                  </a:cubicBezTo>
                  <a:cubicBezTo>
                    <a:pt x="299760" y="424007"/>
                    <a:pt x="295322" y="418426"/>
                    <a:pt x="290457" y="414169"/>
                  </a:cubicBezTo>
                  <a:cubicBezTo>
                    <a:pt x="267695" y="394252"/>
                    <a:pt x="264210" y="394663"/>
                    <a:pt x="242047" y="387275"/>
                  </a:cubicBezTo>
                  <a:cubicBezTo>
                    <a:pt x="225911" y="389068"/>
                    <a:pt x="209558" y="389470"/>
                    <a:pt x="193638" y="392654"/>
                  </a:cubicBezTo>
                  <a:cubicBezTo>
                    <a:pt x="182519" y="394878"/>
                    <a:pt x="172123" y="399826"/>
                    <a:pt x="161365" y="403412"/>
                  </a:cubicBezTo>
                  <a:lnTo>
                    <a:pt x="145229" y="408791"/>
                  </a:lnTo>
                  <a:cubicBezTo>
                    <a:pt x="131306" y="422713"/>
                    <a:pt x="116120" y="440008"/>
                    <a:pt x="96819" y="446442"/>
                  </a:cubicBezTo>
                  <a:lnTo>
                    <a:pt x="80683" y="451821"/>
                  </a:lnTo>
                  <a:cubicBezTo>
                    <a:pt x="64546" y="450028"/>
                    <a:pt x="48024" y="450380"/>
                    <a:pt x="32273" y="446442"/>
                  </a:cubicBezTo>
                  <a:cubicBezTo>
                    <a:pt x="26002" y="444874"/>
                    <a:pt x="20708" y="440256"/>
                    <a:pt x="16137" y="435685"/>
                  </a:cubicBezTo>
                  <a:cubicBezTo>
                    <a:pt x="5710" y="425258"/>
                    <a:pt x="4375" y="416536"/>
                    <a:pt x="0" y="403412"/>
                  </a:cubicBezTo>
                  <a:cubicBezTo>
                    <a:pt x="1793" y="398033"/>
                    <a:pt x="1837" y="391702"/>
                    <a:pt x="5379" y="387275"/>
                  </a:cubicBezTo>
                  <a:cubicBezTo>
                    <a:pt x="14677" y="375653"/>
                    <a:pt x="43931" y="369046"/>
                    <a:pt x="53789" y="365760"/>
                  </a:cubicBezTo>
                  <a:lnTo>
                    <a:pt x="69925" y="360381"/>
                  </a:lnTo>
                  <a:cubicBezTo>
                    <a:pt x="76438" y="340843"/>
                    <a:pt x="75304" y="349915"/>
                    <a:pt x="75304" y="333487"/>
                  </a:cubicBezTo>
                </a:path>
              </a:pathLst>
            </a:custGeom>
            <a:noFill/>
            <a:ln>
              <a:solidFill>
                <a:srgbClr val="2DB6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a:extLst>
                <a:ext uri="{FF2B5EF4-FFF2-40B4-BE49-F238E27FC236}">
                  <a16:creationId xmlns:a16="http://schemas.microsoft.com/office/drawing/2014/main" id="{273474EF-5A64-CA40-AE61-7204706767F8}"/>
                </a:ext>
              </a:extLst>
            </p:cNvPr>
            <p:cNvSpPr/>
            <p:nvPr/>
          </p:nvSpPr>
          <p:spPr>
            <a:xfrm>
              <a:off x="3802625" y="2879464"/>
              <a:ext cx="217149" cy="236668"/>
            </a:xfrm>
            <a:custGeom>
              <a:avLst/>
              <a:gdLst>
                <a:gd name="connsiteX0" fmla="*/ 43031 w 478716"/>
                <a:gd name="connsiteY0" fmla="*/ 225911 h 521746"/>
                <a:gd name="connsiteX1" fmla="*/ 59167 w 478716"/>
                <a:gd name="connsiteY1" fmla="*/ 80682 h 521746"/>
                <a:gd name="connsiteX2" fmla="*/ 69925 w 478716"/>
                <a:gd name="connsiteY2" fmla="*/ 64546 h 521746"/>
                <a:gd name="connsiteX3" fmla="*/ 75304 w 478716"/>
                <a:gd name="connsiteY3" fmla="*/ 48409 h 521746"/>
                <a:gd name="connsiteX4" fmla="*/ 107577 w 478716"/>
                <a:gd name="connsiteY4" fmla="*/ 21515 h 521746"/>
                <a:gd name="connsiteX5" fmla="*/ 145229 w 478716"/>
                <a:gd name="connsiteY5" fmla="*/ 0 h 521746"/>
                <a:gd name="connsiteX6" fmla="*/ 177502 w 478716"/>
                <a:gd name="connsiteY6" fmla="*/ 37652 h 521746"/>
                <a:gd name="connsiteX7" fmla="*/ 182880 w 478716"/>
                <a:gd name="connsiteY7" fmla="*/ 53788 h 521746"/>
                <a:gd name="connsiteX8" fmla="*/ 177502 w 478716"/>
                <a:gd name="connsiteY8" fmla="*/ 107576 h 521746"/>
                <a:gd name="connsiteX9" fmla="*/ 161365 w 478716"/>
                <a:gd name="connsiteY9" fmla="*/ 161365 h 521746"/>
                <a:gd name="connsiteX10" fmla="*/ 150607 w 478716"/>
                <a:gd name="connsiteY10" fmla="*/ 199016 h 521746"/>
                <a:gd name="connsiteX11" fmla="*/ 172123 w 478716"/>
                <a:gd name="connsiteY11" fmla="*/ 268941 h 521746"/>
                <a:gd name="connsiteX12" fmla="*/ 209774 w 478716"/>
                <a:gd name="connsiteY12" fmla="*/ 263562 h 521746"/>
                <a:gd name="connsiteX13" fmla="*/ 220532 w 478716"/>
                <a:gd name="connsiteY13" fmla="*/ 225911 h 521746"/>
                <a:gd name="connsiteX14" fmla="*/ 215153 w 478716"/>
                <a:gd name="connsiteY14" fmla="*/ 129092 h 521746"/>
                <a:gd name="connsiteX15" fmla="*/ 220532 w 478716"/>
                <a:gd name="connsiteY15" fmla="*/ 64546 h 521746"/>
                <a:gd name="connsiteX16" fmla="*/ 231290 w 478716"/>
                <a:gd name="connsiteY16" fmla="*/ 48409 h 521746"/>
                <a:gd name="connsiteX17" fmla="*/ 252805 w 478716"/>
                <a:gd name="connsiteY17" fmla="*/ 53788 h 521746"/>
                <a:gd name="connsiteX18" fmla="*/ 285078 w 478716"/>
                <a:gd name="connsiteY18" fmla="*/ 80682 h 521746"/>
                <a:gd name="connsiteX19" fmla="*/ 295836 w 478716"/>
                <a:gd name="connsiteY19" fmla="*/ 112955 h 521746"/>
                <a:gd name="connsiteX20" fmla="*/ 301214 w 478716"/>
                <a:gd name="connsiteY20" fmla="*/ 129092 h 521746"/>
                <a:gd name="connsiteX21" fmla="*/ 301214 w 478716"/>
                <a:gd name="connsiteY21" fmla="*/ 268941 h 521746"/>
                <a:gd name="connsiteX22" fmla="*/ 311972 w 478716"/>
                <a:gd name="connsiteY22" fmla="*/ 285078 h 521746"/>
                <a:gd name="connsiteX23" fmla="*/ 344245 w 478716"/>
                <a:gd name="connsiteY23" fmla="*/ 301214 h 521746"/>
                <a:gd name="connsiteX24" fmla="*/ 376518 w 478716"/>
                <a:gd name="connsiteY24" fmla="*/ 279699 h 521746"/>
                <a:gd name="connsiteX25" fmla="*/ 387276 w 478716"/>
                <a:gd name="connsiteY25" fmla="*/ 247426 h 521746"/>
                <a:gd name="connsiteX26" fmla="*/ 381897 w 478716"/>
                <a:gd name="connsiteY26" fmla="*/ 155986 h 521746"/>
                <a:gd name="connsiteX27" fmla="*/ 376518 w 478716"/>
                <a:gd name="connsiteY27" fmla="*/ 118334 h 521746"/>
                <a:gd name="connsiteX28" fmla="*/ 381897 w 478716"/>
                <a:gd name="connsiteY28" fmla="*/ 80682 h 521746"/>
                <a:gd name="connsiteX29" fmla="*/ 430306 w 478716"/>
                <a:gd name="connsiteY29" fmla="*/ 86061 h 521746"/>
                <a:gd name="connsiteX30" fmla="*/ 457200 w 478716"/>
                <a:gd name="connsiteY30" fmla="*/ 112955 h 521746"/>
                <a:gd name="connsiteX31" fmla="*/ 473337 w 478716"/>
                <a:gd name="connsiteY31" fmla="*/ 166743 h 521746"/>
                <a:gd name="connsiteX32" fmla="*/ 478716 w 478716"/>
                <a:gd name="connsiteY32" fmla="*/ 182880 h 521746"/>
                <a:gd name="connsiteX33" fmla="*/ 473337 w 478716"/>
                <a:gd name="connsiteY33" fmla="*/ 274320 h 521746"/>
                <a:gd name="connsiteX34" fmla="*/ 467958 w 478716"/>
                <a:gd name="connsiteY34" fmla="*/ 290456 h 521746"/>
                <a:gd name="connsiteX35" fmla="*/ 451822 w 478716"/>
                <a:gd name="connsiteY35" fmla="*/ 306593 h 521746"/>
                <a:gd name="connsiteX36" fmla="*/ 414170 w 478716"/>
                <a:gd name="connsiteY36" fmla="*/ 344245 h 521746"/>
                <a:gd name="connsiteX37" fmla="*/ 398033 w 478716"/>
                <a:gd name="connsiteY37" fmla="*/ 355002 h 521746"/>
                <a:gd name="connsiteX38" fmla="*/ 381897 w 478716"/>
                <a:gd name="connsiteY38" fmla="*/ 365760 h 521746"/>
                <a:gd name="connsiteX39" fmla="*/ 365760 w 478716"/>
                <a:gd name="connsiteY39" fmla="*/ 371139 h 521746"/>
                <a:gd name="connsiteX40" fmla="*/ 199017 w 478716"/>
                <a:gd name="connsiteY40" fmla="*/ 381896 h 521746"/>
                <a:gd name="connsiteX41" fmla="*/ 182880 w 478716"/>
                <a:gd name="connsiteY41" fmla="*/ 387275 h 521746"/>
                <a:gd name="connsiteX42" fmla="*/ 150607 w 478716"/>
                <a:gd name="connsiteY42" fmla="*/ 408791 h 521746"/>
                <a:gd name="connsiteX43" fmla="*/ 134471 w 478716"/>
                <a:gd name="connsiteY43" fmla="*/ 505609 h 521746"/>
                <a:gd name="connsiteX44" fmla="*/ 166744 w 478716"/>
                <a:gd name="connsiteY44" fmla="*/ 521746 h 521746"/>
                <a:gd name="connsiteX45" fmla="*/ 242047 w 478716"/>
                <a:gd name="connsiteY45" fmla="*/ 510988 h 521746"/>
                <a:gd name="connsiteX46" fmla="*/ 274320 w 478716"/>
                <a:gd name="connsiteY46" fmla="*/ 500231 h 521746"/>
                <a:gd name="connsiteX47" fmla="*/ 290457 w 478716"/>
                <a:gd name="connsiteY47" fmla="*/ 489473 h 521746"/>
                <a:gd name="connsiteX48" fmla="*/ 306593 w 478716"/>
                <a:gd name="connsiteY48" fmla="*/ 484094 h 521746"/>
                <a:gd name="connsiteX49" fmla="*/ 301214 w 478716"/>
                <a:gd name="connsiteY49" fmla="*/ 430306 h 521746"/>
                <a:gd name="connsiteX50" fmla="*/ 290457 w 478716"/>
                <a:gd name="connsiteY50" fmla="*/ 414169 h 521746"/>
                <a:gd name="connsiteX51" fmla="*/ 242047 w 478716"/>
                <a:gd name="connsiteY51" fmla="*/ 387275 h 521746"/>
                <a:gd name="connsiteX52" fmla="*/ 193638 w 478716"/>
                <a:gd name="connsiteY52" fmla="*/ 392654 h 521746"/>
                <a:gd name="connsiteX53" fmla="*/ 161365 w 478716"/>
                <a:gd name="connsiteY53" fmla="*/ 403412 h 521746"/>
                <a:gd name="connsiteX54" fmla="*/ 145229 w 478716"/>
                <a:gd name="connsiteY54" fmla="*/ 408791 h 521746"/>
                <a:gd name="connsiteX55" fmla="*/ 96819 w 478716"/>
                <a:gd name="connsiteY55" fmla="*/ 446442 h 521746"/>
                <a:gd name="connsiteX56" fmla="*/ 80683 w 478716"/>
                <a:gd name="connsiteY56" fmla="*/ 451821 h 521746"/>
                <a:gd name="connsiteX57" fmla="*/ 32273 w 478716"/>
                <a:gd name="connsiteY57" fmla="*/ 446442 h 521746"/>
                <a:gd name="connsiteX58" fmla="*/ 16137 w 478716"/>
                <a:gd name="connsiteY58" fmla="*/ 435685 h 521746"/>
                <a:gd name="connsiteX59" fmla="*/ 0 w 478716"/>
                <a:gd name="connsiteY59" fmla="*/ 403412 h 521746"/>
                <a:gd name="connsiteX60" fmla="*/ 5379 w 478716"/>
                <a:gd name="connsiteY60" fmla="*/ 387275 h 521746"/>
                <a:gd name="connsiteX61" fmla="*/ 53789 w 478716"/>
                <a:gd name="connsiteY61" fmla="*/ 365760 h 521746"/>
                <a:gd name="connsiteX62" fmla="*/ 69925 w 478716"/>
                <a:gd name="connsiteY62" fmla="*/ 360381 h 521746"/>
                <a:gd name="connsiteX63" fmla="*/ 75304 w 478716"/>
                <a:gd name="connsiteY63" fmla="*/ 333487 h 52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78716" h="521746">
                  <a:moveTo>
                    <a:pt x="43031" y="225911"/>
                  </a:moveTo>
                  <a:cubicBezTo>
                    <a:pt x="43150" y="223420"/>
                    <a:pt x="38235" y="112078"/>
                    <a:pt x="59167" y="80682"/>
                  </a:cubicBezTo>
                  <a:lnTo>
                    <a:pt x="69925" y="64546"/>
                  </a:lnTo>
                  <a:cubicBezTo>
                    <a:pt x="71718" y="59167"/>
                    <a:pt x="72159" y="53127"/>
                    <a:pt x="75304" y="48409"/>
                  </a:cubicBezTo>
                  <a:cubicBezTo>
                    <a:pt x="84436" y="34711"/>
                    <a:pt x="94949" y="30535"/>
                    <a:pt x="107577" y="21515"/>
                  </a:cubicBezTo>
                  <a:cubicBezTo>
                    <a:pt x="136070" y="1163"/>
                    <a:pt x="119043" y="8729"/>
                    <a:pt x="145229" y="0"/>
                  </a:cubicBezTo>
                  <a:cubicBezTo>
                    <a:pt x="177745" y="8129"/>
                    <a:pt x="164407" y="-1634"/>
                    <a:pt x="177502" y="37652"/>
                  </a:cubicBezTo>
                  <a:lnTo>
                    <a:pt x="182880" y="53788"/>
                  </a:lnTo>
                  <a:cubicBezTo>
                    <a:pt x="181087" y="71717"/>
                    <a:pt x="180050" y="89738"/>
                    <a:pt x="177502" y="107576"/>
                  </a:cubicBezTo>
                  <a:cubicBezTo>
                    <a:pt x="175470" y="121802"/>
                    <a:pt x="165109" y="150135"/>
                    <a:pt x="161365" y="161365"/>
                  </a:cubicBezTo>
                  <a:cubicBezTo>
                    <a:pt x="153648" y="184516"/>
                    <a:pt x="157362" y="171998"/>
                    <a:pt x="150607" y="199016"/>
                  </a:cubicBezTo>
                  <a:cubicBezTo>
                    <a:pt x="151377" y="207487"/>
                    <a:pt x="141204" y="265849"/>
                    <a:pt x="172123" y="268941"/>
                  </a:cubicBezTo>
                  <a:cubicBezTo>
                    <a:pt x="184738" y="270203"/>
                    <a:pt x="197224" y="265355"/>
                    <a:pt x="209774" y="263562"/>
                  </a:cubicBezTo>
                  <a:cubicBezTo>
                    <a:pt x="212311" y="255952"/>
                    <a:pt x="220532" y="232665"/>
                    <a:pt x="220532" y="225911"/>
                  </a:cubicBezTo>
                  <a:cubicBezTo>
                    <a:pt x="220532" y="193588"/>
                    <a:pt x="216946" y="161365"/>
                    <a:pt x="215153" y="129092"/>
                  </a:cubicBezTo>
                  <a:cubicBezTo>
                    <a:pt x="216946" y="107577"/>
                    <a:pt x="216298" y="85717"/>
                    <a:pt x="220532" y="64546"/>
                  </a:cubicBezTo>
                  <a:cubicBezTo>
                    <a:pt x="221800" y="58207"/>
                    <a:pt x="225157" y="50453"/>
                    <a:pt x="231290" y="48409"/>
                  </a:cubicBezTo>
                  <a:cubicBezTo>
                    <a:pt x="238303" y="46071"/>
                    <a:pt x="245633" y="51995"/>
                    <a:pt x="252805" y="53788"/>
                  </a:cubicBezTo>
                  <a:cubicBezTo>
                    <a:pt x="262848" y="60484"/>
                    <a:pt x="278988" y="69719"/>
                    <a:pt x="285078" y="80682"/>
                  </a:cubicBezTo>
                  <a:cubicBezTo>
                    <a:pt x="290585" y="90595"/>
                    <a:pt x="292250" y="102197"/>
                    <a:pt x="295836" y="112955"/>
                  </a:cubicBezTo>
                  <a:lnTo>
                    <a:pt x="301214" y="129092"/>
                  </a:lnTo>
                  <a:cubicBezTo>
                    <a:pt x="300593" y="142140"/>
                    <a:pt x="287185" y="231530"/>
                    <a:pt x="301214" y="268941"/>
                  </a:cubicBezTo>
                  <a:cubicBezTo>
                    <a:pt x="303484" y="274994"/>
                    <a:pt x="307401" y="280507"/>
                    <a:pt x="311972" y="285078"/>
                  </a:cubicBezTo>
                  <a:cubicBezTo>
                    <a:pt x="322398" y="295503"/>
                    <a:pt x="331123" y="296840"/>
                    <a:pt x="344245" y="301214"/>
                  </a:cubicBezTo>
                  <a:cubicBezTo>
                    <a:pt x="365659" y="295860"/>
                    <a:pt x="367232" y="300593"/>
                    <a:pt x="376518" y="279699"/>
                  </a:cubicBezTo>
                  <a:cubicBezTo>
                    <a:pt x="381124" y="269337"/>
                    <a:pt x="387276" y="247426"/>
                    <a:pt x="387276" y="247426"/>
                  </a:cubicBezTo>
                  <a:cubicBezTo>
                    <a:pt x="385483" y="216946"/>
                    <a:pt x="384433" y="186413"/>
                    <a:pt x="381897" y="155986"/>
                  </a:cubicBezTo>
                  <a:cubicBezTo>
                    <a:pt x="380844" y="143352"/>
                    <a:pt x="376518" y="131012"/>
                    <a:pt x="376518" y="118334"/>
                  </a:cubicBezTo>
                  <a:cubicBezTo>
                    <a:pt x="376518" y="105656"/>
                    <a:pt x="380104" y="93233"/>
                    <a:pt x="381897" y="80682"/>
                  </a:cubicBezTo>
                  <a:cubicBezTo>
                    <a:pt x="398033" y="82475"/>
                    <a:pt x="414555" y="82123"/>
                    <a:pt x="430306" y="86061"/>
                  </a:cubicBezTo>
                  <a:cubicBezTo>
                    <a:pt x="441961" y="88975"/>
                    <a:pt x="452717" y="102869"/>
                    <a:pt x="457200" y="112955"/>
                  </a:cubicBezTo>
                  <a:cubicBezTo>
                    <a:pt x="467426" y="135964"/>
                    <a:pt x="467078" y="144838"/>
                    <a:pt x="473337" y="166743"/>
                  </a:cubicBezTo>
                  <a:cubicBezTo>
                    <a:pt x="474895" y="172195"/>
                    <a:pt x="476923" y="177501"/>
                    <a:pt x="478716" y="182880"/>
                  </a:cubicBezTo>
                  <a:cubicBezTo>
                    <a:pt x="476923" y="213360"/>
                    <a:pt x="476375" y="243939"/>
                    <a:pt x="473337" y="274320"/>
                  </a:cubicBezTo>
                  <a:cubicBezTo>
                    <a:pt x="472773" y="279962"/>
                    <a:pt x="471103" y="285739"/>
                    <a:pt x="467958" y="290456"/>
                  </a:cubicBezTo>
                  <a:cubicBezTo>
                    <a:pt x="463739" y="296785"/>
                    <a:pt x="457201" y="301214"/>
                    <a:pt x="451822" y="306593"/>
                  </a:cubicBezTo>
                  <a:cubicBezTo>
                    <a:pt x="442354" y="334994"/>
                    <a:pt x="451160" y="319585"/>
                    <a:pt x="414170" y="344245"/>
                  </a:cubicBezTo>
                  <a:lnTo>
                    <a:pt x="398033" y="355002"/>
                  </a:lnTo>
                  <a:cubicBezTo>
                    <a:pt x="392654" y="358588"/>
                    <a:pt x="388030" y="363716"/>
                    <a:pt x="381897" y="365760"/>
                  </a:cubicBezTo>
                  <a:cubicBezTo>
                    <a:pt x="376518" y="367553"/>
                    <a:pt x="371295" y="369909"/>
                    <a:pt x="365760" y="371139"/>
                  </a:cubicBezTo>
                  <a:cubicBezTo>
                    <a:pt x="312566" y="382960"/>
                    <a:pt x="248430" y="379920"/>
                    <a:pt x="199017" y="381896"/>
                  </a:cubicBezTo>
                  <a:cubicBezTo>
                    <a:pt x="193638" y="383689"/>
                    <a:pt x="187836" y="384521"/>
                    <a:pt x="182880" y="387275"/>
                  </a:cubicBezTo>
                  <a:cubicBezTo>
                    <a:pt x="171578" y="393554"/>
                    <a:pt x="150607" y="408791"/>
                    <a:pt x="150607" y="408791"/>
                  </a:cubicBezTo>
                  <a:cubicBezTo>
                    <a:pt x="123685" y="449174"/>
                    <a:pt x="117049" y="444632"/>
                    <a:pt x="134471" y="505609"/>
                  </a:cubicBezTo>
                  <a:cubicBezTo>
                    <a:pt x="136666" y="513293"/>
                    <a:pt x="160839" y="519778"/>
                    <a:pt x="166744" y="521746"/>
                  </a:cubicBezTo>
                  <a:cubicBezTo>
                    <a:pt x="204133" y="518007"/>
                    <a:pt x="212797" y="519763"/>
                    <a:pt x="242047" y="510988"/>
                  </a:cubicBezTo>
                  <a:cubicBezTo>
                    <a:pt x="252908" y="507730"/>
                    <a:pt x="274320" y="500231"/>
                    <a:pt x="274320" y="500231"/>
                  </a:cubicBezTo>
                  <a:cubicBezTo>
                    <a:pt x="279699" y="496645"/>
                    <a:pt x="284675" y="492364"/>
                    <a:pt x="290457" y="489473"/>
                  </a:cubicBezTo>
                  <a:cubicBezTo>
                    <a:pt x="295528" y="486937"/>
                    <a:pt x="305579" y="489672"/>
                    <a:pt x="306593" y="484094"/>
                  </a:cubicBezTo>
                  <a:cubicBezTo>
                    <a:pt x="309816" y="466366"/>
                    <a:pt x="305266" y="447863"/>
                    <a:pt x="301214" y="430306"/>
                  </a:cubicBezTo>
                  <a:cubicBezTo>
                    <a:pt x="299760" y="424007"/>
                    <a:pt x="295322" y="418426"/>
                    <a:pt x="290457" y="414169"/>
                  </a:cubicBezTo>
                  <a:cubicBezTo>
                    <a:pt x="267695" y="394252"/>
                    <a:pt x="264210" y="394663"/>
                    <a:pt x="242047" y="387275"/>
                  </a:cubicBezTo>
                  <a:cubicBezTo>
                    <a:pt x="225911" y="389068"/>
                    <a:pt x="209558" y="389470"/>
                    <a:pt x="193638" y="392654"/>
                  </a:cubicBezTo>
                  <a:cubicBezTo>
                    <a:pt x="182519" y="394878"/>
                    <a:pt x="172123" y="399826"/>
                    <a:pt x="161365" y="403412"/>
                  </a:cubicBezTo>
                  <a:lnTo>
                    <a:pt x="145229" y="408791"/>
                  </a:lnTo>
                  <a:cubicBezTo>
                    <a:pt x="131306" y="422713"/>
                    <a:pt x="116120" y="440008"/>
                    <a:pt x="96819" y="446442"/>
                  </a:cubicBezTo>
                  <a:lnTo>
                    <a:pt x="80683" y="451821"/>
                  </a:lnTo>
                  <a:cubicBezTo>
                    <a:pt x="64546" y="450028"/>
                    <a:pt x="48024" y="450380"/>
                    <a:pt x="32273" y="446442"/>
                  </a:cubicBezTo>
                  <a:cubicBezTo>
                    <a:pt x="26002" y="444874"/>
                    <a:pt x="20708" y="440256"/>
                    <a:pt x="16137" y="435685"/>
                  </a:cubicBezTo>
                  <a:cubicBezTo>
                    <a:pt x="5710" y="425258"/>
                    <a:pt x="4375" y="416536"/>
                    <a:pt x="0" y="403412"/>
                  </a:cubicBezTo>
                  <a:cubicBezTo>
                    <a:pt x="1793" y="398033"/>
                    <a:pt x="1837" y="391702"/>
                    <a:pt x="5379" y="387275"/>
                  </a:cubicBezTo>
                  <a:cubicBezTo>
                    <a:pt x="14677" y="375653"/>
                    <a:pt x="43931" y="369046"/>
                    <a:pt x="53789" y="365760"/>
                  </a:cubicBezTo>
                  <a:lnTo>
                    <a:pt x="69925" y="360381"/>
                  </a:lnTo>
                  <a:cubicBezTo>
                    <a:pt x="76438" y="340843"/>
                    <a:pt x="75304" y="349915"/>
                    <a:pt x="75304" y="333487"/>
                  </a:cubicBezTo>
                </a:path>
              </a:pathLst>
            </a:custGeom>
            <a:noFill/>
            <a:ln>
              <a:solidFill>
                <a:srgbClr val="EE9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a:extLst>
                <a:ext uri="{FF2B5EF4-FFF2-40B4-BE49-F238E27FC236}">
                  <a16:creationId xmlns:a16="http://schemas.microsoft.com/office/drawing/2014/main" id="{B169B52B-7B34-F147-8181-5A2EE760E792}"/>
                </a:ext>
              </a:extLst>
            </p:cNvPr>
            <p:cNvSpPr/>
            <p:nvPr/>
          </p:nvSpPr>
          <p:spPr>
            <a:xfrm>
              <a:off x="3797246" y="2497567"/>
              <a:ext cx="217149" cy="236668"/>
            </a:xfrm>
            <a:custGeom>
              <a:avLst/>
              <a:gdLst>
                <a:gd name="connsiteX0" fmla="*/ 43031 w 478716"/>
                <a:gd name="connsiteY0" fmla="*/ 225911 h 521746"/>
                <a:gd name="connsiteX1" fmla="*/ 59167 w 478716"/>
                <a:gd name="connsiteY1" fmla="*/ 80682 h 521746"/>
                <a:gd name="connsiteX2" fmla="*/ 69925 w 478716"/>
                <a:gd name="connsiteY2" fmla="*/ 64546 h 521746"/>
                <a:gd name="connsiteX3" fmla="*/ 75304 w 478716"/>
                <a:gd name="connsiteY3" fmla="*/ 48409 h 521746"/>
                <a:gd name="connsiteX4" fmla="*/ 107577 w 478716"/>
                <a:gd name="connsiteY4" fmla="*/ 21515 h 521746"/>
                <a:gd name="connsiteX5" fmla="*/ 145229 w 478716"/>
                <a:gd name="connsiteY5" fmla="*/ 0 h 521746"/>
                <a:gd name="connsiteX6" fmla="*/ 177502 w 478716"/>
                <a:gd name="connsiteY6" fmla="*/ 37652 h 521746"/>
                <a:gd name="connsiteX7" fmla="*/ 182880 w 478716"/>
                <a:gd name="connsiteY7" fmla="*/ 53788 h 521746"/>
                <a:gd name="connsiteX8" fmla="*/ 177502 w 478716"/>
                <a:gd name="connsiteY8" fmla="*/ 107576 h 521746"/>
                <a:gd name="connsiteX9" fmla="*/ 161365 w 478716"/>
                <a:gd name="connsiteY9" fmla="*/ 161365 h 521746"/>
                <a:gd name="connsiteX10" fmla="*/ 150607 w 478716"/>
                <a:gd name="connsiteY10" fmla="*/ 199016 h 521746"/>
                <a:gd name="connsiteX11" fmla="*/ 172123 w 478716"/>
                <a:gd name="connsiteY11" fmla="*/ 268941 h 521746"/>
                <a:gd name="connsiteX12" fmla="*/ 209774 w 478716"/>
                <a:gd name="connsiteY12" fmla="*/ 263562 h 521746"/>
                <a:gd name="connsiteX13" fmla="*/ 220532 w 478716"/>
                <a:gd name="connsiteY13" fmla="*/ 225911 h 521746"/>
                <a:gd name="connsiteX14" fmla="*/ 215153 w 478716"/>
                <a:gd name="connsiteY14" fmla="*/ 129092 h 521746"/>
                <a:gd name="connsiteX15" fmla="*/ 220532 w 478716"/>
                <a:gd name="connsiteY15" fmla="*/ 64546 h 521746"/>
                <a:gd name="connsiteX16" fmla="*/ 231290 w 478716"/>
                <a:gd name="connsiteY16" fmla="*/ 48409 h 521746"/>
                <a:gd name="connsiteX17" fmla="*/ 252805 w 478716"/>
                <a:gd name="connsiteY17" fmla="*/ 53788 h 521746"/>
                <a:gd name="connsiteX18" fmla="*/ 285078 w 478716"/>
                <a:gd name="connsiteY18" fmla="*/ 80682 h 521746"/>
                <a:gd name="connsiteX19" fmla="*/ 295836 w 478716"/>
                <a:gd name="connsiteY19" fmla="*/ 112955 h 521746"/>
                <a:gd name="connsiteX20" fmla="*/ 301214 w 478716"/>
                <a:gd name="connsiteY20" fmla="*/ 129092 h 521746"/>
                <a:gd name="connsiteX21" fmla="*/ 301214 w 478716"/>
                <a:gd name="connsiteY21" fmla="*/ 268941 h 521746"/>
                <a:gd name="connsiteX22" fmla="*/ 311972 w 478716"/>
                <a:gd name="connsiteY22" fmla="*/ 285078 h 521746"/>
                <a:gd name="connsiteX23" fmla="*/ 344245 w 478716"/>
                <a:gd name="connsiteY23" fmla="*/ 301214 h 521746"/>
                <a:gd name="connsiteX24" fmla="*/ 376518 w 478716"/>
                <a:gd name="connsiteY24" fmla="*/ 279699 h 521746"/>
                <a:gd name="connsiteX25" fmla="*/ 387276 w 478716"/>
                <a:gd name="connsiteY25" fmla="*/ 247426 h 521746"/>
                <a:gd name="connsiteX26" fmla="*/ 381897 w 478716"/>
                <a:gd name="connsiteY26" fmla="*/ 155986 h 521746"/>
                <a:gd name="connsiteX27" fmla="*/ 376518 w 478716"/>
                <a:gd name="connsiteY27" fmla="*/ 118334 h 521746"/>
                <a:gd name="connsiteX28" fmla="*/ 381897 w 478716"/>
                <a:gd name="connsiteY28" fmla="*/ 80682 h 521746"/>
                <a:gd name="connsiteX29" fmla="*/ 430306 w 478716"/>
                <a:gd name="connsiteY29" fmla="*/ 86061 h 521746"/>
                <a:gd name="connsiteX30" fmla="*/ 457200 w 478716"/>
                <a:gd name="connsiteY30" fmla="*/ 112955 h 521746"/>
                <a:gd name="connsiteX31" fmla="*/ 473337 w 478716"/>
                <a:gd name="connsiteY31" fmla="*/ 166743 h 521746"/>
                <a:gd name="connsiteX32" fmla="*/ 478716 w 478716"/>
                <a:gd name="connsiteY32" fmla="*/ 182880 h 521746"/>
                <a:gd name="connsiteX33" fmla="*/ 473337 w 478716"/>
                <a:gd name="connsiteY33" fmla="*/ 274320 h 521746"/>
                <a:gd name="connsiteX34" fmla="*/ 467958 w 478716"/>
                <a:gd name="connsiteY34" fmla="*/ 290456 h 521746"/>
                <a:gd name="connsiteX35" fmla="*/ 451822 w 478716"/>
                <a:gd name="connsiteY35" fmla="*/ 306593 h 521746"/>
                <a:gd name="connsiteX36" fmla="*/ 414170 w 478716"/>
                <a:gd name="connsiteY36" fmla="*/ 344245 h 521746"/>
                <a:gd name="connsiteX37" fmla="*/ 398033 w 478716"/>
                <a:gd name="connsiteY37" fmla="*/ 355002 h 521746"/>
                <a:gd name="connsiteX38" fmla="*/ 381897 w 478716"/>
                <a:gd name="connsiteY38" fmla="*/ 365760 h 521746"/>
                <a:gd name="connsiteX39" fmla="*/ 365760 w 478716"/>
                <a:gd name="connsiteY39" fmla="*/ 371139 h 521746"/>
                <a:gd name="connsiteX40" fmla="*/ 199017 w 478716"/>
                <a:gd name="connsiteY40" fmla="*/ 381896 h 521746"/>
                <a:gd name="connsiteX41" fmla="*/ 182880 w 478716"/>
                <a:gd name="connsiteY41" fmla="*/ 387275 h 521746"/>
                <a:gd name="connsiteX42" fmla="*/ 150607 w 478716"/>
                <a:gd name="connsiteY42" fmla="*/ 408791 h 521746"/>
                <a:gd name="connsiteX43" fmla="*/ 134471 w 478716"/>
                <a:gd name="connsiteY43" fmla="*/ 505609 h 521746"/>
                <a:gd name="connsiteX44" fmla="*/ 166744 w 478716"/>
                <a:gd name="connsiteY44" fmla="*/ 521746 h 521746"/>
                <a:gd name="connsiteX45" fmla="*/ 242047 w 478716"/>
                <a:gd name="connsiteY45" fmla="*/ 510988 h 521746"/>
                <a:gd name="connsiteX46" fmla="*/ 274320 w 478716"/>
                <a:gd name="connsiteY46" fmla="*/ 500231 h 521746"/>
                <a:gd name="connsiteX47" fmla="*/ 290457 w 478716"/>
                <a:gd name="connsiteY47" fmla="*/ 489473 h 521746"/>
                <a:gd name="connsiteX48" fmla="*/ 306593 w 478716"/>
                <a:gd name="connsiteY48" fmla="*/ 484094 h 521746"/>
                <a:gd name="connsiteX49" fmla="*/ 301214 w 478716"/>
                <a:gd name="connsiteY49" fmla="*/ 430306 h 521746"/>
                <a:gd name="connsiteX50" fmla="*/ 290457 w 478716"/>
                <a:gd name="connsiteY50" fmla="*/ 414169 h 521746"/>
                <a:gd name="connsiteX51" fmla="*/ 242047 w 478716"/>
                <a:gd name="connsiteY51" fmla="*/ 387275 h 521746"/>
                <a:gd name="connsiteX52" fmla="*/ 193638 w 478716"/>
                <a:gd name="connsiteY52" fmla="*/ 392654 h 521746"/>
                <a:gd name="connsiteX53" fmla="*/ 161365 w 478716"/>
                <a:gd name="connsiteY53" fmla="*/ 403412 h 521746"/>
                <a:gd name="connsiteX54" fmla="*/ 145229 w 478716"/>
                <a:gd name="connsiteY54" fmla="*/ 408791 h 521746"/>
                <a:gd name="connsiteX55" fmla="*/ 96819 w 478716"/>
                <a:gd name="connsiteY55" fmla="*/ 446442 h 521746"/>
                <a:gd name="connsiteX56" fmla="*/ 80683 w 478716"/>
                <a:gd name="connsiteY56" fmla="*/ 451821 h 521746"/>
                <a:gd name="connsiteX57" fmla="*/ 32273 w 478716"/>
                <a:gd name="connsiteY57" fmla="*/ 446442 h 521746"/>
                <a:gd name="connsiteX58" fmla="*/ 16137 w 478716"/>
                <a:gd name="connsiteY58" fmla="*/ 435685 h 521746"/>
                <a:gd name="connsiteX59" fmla="*/ 0 w 478716"/>
                <a:gd name="connsiteY59" fmla="*/ 403412 h 521746"/>
                <a:gd name="connsiteX60" fmla="*/ 5379 w 478716"/>
                <a:gd name="connsiteY60" fmla="*/ 387275 h 521746"/>
                <a:gd name="connsiteX61" fmla="*/ 53789 w 478716"/>
                <a:gd name="connsiteY61" fmla="*/ 365760 h 521746"/>
                <a:gd name="connsiteX62" fmla="*/ 69925 w 478716"/>
                <a:gd name="connsiteY62" fmla="*/ 360381 h 521746"/>
                <a:gd name="connsiteX63" fmla="*/ 75304 w 478716"/>
                <a:gd name="connsiteY63" fmla="*/ 333487 h 52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78716" h="521746">
                  <a:moveTo>
                    <a:pt x="43031" y="225911"/>
                  </a:moveTo>
                  <a:cubicBezTo>
                    <a:pt x="43150" y="223420"/>
                    <a:pt x="38235" y="112078"/>
                    <a:pt x="59167" y="80682"/>
                  </a:cubicBezTo>
                  <a:lnTo>
                    <a:pt x="69925" y="64546"/>
                  </a:lnTo>
                  <a:cubicBezTo>
                    <a:pt x="71718" y="59167"/>
                    <a:pt x="72159" y="53127"/>
                    <a:pt x="75304" y="48409"/>
                  </a:cubicBezTo>
                  <a:cubicBezTo>
                    <a:pt x="84436" y="34711"/>
                    <a:pt x="94949" y="30535"/>
                    <a:pt x="107577" y="21515"/>
                  </a:cubicBezTo>
                  <a:cubicBezTo>
                    <a:pt x="136070" y="1163"/>
                    <a:pt x="119043" y="8729"/>
                    <a:pt x="145229" y="0"/>
                  </a:cubicBezTo>
                  <a:cubicBezTo>
                    <a:pt x="177745" y="8129"/>
                    <a:pt x="164407" y="-1634"/>
                    <a:pt x="177502" y="37652"/>
                  </a:cubicBezTo>
                  <a:lnTo>
                    <a:pt x="182880" y="53788"/>
                  </a:lnTo>
                  <a:cubicBezTo>
                    <a:pt x="181087" y="71717"/>
                    <a:pt x="180050" y="89738"/>
                    <a:pt x="177502" y="107576"/>
                  </a:cubicBezTo>
                  <a:cubicBezTo>
                    <a:pt x="175470" y="121802"/>
                    <a:pt x="165109" y="150135"/>
                    <a:pt x="161365" y="161365"/>
                  </a:cubicBezTo>
                  <a:cubicBezTo>
                    <a:pt x="153648" y="184516"/>
                    <a:pt x="157362" y="171998"/>
                    <a:pt x="150607" y="199016"/>
                  </a:cubicBezTo>
                  <a:cubicBezTo>
                    <a:pt x="151377" y="207487"/>
                    <a:pt x="141204" y="265849"/>
                    <a:pt x="172123" y="268941"/>
                  </a:cubicBezTo>
                  <a:cubicBezTo>
                    <a:pt x="184738" y="270203"/>
                    <a:pt x="197224" y="265355"/>
                    <a:pt x="209774" y="263562"/>
                  </a:cubicBezTo>
                  <a:cubicBezTo>
                    <a:pt x="212311" y="255952"/>
                    <a:pt x="220532" y="232665"/>
                    <a:pt x="220532" y="225911"/>
                  </a:cubicBezTo>
                  <a:cubicBezTo>
                    <a:pt x="220532" y="193588"/>
                    <a:pt x="216946" y="161365"/>
                    <a:pt x="215153" y="129092"/>
                  </a:cubicBezTo>
                  <a:cubicBezTo>
                    <a:pt x="216946" y="107577"/>
                    <a:pt x="216298" y="85717"/>
                    <a:pt x="220532" y="64546"/>
                  </a:cubicBezTo>
                  <a:cubicBezTo>
                    <a:pt x="221800" y="58207"/>
                    <a:pt x="225157" y="50453"/>
                    <a:pt x="231290" y="48409"/>
                  </a:cubicBezTo>
                  <a:cubicBezTo>
                    <a:pt x="238303" y="46071"/>
                    <a:pt x="245633" y="51995"/>
                    <a:pt x="252805" y="53788"/>
                  </a:cubicBezTo>
                  <a:cubicBezTo>
                    <a:pt x="262848" y="60484"/>
                    <a:pt x="278988" y="69719"/>
                    <a:pt x="285078" y="80682"/>
                  </a:cubicBezTo>
                  <a:cubicBezTo>
                    <a:pt x="290585" y="90595"/>
                    <a:pt x="292250" y="102197"/>
                    <a:pt x="295836" y="112955"/>
                  </a:cubicBezTo>
                  <a:lnTo>
                    <a:pt x="301214" y="129092"/>
                  </a:lnTo>
                  <a:cubicBezTo>
                    <a:pt x="300593" y="142140"/>
                    <a:pt x="287185" y="231530"/>
                    <a:pt x="301214" y="268941"/>
                  </a:cubicBezTo>
                  <a:cubicBezTo>
                    <a:pt x="303484" y="274994"/>
                    <a:pt x="307401" y="280507"/>
                    <a:pt x="311972" y="285078"/>
                  </a:cubicBezTo>
                  <a:cubicBezTo>
                    <a:pt x="322398" y="295503"/>
                    <a:pt x="331123" y="296840"/>
                    <a:pt x="344245" y="301214"/>
                  </a:cubicBezTo>
                  <a:cubicBezTo>
                    <a:pt x="365659" y="295860"/>
                    <a:pt x="367232" y="300593"/>
                    <a:pt x="376518" y="279699"/>
                  </a:cubicBezTo>
                  <a:cubicBezTo>
                    <a:pt x="381124" y="269337"/>
                    <a:pt x="387276" y="247426"/>
                    <a:pt x="387276" y="247426"/>
                  </a:cubicBezTo>
                  <a:cubicBezTo>
                    <a:pt x="385483" y="216946"/>
                    <a:pt x="384433" y="186413"/>
                    <a:pt x="381897" y="155986"/>
                  </a:cubicBezTo>
                  <a:cubicBezTo>
                    <a:pt x="380844" y="143352"/>
                    <a:pt x="376518" y="131012"/>
                    <a:pt x="376518" y="118334"/>
                  </a:cubicBezTo>
                  <a:cubicBezTo>
                    <a:pt x="376518" y="105656"/>
                    <a:pt x="380104" y="93233"/>
                    <a:pt x="381897" y="80682"/>
                  </a:cubicBezTo>
                  <a:cubicBezTo>
                    <a:pt x="398033" y="82475"/>
                    <a:pt x="414555" y="82123"/>
                    <a:pt x="430306" y="86061"/>
                  </a:cubicBezTo>
                  <a:cubicBezTo>
                    <a:pt x="441961" y="88975"/>
                    <a:pt x="452717" y="102869"/>
                    <a:pt x="457200" y="112955"/>
                  </a:cubicBezTo>
                  <a:cubicBezTo>
                    <a:pt x="467426" y="135964"/>
                    <a:pt x="467078" y="144838"/>
                    <a:pt x="473337" y="166743"/>
                  </a:cubicBezTo>
                  <a:cubicBezTo>
                    <a:pt x="474895" y="172195"/>
                    <a:pt x="476923" y="177501"/>
                    <a:pt x="478716" y="182880"/>
                  </a:cubicBezTo>
                  <a:cubicBezTo>
                    <a:pt x="476923" y="213360"/>
                    <a:pt x="476375" y="243939"/>
                    <a:pt x="473337" y="274320"/>
                  </a:cubicBezTo>
                  <a:cubicBezTo>
                    <a:pt x="472773" y="279962"/>
                    <a:pt x="471103" y="285739"/>
                    <a:pt x="467958" y="290456"/>
                  </a:cubicBezTo>
                  <a:cubicBezTo>
                    <a:pt x="463739" y="296785"/>
                    <a:pt x="457201" y="301214"/>
                    <a:pt x="451822" y="306593"/>
                  </a:cubicBezTo>
                  <a:cubicBezTo>
                    <a:pt x="442354" y="334994"/>
                    <a:pt x="451160" y="319585"/>
                    <a:pt x="414170" y="344245"/>
                  </a:cubicBezTo>
                  <a:lnTo>
                    <a:pt x="398033" y="355002"/>
                  </a:lnTo>
                  <a:cubicBezTo>
                    <a:pt x="392654" y="358588"/>
                    <a:pt x="388030" y="363716"/>
                    <a:pt x="381897" y="365760"/>
                  </a:cubicBezTo>
                  <a:cubicBezTo>
                    <a:pt x="376518" y="367553"/>
                    <a:pt x="371295" y="369909"/>
                    <a:pt x="365760" y="371139"/>
                  </a:cubicBezTo>
                  <a:cubicBezTo>
                    <a:pt x="312566" y="382960"/>
                    <a:pt x="248430" y="379920"/>
                    <a:pt x="199017" y="381896"/>
                  </a:cubicBezTo>
                  <a:cubicBezTo>
                    <a:pt x="193638" y="383689"/>
                    <a:pt x="187836" y="384521"/>
                    <a:pt x="182880" y="387275"/>
                  </a:cubicBezTo>
                  <a:cubicBezTo>
                    <a:pt x="171578" y="393554"/>
                    <a:pt x="150607" y="408791"/>
                    <a:pt x="150607" y="408791"/>
                  </a:cubicBezTo>
                  <a:cubicBezTo>
                    <a:pt x="123685" y="449174"/>
                    <a:pt x="117049" y="444632"/>
                    <a:pt x="134471" y="505609"/>
                  </a:cubicBezTo>
                  <a:cubicBezTo>
                    <a:pt x="136666" y="513293"/>
                    <a:pt x="160839" y="519778"/>
                    <a:pt x="166744" y="521746"/>
                  </a:cubicBezTo>
                  <a:cubicBezTo>
                    <a:pt x="204133" y="518007"/>
                    <a:pt x="212797" y="519763"/>
                    <a:pt x="242047" y="510988"/>
                  </a:cubicBezTo>
                  <a:cubicBezTo>
                    <a:pt x="252908" y="507730"/>
                    <a:pt x="274320" y="500231"/>
                    <a:pt x="274320" y="500231"/>
                  </a:cubicBezTo>
                  <a:cubicBezTo>
                    <a:pt x="279699" y="496645"/>
                    <a:pt x="284675" y="492364"/>
                    <a:pt x="290457" y="489473"/>
                  </a:cubicBezTo>
                  <a:cubicBezTo>
                    <a:pt x="295528" y="486937"/>
                    <a:pt x="305579" y="489672"/>
                    <a:pt x="306593" y="484094"/>
                  </a:cubicBezTo>
                  <a:cubicBezTo>
                    <a:pt x="309816" y="466366"/>
                    <a:pt x="305266" y="447863"/>
                    <a:pt x="301214" y="430306"/>
                  </a:cubicBezTo>
                  <a:cubicBezTo>
                    <a:pt x="299760" y="424007"/>
                    <a:pt x="295322" y="418426"/>
                    <a:pt x="290457" y="414169"/>
                  </a:cubicBezTo>
                  <a:cubicBezTo>
                    <a:pt x="267695" y="394252"/>
                    <a:pt x="264210" y="394663"/>
                    <a:pt x="242047" y="387275"/>
                  </a:cubicBezTo>
                  <a:cubicBezTo>
                    <a:pt x="225911" y="389068"/>
                    <a:pt x="209558" y="389470"/>
                    <a:pt x="193638" y="392654"/>
                  </a:cubicBezTo>
                  <a:cubicBezTo>
                    <a:pt x="182519" y="394878"/>
                    <a:pt x="172123" y="399826"/>
                    <a:pt x="161365" y="403412"/>
                  </a:cubicBezTo>
                  <a:lnTo>
                    <a:pt x="145229" y="408791"/>
                  </a:lnTo>
                  <a:cubicBezTo>
                    <a:pt x="131306" y="422713"/>
                    <a:pt x="116120" y="440008"/>
                    <a:pt x="96819" y="446442"/>
                  </a:cubicBezTo>
                  <a:lnTo>
                    <a:pt x="80683" y="451821"/>
                  </a:lnTo>
                  <a:cubicBezTo>
                    <a:pt x="64546" y="450028"/>
                    <a:pt x="48024" y="450380"/>
                    <a:pt x="32273" y="446442"/>
                  </a:cubicBezTo>
                  <a:cubicBezTo>
                    <a:pt x="26002" y="444874"/>
                    <a:pt x="20708" y="440256"/>
                    <a:pt x="16137" y="435685"/>
                  </a:cubicBezTo>
                  <a:cubicBezTo>
                    <a:pt x="5710" y="425258"/>
                    <a:pt x="4375" y="416536"/>
                    <a:pt x="0" y="403412"/>
                  </a:cubicBezTo>
                  <a:cubicBezTo>
                    <a:pt x="1793" y="398033"/>
                    <a:pt x="1837" y="391702"/>
                    <a:pt x="5379" y="387275"/>
                  </a:cubicBezTo>
                  <a:cubicBezTo>
                    <a:pt x="14677" y="375653"/>
                    <a:pt x="43931" y="369046"/>
                    <a:pt x="53789" y="365760"/>
                  </a:cubicBezTo>
                  <a:lnTo>
                    <a:pt x="69925" y="360381"/>
                  </a:lnTo>
                  <a:cubicBezTo>
                    <a:pt x="76438" y="340843"/>
                    <a:pt x="75304" y="349915"/>
                    <a:pt x="75304" y="333487"/>
                  </a:cubicBezTo>
                </a:path>
              </a:pathLst>
            </a:custGeom>
            <a:noFill/>
            <a:ln>
              <a:solidFill>
                <a:srgbClr val="2DB6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a:extLst>
                <a:ext uri="{FF2B5EF4-FFF2-40B4-BE49-F238E27FC236}">
                  <a16:creationId xmlns:a16="http://schemas.microsoft.com/office/drawing/2014/main" id="{840747F8-9109-A44A-B5F1-D5E4AD97FDA6}"/>
                </a:ext>
              </a:extLst>
            </p:cNvPr>
            <p:cNvSpPr/>
            <p:nvPr/>
          </p:nvSpPr>
          <p:spPr>
            <a:xfrm>
              <a:off x="3573128" y="2526254"/>
              <a:ext cx="217149" cy="236668"/>
            </a:xfrm>
            <a:custGeom>
              <a:avLst/>
              <a:gdLst>
                <a:gd name="connsiteX0" fmla="*/ 43031 w 478716"/>
                <a:gd name="connsiteY0" fmla="*/ 225911 h 521746"/>
                <a:gd name="connsiteX1" fmla="*/ 59167 w 478716"/>
                <a:gd name="connsiteY1" fmla="*/ 80682 h 521746"/>
                <a:gd name="connsiteX2" fmla="*/ 69925 w 478716"/>
                <a:gd name="connsiteY2" fmla="*/ 64546 h 521746"/>
                <a:gd name="connsiteX3" fmla="*/ 75304 w 478716"/>
                <a:gd name="connsiteY3" fmla="*/ 48409 h 521746"/>
                <a:gd name="connsiteX4" fmla="*/ 107577 w 478716"/>
                <a:gd name="connsiteY4" fmla="*/ 21515 h 521746"/>
                <a:gd name="connsiteX5" fmla="*/ 145229 w 478716"/>
                <a:gd name="connsiteY5" fmla="*/ 0 h 521746"/>
                <a:gd name="connsiteX6" fmla="*/ 177502 w 478716"/>
                <a:gd name="connsiteY6" fmla="*/ 37652 h 521746"/>
                <a:gd name="connsiteX7" fmla="*/ 182880 w 478716"/>
                <a:gd name="connsiteY7" fmla="*/ 53788 h 521746"/>
                <a:gd name="connsiteX8" fmla="*/ 177502 w 478716"/>
                <a:gd name="connsiteY8" fmla="*/ 107576 h 521746"/>
                <a:gd name="connsiteX9" fmla="*/ 161365 w 478716"/>
                <a:gd name="connsiteY9" fmla="*/ 161365 h 521746"/>
                <a:gd name="connsiteX10" fmla="*/ 150607 w 478716"/>
                <a:gd name="connsiteY10" fmla="*/ 199016 h 521746"/>
                <a:gd name="connsiteX11" fmla="*/ 172123 w 478716"/>
                <a:gd name="connsiteY11" fmla="*/ 268941 h 521746"/>
                <a:gd name="connsiteX12" fmla="*/ 209774 w 478716"/>
                <a:gd name="connsiteY12" fmla="*/ 263562 h 521746"/>
                <a:gd name="connsiteX13" fmla="*/ 220532 w 478716"/>
                <a:gd name="connsiteY13" fmla="*/ 225911 h 521746"/>
                <a:gd name="connsiteX14" fmla="*/ 215153 w 478716"/>
                <a:gd name="connsiteY14" fmla="*/ 129092 h 521746"/>
                <a:gd name="connsiteX15" fmla="*/ 220532 w 478716"/>
                <a:gd name="connsiteY15" fmla="*/ 64546 h 521746"/>
                <a:gd name="connsiteX16" fmla="*/ 231290 w 478716"/>
                <a:gd name="connsiteY16" fmla="*/ 48409 h 521746"/>
                <a:gd name="connsiteX17" fmla="*/ 252805 w 478716"/>
                <a:gd name="connsiteY17" fmla="*/ 53788 h 521746"/>
                <a:gd name="connsiteX18" fmla="*/ 285078 w 478716"/>
                <a:gd name="connsiteY18" fmla="*/ 80682 h 521746"/>
                <a:gd name="connsiteX19" fmla="*/ 295836 w 478716"/>
                <a:gd name="connsiteY19" fmla="*/ 112955 h 521746"/>
                <a:gd name="connsiteX20" fmla="*/ 301214 w 478716"/>
                <a:gd name="connsiteY20" fmla="*/ 129092 h 521746"/>
                <a:gd name="connsiteX21" fmla="*/ 301214 w 478716"/>
                <a:gd name="connsiteY21" fmla="*/ 268941 h 521746"/>
                <a:gd name="connsiteX22" fmla="*/ 311972 w 478716"/>
                <a:gd name="connsiteY22" fmla="*/ 285078 h 521746"/>
                <a:gd name="connsiteX23" fmla="*/ 344245 w 478716"/>
                <a:gd name="connsiteY23" fmla="*/ 301214 h 521746"/>
                <a:gd name="connsiteX24" fmla="*/ 376518 w 478716"/>
                <a:gd name="connsiteY24" fmla="*/ 279699 h 521746"/>
                <a:gd name="connsiteX25" fmla="*/ 387276 w 478716"/>
                <a:gd name="connsiteY25" fmla="*/ 247426 h 521746"/>
                <a:gd name="connsiteX26" fmla="*/ 381897 w 478716"/>
                <a:gd name="connsiteY26" fmla="*/ 155986 h 521746"/>
                <a:gd name="connsiteX27" fmla="*/ 376518 w 478716"/>
                <a:gd name="connsiteY27" fmla="*/ 118334 h 521746"/>
                <a:gd name="connsiteX28" fmla="*/ 381897 w 478716"/>
                <a:gd name="connsiteY28" fmla="*/ 80682 h 521746"/>
                <a:gd name="connsiteX29" fmla="*/ 430306 w 478716"/>
                <a:gd name="connsiteY29" fmla="*/ 86061 h 521746"/>
                <a:gd name="connsiteX30" fmla="*/ 457200 w 478716"/>
                <a:gd name="connsiteY30" fmla="*/ 112955 h 521746"/>
                <a:gd name="connsiteX31" fmla="*/ 473337 w 478716"/>
                <a:gd name="connsiteY31" fmla="*/ 166743 h 521746"/>
                <a:gd name="connsiteX32" fmla="*/ 478716 w 478716"/>
                <a:gd name="connsiteY32" fmla="*/ 182880 h 521746"/>
                <a:gd name="connsiteX33" fmla="*/ 473337 w 478716"/>
                <a:gd name="connsiteY33" fmla="*/ 274320 h 521746"/>
                <a:gd name="connsiteX34" fmla="*/ 467958 w 478716"/>
                <a:gd name="connsiteY34" fmla="*/ 290456 h 521746"/>
                <a:gd name="connsiteX35" fmla="*/ 451822 w 478716"/>
                <a:gd name="connsiteY35" fmla="*/ 306593 h 521746"/>
                <a:gd name="connsiteX36" fmla="*/ 414170 w 478716"/>
                <a:gd name="connsiteY36" fmla="*/ 344245 h 521746"/>
                <a:gd name="connsiteX37" fmla="*/ 398033 w 478716"/>
                <a:gd name="connsiteY37" fmla="*/ 355002 h 521746"/>
                <a:gd name="connsiteX38" fmla="*/ 381897 w 478716"/>
                <a:gd name="connsiteY38" fmla="*/ 365760 h 521746"/>
                <a:gd name="connsiteX39" fmla="*/ 365760 w 478716"/>
                <a:gd name="connsiteY39" fmla="*/ 371139 h 521746"/>
                <a:gd name="connsiteX40" fmla="*/ 199017 w 478716"/>
                <a:gd name="connsiteY40" fmla="*/ 381896 h 521746"/>
                <a:gd name="connsiteX41" fmla="*/ 182880 w 478716"/>
                <a:gd name="connsiteY41" fmla="*/ 387275 h 521746"/>
                <a:gd name="connsiteX42" fmla="*/ 150607 w 478716"/>
                <a:gd name="connsiteY42" fmla="*/ 408791 h 521746"/>
                <a:gd name="connsiteX43" fmla="*/ 134471 w 478716"/>
                <a:gd name="connsiteY43" fmla="*/ 505609 h 521746"/>
                <a:gd name="connsiteX44" fmla="*/ 166744 w 478716"/>
                <a:gd name="connsiteY44" fmla="*/ 521746 h 521746"/>
                <a:gd name="connsiteX45" fmla="*/ 242047 w 478716"/>
                <a:gd name="connsiteY45" fmla="*/ 510988 h 521746"/>
                <a:gd name="connsiteX46" fmla="*/ 274320 w 478716"/>
                <a:gd name="connsiteY46" fmla="*/ 500231 h 521746"/>
                <a:gd name="connsiteX47" fmla="*/ 290457 w 478716"/>
                <a:gd name="connsiteY47" fmla="*/ 489473 h 521746"/>
                <a:gd name="connsiteX48" fmla="*/ 306593 w 478716"/>
                <a:gd name="connsiteY48" fmla="*/ 484094 h 521746"/>
                <a:gd name="connsiteX49" fmla="*/ 301214 w 478716"/>
                <a:gd name="connsiteY49" fmla="*/ 430306 h 521746"/>
                <a:gd name="connsiteX50" fmla="*/ 290457 w 478716"/>
                <a:gd name="connsiteY50" fmla="*/ 414169 h 521746"/>
                <a:gd name="connsiteX51" fmla="*/ 242047 w 478716"/>
                <a:gd name="connsiteY51" fmla="*/ 387275 h 521746"/>
                <a:gd name="connsiteX52" fmla="*/ 193638 w 478716"/>
                <a:gd name="connsiteY52" fmla="*/ 392654 h 521746"/>
                <a:gd name="connsiteX53" fmla="*/ 161365 w 478716"/>
                <a:gd name="connsiteY53" fmla="*/ 403412 h 521746"/>
                <a:gd name="connsiteX54" fmla="*/ 145229 w 478716"/>
                <a:gd name="connsiteY54" fmla="*/ 408791 h 521746"/>
                <a:gd name="connsiteX55" fmla="*/ 96819 w 478716"/>
                <a:gd name="connsiteY55" fmla="*/ 446442 h 521746"/>
                <a:gd name="connsiteX56" fmla="*/ 80683 w 478716"/>
                <a:gd name="connsiteY56" fmla="*/ 451821 h 521746"/>
                <a:gd name="connsiteX57" fmla="*/ 32273 w 478716"/>
                <a:gd name="connsiteY57" fmla="*/ 446442 h 521746"/>
                <a:gd name="connsiteX58" fmla="*/ 16137 w 478716"/>
                <a:gd name="connsiteY58" fmla="*/ 435685 h 521746"/>
                <a:gd name="connsiteX59" fmla="*/ 0 w 478716"/>
                <a:gd name="connsiteY59" fmla="*/ 403412 h 521746"/>
                <a:gd name="connsiteX60" fmla="*/ 5379 w 478716"/>
                <a:gd name="connsiteY60" fmla="*/ 387275 h 521746"/>
                <a:gd name="connsiteX61" fmla="*/ 53789 w 478716"/>
                <a:gd name="connsiteY61" fmla="*/ 365760 h 521746"/>
                <a:gd name="connsiteX62" fmla="*/ 69925 w 478716"/>
                <a:gd name="connsiteY62" fmla="*/ 360381 h 521746"/>
                <a:gd name="connsiteX63" fmla="*/ 75304 w 478716"/>
                <a:gd name="connsiteY63" fmla="*/ 333487 h 52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78716" h="521746">
                  <a:moveTo>
                    <a:pt x="43031" y="225911"/>
                  </a:moveTo>
                  <a:cubicBezTo>
                    <a:pt x="43150" y="223420"/>
                    <a:pt x="38235" y="112078"/>
                    <a:pt x="59167" y="80682"/>
                  </a:cubicBezTo>
                  <a:lnTo>
                    <a:pt x="69925" y="64546"/>
                  </a:lnTo>
                  <a:cubicBezTo>
                    <a:pt x="71718" y="59167"/>
                    <a:pt x="72159" y="53127"/>
                    <a:pt x="75304" y="48409"/>
                  </a:cubicBezTo>
                  <a:cubicBezTo>
                    <a:pt x="84436" y="34711"/>
                    <a:pt x="94949" y="30535"/>
                    <a:pt x="107577" y="21515"/>
                  </a:cubicBezTo>
                  <a:cubicBezTo>
                    <a:pt x="136070" y="1163"/>
                    <a:pt x="119043" y="8729"/>
                    <a:pt x="145229" y="0"/>
                  </a:cubicBezTo>
                  <a:cubicBezTo>
                    <a:pt x="177745" y="8129"/>
                    <a:pt x="164407" y="-1634"/>
                    <a:pt x="177502" y="37652"/>
                  </a:cubicBezTo>
                  <a:lnTo>
                    <a:pt x="182880" y="53788"/>
                  </a:lnTo>
                  <a:cubicBezTo>
                    <a:pt x="181087" y="71717"/>
                    <a:pt x="180050" y="89738"/>
                    <a:pt x="177502" y="107576"/>
                  </a:cubicBezTo>
                  <a:cubicBezTo>
                    <a:pt x="175470" y="121802"/>
                    <a:pt x="165109" y="150135"/>
                    <a:pt x="161365" y="161365"/>
                  </a:cubicBezTo>
                  <a:cubicBezTo>
                    <a:pt x="153648" y="184516"/>
                    <a:pt x="157362" y="171998"/>
                    <a:pt x="150607" y="199016"/>
                  </a:cubicBezTo>
                  <a:cubicBezTo>
                    <a:pt x="151377" y="207487"/>
                    <a:pt x="141204" y="265849"/>
                    <a:pt x="172123" y="268941"/>
                  </a:cubicBezTo>
                  <a:cubicBezTo>
                    <a:pt x="184738" y="270203"/>
                    <a:pt x="197224" y="265355"/>
                    <a:pt x="209774" y="263562"/>
                  </a:cubicBezTo>
                  <a:cubicBezTo>
                    <a:pt x="212311" y="255952"/>
                    <a:pt x="220532" y="232665"/>
                    <a:pt x="220532" y="225911"/>
                  </a:cubicBezTo>
                  <a:cubicBezTo>
                    <a:pt x="220532" y="193588"/>
                    <a:pt x="216946" y="161365"/>
                    <a:pt x="215153" y="129092"/>
                  </a:cubicBezTo>
                  <a:cubicBezTo>
                    <a:pt x="216946" y="107577"/>
                    <a:pt x="216298" y="85717"/>
                    <a:pt x="220532" y="64546"/>
                  </a:cubicBezTo>
                  <a:cubicBezTo>
                    <a:pt x="221800" y="58207"/>
                    <a:pt x="225157" y="50453"/>
                    <a:pt x="231290" y="48409"/>
                  </a:cubicBezTo>
                  <a:cubicBezTo>
                    <a:pt x="238303" y="46071"/>
                    <a:pt x="245633" y="51995"/>
                    <a:pt x="252805" y="53788"/>
                  </a:cubicBezTo>
                  <a:cubicBezTo>
                    <a:pt x="262848" y="60484"/>
                    <a:pt x="278988" y="69719"/>
                    <a:pt x="285078" y="80682"/>
                  </a:cubicBezTo>
                  <a:cubicBezTo>
                    <a:pt x="290585" y="90595"/>
                    <a:pt x="292250" y="102197"/>
                    <a:pt x="295836" y="112955"/>
                  </a:cubicBezTo>
                  <a:lnTo>
                    <a:pt x="301214" y="129092"/>
                  </a:lnTo>
                  <a:cubicBezTo>
                    <a:pt x="300593" y="142140"/>
                    <a:pt x="287185" y="231530"/>
                    <a:pt x="301214" y="268941"/>
                  </a:cubicBezTo>
                  <a:cubicBezTo>
                    <a:pt x="303484" y="274994"/>
                    <a:pt x="307401" y="280507"/>
                    <a:pt x="311972" y="285078"/>
                  </a:cubicBezTo>
                  <a:cubicBezTo>
                    <a:pt x="322398" y="295503"/>
                    <a:pt x="331123" y="296840"/>
                    <a:pt x="344245" y="301214"/>
                  </a:cubicBezTo>
                  <a:cubicBezTo>
                    <a:pt x="365659" y="295860"/>
                    <a:pt x="367232" y="300593"/>
                    <a:pt x="376518" y="279699"/>
                  </a:cubicBezTo>
                  <a:cubicBezTo>
                    <a:pt x="381124" y="269337"/>
                    <a:pt x="387276" y="247426"/>
                    <a:pt x="387276" y="247426"/>
                  </a:cubicBezTo>
                  <a:cubicBezTo>
                    <a:pt x="385483" y="216946"/>
                    <a:pt x="384433" y="186413"/>
                    <a:pt x="381897" y="155986"/>
                  </a:cubicBezTo>
                  <a:cubicBezTo>
                    <a:pt x="380844" y="143352"/>
                    <a:pt x="376518" y="131012"/>
                    <a:pt x="376518" y="118334"/>
                  </a:cubicBezTo>
                  <a:cubicBezTo>
                    <a:pt x="376518" y="105656"/>
                    <a:pt x="380104" y="93233"/>
                    <a:pt x="381897" y="80682"/>
                  </a:cubicBezTo>
                  <a:cubicBezTo>
                    <a:pt x="398033" y="82475"/>
                    <a:pt x="414555" y="82123"/>
                    <a:pt x="430306" y="86061"/>
                  </a:cubicBezTo>
                  <a:cubicBezTo>
                    <a:pt x="441961" y="88975"/>
                    <a:pt x="452717" y="102869"/>
                    <a:pt x="457200" y="112955"/>
                  </a:cubicBezTo>
                  <a:cubicBezTo>
                    <a:pt x="467426" y="135964"/>
                    <a:pt x="467078" y="144838"/>
                    <a:pt x="473337" y="166743"/>
                  </a:cubicBezTo>
                  <a:cubicBezTo>
                    <a:pt x="474895" y="172195"/>
                    <a:pt x="476923" y="177501"/>
                    <a:pt x="478716" y="182880"/>
                  </a:cubicBezTo>
                  <a:cubicBezTo>
                    <a:pt x="476923" y="213360"/>
                    <a:pt x="476375" y="243939"/>
                    <a:pt x="473337" y="274320"/>
                  </a:cubicBezTo>
                  <a:cubicBezTo>
                    <a:pt x="472773" y="279962"/>
                    <a:pt x="471103" y="285739"/>
                    <a:pt x="467958" y="290456"/>
                  </a:cubicBezTo>
                  <a:cubicBezTo>
                    <a:pt x="463739" y="296785"/>
                    <a:pt x="457201" y="301214"/>
                    <a:pt x="451822" y="306593"/>
                  </a:cubicBezTo>
                  <a:cubicBezTo>
                    <a:pt x="442354" y="334994"/>
                    <a:pt x="451160" y="319585"/>
                    <a:pt x="414170" y="344245"/>
                  </a:cubicBezTo>
                  <a:lnTo>
                    <a:pt x="398033" y="355002"/>
                  </a:lnTo>
                  <a:cubicBezTo>
                    <a:pt x="392654" y="358588"/>
                    <a:pt x="388030" y="363716"/>
                    <a:pt x="381897" y="365760"/>
                  </a:cubicBezTo>
                  <a:cubicBezTo>
                    <a:pt x="376518" y="367553"/>
                    <a:pt x="371295" y="369909"/>
                    <a:pt x="365760" y="371139"/>
                  </a:cubicBezTo>
                  <a:cubicBezTo>
                    <a:pt x="312566" y="382960"/>
                    <a:pt x="248430" y="379920"/>
                    <a:pt x="199017" y="381896"/>
                  </a:cubicBezTo>
                  <a:cubicBezTo>
                    <a:pt x="193638" y="383689"/>
                    <a:pt x="187836" y="384521"/>
                    <a:pt x="182880" y="387275"/>
                  </a:cubicBezTo>
                  <a:cubicBezTo>
                    <a:pt x="171578" y="393554"/>
                    <a:pt x="150607" y="408791"/>
                    <a:pt x="150607" y="408791"/>
                  </a:cubicBezTo>
                  <a:cubicBezTo>
                    <a:pt x="123685" y="449174"/>
                    <a:pt x="117049" y="444632"/>
                    <a:pt x="134471" y="505609"/>
                  </a:cubicBezTo>
                  <a:cubicBezTo>
                    <a:pt x="136666" y="513293"/>
                    <a:pt x="160839" y="519778"/>
                    <a:pt x="166744" y="521746"/>
                  </a:cubicBezTo>
                  <a:cubicBezTo>
                    <a:pt x="204133" y="518007"/>
                    <a:pt x="212797" y="519763"/>
                    <a:pt x="242047" y="510988"/>
                  </a:cubicBezTo>
                  <a:cubicBezTo>
                    <a:pt x="252908" y="507730"/>
                    <a:pt x="274320" y="500231"/>
                    <a:pt x="274320" y="500231"/>
                  </a:cubicBezTo>
                  <a:cubicBezTo>
                    <a:pt x="279699" y="496645"/>
                    <a:pt x="284675" y="492364"/>
                    <a:pt x="290457" y="489473"/>
                  </a:cubicBezTo>
                  <a:cubicBezTo>
                    <a:pt x="295528" y="486937"/>
                    <a:pt x="305579" y="489672"/>
                    <a:pt x="306593" y="484094"/>
                  </a:cubicBezTo>
                  <a:cubicBezTo>
                    <a:pt x="309816" y="466366"/>
                    <a:pt x="305266" y="447863"/>
                    <a:pt x="301214" y="430306"/>
                  </a:cubicBezTo>
                  <a:cubicBezTo>
                    <a:pt x="299760" y="424007"/>
                    <a:pt x="295322" y="418426"/>
                    <a:pt x="290457" y="414169"/>
                  </a:cubicBezTo>
                  <a:cubicBezTo>
                    <a:pt x="267695" y="394252"/>
                    <a:pt x="264210" y="394663"/>
                    <a:pt x="242047" y="387275"/>
                  </a:cubicBezTo>
                  <a:cubicBezTo>
                    <a:pt x="225911" y="389068"/>
                    <a:pt x="209558" y="389470"/>
                    <a:pt x="193638" y="392654"/>
                  </a:cubicBezTo>
                  <a:cubicBezTo>
                    <a:pt x="182519" y="394878"/>
                    <a:pt x="172123" y="399826"/>
                    <a:pt x="161365" y="403412"/>
                  </a:cubicBezTo>
                  <a:lnTo>
                    <a:pt x="145229" y="408791"/>
                  </a:lnTo>
                  <a:cubicBezTo>
                    <a:pt x="131306" y="422713"/>
                    <a:pt x="116120" y="440008"/>
                    <a:pt x="96819" y="446442"/>
                  </a:cubicBezTo>
                  <a:lnTo>
                    <a:pt x="80683" y="451821"/>
                  </a:lnTo>
                  <a:cubicBezTo>
                    <a:pt x="64546" y="450028"/>
                    <a:pt x="48024" y="450380"/>
                    <a:pt x="32273" y="446442"/>
                  </a:cubicBezTo>
                  <a:cubicBezTo>
                    <a:pt x="26002" y="444874"/>
                    <a:pt x="20708" y="440256"/>
                    <a:pt x="16137" y="435685"/>
                  </a:cubicBezTo>
                  <a:cubicBezTo>
                    <a:pt x="5710" y="425258"/>
                    <a:pt x="4375" y="416536"/>
                    <a:pt x="0" y="403412"/>
                  </a:cubicBezTo>
                  <a:cubicBezTo>
                    <a:pt x="1793" y="398033"/>
                    <a:pt x="1837" y="391702"/>
                    <a:pt x="5379" y="387275"/>
                  </a:cubicBezTo>
                  <a:cubicBezTo>
                    <a:pt x="14677" y="375653"/>
                    <a:pt x="43931" y="369046"/>
                    <a:pt x="53789" y="365760"/>
                  </a:cubicBezTo>
                  <a:lnTo>
                    <a:pt x="69925" y="360381"/>
                  </a:lnTo>
                  <a:cubicBezTo>
                    <a:pt x="76438" y="340843"/>
                    <a:pt x="75304" y="349915"/>
                    <a:pt x="75304" y="333487"/>
                  </a:cubicBezTo>
                </a:path>
              </a:pathLst>
            </a:custGeom>
            <a:noFill/>
            <a:ln>
              <a:solidFill>
                <a:srgbClr val="EE93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a:extLst>
                <a:ext uri="{FF2B5EF4-FFF2-40B4-BE49-F238E27FC236}">
                  <a16:creationId xmlns:a16="http://schemas.microsoft.com/office/drawing/2014/main" id="{863E5313-8629-624B-B822-1690E2B1256F}"/>
                </a:ext>
              </a:extLst>
            </p:cNvPr>
            <p:cNvSpPr/>
            <p:nvPr/>
          </p:nvSpPr>
          <p:spPr>
            <a:xfrm>
              <a:off x="3820554" y="2316481"/>
              <a:ext cx="217149" cy="236668"/>
            </a:xfrm>
            <a:custGeom>
              <a:avLst/>
              <a:gdLst>
                <a:gd name="connsiteX0" fmla="*/ 43031 w 478716"/>
                <a:gd name="connsiteY0" fmla="*/ 225911 h 521746"/>
                <a:gd name="connsiteX1" fmla="*/ 59167 w 478716"/>
                <a:gd name="connsiteY1" fmla="*/ 80682 h 521746"/>
                <a:gd name="connsiteX2" fmla="*/ 69925 w 478716"/>
                <a:gd name="connsiteY2" fmla="*/ 64546 h 521746"/>
                <a:gd name="connsiteX3" fmla="*/ 75304 w 478716"/>
                <a:gd name="connsiteY3" fmla="*/ 48409 h 521746"/>
                <a:gd name="connsiteX4" fmla="*/ 107577 w 478716"/>
                <a:gd name="connsiteY4" fmla="*/ 21515 h 521746"/>
                <a:gd name="connsiteX5" fmla="*/ 145229 w 478716"/>
                <a:gd name="connsiteY5" fmla="*/ 0 h 521746"/>
                <a:gd name="connsiteX6" fmla="*/ 177502 w 478716"/>
                <a:gd name="connsiteY6" fmla="*/ 37652 h 521746"/>
                <a:gd name="connsiteX7" fmla="*/ 182880 w 478716"/>
                <a:gd name="connsiteY7" fmla="*/ 53788 h 521746"/>
                <a:gd name="connsiteX8" fmla="*/ 177502 w 478716"/>
                <a:gd name="connsiteY8" fmla="*/ 107576 h 521746"/>
                <a:gd name="connsiteX9" fmla="*/ 161365 w 478716"/>
                <a:gd name="connsiteY9" fmla="*/ 161365 h 521746"/>
                <a:gd name="connsiteX10" fmla="*/ 150607 w 478716"/>
                <a:gd name="connsiteY10" fmla="*/ 199016 h 521746"/>
                <a:gd name="connsiteX11" fmla="*/ 172123 w 478716"/>
                <a:gd name="connsiteY11" fmla="*/ 268941 h 521746"/>
                <a:gd name="connsiteX12" fmla="*/ 209774 w 478716"/>
                <a:gd name="connsiteY12" fmla="*/ 263562 h 521746"/>
                <a:gd name="connsiteX13" fmla="*/ 220532 w 478716"/>
                <a:gd name="connsiteY13" fmla="*/ 225911 h 521746"/>
                <a:gd name="connsiteX14" fmla="*/ 215153 w 478716"/>
                <a:gd name="connsiteY14" fmla="*/ 129092 h 521746"/>
                <a:gd name="connsiteX15" fmla="*/ 220532 w 478716"/>
                <a:gd name="connsiteY15" fmla="*/ 64546 h 521746"/>
                <a:gd name="connsiteX16" fmla="*/ 231290 w 478716"/>
                <a:gd name="connsiteY16" fmla="*/ 48409 h 521746"/>
                <a:gd name="connsiteX17" fmla="*/ 252805 w 478716"/>
                <a:gd name="connsiteY17" fmla="*/ 53788 h 521746"/>
                <a:gd name="connsiteX18" fmla="*/ 285078 w 478716"/>
                <a:gd name="connsiteY18" fmla="*/ 80682 h 521746"/>
                <a:gd name="connsiteX19" fmla="*/ 295836 w 478716"/>
                <a:gd name="connsiteY19" fmla="*/ 112955 h 521746"/>
                <a:gd name="connsiteX20" fmla="*/ 301214 w 478716"/>
                <a:gd name="connsiteY20" fmla="*/ 129092 h 521746"/>
                <a:gd name="connsiteX21" fmla="*/ 301214 w 478716"/>
                <a:gd name="connsiteY21" fmla="*/ 268941 h 521746"/>
                <a:gd name="connsiteX22" fmla="*/ 311972 w 478716"/>
                <a:gd name="connsiteY22" fmla="*/ 285078 h 521746"/>
                <a:gd name="connsiteX23" fmla="*/ 344245 w 478716"/>
                <a:gd name="connsiteY23" fmla="*/ 301214 h 521746"/>
                <a:gd name="connsiteX24" fmla="*/ 376518 w 478716"/>
                <a:gd name="connsiteY24" fmla="*/ 279699 h 521746"/>
                <a:gd name="connsiteX25" fmla="*/ 387276 w 478716"/>
                <a:gd name="connsiteY25" fmla="*/ 247426 h 521746"/>
                <a:gd name="connsiteX26" fmla="*/ 381897 w 478716"/>
                <a:gd name="connsiteY26" fmla="*/ 155986 h 521746"/>
                <a:gd name="connsiteX27" fmla="*/ 376518 w 478716"/>
                <a:gd name="connsiteY27" fmla="*/ 118334 h 521746"/>
                <a:gd name="connsiteX28" fmla="*/ 381897 w 478716"/>
                <a:gd name="connsiteY28" fmla="*/ 80682 h 521746"/>
                <a:gd name="connsiteX29" fmla="*/ 430306 w 478716"/>
                <a:gd name="connsiteY29" fmla="*/ 86061 h 521746"/>
                <a:gd name="connsiteX30" fmla="*/ 457200 w 478716"/>
                <a:gd name="connsiteY30" fmla="*/ 112955 h 521746"/>
                <a:gd name="connsiteX31" fmla="*/ 473337 w 478716"/>
                <a:gd name="connsiteY31" fmla="*/ 166743 h 521746"/>
                <a:gd name="connsiteX32" fmla="*/ 478716 w 478716"/>
                <a:gd name="connsiteY32" fmla="*/ 182880 h 521746"/>
                <a:gd name="connsiteX33" fmla="*/ 473337 w 478716"/>
                <a:gd name="connsiteY33" fmla="*/ 274320 h 521746"/>
                <a:gd name="connsiteX34" fmla="*/ 467958 w 478716"/>
                <a:gd name="connsiteY34" fmla="*/ 290456 h 521746"/>
                <a:gd name="connsiteX35" fmla="*/ 451822 w 478716"/>
                <a:gd name="connsiteY35" fmla="*/ 306593 h 521746"/>
                <a:gd name="connsiteX36" fmla="*/ 414170 w 478716"/>
                <a:gd name="connsiteY36" fmla="*/ 344245 h 521746"/>
                <a:gd name="connsiteX37" fmla="*/ 398033 w 478716"/>
                <a:gd name="connsiteY37" fmla="*/ 355002 h 521746"/>
                <a:gd name="connsiteX38" fmla="*/ 381897 w 478716"/>
                <a:gd name="connsiteY38" fmla="*/ 365760 h 521746"/>
                <a:gd name="connsiteX39" fmla="*/ 365760 w 478716"/>
                <a:gd name="connsiteY39" fmla="*/ 371139 h 521746"/>
                <a:gd name="connsiteX40" fmla="*/ 199017 w 478716"/>
                <a:gd name="connsiteY40" fmla="*/ 381896 h 521746"/>
                <a:gd name="connsiteX41" fmla="*/ 182880 w 478716"/>
                <a:gd name="connsiteY41" fmla="*/ 387275 h 521746"/>
                <a:gd name="connsiteX42" fmla="*/ 150607 w 478716"/>
                <a:gd name="connsiteY42" fmla="*/ 408791 h 521746"/>
                <a:gd name="connsiteX43" fmla="*/ 134471 w 478716"/>
                <a:gd name="connsiteY43" fmla="*/ 505609 h 521746"/>
                <a:gd name="connsiteX44" fmla="*/ 166744 w 478716"/>
                <a:gd name="connsiteY44" fmla="*/ 521746 h 521746"/>
                <a:gd name="connsiteX45" fmla="*/ 242047 w 478716"/>
                <a:gd name="connsiteY45" fmla="*/ 510988 h 521746"/>
                <a:gd name="connsiteX46" fmla="*/ 274320 w 478716"/>
                <a:gd name="connsiteY46" fmla="*/ 500231 h 521746"/>
                <a:gd name="connsiteX47" fmla="*/ 290457 w 478716"/>
                <a:gd name="connsiteY47" fmla="*/ 489473 h 521746"/>
                <a:gd name="connsiteX48" fmla="*/ 306593 w 478716"/>
                <a:gd name="connsiteY48" fmla="*/ 484094 h 521746"/>
                <a:gd name="connsiteX49" fmla="*/ 301214 w 478716"/>
                <a:gd name="connsiteY49" fmla="*/ 430306 h 521746"/>
                <a:gd name="connsiteX50" fmla="*/ 290457 w 478716"/>
                <a:gd name="connsiteY50" fmla="*/ 414169 h 521746"/>
                <a:gd name="connsiteX51" fmla="*/ 242047 w 478716"/>
                <a:gd name="connsiteY51" fmla="*/ 387275 h 521746"/>
                <a:gd name="connsiteX52" fmla="*/ 193638 w 478716"/>
                <a:gd name="connsiteY52" fmla="*/ 392654 h 521746"/>
                <a:gd name="connsiteX53" fmla="*/ 161365 w 478716"/>
                <a:gd name="connsiteY53" fmla="*/ 403412 h 521746"/>
                <a:gd name="connsiteX54" fmla="*/ 145229 w 478716"/>
                <a:gd name="connsiteY54" fmla="*/ 408791 h 521746"/>
                <a:gd name="connsiteX55" fmla="*/ 96819 w 478716"/>
                <a:gd name="connsiteY55" fmla="*/ 446442 h 521746"/>
                <a:gd name="connsiteX56" fmla="*/ 80683 w 478716"/>
                <a:gd name="connsiteY56" fmla="*/ 451821 h 521746"/>
                <a:gd name="connsiteX57" fmla="*/ 32273 w 478716"/>
                <a:gd name="connsiteY57" fmla="*/ 446442 h 521746"/>
                <a:gd name="connsiteX58" fmla="*/ 16137 w 478716"/>
                <a:gd name="connsiteY58" fmla="*/ 435685 h 521746"/>
                <a:gd name="connsiteX59" fmla="*/ 0 w 478716"/>
                <a:gd name="connsiteY59" fmla="*/ 403412 h 521746"/>
                <a:gd name="connsiteX60" fmla="*/ 5379 w 478716"/>
                <a:gd name="connsiteY60" fmla="*/ 387275 h 521746"/>
                <a:gd name="connsiteX61" fmla="*/ 53789 w 478716"/>
                <a:gd name="connsiteY61" fmla="*/ 365760 h 521746"/>
                <a:gd name="connsiteX62" fmla="*/ 69925 w 478716"/>
                <a:gd name="connsiteY62" fmla="*/ 360381 h 521746"/>
                <a:gd name="connsiteX63" fmla="*/ 75304 w 478716"/>
                <a:gd name="connsiteY63" fmla="*/ 333487 h 52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78716" h="521746">
                  <a:moveTo>
                    <a:pt x="43031" y="225911"/>
                  </a:moveTo>
                  <a:cubicBezTo>
                    <a:pt x="43150" y="223420"/>
                    <a:pt x="38235" y="112078"/>
                    <a:pt x="59167" y="80682"/>
                  </a:cubicBezTo>
                  <a:lnTo>
                    <a:pt x="69925" y="64546"/>
                  </a:lnTo>
                  <a:cubicBezTo>
                    <a:pt x="71718" y="59167"/>
                    <a:pt x="72159" y="53127"/>
                    <a:pt x="75304" y="48409"/>
                  </a:cubicBezTo>
                  <a:cubicBezTo>
                    <a:pt x="84436" y="34711"/>
                    <a:pt x="94949" y="30535"/>
                    <a:pt x="107577" y="21515"/>
                  </a:cubicBezTo>
                  <a:cubicBezTo>
                    <a:pt x="136070" y="1163"/>
                    <a:pt x="119043" y="8729"/>
                    <a:pt x="145229" y="0"/>
                  </a:cubicBezTo>
                  <a:cubicBezTo>
                    <a:pt x="177745" y="8129"/>
                    <a:pt x="164407" y="-1634"/>
                    <a:pt x="177502" y="37652"/>
                  </a:cubicBezTo>
                  <a:lnTo>
                    <a:pt x="182880" y="53788"/>
                  </a:lnTo>
                  <a:cubicBezTo>
                    <a:pt x="181087" y="71717"/>
                    <a:pt x="180050" y="89738"/>
                    <a:pt x="177502" y="107576"/>
                  </a:cubicBezTo>
                  <a:cubicBezTo>
                    <a:pt x="175470" y="121802"/>
                    <a:pt x="165109" y="150135"/>
                    <a:pt x="161365" y="161365"/>
                  </a:cubicBezTo>
                  <a:cubicBezTo>
                    <a:pt x="153648" y="184516"/>
                    <a:pt x="157362" y="171998"/>
                    <a:pt x="150607" y="199016"/>
                  </a:cubicBezTo>
                  <a:cubicBezTo>
                    <a:pt x="151377" y="207487"/>
                    <a:pt x="141204" y="265849"/>
                    <a:pt x="172123" y="268941"/>
                  </a:cubicBezTo>
                  <a:cubicBezTo>
                    <a:pt x="184738" y="270203"/>
                    <a:pt x="197224" y="265355"/>
                    <a:pt x="209774" y="263562"/>
                  </a:cubicBezTo>
                  <a:cubicBezTo>
                    <a:pt x="212311" y="255952"/>
                    <a:pt x="220532" y="232665"/>
                    <a:pt x="220532" y="225911"/>
                  </a:cubicBezTo>
                  <a:cubicBezTo>
                    <a:pt x="220532" y="193588"/>
                    <a:pt x="216946" y="161365"/>
                    <a:pt x="215153" y="129092"/>
                  </a:cubicBezTo>
                  <a:cubicBezTo>
                    <a:pt x="216946" y="107577"/>
                    <a:pt x="216298" y="85717"/>
                    <a:pt x="220532" y="64546"/>
                  </a:cubicBezTo>
                  <a:cubicBezTo>
                    <a:pt x="221800" y="58207"/>
                    <a:pt x="225157" y="50453"/>
                    <a:pt x="231290" y="48409"/>
                  </a:cubicBezTo>
                  <a:cubicBezTo>
                    <a:pt x="238303" y="46071"/>
                    <a:pt x="245633" y="51995"/>
                    <a:pt x="252805" y="53788"/>
                  </a:cubicBezTo>
                  <a:cubicBezTo>
                    <a:pt x="262848" y="60484"/>
                    <a:pt x="278988" y="69719"/>
                    <a:pt x="285078" y="80682"/>
                  </a:cubicBezTo>
                  <a:cubicBezTo>
                    <a:pt x="290585" y="90595"/>
                    <a:pt x="292250" y="102197"/>
                    <a:pt x="295836" y="112955"/>
                  </a:cubicBezTo>
                  <a:lnTo>
                    <a:pt x="301214" y="129092"/>
                  </a:lnTo>
                  <a:cubicBezTo>
                    <a:pt x="300593" y="142140"/>
                    <a:pt x="287185" y="231530"/>
                    <a:pt x="301214" y="268941"/>
                  </a:cubicBezTo>
                  <a:cubicBezTo>
                    <a:pt x="303484" y="274994"/>
                    <a:pt x="307401" y="280507"/>
                    <a:pt x="311972" y="285078"/>
                  </a:cubicBezTo>
                  <a:cubicBezTo>
                    <a:pt x="322398" y="295503"/>
                    <a:pt x="331123" y="296840"/>
                    <a:pt x="344245" y="301214"/>
                  </a:cubicBezTo>
                  <a:cubicBezTo>
                    <a:pt x="365659" y="295860"/>
                    <a:pt x="367232" y="300593"/>
                    <a:pt x="376518" y="279699"/>
                  </a:cubicBezTo>
                  <a:cubicBezTo>
                    <a:pt x="381124" y="269337"/>
                    <a:pt x="387276" y="247426"/>
                    <a:pt x="387276" y="247426"/>
                  </a:cubicBezTo>
                  <a:cubicBezTo>
                    <a:pt x="385483" y="216946"/>
                    <a:pt x="384433" y="186413"/>
                    <a:pt x="381897" y="155986"/>
                  </a:cubicBezTo>
                  <a:cubicBezTo>
                    <a:pt x="380844" y="143352"/>
                    <a:pt x="376518" y="131012"/>
                    <a:pt x="376518" y="118334"/>
                  </a:cubicBezTo>
                  <a:cubicBezTo>
                    <a:pt x="376518" y="105656"/>
                    <a:pt x="380104" y="93233"/>
                    <a:pt x="381897" y="80682"/>
                  </a:cubicBezTo>
                  <a:cubicBezTo>
                    <a:pt x="398033" y="82475"/>
                    <a:pt x="414555" y="82123"/>
                    <a:pt x="430306" y="86061"/>
                  </a:cubicBezTo>
                  <a:cubicBezTo>
                    <a:pt x="441961" y="88975"/>
                    <a:pt x="452717" y="102869"/>
                    <a:pt x="457200" y="112955"/>
                  </a:cubicBezTo>
                  <a:cubicBezTo>
                    <a:pt x="467426" y="135964"/>
                    <a:pt x="467078" y="144838"/>
                    <a:pt x="473337" y="166743"/>
                  </a:cubicBezTo>
                  <a:cubicBezTo>
                    <a:pt x="474895" y="172195"/>
                    <a:pt x="476923" y="177501"/>
                    <a:pt x="478716" y="182880"/>
                  </a:cubicBezTo>
                  <a:cubicBezTo>
                    <a:pt x="476923" y="213360"/>
                    <a:pt x="476375" y="243939"/>
                    <a:pt x="473337" y="274320"/>
                  </a:cubicBezTo>
                  <a:cubicBezTo>
                    <a:pt x="472773" y="279962"/>
                    <a:pt x="471103" y="285739"/>
                    <a:pt x="467958" y="290456"/>
                  </a:cubicBezTo>
                  <a:cubicBezTo>
                    <a:pt x="463739" y="296785"/>
                    <a:pt x="457201" y="301214"/>
                    <a:pt x="451822" y="306593"/>
                  </a:cubicBezTo>
                  <a:cubicBezTo>
                    <a:pt x="442354" y="334994"/>
                    <a:pt x="451160" y="319585"/>
                    <a:pt x="414170" y="344245"/>
                  </a:cubicBezTo>
                  <a:lnTo>
                    <a:pt x="398033" y="355002"/>
                  </a:lnTo>
                  <a:cubicBezTo>
                    <a:pt x="392654" y="358588"/>
                    <a:pt x="388030" y="363716"/>
                    <a:pt x="381897" y="365760"/>
                  </a:cubicBezTo>
                  <a:cubicBezTo>
                    <a:pt x="376518" y="367553"/>
                    <a:pt x="371295" y="369909"/>
                    <a:pt x="365760" y="371139"/>
                  </a:cubicBezTo>
                  <a:cubicBezTo>
                    <a:pt x="312566" y="382960"/>
                    <a:pt x="248430" y="379920"/>
                    <a:pt x="199017" y="381896"/>
                  </a:cubicBezTo>
                  <a:cubicBezTo>
                    <a:pt x="193638" y="383689"/>
                    <a:pt x="187836" y="384521"/>
                    <a:pt x="182880" y="387275"/>
                  </a:cubicBezTo>
                  <a:cubicBezTo>
                    <a:pt x="171578" y="393554"/>
                    <a:pt x="150607" y="408791"/>
                    <a:pt x="150607" y="408791"/>
                  </a:cubicBezTo>
                  <a:cubicBezTo>
                    <a:pt x="123685" y="449174"/>
                    <a:pt x="117049" y="444632"/>
                    <a:pt x="134471" y="505609"/>
                  </a:cubicBezTo>
                  <a:cubicBezTo>
                    <a:pt x="136666" y="513293"/>
                    <a:pt x="160839" y="519778"/>
                    <a:pt x="166744" y="521746"/>
                  </a:cubicBezTo>
                  <a:cubicBezTo>
                    <a:pt x="204133" y="518007"/>
                    <a:pt x="212797" y="519763"/>
                    <a:pt x="242047" y="510988"/>
                  </a:cubicBezTo>
                  <a:cubicBezTo>
                    <a:pt x="252908" y="507730"/>
                    <a:pt x="274320" y="500231"/>
                    <a:pt x="274320" y="500231"/>
                  </a:cubicBezTo>
                  <a:cubicBezTo>
                    <a:pt x="279699" y="496645"/>
                    <a:pt x="284675" y="492364"/>
                    <a:pt x="290457" y="489473"/>
                  </a:cubicBezTo>
                  <a:cubicBezTo>
                    <a:pt x="295528" y="486937"/>
                    <a:pt x="305579" y="489672"/>
                    <a:pt x="306593" y="484094"/>
                  </a:cubicBezTo>
                  <a:cubicBezTo>
                    <a:pt x="309816" y="466366"/>
                    <a:pt x="305266" y="447863"/>
                    <a:pt x="301214" y="430306"/>
                  </a:cubicBezTo>
                  <a:cubicBezTo>
                    <a:pt x="299760" y="424007"/>
                    <a:pt x="295322" y="418426"/>
                    <a:pt x="290457" y="414169"/>
                  </a:cubicBezTo>
                  <a:cubicBezTo>
                    <a:pt x="267695" y="394252"/>
                    <a:pt x="264210" y="394663"/>
                    <a:pt x="242047" y="387275"/>
                  </a:cubicBezTo>
                  <a:cubicBezTo>
                    <a:pt x="225911" y="389068"/>
                    <a:pt x="209558" y="389470"/>
                    <a:pt x="193638" y="392654"/>
                  </a:cubicBezTo>
                  <a:cubicBezTo>
                    <a:pt x="182519" y="394878"/>
                    <a:pt x="172123" y="399826"/>
                    <a:pt x="161365" y="403412"/>
                  </a:cubicBezTo>
                  <a:lnTo>
                    <a:pt x="145229" y="408791"/>
                  </a:lnTo>
                  <a:cubicBezTo>
                    <a:pt x="131306" y="422713"/>
                    <a:pt x="116120" y="440008"/>
                    <a:pt x="96819" y="446442"/>
                  </a:cubicBezTo>
                  <a:lnTo>
                    <a:pt x="80683" y="451821"/>
                  </a:lnTo>
                  <a:cubicBezTo>
                    <a:pt x="64546" y="450028"/>
                    <a:pt x="48024" y="450380"/>
                    <a:pt x="32273" y="446442"/>
                  </a:cubicBezTo>
                  <a:cubicBezTo>
                    <a:pt x="26002" y="444874"/>
                    <a:pt x="20708" y="440256"/>
                    <a:pt x="16137" y="435685"/>
                  </a:cubicBezTo>
                  <a:cubicBezTo>
                    <a:pt x="5710" y="425258"/>
                    <a:pt x="4375" y="416536"/>
                    <a:pt x="0" y="403412"/>
                  </a:cubicBezTo>
                  <a:cubicBezTo>
                    <a:pt x="1793" y="398033"/>
                    <a:pt x="1837" y="391702"/>
                    <a:pt x="5379" y="387275"/>
                  </a:cubicBezTo>
                  <a:cubicBezTo>
                    <a:pt x="14677" y="375653"/>
                    <a:pt x="43931" y="369046"/>
                    <a:pt x="53789" y="365760"/>
                  </a:cubicBezTo>
                  <a:lnTo>
                    <a:pt x="69925" y="360381"/>
                  </a:lnTo>
                  <a:cubicBezTo>
                    <a:pt x="76438" y="340843"/>
                    <a:pt x="75304" y="349915"/>
                    <a:pt x="75304" y="333487"/>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a:extLst>
                <a:ext uri="{FF2B5EF4-FFF2-40B4-BE49-F238E27FC236}">
                  <a16:creationId xmlns:a16="http://schemas.microsoft.com/office/drawing/2014/main" id="{E736CDD9-6D68-764B-9687-7C5F18782B89}"/>
                </a:ext>
              </a:extLst>
            </p:cNvPr>
            <p:cNvSpPr/>
            <p:nvPr/>
          </p:nvSpPr>
          <p:spPr>
            <a:xfrm>
              <a:off x="3583887" y="2795196"/>
              <a:ext cx="217149" cy="236668"/>
            </a:xfrm>
            <a:custGeom>
              <a:avLst/>
              <a:gdLst>
                <a:gd name="connsiteX0" fmla="*/ 43031 w 478716"/>
                <a:gd name="connsiteY0" fmla="*/ 225911 h 521746"/>
                <a:gd name="connsiteX1" fmla="*/ 59167 w 478716"/>
                <a:gd name="connsiteY1" fmla="*/ 80682 h 521746"/>
                <a:gd name="connsiteX2" fmla="*/ 69925 w 478716"/>
                <a:gd name="connsiteY2" fmla="*/ 64546 h 521746"/>
                <a:gd name="connsiteX3" fmla="*/ 75304 w 478716"/>
                <a:gd name="connsiteY3" fmla="*/ 48409 h 521746"/>
                <a:gd name="connsiteX4" fmla="*/ 107577 w 478716"/>
                <a:gd name="connsiteY4" fmla="*/ 21515 h 521746"/>
                <a:gd name="connsiteX5" fmla="*/ 145229 w 478716"/>
                <a:gd name="connsiteY5" fmla="*/ 0 h 521746"/>
                <a:gd name="connsiteX6" fmla="*/ 177502 w 478716"/>
                <a:gd name="connsiteY6" fmla="*/ 37652 h 521746"/>
                <a:gd name="connsiteX7" fmla="*/ 182880 w 478716"/>
                <a:gd name="connsiteY7" fmla="*/ 53788 h 521746"/>
                <a:gd name="connsiteX8" fmla="*/ 177502 w 478716"/>
                <a:gd name="connsiteY8" fmla="*/ 107576 h 521746"/>
                <a:gd name="connsiteX9" fmla="*/ 161365 w 478716"/>
                <a:gd name="connsiteY9" fmla="*/ 161365 h 521746"/>
                <a:gd name="connsiteX10" fmla="*/ 150607 w 478716"/>
                <a:gd name="connsiteY10" fmla="*/ 199016 h 521746"/>
                <a:gd name="connsiteX11" fmla="*/ 172123 w 478716"/>
                <a:gd name="connsiteY11" fmla="*/ 268941 h 521746"/>
                <a:gd name="connsiteX12" fmla="*/ 209774 w 478716"/>
                <a:gd name="connsiteY12" fmla="*/ 263562 h 521746"/>
                <a:gd name="connsiteX13" fmla="*/ 220532 w 478716"/>
                <a:gd name="connsiteY13" fmla="*/ 225911 h 521746"/>
                <a:gd name="connsiteX14" fmla="*/ 215153 w 478716"/>
                <a:gd name="connsiteY14" fmla="*/ 129092 h 521746"/>
                <a:gd name="connsiteX15" fmla="*/ 220532 w 478716"/>
                <a:gd name="connsiteY15" fmla="*/ 64546 h 521746"/>
                <a:gd name="connsiteX16" fmla="*/ 231290 w 478716"/>
                <a:gd name="connsiteY16" fmla="*/ 48409 h 521746"/>
                <a:gd name="connsiteX17" fmla="*/ 252805 w 478716"/>
                <a:gd name="connsiteY17" fmla="*/ 53788 h 521746"/>
                <a:gd name="connsiteX18" fmla="*/ 285078 w 478716"/>
                <a:gd name="connsiteY18" fmla="*/ 80682 h 521746"/>
                <a:gd name="connsiteX19" fmla="*/ 295836 w 478716"/>
                <a:gd name="connsiteY19" fmla="*/ 112955 h 521746"/>
                <a:gd name="connsiteX20" fmla="*/ 301214 w 478716"/>
                <a:gd name="connsiteY20" fmla="*/ 129092 h 521746"/>
                <a:gd name="connsiteX21" fmla="*/ 301214 w 478716"/>
                <a:gd name="connsiteY21" fmla="*/ 268941 h 521746"/>
                <a:gd name="connsiteX22" fmla="*/ 311972 w 478716"/>
                <a:gd name="connsiteY22" fmla="*/ 285078 h 521746"/>
                <a:gd name="connsiteX23" fmla="*/ 344245 w 478716"/>
                <a:gd name="connsiteY23" fmla="*/ 301214 h 521746"/>
                <a:gd name="connsiteX24" fmla="*/ 376518 w 478716"/>
                <a:gd name="connsiteY24" fmla="*/ 279699 h 521746"/>
                <a:gd name="connsiteX25" fmla="*/ 387276 w 478716"/>
                <a:gd name="connsiteY25" fmla="*/ 247426 h 521746"/>
                <a:gd name="connsiteX26" fmla="*/ 381897 w 478716"/>
                <a:gd name="connsiteY26" fmla="*/ 155986 h 521746"/>
                <a:gd name="connsiteX27" fmla="*/ 376518 w 478716"/>
                <a:gd name="connsiteY27" fmla="*/ 118334 h 521746"/>
                <a:gd name="connsiteX28" fmla="*/ 381897 w 478716"/>
                <a:gd name="connsiteY28" fmla="*/ 80682 h 521746"/>
                <a:gd name="connsiteX29" fmla="*/ 430306 w 478716"/>
                <a:gd name="connsiteY29" fmla="*/ 86061 h 521746"/>
                <a:gd name="connsiteX30" fmla="*/ 457200 w 478716"/>
                <a:gd name="connsiteY30" fmla="*/ 112955 h 521746"/>
                <a:gd name="connsiteX31" fmla="*/ 473337 w 478716"/>
                <a:gd name="connsiteY31" fmla="*/ 166743 h 521746"/>
                <a:gd name="connsiteX32" fmla="*/ 478716 w 478716"/>
                <a:gd name="connsiteY32" fmla="*/ 182880 h 521746"/>
                <a:gd name="connsiteX33" fmla="*/ 473337 w 478716"/>
                <a:gd name="connsiteY33" fmla="*/ 274320 h 521746"/>
                <a:gd name="connsiteX34" fmla="*/ 467958 w 478716"/>
                <a:gd name="connsiteY34" fmla="*/ 290456 h 521746"/>
                <a:gd name="connsiteX35" fmla="*/ 451822 w 478716"/>
                <a:gd name="connsiteY35" fmla="*/ 306593 h 521746"/>
                <a:gd name="connsiteX36" fmla="*/ 414170 w 478716"/>
                <a:gd name="connsiteY36" fmla="*/ 344245 h 521746"/>
                <a:gd name="connsiteX37" fmla="*/ 398033 w 478716"/>
                <a:gd name="connsiteY37" fmla="*/ 355002 h 521746"/>
                <a:gd name="connsiteX38" fmla="*/ 381897 w 478716"/>
                <a:gd name="connsiteY38" fmla="*/ 365760 h 521746"/>
                <a:gd name="connsiteX39" fmla="*/ 365760 w 478716"/>
                <a:gd name="connsiteY39" fmla="*/ 371139 h 521746"/>
                <a:gd name="connsiteX40" fmla="*/ 199017 w 478716"/>
                <a:gd name="connsiteY40" fmla="*/ 381896 h 521746"/>
                <a:gd name="connsiteX41" fmla="*/ 182880 w 478716"/>
                <a:gd name="connsiteY41" fmla="*/ 387275 h 521746"/>
                <a:gd name="connsiteX42" fmla="*/ 150607 w 478716"/>
                <a:gd name="connsiteY42" fmla="*/ 408791 h 521746"/>
                <a:gd name="connsiteX43" fmla="*/ 134471 w 478716"/>
                <a:gd name="connsiteY43" fmla="*/ 505609 h 521746"/>
                <a:gd name="connsiteX44" fmla="*/ 166744 w 478716"/>
                <a:gd name="connsiteY44" fmla="*/ 521746 h 521746"/>
                <a:gd name="connsiteX45" fmla="*/ 242047 w 478716"/>
                <a:gd name="connsiteY45" fmla="*/ 510988 h 521746"/>
                <a:gd name="connsiteX46" fmla="*/ 274320 w 478716"/>
                <a:gd name="connsiteY46" fmla="*/ 500231 h 521746"/>
                <a:gd name="connsiteX47" fmla="*/ 290457 w 478716"/>
                <a:gd name="connsiteY47" fmla="*/ 489473 h 521746"/>
                <a:gd name="connsiteX48" fmla="*/ 306593 w 478716"/>
                <a:gd name="connsiteY48" fmla="*/ 484094 h 521746"/>
                <a:gd name="connsiteX49" fmla="*/ 301214 w 478716"/>
                <a:gd name="connsiteY49" fmla="*/ 430306 h 521746"/>
                <a:gd name="connsiteX50" fmla="*/ 290457 w 478716"/>
                <a:gd name="connsiteY50" fmla="*/ 414169 h 521746"/>
                <a:gd name="connsiteX51" fmla="*/ 242047 w 478716"/>
                <a:gd name="connsiteY51" fmla="*/ 387275 h 521746"/>
                <a:gd name="connsiteX52" fmla="*/ 193638 w 478716"/>
                <a:gd name="connsiteY52" fmla="*/ 392654 h 521746"/>
                <a:gd name="connsiteX53" fmla="*/ 161365 w 478716"/>
                <a:gd name="connsiteY53" fmla="*/ 403412 h 521746"/>
                <a:gd name="connsiteX54" fmla="*/ 145229 w 478716"/>
                <a:gd name="connsiteY54" fmla="*/ 408791 h 521746"/>
                <a:gd name="connsiteX55" fmla="*/ 96819 w 478716"/>
                <a:gd name="connsiteY55" fmla="*/ 446442 h 521746"/>
                <a:gd name="connsiteX56" fmla="*/ 80683 w 478716"/>
                <a:gd name="connsiteY56" fmla="*/ 451821 h 521746"/>
                <a:gd name="connsiteX57" fmla="*/ 32273 w 478716"/>
                <a:gd name="connsiteY57" fmla="*/ 446442 h 521746"/>
                <a:gd name="connsiteX58" fmla="*/ 16137 w 478716"/>
                <a:gd name="connsiteY58" fmla="*/ 435685 h 521746"/>
                <a:gd name="connsiteX59" fmla="*/ 0 w 478716"/>
                <a:gd name="connsiteY59" fmla="*/ 403412 h 521746"/>
                <a:gd name="connsiteX60" fmla="*/ 5379 w 478716"/>
                <a:gd name="connsiteY60" fmla="*/ 387275 h 521746"/>
                <a:gd name="connsiteX61" fmla="*/ 53789 w 478716"/>
                <a:gd name="connsiteY61" fmla="*/ 365760 h 521746"/>
                <a:gd name="connsiteX62" fmla="*/ 69925 w 478716"/>
                <a:gd name="connsiteY62" fmla="*/ 360381 h 521746"/>
                <a:gd name="connsiteX63" fmla="*/ 75304 w 478716"/>
                <a:gd name="connsiteY63" fmla="*/ 333487 h 52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78716" h="521746">
                  <a:moveTo>
                    <a:pt x="43031" y="225911"/>
                  </a:moveTo>
                  <a:cubicBezTo>
                    <a:pt x="43150" y="223420"/>
                    <a:pt x="38235" y="112078"/>
                    <a:pt x="59167" y="80682"/>
                  </a:cubicBezTo>
                  <a:lnTo>
                    <a:pt x="69925" y="64546"/>
                  </a:lnTo>
                  <a:cubicBezTo>
                    <a:pt x="71718" y="59167"/>
                    <a:pt x="72159" y="53127"/>
                    <a:pt x="75304" y="48409"/>
                  </a:cubicBezTo>
                  <a:cubicBezTo>
                    <a:pt x="84436" y="34711"/>
                    <a:pt x="94949" y="30535"/>
                    <a:pt x="107577" y="21515"/>
                  </a:cubicBezTo>
                  <a:cubicBezTo>
                    <a:pt x="136070" y="1163"/>
                    <a:pt x="119043" y="8729"/>
                    <a:pt x="145229" y="0"/>
                  </a:cubicBezTo>
                  <a:cubicBezTo>
                    <a:pt x="177745" y="8129"/>
                    <a:pt x="164407" y="-1634"/>
                    <a:pt x="177502" y="37652"/>
                  </a:cubicBezTo>
                  <a:lnTo>
                    <a:pt x="182880" y="53788"/>
                  </a:lnTo>
                  <a:cubicBezTo>
                    <a:pt x="181087" y="71717"/>
                    <a:pt x="180050" y="89738"/>
                    <a:pt x="177502" y="107576"/>
                  </a:cubicBezTo>
                  <a:cubicBezTo>
                    <a:pt x="175470" y="121802"/>
                    <a:pt x="165109" y="150135"/>
                    <a:pt x="161365" y="161365"/>
                  </a:cubicBezTo>
                  <a:cubicBezTo>
                    <a:pt x="153648" y="184516"/>
                    <a:pt x="157362" y="171998"/>
                    <a:pt x="150607" y="199016"/>
                  </a:cubicBezTo>
                  <a:cubicBezTo>
                    <a:pt x="151377" y="207487"/>
                    <a:pt x="141204" y="265849"/>
                    <a:pt x="172123" y="268941"/>
                  </a:cubicBezTo>
                  <a:cubicBezTo>
                    <a:pt x="184738" y="270203"/>
                    <a:pt x="197224" y="265355"/>
                    <a:pt x="209774" y="263562"/>
                  </a:cubicBezTo>
                  <a:cubicBezTo>
                    <a:pt x="212311" y="255952"/>
                    <a:pt x="220532" y="232665"/>
                    <a:pt x="220532" y="225911"/>
                  </a:cubicBezTo>
                  <a:cubicBezTo>
                    <a:pt x="220532" y="193588"/>
                    <a:pt x="216946" y="161365"/>
                    <a:pt x="215153" y="129092"/>
                  </a:cubicBezTo>
                  <a:cubicBezTo>
                    <a:pt x="216946" y="107577"/>
                    <a:pt x="216298" y="85717"/>
                    <a:pt x="220532" y="64546"/>
                  </a:cubicBezTo>
                  <a:cubicBezTo>
                    <a:pt x="221800" y="58207"/>
                    <a:pt x="225157" y="50453"/>
                    <a:pt x="231290" y="48409"/>
                  </a:cubicBezTo>
                  <a:cubicBezTo>
                    <a:pt x="238303" y="46071"/>
                    <a:pt x="245633" y="51995"/>
                    <a:pt x="252805" y="53788"/>
                  </a:cubicBezTo>
                  <a:cubicBezTo>
                    <a:pt x="262848" y="60484"/>
                    <a:pt x="278988" y="69719"/>
                    <a:pt x="285078" y="80682"/>
                  </a:cubicBezTo>
                  <a:cubicBezTo>
                    <a:pt x="290585" y="90595"/>
                    <a:pt x="292250" y="102197"/>
                    <a:pt x="295836" y="112955"/>
                  </a:cubicBezTo>
                  <a:lnTo>
                    <a:pt x="301214" y="129092"/>
                  </a:lnTo>
                  <a:cubicBezTo>
                    <a:pt x="300593" y="142140"/>
                    <a:pt x="287185" y="231530"/>
                    <a:pt x="301214" y="268941"/>
                  </a:cubicBezTo>
                  <a:cubicBezTo>
                    <a:pt x="303484" y="274994"/>
                    <a:pt x="307401" y="280507"/>
                    <a:pt x="311972" y="285078"/>
                  </a:cubicBezTo>
                  <a:cubicBezTo>
                    <a:pt x="322398" y="295503"/>
                    <a:pt x="331123" y="296840"/>
                    <a:pt x="344245" y="301214"/>
                  </a:cubicBezTo>
                  <a:cubicBezTo>
                    <a:pt x="365659" y="295860"/>
                    <a:pt x="367232" y="300593"/>
                    <a:pt x="376518" y="279699"/>
                  </a:cubicBezTo>
                  <a:cubicBezTo>
                    <a:pt x="381124" y="269337"/>
                    <a:pt x="387276" y="247426"/>
                    <a:pt x="387276" y="247426"/>
                  </a:cubicBezTo>
                  <a:cubicBezTo>
                    <a:pt x="385483" y="216946"/>
                    <a:pt x="384433" y="186413"/>
                    <a:pt x="381897" y="155986"/>
                  </a:cubicBezTo>
                  <a:cubicBezTo>
                    <a:pt x="380844" y="143352"/>
                    <a:pt x="376518" y="131012"/>
                    <a:pt x="376518" y="118334"/>
                  </a:cubicBezTo>
                  <a:cubicBezTo>
                    <a:pt x="376518" y="105656"/>
                    <a:pt x="380104" y="93233"/>
                    <a:pt x="381897" y="80682"/>
                  </a:cubicBezTo>
                  <a:cubicBezTo>
                    <a:pt x="398033" y="82475"/>
                    <a:pt x="414555" y="82123"/>
                    <a:pt x="430306" y="86061"/>
                  </a:cubicBezTo>
                  <a:cubicBezTo>
                    <a:pt x="441961" y="88975"/>
                    <a:pt x="452717" y="102869"/>
                    <a:pt x="457200" y="112955"/>
                  </a:cubicBezTo>
                  <a:cubicBezTo>
                    <a:pt x="467426" y="135964"/>
                    <a:pt x="467078" y="144838"/>
                    <a:pt x="473337" y="166743"/>
                  </a:cubicBezTo>
                  <a:cubicBezTo>
                    <a:pt x="474895" y="172195"/>
                    <a:pt x="476923" y="177501"/>
                    <a:pt x="478716" y="182880"/>
                  </a:cubicBezTo>
                  <a:cubicBezTo>
                    <a:pt x="476923" y="213360"/>
                    <a:pt x="476375" y="243939"/>
                    <a:pt x="473337" y="274320"/>
                  </a:cubicBezTo>
                  <a:cubicBezTo>
                    <a:pt x="472773" y="279962"/>
                    <a:pt x="471103" y="285739"/>
                    <a:pt x="467958" y="290456"/>
                  </a:cubicBezTo>
                  <a:cubicBezTo>
                    <a:pt x="463739" y="296785"/>
                    <a:pt x="457201" y="301214"/>
                    <a:pt x="451822" y="306593"/>
                  </a:cubicBezTo>
                  <a:cubicBezTo>
                    <a:pt x="442354" y="334994"/>
                    <a:pt x="451160" y="319585"/>
                    <a:pt x="414170" y="344245"/>
                  </a:cubicBezTo>
                  <a:lnTo>
                    <a:pt x="398033" y="355002"/>
                  </a:lnTo>
                  <a:cubicBezTo>
                    <a:pt x="392654" y="358588"/>
                    <a:pt x="388030" y="363716"/>
                    <a:pt x="381897" y="365760"/>
                  </a:cubicBezTo>
                  <a:cubicBezTo>
                    <a:pt x="376518" y="367553"/>
                    <a:pt x="371295" y="369909"/>
                    <a:pt x="365760" y="371139"/>
                  </a:cubicBezTo>
                  <a:cubicBezTo>
                    <a:pt x="312566" y="382960"/>
                    <a:pt x="248430" y="379920"/>
                    <a:pt x="199017" y="381896"/>
                  </a:cubicBezTo>
                  <a:cubicBezTo>
                    <a:pt x="193638" y="383689"/>
                    <a:pt x="187836" y="384521"/>
                    <a:pt x="182880" y="387275"/>
                  </a:cubicBezTo>
                  <a:cubicBezTo>
                    <a:pt x="171578" y="393554"/>
                    <a:pt x="150607" y="408791"/>
                    <a:pt x="150607" y="408791"/>
                  </a:cubicBezTo>
                  <a:cubicBezTo>
                    <a:pt x="123685" y="449174"/>
                    <a:pt x="117049" y="444632"/>
                    <a:pt x="134471" y="505609"/>
                  </a:cubicBezTo>
                  <a:cubicBezTo>
                    <a:pt x="136666" y="513293"/>
                    <a:pt x="160839" y="519778"/>
                    <a:pt x="166744" y="521746"/>
                  </a:cubicBezTo>
                  <a:cubicBezTo>
                    <a:pt x="204133" y="518007"/>
                    <a:pt x="212797" y="519763"/>
                    <a:pt x="242047" y="510988"/>
                  </a:cubicBezTo>
                  <a:cubicBezTo>
                    <a:pt x="252908" y="507730"/>
                    <a:pt x="274320" y="500231"/>
                    <a:pt x="274320" y="500231"/>
                  </a:cubicBezTo>
                  <a:cubicBezTo>
                    <a:pt x="279699" y="496645"/>
                    <a:pt x="284675" y="492364"/>
                    <a:pt x="290457" y="489473"/>
                  </a:cubicBezTo>
                  <a:cubicBezTo>
                    <a:pt x="295528" y="486937"/>
                    <a:pt x="305579" y="489672"/>
                    <a:pt x="306593" y="484094"/>
                  </a:cubicBezTo>
                  <a:cubicBezTo>
                    <a:pt x="309816" y="466366"/>
                    <a:pt x="305266" y="447863"/>
                    <a:pt x="301214" y="430306"/>
                  </a:cubicBezTo>
                  <a:cubicBezTo>
                    <a:pt x="299760" y="424007"/>
                    <a:pt x="295322" y="418426"/>
                    <a:pt x="290457" y="414169"/>
                  </a:cubicBezTo>
                  <a:cubicBezTo>
                    <a:pt x="267695" y="394252"/>
                    <a:pt x="264210" y="394663"/>
                    <a:pt x="242047" y="387275"/>
                  </a:cubicBezTo>
                  <a:cubicBezTo>
                    <a:pt x="225911" y="389068"/>
                    <a:pt x="209558" y="389470"/>
                    <a:pt x="193638" y="392654"/>
                  </a:cubicBezTo>
                  <a:cubicBezTo>
                    <a:pt x="182519" y="394878"/>
                    <a:pt x="172123" y="399826"/>
                    <a:pt x="161365" y="403412"/>
                  </a:cubicBezTo>
                  <a:lnTo>
                    <a:pt x="145229" y="408791"/>
                  </a:lnTo>
                  <a:cubicBezTo>
                    <a:pt x="131306" y="422713"/>
                    <a:pt x="116120" y="440008"/>
                    <a:pt x="96819" y="446442"/>
                  </a:cubicBezTo>
                  <a:lnTo>
                    <a:pt x="80683" y="451821"/>
                  </a:lnTo>
                  <a:cubicBezTo>
                    <a:pt x="64546" y="450028"/>
                    <a:pt x="48024" y="450380"/>
                    <a:pt x="32273" y="446442"/>
                  </a:cubicBezTo>
                  <a:cubicBezTo>
                    <a:pt x="26002" y="444874"/>
                    <a:pt x="20708" y="440256"/>
                    <a:pt x="16137" y="435685"/>
                  </a:cubicBezTo>
                  <a:cubicBezTo>
                    <a:pt x="5710" y="425258"/>
                    <a:pt x="4375" y="416536"/>
                    <a:pt x="0" y="403412"/>
                  </a:cubicBezTo>
                  <a:cubicBezTo>
                    <a:pt x="1793" y="398033"/>
                    <a:pt x="1837" y="391702"/>
                    <a:pt x="5379" y="387275"/>
                  </a:cubicBezTo>
                  <a:cubicBezTo>
                    <a:pt x="14677" y="375653"/>
                    <a:pt x="43931" y="369046"/>
                    <a:pt x="53789" y="365760"/>
                  </a:cubicBezTo>
                  <a:lnTo>
                    <a:pt x="69925" y="360381"/>
                  </a:lnTo>
                  <a:cubicBezTo>
                    <a:pt x="76438" y="340843"/>
                    <a:pt x="75304" y="349915"/>
                    <a:pt x="75304" y="333487"/>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4" name="Half Frame 1033">
            <a:extLst>
              <a:ext uri="{FF2B5EF4-FFF2-40B4-BE49-F238E27FC236}">
                <a16:creationId xmlns:a16="http://schemas.microsoft.com/office/drawing/2014/main" id="{C82B8197-1B09-BF4F-8B1F-D18AAC0F02E3}"/>
              </a:ext>
            </a:extLst>
          </p:cNvPr>
          <p:cNvSpPr/>
          <p:nvPr/>
        </p:nvSpPr>
        <p:spPr>
          <a:xfrm rot="8100000">
            <a:off x="3851136" y="3823087"/>
            <a:ext cx="457200" cy="457200"/>
          </a:xfrm>
          <a:prstGeom prst="halfFrame">
            <a:avLst>
              <a:gd name="adj1" fmla="val 14102"/>
              <a:gd name="adj2" fmla="val 128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Half Frame 158">
            <a:extLst>
              <a:ext uri="{FF2B5EF4-FFF2-40B4-BE49-F238E27FC236}">
                <a16:creationId xmlns:a16="http://schemas.microsoft.com/office/drawing/2014/main" id="{63795001-78C1-594E-B541-16ED78C1165B}"/>
              </a:ext>
            </a:extLst>
          </p:cNvPr>
          <p:cNvSpPr/>
          <p:nvPr/>
        </p:nvSpPr>
        <p:spPr>
          <a:xfrm rot="8100000">
            <a:off x="6124281" y="3935923"/>
            <a:ext cx="457200" cy="457200"/>
          </a:xfrm>
          <a:prstGeom prst="halfFrame">
            <a:avLst>
              <a:gd name="adj1" fmla="val 14102"/>
              <a:gd name="adj2" fmla="val 128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Half Frame 159">
            <a:extLst>
              <a:ext uri="{FF2B5EF4-FFF2-40B4-BE49-F238E27FC236}">
                <a16:creationId xmlns:a16="http://schemas.microsoft.com/office/drawing/2014/main" id="{E7DF1652-942F-3E4D-824E-6557F956D3F6}"/>
              </a:ext>
            </a:extLst>
          </p:cNvPr>
          <p:cNvSpPr/>
          <p:nvPr/>
        </p:nvSpPr>
        <p:spPr>
          <a:xfrm rot="8100000">
            <a:off x="7760840" y="3932992"/>
            <a:ext cx="457200" cy="457200"/>
          </a:xfrm>
          <a:prstGeom prst="halfFrame">
            <a:avLst>
              <a:gd name="adj1" fmla="val 14102"/>
              <a:gd name="adj2" fmla="val 128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38" name="Group 1037">
            <a:extLst>
              <a:ext uri="{FF2B5EF4-FFF2-40B4-BE49-F238E27FC236}">
                <a16:creationId xmlns:a16="http://schemas.microsoft.com/office/drawing/2014/main" id="{A3DEA692-F758-0348-BF06-D501940A1300}"/>
              </a:ext>
            </a:extLst>
          </p:cNvPr>
          <p:cNvGrpSpPr/>
          <p:nvPr/>
        </p:nvGrpSpPr>
        <p:grpSpPr>
          <a:xfrm>
            <a:off x="8674680" y="3544451"/>
            <a:ext cx="3223846" cy="1386300"/>
            <a:chOff x="7277100" y="3675185"/>
            <a:chExt cx="3223846" cy="1386300"/>
          </a:xfrm>
        </p:grpSpPr>
        <p:sp>
          <p:nvSpPr>
            <p:cNvPr id="1037" name="TextBox 1036">
              <a:extLst>
                <a:ext uri="{FF2B5EF4-FFF2-40B4-BE49-F238E27FC236}">
                  <a16:creationId xmlns:a16="http://schemas.microsoft.com/office/drawing/2014/main" id="{A31A0A61-C11B-6844-A539-296937AD195D}"/>
                </a:ext>
              </a:extLst>
            </p:cNvPr>
            <p:cNvSpPr txBox="1"/>
            <p:nvPr/>
          </p:nvSpPr>
          <p:spPr>
            <a:xfrm>
              <a:off x="7277100" y="3675185"/>
              <a:ext cx="2801815" cy="307777"/>
            </a:xfrm>
            <a:prstGeom prst="rect">
              <a:avLst/>
            </a:prstGeom>
            <a:noFill/>
          </p:spPr>
          <p:txBody>
            <a:bodyPr wrap="square" rtlCol="0">
              <a:spAutoFit/>
            </a:bodyPr>
            <a:lstStyle/>
            <a:p>
              <a:r>
                <a:rPr lang="en-US" sz="1400" dirty="0" err="1">
                  <a:solidFill>
                    <a:srgbClr val="002060"/>
                  </a:solidFill>
                </a:rPr>
                <a:t>aaagtctgagcttatgatctagatctgataaatac</a:t>
              </a:r>
              <a:endParaRPr lang="en-US" sz="1400" dirty="0">
                <a:solidFill>
                  <a:srgbClr val="002060"/>
                </a:solidFill>
              </a:endParaRPr>
            </a:p>
          </p:txBody>
        </p:sp>
        <p:sp>
          <p:nvSpPr>
            <p:cNvPr id="162" name="TextBox 161">
              <a:extLst>
                <a:ext uri="{FF2B5EF4-FFF2-40B4-BE49-F238E27FC236}">
                  <a16:creationId xmlns:a16="http://schemas.microsoft.com/office/drawing/2014/main" id="{72DE558D-A182-1B4F-910F-DFA6EFD5A54F}"/>
                </a:ext>
              </a:extLst>
            </p:cNvPr>
            <p:cNvSpPr txBox="1"/>
            <p:nvPr/>
          </p:nvSpPr>
          <p:spPr>
            <a:xfrm>
              <a:off x="7499838" y="3933092"/>
              <a:ext cx="2801815" cy="307777"/>
            </a:xfrm>
            <a:prstGeom prst="rect">
              <a:avLst/>
            </a:prstGeom>
            <a:noFill/>
          </p:spPr>
          <p:txBody>
            <a:bodyPr wrap="square" rtlCol="0">
              <a:spAutoFit/>
            </a:bodyPr>
            <a:lstStyle/>
            <a:p>
              <a:r>
                <a:rPr lang="en-US" sz="1400" dirty="0" err="1">
                  <a:solidFill>
                    <a:srgbClr val="EE93CF"/>
                  </a:solidFill>
                </a:rPr>
                <a:t>aaagtctgagcttatgatctagatctgataaatac</a:t>
              </a:r>
              <a:endParaRPr lang="en-US" sz="1400" dirty="0">
                <a:solidFill>
                  <a:srgbClr val="EE93CF"/>
                </a:solidFill>
              </a:endParaRPr>
            </a:p>
          </p:txBody>
        </p:sp>
        <p:sp>
          <p:nvSpPr>
            <p:cNvPr id="163" name="TextBox 162">
              <a:extLst>
                <a:ext uri="{FF2B5EF4-FFF2-40B4-BE49-F238E27FC236}">
                  <a16:creationId xmlns:a16="http://schemas.microsoft.com/office/drawing/2014/main" id="{FC13030E-E01F-6240-A0D6-E4688819CDFD}"/>
                </a:ext>
              </a:extLst>
            </p:cNvPr>
            <p:cNvSpPr txBox="1"/>
            <p:nvPr/>
          </p:nvSpPr>
          <p:spPr>
            <a:xfrm>
              <a:off x="7277100" y="4185139"/>
              <a:ext cx="2801815" cy="307777"/>
            </a:xfrm>
            <a:prstGeom prst="rect">
              <a:avLst/>
            </a:prstGeom>
            <a:noFill/>
          </p:spPr>
          <p:txBody>
            <a:bodyPr wrap="square" rtlCol="0">
              <a:spAutoFit/>
            </a:bodyPr>
            <a:lstStyle/>
            <a:p>
              <a:r>
                <a:rPr lang="en-US" sz="1400" dirty="0" err="1">
                  <a:solidFill>
                    <a:srgbClr val="2DB6EF"/>
                  </a:solidFill>
                </a:rPr>
                <a:t>aaagtctgagcttatgatctagatctgataaatac</a:t>
              </a:r>
              <a:endParaRPr lang="en-US" sz="1400" dirty="0">
                <a:solidFill>
                  <a:srgbClr val="2DB6EF"/>
                </a:solidFill>
              </a:endParaRPr>
            </a:p>
          </p:txBody>
        </p:sp>
        <p:sp>
          <p:nvSpPr>
            <p:cNvPr id="164" name="TextBox 163">
              <a:extLst>
                <a:ext uri="{FF2B5EF4-FFF2-40B4-BE49-F238E27FC236}">
                  <a16:creationId xmlns:a16="http://schemas.microsoft.com/office/drawing/2014/main" id="{DC9C9ABC-4872-554F-B603-5B98483BF237}"/>
                </a:ext>
              </a:extLst>
            </p:cNvPr>
            <p:cNvSpPr txBox="1"/>
            <p:nvPr/>
          </p:nvSpPr>
          <p:spPr>
            <a:xfrm>
              <a:off x="7277100" y="4478216"/>
              <a:ext cx="2801815" cy="307777"/>
            </a:xfrm>
            <a:prstGeom prst="rect">
              <a:avLst/>
            </a:prstGeom>
            <a:noFill/>
          </p:spPr>
          <p:txBody>
            <a:bodyPr wrap="square" rtlCol="0">
              <a:spAutoFit/>
            </a:bodyPr>
            <a:lstStyle/>
            <a:p>
              <a:r>
                <a:rPr lang="en-US" sz="1400" dirty="0" err="1">
                  <a:solidFill>
                    <a:srgbClr val="002060"/>
                  </a:solidFill>
                </a:rPr>
                <a:t>aaagtctgagcttatgatctagatctgataaatac</a:t>
              </a:r>
              <a:endParaRPr lang="en-US" sz="1400" dirty="0">
                <a:solidFill>
                  <a:srgbClr val="002060"/>
                </a:solidFill>
              </a:endParaRPr>
            </a:p>
          </p:txBody>
        </p:sp>
        <p:sp>
          <p:nvSpPr>
            <p:cNvPr id="165" name="TextBox 164">
              <a:extLst>
                <a:ext uri="{FF2B5EF4-FFF2-40B4-BE49-F238E27FC236}">
                  <a16:creationId xmlns:a16="http://schemas.microsoft.com/office/drawing/2014/main" id="{63DDCB84-5F89-5E45-81AA-B7AA4D9A422B}"/>
                </a:ext>
              </a:extLst>
            </p:cNvPr>
            <p:cNvSpPr txBox="1"/>
            <p:nvPr/>
          </p:nvSpPr>
          <p:spPr>
            <a:xfrm>
              <a:off x="7699131" y="4753708"/>
              <a:ext cx="2801815" cy="307777"/>
            </a:xfrm>
            <a:prstGeom prst="rect">
              <a:avLst/>
            </a:prstGeom>
            <a:noFill/>
          </p:spPr>
          <p:txBody>
            <a:bodyPr wrap="square" rtlCol="0">
              <a:spAutoFit/>
            </a:bodyPr>
            <a:lstStyle/>
            <a:p>
              <a:r>
                <a:rPr lang="en-US" sz="1400" dirty="0" err="1">
                  <a:solidFill>
                    <a:srgbClr val="2DB6EF"/>
                  </a:solidFill>
                </a:rPr>
                <a:t>aaagtctgagcttatgatctagatctgataaatac</a:t>
              </a:r>
              <a:endParaRPr lang="en-US" sz="1400" dirty="0">
                <a:solidFill>
                  <a:srgbClr val="2DB6EF"/>
                </a:solidFill>
              </a:endParaRPr>
            </a:p>
          </p:txBody>
        </p:sp>
      </p:grpSp>
      <p:sp>
        <p:nvSpPr>
          <p:cNvPr id="167" name="Half Frame 166">
            <a:extLst>
              <a:ext uri="{FF2B5EF4-FFF2-40B4-BE49-F238E27FC236}">
                <a16:creationId xmlns:a16="http://schemas.microsoft.com/office/drawing/2014/main" id="{5BC0E424-254E-D348-A4E6-0FFFA54DF810}"/>
              </a:ext>
            </a:extLst>
          </p:cNvPr>
          <p:cNvSpPr/>
          <p:nvPr/>
        </p:nvSpPr>
        <p:spPr>
          <a:xfrm rot="8100000">
            <a:off x="1471821" y="2660528"/>
            <a:ext cx="457200" cy="457200"/>
          </a:xfrm>
          <a:prstGeom prst="halfFrame">
            <a:avLst>
              <a:gd name="adj1" fmla="val 14102"/>
              <a:gd name="adj2" fmla="val 128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41" name="Picture 8" descr="Résultat de recherche d'images pour &quot;petri dish icon&quot;">
            <a:extLst>
              <a:ext uri="{FF2B5EF4-FFF2-40B4-BE49-F238E27FC236}">
                <a16:creationId xmlns:a16="http://schemas.microsoft.com/office/drawing/2014/main" id="{8AEEC472-8FEC-E448-8015-CE4AEFF729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6887" y="1180997"/>
            <a:ext cx="1208428" cy="1208428"/>
          </a:xfrm>
          <a:prstGeom prst="rect">
            <a:avLst/>
          </a:prstGeom>
          <a:noFill/>
          <a:extLst>
            <a:ext uri="{909E8E84-426E-40DD-AFC4-6F175D3DCCD1}">
              <a14:hiddenFill xmlns:a14="http://schemas.microsoft.com/office/drawing/2010/main">
                <a:solidFill>
                  <a:srgbClr val="FFFFFF"/>
                </a:solidFill>
              </a14:hiddenFill>
            </a:ext>
          </a:extLst>
        </p:spPr>
      </p:pic>
      <p:grpSp>
        <p:nvGrpSpPr>
          <p:cNvPr id="1049" name="Group 1048">
            <a:extLst>
              <a:ext uri="{FF2B5EF4-FFF2-40B4-BE49-F238E27FC236}">
                <a16:creationId xmlns:a16="http://schemas.microsoft.com/office/drawing/2014/main" id="{388B8F7F-73D9-2E49-958E-62C3E0ADE33A}"/>
              </a:ext>
            </a:extLst>
          </p:cNvPr>
          <p:cNvGrpSpPr/>
          <p:nvPr/>
        </p:nvGrpSpPr>
        <p:grpSpPr>
          <a:xfrm>
            <a:off x="4971879" y="1414786"/>
            <a:ext cx="1188166" cy="748799"/>
            <a:chOff x="3794234" y="1872000"/>
            <a:chExt cx="1188166" cy="748799"/>
          </a:xfrm>
        </p:grpSpPr>
        <p:sp>
          <p:nvSpPr>
            <p:cNvPr id="174" name="Oval 173">
              <a:extLst>
                <a:ext uri="{FF2B5EF4-FFF2-40B4-BE49-F238E27FC236}">
                  <a16:creationId xmlns:a16="http://schemas.microsoft.com/office/drawing/2014/main" id="{2EBC5CC0-B7C3-674F-897E-DF15BD8B445C}"/>
                </a:ext>
              </a:extLst>
            </p:cNvPr>
            <p:cNvSpPr/>
            <p:nvPr/>
          </p:nvSpPr>
          <p:spPr>
            <a:xfrm>
              <a:off x="3794234" y="2123090"/>
              <a:ext cx="1188165" cy="497709"/>
            </a:xfrm>
            <a:prstGeom prst="ellipse">
              <a:avLst/>
            </a:prstGeom>
            <a:solidFill>
              <a:srgbClr val="F6F4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Oval 1041">
              <a:extLst>
                <a:ext uri="{FF2B5EF4-FFF2-40B4-BE49-F238E27FC236}">
                  <a16:creationId xmlns:a16="http://schemas.microsoft.com/office/drawing/2014/main" id="{8D26A3BC-79C6-0241-9CAF-4456F229D714}"/>
                </a:ext>
              </a:extLst>
            </p:cNvPr>
            <p:cNvSpPr/>
            <p:nvPr/>
          </p:nvSpPr>
          <p:spPr>
            <a:xfrm>
              <a:off x="3799490" y="1872000"/>
              <a:ext cx="1182910" cy="469863"/>
            </a:xfrm>
            <a:prstGeom prst="ellipse">
              <a:avLst/>
            </a:prstGeom>
            <a:solidFill>
              <a:srgbClr val="F6F4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4" name="Straight Connector 1043">
              <a:extLst>
                <a:ext uri="{FF2B5EF4-FFF2-40B4-BE49-F238E27FC236}">
                  <a16:creationId xmlns:a16="http://schemas.microsoft.com/office/drawing/2014/main" id="{C8B2DA4B-6FE4-C14A-BEE6-15976F14BC05}"/>
                </a:ext>
              </a:extLst>
            </p:cNvPr>
            <p:cNvCxnSpPr>
              <a:stCxn id="1042" idx="2"/>
              <a:endCxn id="174" idx="2"/>
            </p:cNvCxnSpPr>
            <p:nvPr/>
          </p:nvCxnSpPr>
          <p:spPr>
            <a:xfrm flipH="1">
              <a:off x="3794234" y="2106932"/>
              <a:ext cx="5256" cy="265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B051EC38-B820-3140-BD60-D7B31BCBF988}"/>
                </a:ext>
              </a:extLst>
            </p:cNvPr>
            <p:cNvCxnSpPr>
              <a:stCxn id="1042" idx="6"/>
              <a:endCxn id="174" idx="6"/>
            </p:cNvCxnSpPr>
            <p:nvPr/>
          </p:nvCxnSpPr>
          <p:spPr>
            <a:xfrm flipH="1">
              <a:off x="4982399" y="2106932"/>
              <a:ext cx="1" cy="265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Freeform 184">
              <a:extLst>
                <a:ext uri="{FF2B5EF4-FFF2-40B4-BE49-F238E27FC236}">
                  <a16:creationId xmlns:a16="http://schemas.microsoft.com/office/drawing/2014/main" id="{83E49569-BA6D-1F46-901D-034078205F46}"/>
                </a:ext>
              </a:extLst>
            </p:cNvPr>
            <p:cNvSpPr/>
            <p:nvPr/>
          </p:nvSpPr>
          <p:spPr>
            <a:xfrm>
              <a:off x="3909991" y="2030690"/>
              <a:ext cx="990410" cy="115516"/>
            </a:xfrm>
            <a:custGeom>
              <a:avLst/>
              <a:gdLst>
                <a:gd name="connsiteX0" fmla="*/ 493926 w 990410"/>
                <a:gd name="connsiteY0" fmla="*/ 0 h 115516"/>
                <a:gd name="connsiteX1" fmla="*/ 986549 w 990410"/>
                <a:gd name="connsiteY1" fmla="*/ 109718 h 115516"/>
                <a:gd name="connsiteX2" fmla="*/ 990410 w 990410"/>
                <a:gd name="connsiteY2" fmla="*/ 112698 h 115516"/>
                <a:gd name="connsiteX3" fmla="*/ 987388 w 990410"/>
                <a:gd name="connsiteY3" fmla="*/ 114910 h 115516"/>
                <a:gd name="connsiteX4" fmla="*/ 6809 w 990410"/>
                <a:gd name="connsiteY4" fmla="*/ 114910 h 115516"/>
                <a:gd name="connsiteX5" fmla="*/ 6809 w 990410"/>
                <a:gd name="connsiteY5" fmla="*/ 115516 h 115516"/>
                <a:gd name="connsiteX6" fmla="*/ 6110 w 990410"/>
                <a:gd name="connsiteY6" fmla="*/ 115195 h 115516"/>
                <a:gd name="connsiteX7" fmla="*/ 0 w 990410"/>
                <a:gd name="connsiteY7" fmla="*/ 110723 h 115516"/>
                <a:gd name="connsiteX8" fmla="*/ 1303 w 990410"/>
                <a:gd name="connsiteY8" fmla="*/ 109718 h 115516"/>
                <a:gd name="connsiteX9" fmla="*/ 493926 w 990410"/>
                <a:gd name="connsiteY9" fmla="*/ 0 h 11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0410" h="115516">
                  <a:moveTo>
                    <a:pt x="493926" y="0"/>
                  </a:moveTo>
                  <a:cubicBezTo>
                    <a:pt x="698991" y="0"/>
                    <a:pt x="879788" y="43522"/>
                    <a:pt x="986549" y="109718"/>
                  </a:cubicBezTo>
                  <a:lnTo>
                    <a:pt x="990410" y="112698"/>
                  </a:lnTo>
                  <a:lnTo>
                    <a:pt x="987388" y="114910"/>
                  </a:lnTo>
                  <a:lnTo>
                    <a:pt x="6809" y="114910"/>
                  </a:lnTo>
                  <a:lnTo>
                    <a:pt x="6809" y="115516"/>
                  </a:lnTo>
                  <a:lnTo>
                    <a:pt x="6110" y="115195"/>
                  </a:lnTo>
                  <a:lnTo>
                    <a:pt x="0" y="110723"/>
                  </a:lnTo>
                  <a:lnTo>
                    <a:pt x="1303" y="109718"/>
                  </a:lnTo>
                  <a:cubicBezTo>
                    <a:pt x="108064" y="43522"/>
                    <a:pt x="288862" y="0"/>
                    <a:pt x="493926" y="0"/>
                  </a:cubicBezTo>
                  <a:close/>
                </a:path>
              </a:pathLst>
            </a:custGeom>
            <a:solidFill>
              <a:srgbClr val="F6F4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C7BA567D-B7A0-FC49-937E-20B3DA3A261E}"/>
                </a:ext>
              </a:extLst>
            </p:cNvPr>
            <p:cNvSpPr/>
            <p:nvPr/>
          </p:nvSpPr>
          <p:spPr>
            <a:xfrm>
              <a:off x="3873600" y="2109600"/>
              <a:ext cx="1044000" cy="93600"/>
            </a:xfrm>
            <a:prstGeom prst="rect">
              <a:avLst/>
            </a:prstGeom>
            <a:solidFill>
              <a:srgbClr val="F6F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9" name="Oval 188">
            <a:extLst>
              <a:ext uri="{FF2B5EF4-FFF2-40B4-BE49-F238E27FC236}">
                <a16:creationId xmlns:a16="http://schemas.microsoft.com/office/drawing/2014/main" id="{BEEB092F-05FB-DF43-BF3E-6105F06B5C72}"/>
              </a:ext>
            </a:extLst>
          </p:cNvPr>
          <p:cNvSpPr/>
          <p:nvPr/>
        </p:nvSpPr>
        <p:spPr>
          <a:xfrm>
            <a:off x="5213721" y="1692485"/>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B4092726-A8BD-8B4A-9C73-77600C59DED1}"/>
              </a:ext>
            </a:extLst>
          </p:cNvPr>
          <p:cNvSpPr/>
          <p:nvPr/>
        </p:nvSpPr>
        <p:spPr>
          <a:xfrm>
            <a:off x="5304556" y="1698541"/>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56B14DB-61D5-B940-B8CA-1BF7AC86359C}"/>
              </a:ext>
            </a:extLst>
          </p:cNvPr>
          <p:cNvSpPr/>
          <p:nvPr/>
        </p:nvSpPr>
        <p:spPr>
          <a:xfrm>
            <a:off x="5473697" y="1620768"/>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C85AE31A-C509-4647-9917-1B754EB93E50}"/>
              </a:ext>
            </a:extLst>
          </p:cNvPr>
          <p:cNvSpPr/>
          <p:nvPr/>
        </p:nvSpPr>
        <p:spPr>
          <a:xfrm>
            <a:off x="5564532" y="1626824"/>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CEAEAA70-6E22-4745-B4B9-C4B0095EB2BB}"/>
              </a:ext>
            </a:extLst>
          </p:cNvPr>
          <p:cNvSpPr/>
          <p:nvPr/>
        </p:nvSpPr>
        <p:spPr>
          <a:xfrm>
            <a:off x="5679885" y="1719379"/>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4684D0F0-C0B5-414A-8046-5BD5CD078DBC}"/>
              </a:ext>
            </a:extLst>
          </p:cNvPr>
          <p:cNvSpPr/>
          <p:nvPr/>
        </p:nvSpPr>
        <p:spPr>
          <a:xfrm>
            <a:off x="5770720" y="1725435"/>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TextBox 1049">
            <a:extLst>
              <a:ext uri="{FF2B5EF4-FFF2-40B4-BE49-F238E27FC236}">
                <a16:creationId xmlns:a16="http://schemas.microsoft.com/office/drawing/2014/main" id="{EB8000F1-4CA6-6A4C-9189-5BD3B5871ABB}"/>
              </a:ext>
            </a:extLst>
          </p:cNvPr>
          <p:cNvSpPr txBox="1"/>
          <p:nvPr/>
        </p:nvSpPr>
        <p:spPr>
          <a:xfrm>
            <a:off x="-17279007" y="-3279228"/>
            <a:ext cx="184731" cy="369332"/>
          </a:xfrm>
          <a:prstGeom prst="rect">
            <a:avLst/>
          </a:prstGeom>
          <a:noFill/>
        </p:spPr>
        <p:txBody>
          <a:bodyPr wrap="none" rtlCol="0">
            <a:spAutoFit/>
          </a:bodyPr>
          <a:lstStyle/>
          <a:p>
            <a:endParaRPr lang="en-US" dirty="0"/>
          </a:p>
        </p:txBody>
      </p:sp>
      <p:sp>
        <p:nvSpPr>
          <p:cNvPr id="83" name="Half Frame 82">
            <a:extLst>
              <a:ext uri="{FF2B5EF4-FFF2-40B4-BE49-F238E27FC236}">
                <a16:creationId xmlns:a16="http://schemas.microsoft.com/office/drawing/2014/main" id="{2E4AA663-420C-6C40-8171-F957174E3EA9}"/>
              </a:ext>
            </a:extLst>
          </p:cNvPr>
          <p:cNvSpPr/>
          <p:nvPr/>
        </p:nvSpPr>
        <p:spPr>
          <a:xfrm rot="8100000">
            <a:off x="3951784" y="1801545"/>
            <a:ext cx="457200" cy="457200"/>
          </a:xfrm>
          <a:prstGeom prst="halfFrame">
            <a:avLst>
              <a:gd name="adj1" fmla="val 14102"/>
              <a:gd name="adj2" fmla="val 128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7" name="Group 86">
            <a:extLst>
              <a:ext uri="{FF2B5EF4-FFF2-40B4-BE49-F238E27FC236}">
                <a16:creationId xmlns:a16="http://schemas.microsoft.com/office/drawing/2014/main" id="{A2DDE261-3297-3E40-B309-BEE21B0765F3}"/>
              </a:ext>
            </a:extLst>
          </p:cNvPr>
          <p:cNvGrpSpPr/>
          <p:nvPr/>
        </p:nvGrpSpPr>
        <p:grpSpPr>
          <a:xfrm>
            <a:off x="107207" y="2231654"/>
            <a:ext cx="1314948" cy="1314948"/>
            <a:chOff x="107207" y="2231654"/>
            <a:chExt cx="1314948" cy="1314948"/>
          </a:xfrm>
        </p:grpSpPr>
        <p:pic>
          <p:nvPicPr>
            <p:cNvPr id="89" name="Picture 2" descr="5 Iconic Baby Logos to Inspire Your Parenting Brand • Online Logo Maker's  Blog">
              <a:extLst>
                <a:ext uri="{FF2B5EF4-FFF2-40B4-BE49-F238E27FC236}">
                  <a16:creationId xmlns:a16="http://schemas.microsoft.com/office/drawing/2014/main" id="{E82D64E8-4F5F-C141-B3DC-7754CB0631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207" y="2231654"/>
              <a:ext cx="1314948" cy="1314948"/>
            </a:xfrm>
            <a:prstGeom prst="rect">
              <a:avLst/>
            </a:prstGeom>
            <a:noFill/>
            <a:extLst>
              <a:ext uri="{909E8E84-426E-40DD-AFC4-6F175D3DCCD1}">
                <a14:hiddenFill xmlns:a14="http://schemas.microsoft.com/office/drawing/2010/main">
                  <a:solidFill>
                    <a:srgbClr val="FFFFFF"/>
                  </a:solidFill>
                </a14:hiddenFill>
              </a:ext>
            </a:extLst>
          </p:spPr>
        </p:pic>
        <p:sp>
          <p:nvSpPr>
            <p:cNvPr id="90" name="Oval 89">
              <a:extLst>
                <a:ext uri="{FF2B5EF4-FFF2-40B4-BE49-F238E27FC236}">
                  <a16:creationId xmlns:a16="http://schemas.microsoft.com/office/drawing/2014/main" id="{394EECD4-D35F-CC43-A841-3C724666CABF}"/>
                </a:ext>
              </a:extLst>
            </p:cNvPr>
            <p:cNvSpPr/>
            <p:nvPr/>
          </p:nvSpPr>
          <p:spPr>
            <a:xfrm>
              <a:off x="245470" y="2354357"/>
              <a:ext cx="1074643" cy="10746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8708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What can we learn from a DNA sequence?</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cxnSp>
        <p:nvCxnSpPr>
          <p:cNvPr id="14" name="Straight Arrow Connector 13">
            <a:extLst>
              <a:ext uri="{FF2B5EF4-FFF2-40B4-BE49-F238E27FC236}">
                <a16:creationId xmlns:a16="http://schemas.microsoft.com/office/drawing/2014/main" id="{5E5D372B-9611-0449-9834-E23FC2FCACBA}"/>
              </a:ext>
            </a:extLst>
          </p:cNvPr>
          <p:cNvCxnSpPr/>
          <p:nvPr/>
        </p:nvCxnSpPr>
        <p:spPr>
          <a:xfrm>
            <a:off x="5721927" y="2642399"/>
            <a:ext cx="1565563" cy="0"/>
          </a:xfrm>
          <a:prstGeom prst="straightConnector1">
            <a:avLst/>
          </a:prstGeom>
          <a:ln>
            <a:solidFill>
              <a:srgbClr val="148D98"/>
            </a:solidFill>
            <a:tailEnd type="triangle"/>
          </a:ln>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4DCC1C35-EC2D-5E41-A1ED-BD99C510AC91}"/>
              </a:ext>
            </a:extLst>
          </p:cNvPr>
          <p:cNvSpPr txBox="1"/>
          <p:nvPr/>
        </p:nvSpPr>
        <p:spPr>
          <a:xfrm>
            <a:off x="7523016" y="1769562"/>
            <a:ext cx="3948547" cy="1754326"/>
          </a:xfrm>
          <a:prstGeom prst="rect">
            <a:avLst/>
          </a:prstGeom>
          <a:noFill/>
        </p:spPr>
        <p:txBody>
          <a:bodyPr wrap="square" rtlCol="0">
            <a:spAutoFit/>
          </a:bodyPr>
          <a:lstStyle/>
          <a:p>
            <a:pPr algn="just"/>
            <a:r>
              <a:rPr lang="en-US" dirty="0">
                <a:solidFill>
                  <a:srgbClr val="148D98"/>
                </a:solidFill>
              </a:rPr>
              <a:t>&gt;</a:t>
            </a:r>
            <a:r>
              <a:rPr lang="en-US" dirty="0" err="1">
                <a:solidFill>
                  <a:srgbClr val="148D98"/>
                </a:solidFill>
              </a:rPr>
              <a:t>Unknown_sequence</a:t>
            </a:r>
            <a:endParaRPr lang="en-US" dirty="0">
              <a:solidFill>
                <a:srgbClr val="148D98"/>
              </a:solidFill>
            </a:endParaRPr>
          </a:p>
          <a:p>
            <a:pPr algn="just"/>
            <a:r>
              <a:rPr lang="en-US" dirty="0">
                <a:solidFill>
                  <a:srgbClr val="148D98"/>
                </a:solidFill>
              </a:rPr>
              <a:t>TGTCCTTTTTGATAACCAATTCCTTCGAGTGTGGAGACGCCGCTAGAAGATCCAGCTGCCATTATCATTTCAGCAATAGCACCTGATTGTTCTCTAATGAGACCATTAAATGACCCGCTACTTACAACTGACAATGGCGA …</a:t>
            </a:r>
          </a:p>
        </p:txBody>
      </p:sp>
      <p:sp>
        <p:nvSpPr>
          <p:cNvPr id="28" name="TextBox 27">
            <a:extLst>
              <a:ext uri="{FF2B5EF4-FFF2-40B4-BE49-F238E27FC236}">
                <a16:creationId xmlns:a16="http://schemas.microsoft.com/office/drawing/2014/main" id="{4F135F3F-C963-544D-9FB7-614AB0ED3278}"/>
              </a:ext>
            </a:extLst>
          </p:cNvPr>
          <p:cNvSpPr txBox="1"/>
          <p:nvPr/>
        </p:nvSpPr>
        <p:spPr>
          <a:xfrm>
            <a:off x="3152697" y="3422575"/>
            <a:ext cx="3068796" cy="1138773"/>
          </a:xfrm>
          <a:prstGeom prst="rect">
            <a:avLst/>
          </a:prstGeom>
          <a:noFill/>
        </p:spPr>
        <p:txBody>
          <a:bodyPr wrap="square" rtlCol="0">
            <a:spAutoFit/>
          </a:bodyPr>
          <a:lstStyle/>
          <a:p>
            <a:pPr algn="ctr"/>
            <a:r>
              <a:rPr lang="en-US" dirty="0"/>
              <a:t>Stool sample from a 6month old infant.</a:t>
            </a:r>
          </a:p>
          <a:p>
            <a:pPr algn="ctr"/>
            <a:r>
              <a:rPr lang="en-US" sz="1600" i="1" dirty="0"/>
              <a:t>Parents reported important GI issues and increase crying</a:t>
            </a:r>
          </a:p>
        </p:txBody>
      </p:sp>
      <p:sp>
        <p:nvSpPr>
          <p:cNvPr id="39" name="Rectangle 38">
            <a:extLst>
              <a:ext uri="{FF2B5EF4-FFF2-40B4-BE49-F238E27FC236}">
                <a16:creationId xmlns:a16="http://schemas.microsoft.com/office/drawing/2014/main" id="{8ACD4BD7-842B-7346-9242-9E2A7724924A}"/>
              </a:ext>
            </a:extLst>
          </p:cNvPr>
          <p:cNvSpPr/>
          <p:nvPr/>
        </p:nvSpPr>
        <p:spPr>
          <a:xfrm>
            <a:off x="1025236" y="5582387"/>
            <a:ext cx="10141527" cy="63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kind of questions do we want to answer about this unknown sequence ?</a:t>
            </a:r>
          </a:p>
        </p:txBody>
      </p:sp>
      <p:grpSp>
        <p:nvGrpSpPr>
          <p:cNvPr id="13" name="Group 12">
            <a:extLst>
              <a:ext uri="{FF2B5EF4-FFF2-40B4-BE49-F238E27FC236}">
                <a16:creationId xmlns:a16="http://schemas.microsoft.com/office/drawing/2014/main" id="{D9557072-A17A-BC43-97D4-3F5662A867E7}"/>
              </a:ext>
            </a:extLst>
          </p:cNvPr>
          <p:cNvGrpSpPr/>
          <p:nvPr/>
        </p:nvGrpSpPr>
        <p:grpSpPr>
          <a:xfrm>
            <a:off x="4011511" y="1984924"/>
            <a:ext cx="1314948" cy="1314948"/>
            <a:chOff x="107207" y="2231654"/>
            <a:chExt cx="1314948" cy="1314948"/>
          </a:xfrm>
        </p:grpSpPr>
        <p:pic>
          <p:nvPicPr>
            <p:cNvPr id="16" name="Picture 2" descr="5 Iconic Baby Logos to Inspire Your Parenting Brand • Online Logo Maker's  Blog">
              <a:extLst>
                <a:ext uri="{FF2B5EF4-FFF2-40B4-BE49-F238E27FC236}">
                  <a16:creationId xmlns:a16="http://schemas.microsoft.com/office/drawing/2014/main" id="{1A706E90-9D51-8C4E-956A-EC7239745A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207" y="2231654"/>
              <a:ext cx="1314948" cy="1314948"/>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a:extLst>
                <a:ext uri="{FF2B5EF4-FFF2-40B4-BE49-F238E27FC236}">
                  <a16:creationId xmlns:a16="http://schemas.microsoft.com/office/drawing/2014/main" id="{893E7A10-1F6E-6242-AB10-054C4B3A0C50}"/>
                </a:ext>
              </a:extLst>
            </p:cNvPr>
            <p:cNvSpPr/>
            <p:nvPr/>
          </p:nvSpPr>
          <p:spPr>
            <a:xfrm>
              <a:off x="245470" y="2354357"/>
              <a:ext cx="1074643" cy="10746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0" name="Picture 2" descr="HELMi in English | HELMi-suolistobakteeristotutkimus">
            <a:extLst>
              <a:ext uri="{FF2B5EF4-FFF2-40B4-BE49-F238E27FC236}">
                <a16:creationId xmlns:a16="http://schemas.microsoft.com/office/drawing/2014/main" id="{2FA2B1A0-3FAF-F248-B682-A1A85218D6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61" y="143023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14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What can we learn from a DNA sequence?</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sp>
        <p:nvSpPr>
          <p:cNvPr id="3" name="TextBox 2">
            <a:extLst>
              <a:ext uri="{FF2B5EF4-FFF2-40B4-BE49-F238E27FC236}">
                <a16:creationId xmlns:a16="http://schemas.microsoft.com/office/drawing/2014/main" id="{897EF112-0273-2A4A-82F2-D4BACEC091A5}"/>
              </a:ext>
            </a:extLst>
          </p:cNvPr>
          <p:cNvSpPr txBox="1"/>
          <p:nvPr/>
        </p:nvSpPr>
        <p:spPr>
          <a:xfrm>
            <a:off x="457199" y="2995183"/>
            <a:ext cx="10529455" cy="3323987"/>
          </a:xfrm>
          <a:prstGeom prst="rect">
            <a:avLst/>
          </a:prstGeom>
          <a:noFill/>
        </p:spPr>
        <p:txBody>
          <a:bodyPr wrap="square" rtlCol="0">
            <a:spAutoFit/>
          </a:bodyPr>
          <a:lstStyle/>
          <a:p>
            <a:r>
              <a:rPr lang="en-US" sz="2400" b="1" dirty="0"/>
              <a:t>Whose organism this sequence belongs to ?</a:t>
            </a:r>
          </a:p>
          <a:p>
            <a:pPr marL="742950" lvl="1" indent="-285750">
              <a:buFont typeface="Arial" panose="020B0604020202020204" pitchFamily="34" charset="0"/>
              <a:buChar char="•"/>
            </a:pPr>
            <a:r>
              <a:rPr lang="en-US" dirty="0"/>
              <a:t>Do we know this organism? </a:t>
            </a:r>
          </a:p>
          <a:p>
            <a:pPr marL="742950" lvl="1" indent="-285750">
              <a:buFont typeface="Arial" panose="020B0604020202020204" pitchFamily="34" charset="0"/>
              <a:buChar char="•"/>
            </a:pPr>
            <a:r>
              <a:rPr lang="en-US" dirty="0"/>
              <a:t>Where can we find this organism in ecosystems?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sz="2400" b="1" dirty="0"/>
              <a:t>What biological functions are encoded in this sequence ?</a:t>
            </a:r>
          </a:p>
          <a:p>
            <a:pPr marL="800100" lvl="1" indent="-342900">
              <a:buFont typeface="Arial" panose="020B0604020202020204" pitchFamily="34" charset="0"/>
              <a:buChar char="•"/>
            </a:pPr>
            <a:r>
              <a:rPr lang="en-US" dirty="0"/>
              <a:t>Can we identify genes?</a:t>
            </a:r>
          </a:p>
          <a:p>
            <a:pPr marL="800100" lvl="1" indent="-342900">
              <a:buFont typeface="Arial" panose="020B0604020202020204" pitchFamily="34" charset="0"/>
              <a:buChar char="•"/>
            </a:pPr>
            <a:r>
              <a:rPr lang="en-US" dirty="0"/>
              <a:t>What functions do these gene have?</a:t>
            </a:r>
          </a:p>
          <a:p>
            <a:pPr marL="285750" indent="-285750">
              <a:buFont typeface="Arial" panose="020B0604020202020204" pitchFamily="34" charset="0"/>
              <a:buChar char="•"/>
            </a:pPr>
            <a:endParaRPr lang="en-US" dirty="0"/>
          </a:p>
        </p:txBody>
      </p:sp>
      <p:sp>
        <p:nvSpPr>
          <p:cNvPr id="19" name="TextBox 18">
            <a:extLst>
              <a:ext uri="{FF2B5EF4-FFF2-40B4-BE49-F238E27FC236}">
                <a16:creationId xmlns:a16="http://schemas.microsoft.com/office/drawing/2014/main" id="{3A2DC535-8EBE-EE4F-BF36-0402D387C8AF}"/>
              </a:ext>
            </a:extLst>
          </p:cNvPr>
          <p:cNvSpPr txBox="1"/>
          <p:nvPr/>
        </p:nvSpPr>
        <p:spPr>
          <a:xfrm>
            <a:off x="1931718" y="1284653"/>
            <a:ext cx="9421093" cy="923330"/>
          </a:xfrm>
          <a:prstGeom prst="rect">
            <a:avLst/>
          </a:prstGeom>
          <a:noFill/>
        </p:spPr>
        <p:txBody>
          <a:bodyPr wrap="square" rtlCol="0">
            <a:spAutoFit/>
          </a:bodyPr>
          <a:lstStyle/>
          <a:p>
            <a:pPr algn="just"/>
            <a:r>
              <a:rPr lang="en-US" dirty="0">
                <a:solidFill>
                  <a:srgbClr val="148D98"/>
                </a:solidFill>
              </a:rPr>
              <a:t>&gt;</a:t>
            </a:r>
            <a:r>
              <a:rPr lang="en-US" dirty="0" err="1">
                <a:solidFill>
                  <a:srgbClr val="148D98"/>
                </a:solidFill>
              </a:rPr>
              <a:t>Unknown_sequence</a:t>
            </a:r>
            <a:endParaRPr lang="en-US" dirty="0">
              <a:solidFill>
                <a:srgbClr val="148D98"/>
              </a:solidFill>
            </a:endParaRPr>
          </a:p>
          <a:p>
            <a:pPr algn="just"/>
            <a:r>
              <a:rPr lang="en-US" dirty="0">
                <a:solidFill>
                  <a:srgbClr val="148D98"/>
                </a:solidFill>
              </a:rPr>
              <a:t>TGTCCTTTTTGATAACCAATTCCTTCGAGTGTGGAGACGCCGCTAGAAGATCCAGCTGCCATTATCATTTCAGCAATAGCACCTGATTGTTCTCTAATGAGACCATTAAATGACCCGCTACTTACAACTGACAATGGCGA …</a:t>
            </a:r>
          </a:p>
        </p:txBody>
      </p:sp>
      <p:grpSp>
        <p:nvGrpSpPr>
          <p:cNvPr id="9" name="Group 8">
            <a:extLst>
              <a:ext uri="{FF2B5EF4-FFF2-40B4-BE49-F238E27FC236}">
                <a16:creationId xmlns:a16="http://schemas.microsoft.com/office/drawing/2014/main" id="{BCADC780-F3A9-7343-A12E-948CC813DE0D}"/>
              </a:ext>
            </a:extLst>
          </p:cNvPr>
          <p:cNvGrpSpPr/>
          <p:nvPr/>
        </p:nvGrpSpPr>
        <p:grpSpPr>
          <a:xfrm>
            <a:off x="546265" y="1088844"/>
            <a:ext cx="1314948" cy="1314948"/>
            <a:chOff x="107207" y="2231654"/>
            <a:chExt cx="1314948" cy="1314948"/>
          </a:xfrm>
        </p:grpSpPr>
        <p:pic>
          <p:nvPicPr>
            <p:cNvPr id="10" name="Picture 2" descr="5 Iconic Baby Logos to Inspire Your Parenting Brand • Online Logo Maker's  Blog">
              <a:extLst>
                <a:ext uri="{FF2B5EF4-FFF2-40B4-BE49-F238E27FC236}">
                  <a16:creationId xmlns:a16="http://schemas.microsoft.com/office/drawing/2014/main" id="{2AE4A671-0EBB-BC41-93CE-A019A2B52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207" y="2231654"/>
              <a:ext cx="1314948" cy="1314948"/>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a:extLst>
                <a:ext uri="{FF2B5EF4-FFF2-40B4-BE49-F238E27FC236}">
                  <a16:creationId xmlns:a16="http://schemas.microsoft.com/office/drawing/2014/main" id="{D6DD5090-F2D1-1140-84D2-2C3F0E68093F}"/>
                </a:ext>
              </a:extLst>
            </p:cNvPr>
            <p:cNvSpPr/>
            <p:nvPr/>
          </p:nvSpPr>
          <p:spPr>
            <a:xfrm>
              <a:off x="245470" y="2354357"/>
              <a:ext cx="1074643" cy="10746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320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382BEB-AA1E-0343-99E1-99737EB873DE}"/>
              </a:ext>
            </a:extLst>
          </p:cNvPr>
          <p:cNvSpPr/>
          <p:nvPr/>
        </p:nvSpPr>
        <p:spPr>
          <a:xfrm>
            <a:off x="0" y="0"/>
            <a:ext cx="12192000" cy="702365"/>
          </a:xfrm>
          <a:prstGeom prst="rect">
            <a:avLst/>
          </a:prstGeom>
          <a:solidFill>
            <a:srgbClr val="F6F4E7"/>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b="1" dirty="0">
                <a:solidFill>
                  <a:srgbClr val="002060"/>
                </a:solidFill>
                <a:latin typeface="Helvetica" pitchFamily="2" charset="0"/>
              </a:rPr>
              <a:t>Who is it? Do we know this organism?</a:t>
            </a:r>
          </a:p>
        </p:txBody>
      </p:sp>
      <p:pic>
        <p:nvPicPr>
          <p:cNvPr id="88" name="Graphic 87">
            <a:extLst>
              <a:ext uri="{FF2B5EF4-FFF2-40B4-BE49-F238E27FC236}">
                <a16:creationId xmlns:a16="http://schemas.microsoft.com/office/drawing/2014/main" id="{B7D51531-F24E-BF48-8DEF-48EE166356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136" y="-213286"/>
            <a:ext cx="1137864" cy="1137864"/>
          </a:xfrm>
          <a:prstGeom prst="rect">
            <a:avLst/>
          </a:prstGeom>
        </p:spPr>
      </p:pic>
      <p:sp>
        <p:nvSpPr>
          <p:cNvPr id="12" name="Half Frame 11">
            <a:extLst>
              <a:ext uri="{FF2B5EF4-FFF2-40B4-BE49-F238E27FC236}">
                <a16:creationId xmlns:a16="http://schemas.microsoft.com/office/drawing/2014/main" id="{742533A8-755C-FC41-830E-A5FC215CAA86}"/>
              </a:ext>
            </a:extLst>
          </p:cNvPr>
          <p:cNvSpPr/>
          <p:nvPr/>
        </p:nvSpPr>
        <p:spPr>
          <a:xfrm rot="8100000">
            <a:off x="4713573" y="1960189"/>
            <a:ext cx="457200" cy="457200"/>
          </a:xfrm>
          <a:prstGeom prst="halfFrame">
            <a:avLst>
              <a:gd name="adj1" fmla="val 14102"/>
              <a:gd name="adj2" fmla="val 128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222" name="Picture 6" descr="Résultat de recherche d'images pour &quot;database logo&quot;&quot;">
            <a:extLst>
              <a:ext uri="{FF2B5EF4-FFF2-40B4-BE49-F238E27FC236}">
                <a16:creationId xmlns:a16="http://schemas.microsoft.com/office/drawing/2014/main" id="{67B608A0-0C1B-BD46-A2D7-1EC23C201B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7181" y="1568719"/>
            <a:ext cx="11811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D0F3557F-1B69-864E-83B7-6480B47EDA01}"/>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65642" b="88827" l="80000" r="98167">
                        <a14:foregroundMark x1="95833" y1="81564" x2="95833" y2="81564"/>
                        <a14:foregroundMark x1="98167" y1="77374" x2="98167" y2="77374"/>
                        <a14:foregroundMark x1="88167" y1="87709" x2="88167" y2="87709"/>
                        <a14:foregroundMark x1="90667" y1="84916" x2="90667" y2="84916"/>
                        <a14:foregroundMark x1="85000" y1="88827" x2="85000" y2="88827"/>
                        <a14:foregroundMark x1="80333" y1="81285" x2="80333" y2="81285"/>
                        <a14:foregroundMark x1="80500" y1="74860" x2="80500" y2="74860"/>
                        <a14:foregroundMark x1="88000" y1="66201" x2="88000" y2="66201"/>
                        <a14:foregroundMark x1="90667" y1="65642" x2="90667" y2="65642"/>
                        <a14:backgroundMark x1="91667" y1="82961" x2="91667" y2="82961"/>
                      </a14:backgroundRemoval>
                    </a14:imgEffect>
                  </a14:imgLayer>
                </a14:imgProps>
              </a:ext>
              <a:ext uri="{28A0092B-C50C-407E-A947-70E740481C1C}">
                <a14:useLocalDpi xmlns:a14="http://schemas.microsoft.com/office/drawing/2010/main" val="0"/>
              </a:ext>
            </a:extLst>
          </a:blip>
          <a:srcRect l="77987" t="63876" r="1071" b="8532"/>
          <a:stretch/>
        </p:blipFill>
        <p:spPr bwMode="auto">
          <a:xfrm rot="10322193">
            <a:off x="7647529" y="1383068"/>
            <a:ext cx="738669" cy="580864"/>
          </a:xfrm>
          <a:prstGeom prst="ellipse">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B3BBEC6E-84DB-8B41-A477-9D4336F52536}"/>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73464" b="92179" l="63000" r="74833">
                        <a14:foregroundMark x1="66167" y1="74860" x2="66167" y2="74860"/>
                        <a14:foregroundMark x1="63000" y1="83240" x2="63000" y2="83240"/>
                        <a14:foregroundMark x1="65500" y1="91620" x2="65500" y2="91620"/>
                        <a14:foregroundMark x1="71500" y1="92179" x2="71500" y2="92179"/>
                        <a14:foregroundMark x1="66167" y1="89944" x2="66167" y2="89944"/>
                        <a14:foregroundMark x1="66667" y1="89106" x2="66667" y2="89106"/>
                        <a14:foregroundMark x1="74500" y1="84358" x2="74500" y2="84358"/>
                      </a14:backgroundRemoval>
                    </a14:imgEffect>
                  </a14:imgLayer>
                </a14:imgProps>
              </a:ext>
              <a:ext uri="{28A0092B-C50C-407E-A947-70E740481C1C}">
                <a14:useLocalDpi xmlns:a14="http://schemas.microsoft.com/office/drawing/2010/main" val="0"/>
              </a:ext>
            </a:extLst>
          </a:blip>
          <a:srcRect l="62256" t="71255" r="23650" b="5360"/>
          <a:stretch/>
        </p:blipFill>
        <p:spPr bwMode="auto">
          <a:xfrm>
            <a:off x="7876616" y="2173651"/>
            <a:ext cx="294412" cy="291573"/>
          </a:xfrm>
          <a:prstGeom prst="rect">
            <a:avLst/>
          </a:prstGeom>
          <a:noFill/>
          <a:extLst>
            <a:ext uri="{909E8E84-426E-40DD-AFC4-6F175D3DCCD1}">
              <a14:hiddenFill xmlns:a14="http://schemas.microsoft.com/office/drawing/2010/main">
                <a:solidFill>
                  <a:srgbClr val="FFFFFF"/>
                </a:solidFill>
              </a14:hiddenFill>
            </a:ext>
          </a:extLst>
        </p:spPr>
      </p:pic>
      <p:sp>
        <p:nvSpPr>
          <p:cNvPr id="19" name="Oval 18">
            <a:extLst>
              <a:ext uri="{FF2B5EF4-FFF2-40B4-BE49-F238E27FC236}">
                <a16:creationId xmlns:a16="http://schemas.microsoft.com/office/drawing/2014/main" id="{E3A613C2-3E27-6B4A-8A15-504AB236D383}"/>
              </a:ext>
            </a:extLst>
          </p:cNvPr>
          <p:cNvSpPr/>
          <p:nvPr/>
        </p:nvSpPr>
        <p:spPr>
          <a:xfrm>
            <a:off x="7824173" y="2881232"/>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E57A9FD-4401-9C4D-89E0-1E504C96A554}"/>
              </a:ext>
            </a:extLst>
          </p:cNvPr>
          <p:cNvSpPr/>
          <p:nvPr/>
        </p:nvSpPr>
        <p:spPr>
          <a:xfrm>
            <a:off x="7919423" y="2881232"/>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E18994D-181C-544F-B0DC-7DB02FA900CB}"/>
              </a:ext>
            </a:extLst>
          </p:cNvPr>
          <p:cNvSpPr/>
          <p:nvPr/>
        </p:nvSpPr>
        <p:spPr>
          <a:xfrm>
            <a:off x="8014673" y="2881232"/>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176BFEA-0734-7848-B875-88558697B659}"/>
              </a:ext>
            </a:extLst>
          </p:cNvPr>
          <p:cNvSpPr/>
          <p:nvPr/>
        </p:nvSpPr>
        <p:spPr>
          <a:xfrm>
            <a:off x="8109923" y="2881232"/>
            <a:ext cx="90835" cy="90835"/>
          </a:xfrm>
          <a:prstGeom prst="ellipse">
            <a:avLst/>
          </a:prstGeom>
          <a:solidFill>
            <a:srgbClr val="002060"/>
          </a:solidFill>
          <a:ln>
            <a:solidFill>
              <a:srgbClr val="2129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alf Frame 27">
            <a:extLst>
              <a:ext uri="{FF2B5EF4-FFF2-40B4-BE49-F238E27FC236}">
                <a16:creationId xmlns:a16="http://schemas.microsoft.com/office/drawing/2014/main" id="{6F2588D6-7E63-6642-9EAA-540D8EFBC91E}"/>
              </a:ext>
            </a:extLst>
          </p:cNvPr>
          <p:cNvSpPr/>
          <p:nvPr/>
        </p:nvSpPr>
        <p:spPr>
          <a:xfrm rot="8100000">
            <a:off x="6874146" y="1946333"/>
            <a:ext cx="457200" cy="457200"/>
          </a:xfrm>
          <a:prstGeom prst="halfFrame">
            <a:avLst>
              <a:gd name="adj1" fmla="val 14102"/>
              <a:gd name="adj2" fmla="val 12820"/>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ight Brace 13">
            <a:extLst>
              <a:ext uri="{FF2B5EF4-FFF2-40B4-BE49-F238E27FC236}">
                <a16:creationId xmlns:a16="http://schemas.microsoft.com/office/drawing/2014/main" id="{C06F15B2-C3A9-4C40-89C0-D144CEAAFA0F}"/>
              </a:ext>
            </a:extLst>
          </p:cNvPr>
          <p:cNvSpPr/>
          <p:nvPr/>
        </p:nvSpPr>
        <p:spPr>
          <a:xfrm>
            <a:off x="8520545" y="1219200"/>
            <a:ext cx="374073"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5CB542C-A743-C34F-AB1C-064E868C1CD6}"/>
              </a:ext>
            </a:extLst>
          </p:cNvPr>
          <p:cNvSpPr txBox="1"/>
          <p:nvPr/>
        </p:nvSpPr>
        <p:spPr>
          <a:xfrm>
            <a:off x="9047018" y="1939636"/>
            <a:ext cx="623455" cy="369332"/>
          </a:xfrm>
          <a:prstGeom prst="rect">
            <a:avLst/>
          </a:prstGeom>
          <a:noFill/>
        </p:spPr>
        <p:txBody>
          <a:bodyPr wrap="square" rtlCol="0">
            <a:spAutoFit/>
          </a:bodyPr>
          <a:lstStyle/>
          <a:p>
            <a:r>
              <a:rPr lang="en-US" dirty="0"/>
              <a:t>?</a:t>
            </a:r>
          </a:p>
        </p:txBody>
      </p:sp>
      <p:sp>
        <p:nvSpPr>
          <p:cNvPr id="23" name="TextBox 22">
            <a:extLst>
              <a:ext uri="{FF2B5EF4-FFF2-40B4-BE49-F238E27FC236}">
                <a16:creationId xmlns:a16="http://schemas.microsoft.com/office/drawing/2014/main" id="{F66672AD-F8BF-D549-96B0-6DCEB4F572CC}"/>
              </a:ext>
            </a:extLst>
          </p:cNvPr>
          <p:cNvSpPr txBox="1"/>
          <p:nvPr/>
        </p:nvSpPr>
        <p:spPr>
          <a:xfrm>
            <a:off x="706581" y="1686434"/>
            <a:ext cx="3948547" cy="1015663"/>
          </a:xfrm>
          <a:prstGeom prst="rect">
            <a:avLst/>
          </a:prstGeom>
          <a:noFill/>
        </p:spPr>
        <p:txBody>
          <a:bodyPr wrap="square" rtlCol="0">
            <a:spAutoFit/>
          </a:bodyPr>
          <a:lstStyle/>
          <a:p>
            <a:pPr algn="just"/>
            <a:r>
              <a:rPr lang="en-US" sz="1200" dirty="0"/>
              <a:t>&gt;</a:t>
            </a:r>
            <a:r>
              <a:rPr lang="en-US" sz="1200" dirty="0" err="1"/>
              <a:t>Unknown_sequence</a:t>
            </a:r>
            <a:endParaRPr lang="en-US" sz="1200" dirty="0"/>
          </a:p>
          <a:p>
            <a:pPr algn="just"/>
            <a:r>
              <a:rPr lang="en-US" sz="1200" dirty="0">
                <a:solidFill>
                  <a:srgbClr val="148D98"/>
                </a:solidFill>
              </a:rPr>
              <a:t>TGTCCTTTTTGATAACCAATTCCTTCGAGTGTGGAGACGCCGCTAGAAGATCCAGCTGCCATTATCATTTCAGCAATAGCACCTGATTGTTCTCTAATGAGACCATTAAATGACCCGCTACTTACAACTGACAATGGCGA</a:t>
            </a:r>
            <a:r>
              <a:rPr lang="en-US" sz="1200" dirty="0"/>
              <a:t> …</a:t>
            </a:r>
          </a:p>
        </p:txBody>
      </p:sp>
    </p:spTree>
    <p:extLst>
      <p:ext uri="{BB962C8B-B14F-4D97-AF65-F5344CB8AC3E}">
        <p14:creationId xmlns:p14="http://schemas.microsoft.com/office/powerpoint/2010/main" val="3156902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1043</Words>
  <Application>Microsoft Macintosh PowerPoint</Application>
  <PresentationFormat>Widescreen</PresentationFormat>
  <Paragraphs>170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51</cp:revision>
  <dcterms:created xsi:type="dcterms:W3CDTF">2020-05-26T00:40:00Z</dcterms:created>
  <dcterms:modified xsi:type="dcterms:W3CDTF">2021-05-15T15:28:40Z</dcterms:modified>
</cp:coreProperties>
</file>