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1c4b3e5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1c4b3e5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c4b3e508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c4b3e50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c4b3e508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c4b3e508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1c4b3e508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1c4b3e508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1c4b3e508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1c4b3e508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1c4b3e508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1c4b3e508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1c4b3e508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1c4b3e508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477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6481" l="1342" r="1342" t="0"/>
          <a:stretch/>
        </p:blipFill>
        <p:spPr>
          <a:xfrm>
            <a:off x="1885375" y="295400"/>
            <a:ext cx="5230400" cy="22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12125" y="2119950"/>
            <a:ext cx="6576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Decoded</a:t>
            </a:r>
            <a:endParaRPr b="1" sz="6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with Apoorv</a:t>
            </a:r>
            <a:endParaRPr b="1" sz="6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302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75800" cy="3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Tries Decoded with Apoorv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579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88"/>
              <a:buFont typeface="Calibri"/>
              <a:buChar char="●"/>
            </a:pPr>
            <a:r>
              <a:rPr lang="en-GB" sz="1687">
                <a:latin typeface="Calibri"/>
                <a:ea typeface="Calibri"/>
                <a:cs typeface="Calibri"/>
                <a:sym typeface="Calibri"/>
              </a:rPr>
              <a:t>Introducing Tries</a:t>
            </a:r>
            <a:endParaRPr sz="1687">
              <a:latin typeface="Calibri"/>
              <a:ea typeface="Calibri"/>
              <a:cs typeface="Calibri"/>
              <a:sym typeface="Calibri"/>
            </a:endParaRPr>
          </a:p>
          <a:p>
            <a:pPr indent="-3357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8"/>
              <a:buFont typeface="Calibri"/>
              <a:buChar char="●"/>
            </a:pPr>
            <a:r>
              <a:rPr lang="en-GB" sz="1687">
                <a:latin typeface="Calibri"/>
                <a:ea typeface="Calibri"/>
                <a:cs typeface="Calibri"/>
                <a:sym typeface="Calibri"/>
              </a:rPr>
              <a:t>Developing a Trie with Basic Data Structures</a:t>
            </a:r>
            <a:endParaRPr sz="1687">
              <a:latin typeface="Calibri"/>
              <a:ea typeface="Calibri"/>
              <a:cs typeface="Calibri"/>
              <a:sym typeface="Calibri"/>
            </a:endParaRPr>
          </a:p>
          <a:p>
            <a:pPr indent="-3357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8"/>
              <a:buFont typeface="Calibri"/>
              <a:buChar char="●"/>
            </a:pPr>
            <a:r>
              <a:rPr lang="en-GB" sz="1687">
                <a:latin typeface="Calibri"/>
                <a:ea typeface="Calibri"/>
                <a:cs typeface="Calibri"/>
                <a:sym typeface="Calibri"/>
              </a:rPr>
              <a:t>Coding a Trie</a:t>
            </a:r>
            <a:endParaRPr sz="1687">
              <a:latin typeface="Calibri"/>
              <a:ea typeface="Calibri"/>
              <a:cs typeface="Calibri"/>
              <a:sym typeface="Calibri"/>
            </a:endParaRPr>
          </a:p>
          <a:p>
            <a:pPr indent="-3357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8"/>
              <a:buFont typeface="Calibri"/>
              <a:buChar char="●"/>
            </a:pPr>
            <a:r>
              <a:rPr lang="en-GB" sz="1687">
                <a:latin typeface="Calibri"/>
                <a:ea typeface="Calibri"/>
                <a:cs typeface="Calibri"/>
                <a:sym typeface="Calibri"/>
              </a:rPr>
              <a:t>Solving questions on LeetCode</a:t>
            </a:r>
            <a:endParaRPr b="1" sz="2404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>
            <a:stCxn id="67" idx="2"/>
            <a:endCxn id="68" idx="0"/>
          </p:cNvCxnSpPr>
          <p:nvPr/>
        </p:nvCxnSpPr>
        <p:spPr>
          <a:xfrm flipH="1" rot="-5400000">
            <a:off x="5169900" y="10389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5"/>
          <p:cNvCxnSpPr>
            <a:stCxn id="70" idx="2"/>
            <a:endCxn id="71" idx="0"/>
          </p:cNvCxnSpPr>
          <p:nvPr/>
        </p:nvCxnSpPr>
        <p:spPr>
          <a:xfrm flipH="1" rot="-5400000">
            <a:off x="2868900" y="27284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72" name="Google Shape;72;p15"/>
          <p:cNvCxnSpPr>
            <a:stCxn id="73" idx="0"/>
            <a:endCxn id="70" idx="2"/>
          </p:cNvCxnSpPr>
          <p:nvPr/>
        </p:nvCxnSpPr>
        <p:spPr>
          <a:xfrm rot="-5400000">
            <a:off x="2023650" y="27284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74" name="Google Shape;74;p15"/>
          <p:cNvCxnSpPr>
            <a:stCxn id="68" idx="2"/>
            <a:endCxn id="75" idx="0"/>
          </p:cNvCxnSpPr>
          <p:nvPr/>
        </p:nvCxnSpPr>
        <p:spPr>
          <a:xfrm flipH="1" rot="-5400000">
            <a:off x="6409500" y="27284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76" name="Google Shape;76;p15"/>
          <p:cNvCxnSpPr>
            <a:stCxn id="77" idx="0"/>
            <a:endCxn id="68" idx="2"/>
          </p:cNvCxnSpPr>
          <p:nvPr/>
        </p:nvCxnSpPr>
        <p:spPr>
          <a:xfrm rot="-5400000">
            <a:off x="5564250" y="27284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78" name="Google Shape;78;p15"/>
          <p:cNvCxnSpPr>
            <a:stCxn id="70" idx="0"/>
            <a:endCxn id="67" idx="2"/>
          </p:cNvCxnSpPr>
          <p:nvPr/>
        </p:nvCxnSpPr>
        <p:spPr>
          <a:xfrm rot="-5400000">
            <a:off x="3399600" y="10388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67" name="Google Shape;67;p15"/>
          <p:cNvSpPr txBox="1"/>
          <p:nvPr/>
        </p:nvSpPr>
        <p:spPr>
          <a:xfrm>
            <a:off x="3802950" y="10524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032650" y="2211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573250" y="2211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4185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7280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8779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1874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Number Operations</a:t>
            </a:r>
            <a:endParaRPr b="1" sz="15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Arithmetic</a:t>
            </a:r>
            <a:r>
              <a:rPr lang="en-GB">
                <a:solidFill>
                  <a:schemeClr val="dk1"/>
                </a:solidFill>
              </a:rPr>
              <a:t> Operations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Logical Operations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Relational Operations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…. etc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String Operations</a:t>
            </a:r>
            <a:endParaRPr b="1" sz="15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Concatenation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Comparison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Substrings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…. </a:t>
            </a:r>
            <a:r>
              <a:rPr lang="en-GB">
                <a:solidFill>
                  <a:schemeClr val="dk1"/>
                </a:solidFill>
              </a:rPr>
              <a:t>e</a:t>
            </a:r>
            <a:r>
              <a:rPr lang="en-GB">
                <a:solidFill>
                  <a:schemeClr val="dk1"/>
                </a:solidFill>
              </a:rPr>
              <a:t>tc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Storing a string</a:t>
            </a:r>
            <a:endParaRPr u="sng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-GB">
                <a:solidFill>
                  <a:schemeClr val="dk1"/>
                </a:solidFill>
              </a:rPr>
              <a:t>string 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-GB">
                <a:solidFill>
                  <a:schemeClr val="dk1"/>
                </a:solidFill>
              </a:rPr>
              <a:t>s</a:t>
            </a:r>
            <a:r>
              <a:rPr lang="en-GB">
                <a:solidFill>
                  <a:schemeClr val="dk1"/>
                </a:solidFill>
              </a:rPr>
              <a:t>tring s(10,’a’);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-GB">
                <a:solidFill>
                  <a:schemeClr val="dk1"/>
                </a:solidFill>
              </a:rPr>
              <a:t>string s = “Hello”;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150" y="2662238"/>
            <a:ext cx="53340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Problems</a:t>
            </a:r>
            <a:endParaRPr u="sng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20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Search for common prefixes: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621" y="1380450"/>
            <a:ext cx="4224325" cy="318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5" y="1050550"/>
            <a:ext cx="3839199" cy="17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399" y="228600"/>
            <a:ext cx="4847601" cy="388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90870"/>
            <a:ext cx="4698124" cy="20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76225" y="123825"/>
            <a:ext cx="342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u="sng">
                <a:latin typeface="Comic Sans MS"/>
                <a:ea typeface="Comic Sans MS"/>
                <a:cs typeface="Comic Sans MS"/>
                <a:sym typeface="Comic Sans MS"/>
              </a:rPr>
              <a:t>.  </a:t>
            </a:r>
            <a:r>
              <a:rPr b="1" lang="en-GB" sz="3200" u="sng">
                <a:latin typeface="Comic Sans MS"/>
                <a:ea typeface="Comic Sans MS"/>
                <a:cs typeface="Comic Sans MS"/>
                <a:sym typeface="Comic Sans MS"/>
              </a:rPr>
              <a:t>Tries  .</a:t>
            </a:r>
            <a:endParaRPr b="1" sz="3200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339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 u="sng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 b="1" sz="322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rgbClr val="701C7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Trie</a:t>
            </a:r>
            <a:endParaRPr sz="2800" u="sng">
              <a:solidFill>
                <a:srgbClr val="701C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➔"/>
            </a:pPr>
            <a:r>
              <a:rPr lang="en-GB" sz="2100">
                <a:solidFill>
                  <a:schemeClr val="dk1"/>
                </a:solidFill>
              </a:rPr>
              <a:t>L208 </a:t>
            </a:r>
            <a:endParaRPr sz="2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(</a:t>
            </a:r>
            <a:r>
              <a:rPr lang="en-GB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 Trie Prefix Tree</a:t>
            </a:r>
            <a:r>
              <a:rPr lang="en-GB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➔"/>
            </a:pPr>
            <a:r>
              <a:rPr lang="en-GB" sz="2100">
                <a:solidFill>
                  <a:schemeClr val="dk1"/>
                </a:solidFill>
              </a:rPr>
              <a:t>L1233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(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Remove Sub-Folders from the Filesystem </a:t>
            </a:r>
            <a:r>
              <a:rPr lang="en-GB" sz="2100">
                <a:solidFill>
                  <a:schemeClr val="dk1"/>
                </a:solidFill>
              </a:rPr>
              <a:t>)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➔"/>
            </a:pPr>
            <a:r>
              <a:rPr lang="en-GB" sz="2100">
                <a:solidFill>
                  <a:schemeClr val="dk1"/>
                </a:solidFill>
              </a:rPr>
              <a:t>L692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( 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Top K Frequent Words </a:t>
            </a:r>
            <a:r>
              <a:rPr lang="en-GB" sz="2100">
                <a:solidFill>
                  <a:schemeClr val="dk1"/>
                </a:solidFill>
              </a:rPr>
              <a:t>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u="sng">
                <a:solidFill>
                  <a:srgbClr val="701C7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Trie + Recursion</a:t>
            </a:r>
            <a:endParaRPr sz="2600" u="sng">
              <a:solidFill>
                <a:srgbClr val="701C7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➔"/>
            </a:pPr>
            <a:r>
              <a:rPr lang="en-GB" sz="2100">
                <a:solidFill>
                  <a:schemeClr val="dk1"/>
                </a:solidFill>
              </a:rPr>
              <a:t>L211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(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Design Add and Search Words Data Structure</a:t>
            </a:r>
            <a:r>
              <a:rPr lang="en-GB" sz="1600">
                <a:solidFill>
                  <a:schemeClr val="accent2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➔"/>
            </a:pPr>
            <a:r>
              <a:rPr lang="en-GB" sz="2100">
                <a:solidFill>
                  <a:schemeClr val="accent2"/>
                </a:solidFill>
                <a:highlight>
                  <a:srgbClr val="FFFFFF"/>
                </a:highlight>
              </a:rPr>
              <a:t>L386</a:t>
            </a:r>
            <a:endParaRPr sz="21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(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Lexicographical Numbers</a:t>
            </a:r>
            <a:r>
              <a:rPr lang="en-GB" sz="1600">
                <a:solidFill>
                  <a:schemeClr val="accent2"/>
                </a:solidFill>
                <a:highlight>
                  <a:srgbClr val="FFFFFF"/>
                </a:highlight>
              </a:rPr>
              <a:t> </a:t>
            </a:r>
            <a:r>
              <a:rPr lang="en-GB" sz="2100">
                <a:solidFill>
                  <a:schemeClr val="dk1"/>
                </a:solidFill>
              </a:rPr>
              <a:t>)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