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notesMasterIdLst>
    <p:notesMasterId r:id="rId23"/>
  </p:notesMasterIdLst>
  <p:sldIdLst>
    <p:sldId id="256" r:id="rId2"/>
    <p:sldId id="279" r:id="rId3"/>
    <p:sldId id="319" r:id="rId4"/>
    <p:sldId id="301" r:id="rId5"/>
    <p:sldId id="320" r:id="rId6"/>
    <p:sldId id="321" r:id="rId7"/>
    <p:sldId id="323" r:id="rId8"/>
    <p:sldId id="322" r:id="rId9"/>
    <p:sldId id="324" r:id="rId10"/>
    <p:sldId id="325" r:id="rId11"/>
    <p:sldId id="326" r:id="rId12"/>
    <p:sldId id="327" r:id="rId13"/>
    <p:sldId id="314" r:id="rId14"/>
    <p:sldId id="310" r:id="rId15"/>
    <p:sldId id="311" r:id="rId16"/>
    <p:sldId id="312" r:id="rId17"/>
    <p:sldId id="313" r:id="rId18"/>
    <p:sldId id="317" r:id="rId19"/>
    <p:sldId id="318" r:id="rId20"/>
    <p:sldId id="328"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oorv goel" initials="ag" lastIdx="1" clrIdx="0">
    <p:extLst>
      <p:ext uri="{19B8F6BF-5375-455C-9EA6-DF929625EA0E}">
        <p15:presenceInfo xmlns:p15="http://schemas.microsoft.com/office/powerpoint/2012/main" userId="e2486a45f87da1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54A5D-9D97-4874-BC18-C8A86FE99D1C}" type="datetimeFigureOut">
              <a:rPr lang="en-IN" smtClean="0"/>
              <a:t>02-05-2018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F2B43A-DB0D-4634-9748-680D82C864E2}" type="slidenum">
              <a:rPr lang="en-IN" smtClean="0"/>
              <a:t>‹#›</a:t>
            </a:fld>
            <a:endParaRPr lang="en-IN"/>
          </a:p>
        </p:txBody>
      </p:sp>
    </p:spTree>
    <p:extLst>
      <p:ext uri="{BB962C8B-B14F-4D97-AF65-F5344CB8AC3E}">
        <p14:creationId xmlns:p14="http://schemas.microsoft.com/office/powerpoint/2010/main" val="3333401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C2177EB-5A78-4A27-95C0-6B4408E325E6}" type="datetimeFigureOut">
              <a:rPr lang="en-IN" smtClean="0"/>
              <a:t>02-05-2018</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65DDECB-5C7C-4E84-9C04-B60386701E83}" type="slidenum">
              <a:rPr lang="en-IN" smtClean="0"/>
              <a:t>‹#›</a:t>
            </a:fld>
            <a:endParaRPr lang="en-IN"/>
          </a:p>
        </p:txBody>
      </p:sp>
    </p:spTree>
    <p:extLst>
      <p:ext uri="{BB962C8B-B14F-4D97-AF65-F5344CB8AC3E}">
        <p14:creationId xmlns:p14="http://schemas.microsoft.com/office/powerpoint/2010/main" val="4166706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2177EB-5A78-4A27-95C0-6B4408E325E6}" type="datetimeFigureOut">
              <a:rPr lang="en-IN" smtClean="0"/>
              <a:t>02-05-2018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DDECB-5C7C-4E84-9C04-B60386701E83}" type="slidenum">
              <a:rPr lang="en-IN" smtClean="0"/>
              <a:t>‹#›</a:t>
            </a:fld>
            <a:endParaRPr lang="en-IN"/>
          </a:p>
        </p:txBody>
      </p:sp>
    </p:spTree>
    <p:extLst>
      <p:ext uri="{BB962C8B-B14F-4D97-AF65-F5344CB8AC3E}">
        <p14:creationId xmlns:p14="http://schemas.microsoft.com/office/powerpoint/2010/main" val="2203129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2177EB-5A78-4A27-95C0-6B4408E325E6}" type="datetimeFigureOut">
              <a:rPr lang="en-IN" smtClean="0"/>
              <a:t>02-05-2018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DDECB-5C7C-4E84-9C04-B60386701E83}" type="slidenum">
              <a:rPr lang="en-IN" smtClean="0"/>
              <a:t>‹#›</a:t>
            </a:fld>
            <a:endParaRPr lang="en-IN"/>
          </a:p>
        </p:txBody>
      </p:sp>
    </p:spTree>
    <p:extLst>
      <p:ext uri="{BB962C8B-B14F-4D97-AF65-F5344CB8AC3E}">
        <p14:creationId xmlns:p14="http://schemas.microsoft.com/office/powerpoint/2010/main" val="3141256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2177EB-5A78-4A27-95C0-6B4408E325E6}" type="datetimeFigureOut">
              <a:rPr lang="en-IN" smtClean="0"/>
              <a:t>02-05-2018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DDECB-5C7C-4E84-9C04-B60386701E83}"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2365591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1C2177EB-5A78-4A27-95C0-6B4408E325E6}" type="datetimeFigureOut">
              <a:rPr lang="en-IN" smtClean="0"/>
              <a:t>02-05-2018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DDECB-5C7C-4E84-9C04-B60386701E83}" type="slidenum">
              <a:rPr lang="en-IN" smtClean="0"/>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extLst>
      <p:ext uri="{BB962C8B-B14F-4D97-AF65-F5344CB8AC3E}">
        <p14:creationId xmlns:p14="http://schemas.microsoft.com/office/powerpoint/2010/main" val="36088354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C2177EB-5A78-4A27-95C0-6B4408E325E6}" type="datetimeFigureOut">
              <a:rPr lang="en-IN" smtClean="0"/>
              <a:t>02-05-2018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DDECB-5C7C-4E84-9C04-B60386701E83}"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367824794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C2177EB-5A78-4A27-95C0-6B4408E325E6}" type="datetimeFigureOut">
              <a:rPr lang="en-IN" smtClean="0"/>
              <a:t>02-05-2018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5DDECB-5C7C-4E84-9C04-B60386701E83}" type="slidenum">
              <a:rPr lang="en-IN" smtClean="0"/>
              <a:t>‹#›</a:t>
            </a:fld>
            <a:endParaRPr lang="en-IN"/>
          </a:p>
        </p:txBody>
      </p:sp>
    </p:spTree>
    <p:extLst>
      <p:ext uri="{BB962C8B-B14F-4D97-AF65-F5344CB8AC3E}">
        <p14:creationId xmlns:p14="http://schemas.microsoft.com/office/powerpoint/2010/main" val="117115797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C2177EB-5A78-4A27-95C0-6B4408E325E6}" type="datetimeFigureOut">
              <a:rPr lang="en-IN" smtClean="0"/>
              <a:t>02-05-2018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5DDECB-5C7C-4E84-9C04-B60386701E83}"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417548590"/>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177EB-5A78-4A27-95C0-6B4408E325E6}" type="datetimeFigureOut">
              <a:rPr lang="en-IN" smtClean="0"/>
              <a:t>02-05-2018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5DDECB-5C7C-4E84-9C04-B60386701E83}" type="slidenum">
              <a:rPr lang="en-IN" smtClean="0"/>
              <a:t>‹#›</a:t>
            </a:fld>
            <a:endParaRPr lang="en-IN"/>
          </a:p>
        </p:txBody>
      </p:sp>
    </p:spTree>
    <p:extLst>
      <p:ext uri="{BB962C8B-B14F-4D97-AF65-F5344CB8AC3E}">
        <p14:creationId xmlns:p14="http://schemas.microsoft.com/office/powerpoint/2010/main" val="1637427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1C2177EB-5A78-4A27-95C0-6B4408E325E6}" type="datetimeFigureOut">
              <a:rPr lang="en-IN" smtClean="0"/>
              <a:t>02-05-2018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DDECB-5C7C-4E84-9C04-B60386701E83}" type="slidenum">
              <a:rPr lang="en-IN" smtClean="0"/>
              <a:t>‹#›</a:t>
            </a:fld>
            <a:endParaRPr lang="en-IN"/>
          </a:p>
        </p:txBody>
      </p:sp>
    </p:spTree>
    <p:extLst>
      <p:ext uri="{BB962C8B-B14F-4D97-AF65-F5344CB8AC3E}">
        <p14:creationId xmlns:p14="http://schemas.microsoft.com/office/powerpoint/2010/main" val="110221589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C2177EB-5A78-4A27-95C0-6B4408E325E6}" type="datetimeFigureOut">
              <a:rPr lang="en-IN" smtClean="0"/>
              <a:t>02-05-2018</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65DDECB-5C7C-4E84-9C04-B60386701E83}" type="slidenum">
              <a:rPr lang="en-IN" smtClean="0"/>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extLst>
      <p:ext uri="{BB962C8B-B14F-4D97-AF65-F5344CB8AC3E}">
        <p14:creationId xmlns:p14="http://schemas.microsoft.com/office/powerpoint/2010/main" val="407200924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1C2177EB-5A78-4A27-95C0-6B4408E325E6}" type="datetimeFigureOut">
              <a:rPr lang="en-IN" smtClean="0"/>
              <a:t>02-05-2018</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965DDECB-5C7C-4E84-9C04-B60386701E83}" type="slidenum">
              <a:rPr lang="en-IN" smtClean="0"/>
              <a:t>‹#›</a:t>
            </a:fld>
            <a:endParaRPr lang="en-IN"/>
          </a:p>
        </p:txBody>
      </p:sp>
    </p:spTree>
    <p:extLst>
      <p:ext uri="{BB962C8B-B14F-4D97-AF65-F5344CB8AC3E}">
        <p14:creationId xmlns:p14="http://schemas.microsoft.com/office/powerpoint/2010/main" val="958613798"/>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eckernick.github.io/logistic-regression-from-scratch/" TargetMode="External"/><Relationship Id="rId2" Type="http://schemas.openxmlformats.org/officeDocument/2006/relationships/hyperlink" Target="https://www.kaggle.com/kairosart/machine-learning-for-mental-health"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A3E8-98CE-4B0C-8EB7-E605A6385F39}"/>
              </a:ext>
            </a:extLst>
          </p:cNvPr>
          <p:cNvSpPr>
            <a:spLocks noGrp="1"/>
          </p:cNvSpPr>
          <p:nvPr>
            <p:ph type="ctrTitle"/>
          </p:nvPr>
        </p:nvSpPr>
        <p:spPr>
          <a:xfrm>
            <a:off x="175490" y="266330"/>
            <a:ext cx="11841019" cy="2219707"/>
          </a:xfrm>
        </p:spPr>
        <p:txBody>
          <a:bodyPr>
            <a:noAutofit/>
          </a:bodyPr>
          <a:lstStyle/>
          <a:p>
            <a:r>
              <a:rPr lang="en-US" dirty="0"/>
              <a:t>Analyzing Survey on Mental Health in Tech Workplace</a:t>
            </a:r>
            <a:endParaRPr lang="en-IN" dirty="0"/>
          </a:p>
        </p:txBody>
      </p:sp>
      <p:sp>
        <p:nvSpPr>
          <p:cNvPr id="3" name="Subtitle 2">
            <a:extLst>
              <a:ext uri="{FF2B5EF4-FFF2-40B4-BE49-F238E27FC236}">
                <a16:creationId xmlns:a16="http://schemas.microsoft.com/office/drawing/2014/main" id="{7DB3304C-B520-493F-AC98-DF47EFD0AB95}"/>
              </a:ext>
            </a:extLst>
          </p:cNvPr>
          <p:cNvSpPr>
            <a:spLocks noGrp="1"/>
          </p:cNvSpPr>
          <p:nvPr>
            <p:ph type="subTitle" idx="1"/>
          </p:nvPr>
        </p:nvSpPr>
        <p:spPr>
          <a:xfrm>
            <a:off x="1653409" y="2837547"/>
            <a:ext cx="10058400" cy="2046780"/>
          </a:xfrm>
        </p:spPr>
        <p:txBody>
          <a:bodyPr>
            <a:normAutofit fontScale="92500" lnSpcReduction="10000"/>
          </a:bodyPr>
          <a:lstStyle/>
          <a:p>
            <a:pPr algn="r"/>
            <a:r>
              <a:rPr lang="en-IN" b="1" u="sng" dirty="0"/>
              <a:t>Presented by</a:t>
            </a:r>
            <a:r>
              <a:rPr lang="en-IN" b="1" dirty="0"/>
              <a:t>:</a:t>
            </a:r>
          </a:p>
          <a:p>
            <a:pPr algn="r"/>
            <a:endParaRPr lang="en-IN" u="sng" dirty="0"/>
          </a:p>
          <a:p>
            <a:pPr algn="r"/>
            <a:r>
              <a:rPr lang="en-IN" dirty="0"/>
              <a:t>Apoorv Goel</a:t>
            </a:r>
          </a:p>
          <a:p>
            <a:pPr algn="r"/>
            <a:r>
              <a:rPr lang="en-IN" dirty="0"/>
              <a:t>Harish Yadav</a:t>
            </a:r>
          </a:p>
          <a:p>
            <a:pPr algn="r"/>
            <a:r>
              <a:rPr lang="en-IN" dirty="0"/>
              <a:t>Nipun Soni</a:t>
            </a:r>
          </a:p>
        </p:txBody>
      </p:sp>
    </p:spTree>
    <p:extLst>
      <p:ext uri="{BB962C8B-B14F-4D97-AF65-F5344CB8AC3E}">
        <p14:creationId xmlns:p14="http://schemas.microsoft.com/office/powerpoint/2010/main" val="2233512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0006B9-7368-452C-A06A-BE65C0AF3CA2}"/>
              </a:ext>
            </a:extLst>
          </p:cNvPr>
          <p:cNvSpPr>
            <a:spLocks noGrp="1"/>
          </p:cNvSpPr>
          <p:nvPr>
            <p:ph type="title"/>
          </p:nvPr>
        </p:nvSpPr>
        <p:spPr>
          <a:xfrm>
            <a:off x="609600" y="4762232"/>
            <a:ext cx="10972800" cy="1143000"/>
          </a:xfrm>
        </p:spPr>
        <p:txBody>
          <a:bodyPr>
            <a:noAutofit/>
          </a:bodyPr>
          <a:lstStyle/>
          <a:p>
            <a:r>
              <a:rPr lang="en-US" sz="2000" i="1" dirty="0">
                <a:effectLst/>
              </a:rPr>
              <a:t>• </a:t>
            </a:r>
            <a:r>
              <a:rPr lang="en-US" sz="2000" b="0" dirty="0">
                <a:solidFill>
                  <a:srgbClr val="000000"/>
                </a:solidFill>
                <a:effectLst/>
                <a:latin typeface="Helvetica Neue"/>
              </a:rPr>
              <a:t>Close to 50% people claimed that they often encounter interference with their work due to their mental health issues.</a:t>
            </a:r>
            <a:br>
              <a:rPr lang="en-US" sz="2000" b="0" dirty="0">
                <a:solidFill>
                  <a:srgbClr val="000000"/>
                </a:solidFill>
                <a:effectLst/>
                <a:latin typeface="Helvetica Neue"/>
              </a:rPr>
            </a:br>
            <a:r>
              <a:rPr lang="en-US" sz="2000" dirty="0">
                <a:solidFill>
                  <a:srgbClr val="000000"/>
                </a:solidFill>
                <a:effectLst/>
                <a:latin typeface="Helvetica Neue"/>
              </a:rPr>
              <a:t> </a:t>
            </a:r>
            <a:r>
              <a:rPr lang="en-US" sz="2000" i="1" dirty="0">
                <a:effectLst/>
              </a:rPr>
              <a:t>• </a:t>
            </a:r>
            <a:r>
              <a:rPr lang="en-US" sz="2000" b="0" dirty="0">
                <a:solidFill>
                  <a:srgbClr val="000000"/>
                </a:solidFill>
                <a:effectLst/>
                <a:latin typeface="Helvetica Neue"/>
              </a:rPr>
              <a:t>Majority of people have not seen negative consequences for co-workers with mental health issues in their workplace.</a:t>
            </a:r>
            <a:br>
              <a:rPr lang="en-US" sz="2000" b="0" dirty="0">
                <a:solidFill>
                  <a:srgbClr val="000000"/>
                </a:solidFill>
                <a:effectLst/>
                <a:latin typeface="Helvetica Neue"/>
              </a:rPr>
            </a:br>
            <a:endParaRPr lang="en-US" sz="2000" b="0" dirty="0"/>
          </a:p>
        </p:txBody>
      </p:sp>
      <p:pic>
        <p:nvPicPr>
          <p:cNvPr id="6" name="Picture 5">
            <a:extLst>
              <a:ext uri="{FF2B5EF4-FFF2-40B4-BE49-F238E27FC236}">
                <a16:creationId xmlns:a16="http://schemas.microsoft.com/office/drawing/2014/main" id="{F6918211-6F2D-432D-8703-E807259B3FD5}"/>
              </a:ext>
            </a:extLst>
          </p:cNvPr>
          <p:cNvPicPr>
            <a:picLocks noChangeAspect="1"/>
          </p:cNvPicPr>
          <p:nvPr/>
        </p:nvPicPr>
        <p:blipFill>
          <a:blip r:embed="rId2"/>
          <a:stretch>
            <a:fillRect/>
          </a:stretch>
        </p:blipFill>
        <p:spPr>
          <a:xfrm>
            <a:off x="6610907" y="247178"/>
            <a:ext cx="4287729" cy="4210050"/>
          </a:xfrm>
          <a:prstGeom prst="rect">
            <a:avLst/>
          </a:prstGeom>
        </p:spPr>
      </p:pic>
      <p:pic>
        <p:nvPicPr>
          <p:cNvPr id="2" name="Picture 1">
            <a:extLst>
              <a:ext uri="{FF2B5EF4-FFF2-40B4-BE49-F238E27FC236}">
                <a16:creationId xmlns:a16="http://schemas.microsoft.com/office/drawing/2014/main" id="{006517D1-DD80-4716-9183-0FC41DB3C043}"/>
              </a:ext>
            </a:extLst>
          </p:cNvPr>
          <p:cNvPicPr>
            <a:picLocks noChangeAspect="1"/>
          </p:cNvPicPr>
          <p:nvPr/>
        </p:nvPicPr>
        <p:blipFill>
          <a:blip r:embed="rId3"/>
          <a:stretch>
            <a:fillRect/>
          </a:stretch>
        </p:blipFill>
        <p:spPr>
          <a:xfrm>
            <a:off x="944222" y="445537"/>
            <a:ext cx="4636872" cy="3960043"/>
          </a:xfrm>
          <a:prstGeom prst="rect">
            <a:avLst/>
          </a:prstGeom>
        </p:spPr>
      </p:pic>
    </p:spTree>
    <p:extLst>
      <p:ext uri="{BB962C8B-B14F-4D97-AF65-F5344CB8AC3E}">
        <p14:creationId xmlns:p14="http://schemas.microsoft.com/office/powerpoint/2010/main" val="384176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0006B9-7368-452C-A06A-BE65C0AF3CA2}"/>
              </a:ext>
            </a:extLst>
          </p:cNvPr>
          <p:cNvSpPr>
            <a:spLocks noGrp="1"/>
          </p:cNvSpPr>
          <p:nvPr>
            <p:ph type="title"/>
          </p:nvPr>
        </p:nvSpPr>
        <p:spPr>
          <a:xfrm>
            <a:off x="609600" y="4407126"/>
            <a:ext cx="10972800" cy="1443258"/>
          </a:xfrm>
        </p:spPr>
        <p:txBody>
          <a:bodyPr>
            <a:normAutofit/>
          </a:bodyPr>
          <a:lstStyle/>
          <a:p>
            <a:r>
              <a:rPr lang="en-US" sz="2000" b="0" i="1" dirty="0">
                <a:effectLst/>
              </a:rPr>
              <a:t>• </a:t>
            </a:r>
            <a:r>
              <a:rPr lang="en-US" sz="2000" b="0" dirty="0">
                <a:solidFill>
                  <a:srgbClr val="000000"/>
                </a:solidFill>
                <a:effectLst/>
                <a:latin typeface="Helvetica Neue"/>
              </a:rPr>
              <a:t>A large proportion of surveyors are willing to discuss their mental health with their co-workers, showing a positive and healthy work environment in most of the tech companies.</a:t>
            </a:r>
            <a:br>
              <a:rPr lang="en-US" sz="2000" b="0" dirty="0">
                <a:solidFill>
                  <a:srgbClr val="000000"/>
                </a:solidFill>
                <a:effectLst/>
                <a:latin typeface="Helvetica Neue"/>
              </a:rPr>
            </a:br>
            <a:r>
              <a:rPr lang="en-US" sz="2000" b="0" i="1" dirty="0">
                <a:effectLst/>
              </a:rPr>
              <a:t>• </a:t>
            </a:r>
            <a:r>
              <a:rPr lang="en-US" sz="2000" b="0" dirty="0">
                <a:solidFill>
                  <a:srgbClr val="000000"/>
                </a:solidFill>
                <a:effectLst/>
                <a:latin typeface="Helvetica Neue"/>
              </a:rPr>
              <a:t>Most of the employees are more comfortable to discuss mental health issues with Supervisor than compare to coworkers.</a:t>
            </a:r>
          </a:p>
        </p:txBody>
      </p:sp>
      <p:pic>
        <p:nvPicPr>
          <p:cNvPr id="2" name="Picture 1">
            <a:extLst>
              <a:ext uri="{FF2B5EF4-FFF2-40B4-BE49-F238E27FC236}">
                <a16:creationId xmlns:a16="http://schemas.microsoft.com/office/drawing/2014/main" id="{03FC4A46-52CE-40F0-89AE-878B4835D1E7}"/>
              </a:ext>
            </a:extLst>
          </p:cNvPr>
          <p:cNvPicPr>
            <a:picLocks noChangeAspect="1"/>
          </p:cNvPicPr>
          <p:nvPr/>
        </p:nvPicPr>
        <p:blipFill>
          <a:blip r:embed="rId2"/>
          <a:stretch>
            <a:fillRect/>
          </a:stretch>
        </p:blipFill>
        <p:spPr>
          <a:xfrm>
            <a:off x="205250" y="53904"/>
            <a:ext cx="3647660" cy="4200525"/>
          </a:xfrm>
          <a:prstGeom prst="rect">
            <a:avLst/>
          </a:prstGeom>
        </p:spPr>
      </p:pic>
      <p:pic>
        <p:nvPicPr>
          <p:cNvPr id="4" name="Picture 3">
            <a:extLst>
              <a:ext uri="{FF2B5EF4-FFF2-40B4-BE49-F238E27FC236}">
                <a16:creationId xmlns:a16="http://schemas.microsoft.com/office/drawing/2014/main" id="{CC84C3EA-2113-4B0D-B022-3D0EBF7E694E}"/>
              </a:ext>
            </a:extLst>
          </p:cNvPr>
          <p:cNvPicPr>
            <a:picLocks noChangeAspect="1"/>
          </p:cNvPicPr>
          <p:nvPr/>
        </p:nvPicPr>
        <p:blipFill>
          <a:blip r:embed="rId3"/>
          <a:stretch>
            <a:fillRect/>
          </a:stretch>
        </p:blipFill>
        <p:spPr>
          <a:xfrm>
            <a:off x="3959441" y="267556"/>
            <a:ext cx="7759084" cy="3986873"/>
          </a:xfrm>
          <a:prstGeom prst="rect">
            <a:avLst/>
          </a:prstGeom>
        </p:spPr>
      </p:pic>
    </p:spTree>
    <p:extLst>
      <p:ext uri="{BB962C8B-B14F-4D97-AF65-F5344CB8AC3E}">
        <p14:creationId xmlns:p14="http://schemas.microsoft.com/office/powerpoint/2010/main" val="3521797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FC4B908-E83E-47E9-9CAE-54D243EB50F0}"/>
              </a:ext>
            </a:extLst>
          </p:cNvPr>
          <p:cNvPicPr>
            <a:picLocks noChangeAspect="1"/>
          </p:cNvPicPr>
          <p:nvPr/>
        </p:nvPicPr>
        <p:blipFill>
          <a:blip r:embed="rId2"/>
          <a:stretch>
            <a:fillRect/>
          </a:stretch>
        </p:blipFill>
        <p:spPr>
          <a:xfrm>
            <a:off x="97654" y="457468"/>
            <a:ext cx="4527612" cy="3324419"/>
          </a:xfrm>
          <a:prstGeom prst="rect">
            <a:avLst/>
          </a:prstGeom>
        </p:spPr>
      </p:pic>
      <p:pic>
        <p:nvPicPr>
          <p:cNvPr id="7" name="Picture 6">
            <a:extLst>
              <a:ext uri="{FF2B5EF4-FFF2-40B4-BE49-F238E27FC236}">
                <a16:creationId xmlns:a16="http://schemas.microsoft.com/office/drawing/2014/main" id="{1FEDCAA1-A412-4285-A39E-DDEC841159A9}"/>
              </a:ext>
            </a:extLst>
          </p:cNvPr>
          <p:cNvPicPr>
            <a:picLocks noChangeAspect="1"/>
          </p:cNvPicPr>
          <p:nvPr/>
        </p:nvPicPr>
        <p:blipFill>
          <a:blip r:embed="rId3"/>
          <a:stretch>
            <a:fillRect/>
          </a:stretch>
        </p:blipFill>
        <p:spPr>
          <a:xfrm>
            <a:off x="4492101" y="457469"/>
            <a:ext cx="7482812" cy="3537482"/>
          </a:xfrm>
          <a:prstGeom prst="rect">
            <a:avLst/>
          </a:prstGeom>
        </p:spPr>
      </p:pic>
      <p:sp>
        <p:nvSpPr>
          <p:cNvPr id="5" name="Content Placeholder 1">
            <a:extLst>
              <a:ext uri="{FF2B5EF4-FFF2-40B4-BE49-F238E27FC236}">
                <a16:creationId xmlns:a16="http://schemas.microsoft.com/office/drawing/2014/main" id="{977F261D-1668-4A52-8FF8-69E1D9095C99}"/>
              </a:ext>
            </a:extLst>
          </p:cNvPr>
          <p:cNvSpPr>
            <a:spLocks noGrp="1"/>
          </p:cNvSpPr>
          <p:nvPr>
            <p:ph idx="1"/>
          </p:nvPr>
        </p:nvSpPr>
        <p:spPr>
          <a:xfrm>
            <a:off x="609600" y="4177782"/>
            <a:ext cx="10972800" cy="2018832"/>
          </a:xfrm>
        </p:spPr>
        <p:txBody>
          <a:bodyPr>
            <a:normAutofit fontScale="70000" lnSpcReduction="20000"/>
          </a:bodyPr>
          <a:lstStyle/>
          <a:p>
            <a:pPr>
              <a:buFont typeface="Arial" panose="020B0604020202020204" pitchFamily="34" charset="0"/>
              <a:buChar char="•"/>
            </a:pPr>
            <a:r>
              <a:rPr lang="en-US" sz="2800" dirty="0">
                <a:solidFill>
                  <a:srgbClr val="000000"/>
                </a:solidFill>
                <a:latin typeface="Helvetica Neue"/>
              </a:rPr>
              <a:t>Most of the respondents indicated that their employer provides mental health benefits.</a:t>
            </a:r>
          </a:p>
          <a:p>
            <a:pPr>
              <a:buFont typeface="Arial" panose="020B0604020202020204" pitchFamily="34" charset="0"/>
              <a:buChar char="•"/>
            </a:pPr>
            <a:r>
              <a:rPr lang="en-US" sz="2800" dirty="0">
                <a:solidFill>
                  <a:srgbClr val="000000"/>
                </a:solidFill>
                <a:latin typeface="Helvetica Neue"/>
              </a:rPr>
              <a:t>A great number of people report that employers are not discussing mental health as a part of an employee wellness program, showing lack of awareness by the employers towards their employees.</a:t>
            </a:r>
          </a:p>
          <a:p>
            <a:pPr>
              <a:buFont typeface="Arial" panose="020B0604020202020204" pitchFamily="34" charset="0"/>
              <a:buChar char="•"/>
            </a:pPr>
            <a:r>
              <a:rPr lang="en-US" sz="2800" dirty="0">
                <a:solidFill>
                  <a:srgbClr val="000000"/>
                </a:solidFill>
                <a:latin typeface="Helvetica Neue"/>
              </a:rPr>
              <a:t>Quite surprisingly, larger number of employers doesn’t provide any resources to learn about the mental issues and how to seek help to their employees, which again shows the lack of awareness towards mental health issues by the employers.</a:t>
            </a:r>
            <a:endParaRPr lang="en-US" dirty="0"/>
          </a:p>
        </p:txBody>
      </p:sp>
    </p:spTree>
    <p:extLst>
      <p:ext uri="{BB962C8B-B14F-4D97-AF65-F5344CB8AC3E}">
        <p14:creationId xmlns:p14="http://schemas.microsoft.com/office/powerpoint/2010/main" val="1981066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1DC81-02A4-4C01-8848-04AC2490A1A5}"/>
              </a:ext>
            </a:extLst>
          </p:cNvPr>
          <p:cNvSpPr>
            <a:spLocks noGrp="1"/>
          </p:cNvSpPr>
          <p:nvPr>
            <p:ph type="title"/>
          </p:nvPr>
        </p:nvSpPr>
        <p:spPr>
          <a:xfrm>
            <a:off x="384517" y="1582934"/>
            <a:ext cx="10972800" cy="3017202"/>
          </a:xfrm>
        </p:spPr>
        <p:txBody>
          <a:bodyPr>
            <a:normAutofit/>
          </a:bodyPr>
          <a:lstStyle/>
          <a:p>
            <a:r>
              <a:rPr lang="en-IN" dirty="0"/>
              <a:t>Machine Learning</a:t>
            </a:r>
            <a:br>
              <a:rPr lang="en-IN" dirty="0"/>
            </a:br>
            <a:endParaRPr lang="en-IN" dirty="0"/>
          </a:p>
        </p:txBody>
      </p:sp>
      <p:sp>
        <p:nvSpPr>
          <p:cNvPr id="3" name="TextBox 2">
            <a:extLst>
              <a:ext uri="{FF2B5EF4-FFF2-40B4-BE49-F238E27FC236}">
                <a16:creationId xmlns:a16="http://schemas.microsoft.com/office/drawing/2014/main" id="{7AC01537-6BAB-4296-8668-0CD1A9E82B54}"/>
              </a:ext>
            </a:extLst>
          </p:cNvPr>
          <p:cNvSpPr txBox="1"/>
          <p:nvPr/>
        </p:nvSpPr>
        <p:spPr>
          <a:xfrm>
            <a:off x="5823751" y="1600688"/>
            <a:ext cx="5424257" cy="3693319"/>
          </a:xfrm>
          <a:prstGeom prst="rect">
            <a:avLst/>
          </a:prstGeom>
          <a:noFill/>
        </p:spPr>
        <p:txBody>
          <a:bodyPr wrap="square" rtlCol="0">
            <a:spAutoFit/>
          </a:bodyPr>
          <a:lstStyle/>
          <a:p>
            <a:r>
              <a:rPr lang="en-US" u="sng" dirty="0"/>
              <a:t>Data Split</a:t>
            </a:r>
            <a:r>
              <a:rPr lang="en-US" dirty="0"/>
              <a:t>: 70:30 ratio</a:t>
            </a:r>
          </a:p>
          <a:p>
            <a:br>
              <a:rPr lang="en-US" dirty="0"/>
            </a:br>
            <a:r>
              <a:rPr lang="en-US" dirty="0"/>
              <a:t>Used </a:t>
            </a:r>
            <a:r>
              <a:rPr lang="en-US" dirty="0" err="1"/>
              <a:t>CrossValidation</a:t>
            </a:r>
            <a:r>
              <a:rPr lang="en-US" dirty="0"/>
              <a:t> to tune models</a:t>
            </a:r>
          </a:p>
          <a:p>
            <a:br>
              <a:rPr lang="en-US" dirty="0"/>
            </a:br>
            <a:r>
              <a:rPr lang="en-US" u="sng" dirty="0"/>
              <a:t>Models</a:t>
            </a:r>
            <a:r>
              <a:rPr lang="en-US" dirty="0"/>
              <a:t>:</a:t>
            </a:r>
          </a:p>
          <a:p>
            <a:pPr marL="742950" lvl="1" indent="-285750">
              <a:buFont typeface="Arial" panose="020B0604020202020204" pitchFamily="34" charset="0"/>
              <a:buChar char="•"/>
            </a:pPr>
            <a:r>
              <a:rPr lang="en-US" dirty="0"/>
              <a:t>Logistic Regression</a:t>
            </a:r>
          </a:p>
          <a:p>
            <a:pPr marL="742950" lvl="1" indent="-285750">
              <a:buFont typeface="Arial" panose="020B0604020202020204" pitchFamily="34" charset="0"/>
              <a:buChar char="•"/>
            </a:pPr>
            <a:r>
              <a:rPr lang="en-US" dirty="0"/>
              <a:t>Self Implementation of Logistic Regression</a:t>
            </a:r>
          </a:p>
          <a:p>
            <a:pPr marL="742950" lvl="1" indent="-285750">
              <a:buFont typeface="Arial" panose="020B0604020202020204" pitchFamily="34" charset="0"/>
              <a:buChar char="•"/>
            </a:pPr>
            <a:r>
              <a:rPr lang="en-US" dirty="0" err="1"/>
              <a:t>ExtraTree</a:t>
            </a:r>
            <a:r>
              <a:rPr lang="en-US" dirty="0"/>
              <a:t> Classifier</a:t>
            </a:r>
          </a:p>
          <a:p>
            <a:pPr marL="742950" lvl="1" indent="-285750">
              <a:buFont typeface="Arial" panose="020B0604020202020204" pitchFamily="34" charset="0"/>
              <a:buChar char="•"/>
            </a:pPr>
            <a:r>
              <a:rPr lang="en-US" dirty="0" err="1"/>
              <a:t>DecisionTree</a:t>
            </a:r>
            <a:r>
              <a:rPr lang="en-US" dirty="0"/>
              <a:t> Classifier</a:t>
            </a:r>
          </a:p>
          <a:p>
            <a:pPr marL="742950" lvl="1" indent="-285750">
              <a:buFont typeface="Arial" panose="020B0604020202020204" pitchFamily="34" charset="0"/>
              <a:buChar char="•"/>
            </a:pPr>
            <a:r>
              <a:rPr lang="en-US" dirty="0" err="1"/>
              <a:t>RamdomForest</a:t>
            </a:r>
            <a:r>
              <a:rPr lang="en-US" dirty="0"/>
              <a:t> Classifier</a:t>
            </a:r>
          </a:p>
          <a:p>
            <a:pPr marL="742950" lvl="1" indent="-285750">
              <a:buFont typeface="Arial" panose="020B0604020202020204" pitchFamily="34" charset="0"/>
              <a:buChar char="•"/>
            </a:pPr>
            <a:r>
              <a:rPr lang="en-US" dirty="0"/>
              <a:t>Bagging</a:t>
            </a:r>
          </a:p>
          <a:p>
            <a:pPr marL="742950" lvl="1" indent="-285750">
              <a:buFont typeface="Arial" panose="020B0604020202020204" pitchFamily="34" charset="0"/>
              <a:buChar char="•"/>
            </a:pPr>
            <a:r>
              <a:rPr lang="en-US" dirty="0"/>
              <a:t>Boosting/AdaBoost</a:t>
            </a:r>
          </a:p>
        </p:txBody>
      </p:sp>
    </p:spTree>
    <p:extLst>
      <p:ext uri="{BB962C8B-B14F-4D97-AF65-F5344CB8AC3E}">
        <p14:creationId xmlns:p14="http://schemas.microsoft.com/office/powerpoint/2010/main" val="3849709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FAA10-E2F9-4021-B062-899D12774B3B}"/>
              </a:ext>
            </a:extLst>
          </p:cNvPr>
          <p:cNvSpPr>
            <a:spLocks noGrp="1"/>
          </p:cNvSpPr>
          <p:nvPr>
            <p:ph type="title"/>
          </p:nvPr>
        </p:nvSpPr>
        <p:spPr>
          <a:xfrm>
            <a:off x="803761" y="409443"/>
            <a:ext cx="6204984" cy="1344975"/>
          </a:xfrm>
        </p:spPr>
        <p:txBody>
          <a:bodyPr>
            <a:normAutofit/>
          </a:bodyPr>
          <a:lstStyle/>
          <a:p>
            <a:r>
              <a:rPr lang="en-US" sz="4000" dirty="0"/>
              <a:t>Logistic Regression</a:t>
            </a:r>
          </a:p>
        </p:txBody>
      </p:sp>
      <p:pic>
        <p:nvPicPr>
          <p:cNvPr id="6" name="Picture 5">
            <a:extLst>
              <a:ext uri="{FF2B5EF4-FFF2-40B4-BE49-F238E27FC236}">
                <a16:creationId xmlns:a16="http://schemas.microsoft.com/office/drawing/2014/main" id="{C2B3D2AB-93E7-4BFF-B3E7-D947BCA1406A}"/>
              </a:ext>
            </a:extLst>
          </p:cNvPr>
          <p:cNvPicPr>
            <a:picLocks noChangeAspect="1"/>
          </p:cNvPicPr>
          <p:nvPr/>
        </p:nvPicPr>
        <p:blipFill>
          <a:blip r:embed="rId2"/>
          <a:stretch>
            <a:fillRect/>
          </a:stretch>
        </p:blipFill>
        <p:spPr>
          <a:xfrm>
            <a:off x="6096000" y="1516278"/>
            <a:ext cx="4981575" cy="3581400"/>
          </a:xfrm>
          <a:prstGeom prst="rect">
            <a:avLst/>
          </a:prstGeom>
        </p:spPr>
      </p:pic>
      <p:pic>
        <p:nvPicPr>
          <p:cNvPr id="8" name="Picture 7">
            <a:extLst>
              <a:ext uri="{FF2B5EF4-FFF2-40B4-BE49-F238E27FC236}">
                <a16:creationId xmlns:a16="http://schemas.microsoft.com/office/drawing/2014/main" id="{16450C75-1B6E-4935-A5F7-DB56AC7E915C}"/>
              </a:ext>
            </a:extLst>
          </p:cNvPr>
          <p:cNvPicPr>
            <a:picLocks noChangeAspect="1"/>
          </p:cNvPicPr>
          <p:nvPr/>
        </p:nvPicPr>
        <p:blipFill>
          <a:blip r:embed="rId3"/>
          <a:stretch>
            <a:fillRect/>
          </a:stretch>
        </p:blipFill>
        <p:spPr>
          <a:xfrm>
            <a:off x="930166" y="1563903"/>
            <a:ext cx="4543425" cy="3533775"/>
          </a:xfrm>
          <a:prstGeom prst="rect">
            <a:avLst/>
          </a:prstGeom>
        </p:spPr>
      </p:pic>
      <p:sp>
        <p:nvSpPr>
          <p:cNvPr id="9" name="Rectangle 3">
            <a:extLst>
              <a:ext uri="{FF2B5EF4-FFF2-40B4-BE49-F238E27FC236}">
                <a16:creationId xmlns:a16="http://schemas.microsoft.com/office/drawing/2014/main" id="{43CE4DB4-F54E-4F13-A87F-B930AFA3EB70}"/>
              </a:ext>
            </a:extLst>
          </p:cNvPr>
          <p:cNvSpPr>
            <a:spLocks noChangeArrowheads="1"/>
          </p:cNvSpPr>
          <p:nvPr/>
        </p:nvSpPr>
        <p:spPr bwMode="auto">
          <a:xfrm>
            <a:off x="6418554" y="5235030"/>
            <a:ext cx="4057095"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Accuracy: 0.718085106383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Classification Error: 0.281914893617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False Positive Rate: 0.25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Precision: 0.75</a:t>
            </a:r>
            <a:r>
              <a:rPr kumimoji="0" lang="en-US" altLang="en-US" sz="1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2141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54A1-E404-47E1-B261-DDAB66C19398}"/>
              </a:ext>
            </a:extLst>
          </p:cNvPr>
          <p:cNvSpPr>
            <a:spLocks noGrp="1"/>
          </p:cNvSpPr>
          <p:nvPr>
            <p:ph type="title"/>
          </p:nvPr>
        </p:nvSpPr>
        <p:spPr>
          <a:xfrm>
            <a:off x="474426" y="73311"/>
            <a:ext cx="10515600" cy="1325563"/>
          </a:xfrm>
        </p:spPr>
        <p:txBody>
          <a:bodyPr>
            <a:normAutofit fontScale="90000"/>
          </a:bodyPr>
          <a:lstStyle/>
          <a:p>
            <a:r>
              <a:rPr lang="en-US" dirty="0"/>
              <a:t>Self Implementation of Logistic Regression</a:t>
            </a:r>
          </a:p>
        </p:txBody>
      </p:sp>
      <p:pic>
        <p:nvPicPr>
          <p:cNvPr id="8" name="Picture 7">
            <a:extLst>
              <a:ext uri="{FF2B5EF4-FFF2-40B4-BE49-F238E27FC236}">
                <a16:creationId xmlns:a16="http://schemas.microsoft.com/office/drawing/2014/main" id="{36A3895A-2C49-4FAA-A33C-9CDC1C8F6703}"/>
              </a:ext>
            </a:extLst>
          </p:cNvPr>
          <p:cNvPicPr>
            <a:picLocks noChangeAspect="1"/>
          </p:cNvPicPr>
          <p:nvPr/>
        </p:nvPicPr>
        <p:blipFill>
          <a:blip r:embed="rId2"/>
          <a:stretch>
            <a:fillRect/>
          </a:stretch>
        </p:blipFill>
        <p:spPr>
          <a:xfrm>
            <a:off x="302454" y="1137128"/>
            <a:ext cx="5868492" cy="4704379"/>
          </a:xfrm>
          <a:prstGeom prst="rect">
            <a:avLst/>
          </a:prstGeom>
        </p:spPr>
      </p:pic>
      <p:sp>
        <p:nvSpPr>
          <p:cNvPr id="4" name="Content Placeholder 3">
            <a:extLst>
              <a:ext uri="{FF2B5EF4-FFF2-40B4-BE49-F238E27FC236}">
                <a16:creationId xmlns:a16="http://schemas.microsoft.com/office/drawing/2014/main" id="{C203D55B-619D-4A18-8A10-697FC0A0021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8364E99B-8E97-485F-B101-1A4EBE3CBACA}"/>
              </a:ext>
            </a:extLst>
          </p:cNvPr>
          <p:cNvPicPr>
            <a:picLocks noChangeAspect="1"/>
          </p:cNvPicPr>
          <p:nvPr/>
        </p:nvPicPr>
        <p:blipFill>
          <a:blip r:embed="rId3"/>
          <a:stretch>
            <a:fillRect/>
          </a:stretch>
        </p:blipFill>
        <p:spPr>
          <a:xfrm>
            <a:off x="6279321" y="1137128"/>
            <a:ext cx="5610225" cy="4109575"/>
          </a:xfrm>
          <a:prstGeom prst="rect">
            <a:avLst/>
          </a:prstGeom>
        </p:spPr>
      </p:pic>
    </p:spTree>
    <p:extLst>
      <p:ext uri="{BB962C8B-B14F-4D97-AF65-F5344CB8AC3E}">
        <p14:creationId xmlns:p14="http://schemas.microsoft.com/office/powerpoint/2010/main" val="3199222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D14D-173F-4AAF-80FB-EE79FE27D23F}"/>
              </a:ext>
            </a:extLst>
          </p:cNvPr>
          <p:cNvSpPr>
            <a:spLocks noGrp="1"/>
          </p:cNvSpPr>
          <p:nvPr>
            <p:ph type="title"/>
          </p:nvPr>
        </p:nvSpPr>
        <p:spPr>
          <a:xfrm>
            <a:off x="530289" y="150521"/>
            <a:ext cx="10515600" cy="1325563"/>
          </a:xfrm>
        </p:spPr>
        <p:txBody>
          <a:bodyPr>
            <a:normAutofit/>
          </a:bodyPr>
          <a:lstStyle/>
          <a:p>
            <a:r>
              <a:rPr lang="en-US" b="1" dirty="0" err="1"/>
              <a:t>ExtraTree</a:t>
            </a:r>
            <a:r>
              <a:rPr lang="en-US" b="1" dirty="0"/>
              <a:t> Classifier</a:t>
            </a:r>
            <a:endParaRPr lang="en-US" dirty="0"/>
          </a:p>
        </p:txBody>
      </p:sp>
      <p:sp>
        <p:nvSpPr>
          <p:cNvPr id="6" name="TextBox 5">
            <a:extLst>
              <a:ext uri="{FF2B5EF4-FFF2-40B4-BE49-F238E27FC236}">
                <a16:creationId xmlns:a16="http://schemas.microsoft.com/office/drawing/2014/main" id="{F7A51E6F-A323-4048-AD99-83246CBE4652}"/>
              </a:ext>
            </a:extLst>
          </p:cNvPr>
          <p:cNvSpPr txBox="1"/>
          <p:nvPr/>
        </p:nvSpPr>
        <p:spPr>
          <a:xfrm>
            <a:off x="6928900" y="1505108"/>
            <a:ext cx="4116989" cy="2585323"/>
          </a:xfrm>
          <a:prstGeom prst="rect">
            <a:avLst/>
          </a:prstGeom>
          <a:noFill/>
        </p:spPr>
        <p:txBody>
          <a:bodyPr wrap="square" rtlCol="0">
            <a:spAutoFit/>
          </a:bodyPr>
          <a:lstStyle/>
          <a:p>
            <a:r>
              <a:rPr lang="en-US" dirty="0"/>
              <a:t>Important Features:</a:t>
            </a:r>
          </a:p>
          <a:p>
            <a:r>
              <a:rPr lang="en-US" dirty="0"/>
              <a:t>1. Age</a:t>
            </a:r>
          </a:p>
          <a:p>
            <a:r>
              <a:rPr lang="en-US" dirty="0"/>
              <a:t>2. Gender</a:t>
            </a:r>
          </a:p>
          <a:p>
            <a:r>
              <a:rPr lang="en-US" dirty="0"/>
              <a:t>3. Country</a:t>
            </a:r>
          </a:p>
          <a:p>
            <a:r>
              <a:rPr lang="en-US" dirty="0"/>
              <a:t>4. </a:t>
            </a:r>
            <a:r>
              <a:rPr lang="en-US" dirty="0" err="1"/>
              <a:t>self_employed</a:t>
            </a:r>
            <a:endParaRPr lang="en-US" dirty="0"/>
          </a:p>
          <a:p>
            <a:r>
              <a:rPr lang="en-US" dirty="0"/>
              <a:t>5. </a:t>
            </a:r>
            <a:r>
              <a:rPr lang="en-US" dirty="0" err="1"/>
              <a:t>family_history</a:t>
            </a:r>
            <a:endParaRPr lang="en-US" dirty="0"/>
          </a:p>
          <a:p>
            <a:r>
              <a:rPr lang="en-US" dirty="0"/>
              <a:t>6. </a:t>
            </a:r>
            <a:r>
              <a:rPr lang="en-US" dirty="0" err="1"/>
              <a:t>work_interfere</a:t>
            </a:r>
            <a:endParaRPr lang="en-US" dirty="0"/>
          </a:p>
          <a:p>
            <a:r>
              <a:rPr lang="en-US" dirty="0"/>
              <a:t>7. </a:t>
            </a:r>
            <a:r>
              <a:rPr lang="en-US" dirty="0" err="1"/>
              <a:t>fuelType</a:t>
            </a:r>
            <a:endParaRPr lang="en-US" dirty="0"/>
          </a:p>
          <a:p>
            <a:endParaRPr lang="en-US" dirty="0"/>
          </a:p>
        </p:txBody>
      </p:sp>
      <p:pic>
        <p:nvPicPr>
          <p:cNvPr id="8" name="Content Placeholder 7">
            <a:extLst>
              <a:ext uri="{FF2B5EF4-FFF2-40B4-BE49-F238E27FC236}">
                <a16:creationId xmlns:a16="http://schemas.microsoft.com/office/drawing/2014/main" id="{109CC459-7F2A-43C5-95E4-3A87472468AF}"/>
              </a:ext>
            </a:extLst>
          </p:cNvPr>
          <p:cNvPicPr>
            <a:picLocks noGrp="1" noChangeAspect="1"/>
          </p:cNvPicPr>
          <p:nvPr>
            <p:ph idx="1"/>
          </p:nvPr>
        </p:nvPicPr>
        <p:blipFill>
          <a:blip r:embed="rId2"/>
          <a:stretch>
            <a:fillRect/>
          </a:stretch>
        </p:blipFill>
        <p:spPr>
          <a:xfrm>
            <a:off x="854421" y="1321339"/>
            <a:ext cx="5564134" cy="4617821"/>
          </a:xfrm>
          <a:prstGeom prst="rect">
            <a:avLst/>
          </a:prstGeom>
        </p:spPr>
      </p:pic>
    </p:spTree>
    <p:extLst>
      <p:ext uri="{BB962C8B-B14F-4D97-AF65-F5344CB8AC3E}">
        <p14:creationId xmlns:p14="http://schemas.microsoft.com/office/powerpoint/2010/main" val="2771728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A285-2F8A-4F7B-AF33-1FDA490EC09A}"/>
              </a:ext>
            </a:extLst>
          </p:cNvPr>
          <p:cNvSpPr>
            <a:spLocks noGrp="1"/>
          </p:cNvSpPr>
          <p:nvPr>
            <p:ph type="title"/>
          </p:nvPr>
        </p:nvSpPr>
        <p:spPr>
          <a:xfrm>
            <a:off x="393321" y="273386"/>
            <a:ext cx="10515600" cy="979058"/>
          </a:xfrm>
        </p:spPr>
        <p:txBody>
          <a:bodyPr/>
          <a:lstStyle/>
          <a:p>
            <a:r>
              <a:rPr lang="en-US" dirty="0" err="1"/>
              <a:t>DecisionTree</a:t>
            </a:r>
            <a:r>
              <a:rPr lang="en-US" dirty="0"/>
              <a:t> Classifier</a:t>
            </a:r>
          </a:p>
        </p:txBody>
      </p:sp>
      <p:pic>
        <p:nvPicPr>
          <p:cNvPr id="8" name="Content Placeholder 7">
            <a:extLst>
              <a:ext uri="{FF2B5EF4-FFF2-40B4-BE49-F238E27FC236}">
                <a16:creationId xmlns:a16="http://schemas.microsoft.com/office/drawing/2014/main" id="{A1D343E4-18A3-44FF-B1AA-153033D8AD10}"/>
              </a:ext>
            </a:extLst>
          </p:cNvPr>
          <p:cNvPicPr>
            <a:picLocks noGrp="1" noChangeAspect="1"/>
          </p:cNvPicPr>
          <p:nvPr>
            <p:ph idx="1"/>
          </p:nvPr>
        </p:nvPicPr>
        <p:blipFill>
          <a:blip r:embed="rId2"/>
          <a:stretch>
            <a:fillRect/>
          </a:stretch>
        </p:blipFill>
        <p:spPr>
          <a:xfrm>
            <a:off x="767132" y="1252444"/>
            <a:ext cx="4638675" cy="3571875"/>
          </a:xfrm>
          <a:prstGeom prst="rect">
            <a:avLst/>
          </a:prstGeom>
        </p:spPr>
      </p:pic>
      <p:pic>
        <p:nvPicPr>
          <p:cNvPr id="9" name="Picture 8">
            <a:extLst>
              <a:ext uri="{FF2B5EF4-FFF2-40B4-BE49-F238E27FC236}">
                <a16:creationId xmlns:a16="http://schemas.microsoft.com/office/drawing/2014/main" id="{EEB4A23E-38F6-4A37-87CC-D4835A243BB2}"/>
              </a:ext>
            </a:extLst>
          </p:cNvPr>
          <p:cNvPicPr>
            <a:picLocks noChangeAspect="1"/>
          </p:cNvPicPr>
          <p:nvPr/>
        </p:nvPicPr>
        <p:blipFill>
          <a:blip r:embed="rId3"/>
          <a:stretch>
            <a:fillRect/>
          </a:stretch>
        </p:blipFill>
        <p:spPr>
          <a:xfrm>
            <a:off x="6095999" y="1252445"/>
            <a:ext cx="4943475" cy="3571875"/>
          </a:xfrm>
          <a:prstGeom prst="rect">
            <a:avLst/>
          </a:prstGeom>
        </p:spPr>
      </p:pic>
      <p:sp>
        <p:nvSpPr>
          <p:cNvPr id="10" name="Rectangle 1">
            <a:extLst>
              <a:ext uri="{FF2B5EF4-FFF2-40B4-BE49-F238E27FC236}">
                <a16:creationId xmlns:a16="http://schemas.microsoft.com/office/drawing/2014/main" id="{F3C2D773-026A-49DA-B54B-5DF4D0CD33FF}"/>
              </a:ext>
            </a:extLst>
          </p:cNvPr>
          <p:cNvSpPr>
            <a:spLocks noChangeArrowheads="1"/>
          </p:cNvSpPr>
          <p:nvPr/>
        </p:nvSpPr>
        <p:spPr bwMode="auto">
          <a:xfrm>
            <a:off x="6095998" y="4937191"/>
            <a:ext cx="3198921"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Accuracy: 0.80585106383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Classification Error: 0.19414893617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False Positive Rate: 0.338888888889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Precision: 0.751020408163</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2">
            <a:extLst>
              <a:ext uri="{FF2B5EF4-FFF2-40B4-BE49-F238E27FC236}">
                <a16:creationId xmlns:a16="http://schemas.microsoft.com/office/drawing/2014/main" id="{C2E95F45-633F-46A4-AC90-72E93C4CBF38}"/>
              </a:ext>
            </a:extLst>
          </p:cNvPr>
          <p:cNvSpPr>
            <a:spLocks noChangeArrowheads="1"/>
          </p:cNvSpPr>
          <p:nvPr/>
        </p:nvSpPr>
        <p:spPr bwMode="auto">
          <a:xfrm>
            <a:off x="767132" y="4936336"/>
            <a:ext cx="435528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Best </a:t>
            </a:r>
            <a:r>
              <a:rPr kumimoji="0" lang="en-US" alt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Params</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{'criterion': 'entropy', '</a:t>
            </a:r>
            <a:r>
              <a:rPr kumimoji="0" lang="en-US" alt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max_depth</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max_features</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17, '</a:t>
            </a:r>
            <a:r>
              <a:rPr kumimoji="0" lang="en-US" alt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min_samples_leaf</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7,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min_samples_split</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2}</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091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A285-2F8A-4F7B-AF33-1FDA490EC09A}"/>
              </a:ext>
            </a:extLst>
          </p:cNvPr>
          <p:cNvSpPr>
            <a:spLocks noGrp="1"/>
          </p:cNvSpPr>
          <p:nvPr>
            <p:ph type="title"/>
          </p:nvPr>
        </p:nvSpPr>
        <p:spPr>
          <a:xfrm>
            <a:off x="393321" y="273386"/>
            <a:ext cx="10515600" cy="979058"/>
          </a:xfrm>
        </p:spPr>
        <p:txBody>
          <a:bodyPr/>
          <a:lstStyle/>
          <a:p>
            <a:r>
              <a:rPr lang="en-US" dirty="0" err="1"/>
              <a:t>RandomForest</a:t>
            </a:r>
            <a:r>
              <a:rPr lang="en-US" dirty="0"/>
              <a:t> Classifier</a:t>
            </a:r>
          </a:p>
        </p:txBody>
      </p:sp>
      <p:sp>
        <p:nvSpPr>
          <p:cNvPr id="10" name="Rectangle 1">
            <a:extLst>
              <a:ext uri="{FF2B5EF4-FFF2-40B4-BE49-F238E27FC236}">
                <a16:creationId xmlns:a16="http://schemas.microsoft.com/office/drawing/2014/main" id="{F3C2D773-026A-49DA-B54B-5DF4D0CD33FF}"/>
              </a:ext>
            </a:extLst>
          </p:cNvPr>
          <p:cNvSpPr>
            <a:spLocks noChangeArrowheads="1"/>
          </p:cNvSpPr>
          <p:nvPr/>
        </p:nvSpPr>
        <p:spPr bwMode="auto">
          <a:xfrm>
            <a:off x="6095998" y="4937191"/>
            <a:ext cx="3198921"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Accuracy: </a:t>
            </a:r>
            <a:r>
              <a:rPr lang="en-US" altLang="en-US" sz="1400" dirty="0">
                <a:solidFill>
                  <a:srgbClr val="000000"/>
                </a:solidFill>
                <a:latin typeface="Times New Roman" panose="02020603050405020304" pitchFamily="18" charset="0"/>
                <a:cs typeface="Times New Roman" panose="02020603050405020304" pitchFamily="18" charset="0"/>
              </a:rPr>
              <a:t>0.808510638298</a:t>
            </a:r>
          </a:p>
          <a:p>
            <a:pPr eaLnBrk="0" fontAlgn="base" hangingPunct="0">
              <a:spcBef>
                <a:spcPct val="0"/>
              </a:spcBef>
              <a:spcAft>
                <a:spcPct val="0"/>
              </a:spcAft>
            </a:pPr>
            <a:r>
              <a:rPr lang="en-US" altLang="en-US" sz="1400" dirty="0">
                <a:solidFill>
                  <a:srgbClr val="000000"/>
                </a:solidFill>
                <a:latin typeface="Times New Roman" panose="02020603050405020304" pitchFamily="18" charset="0"/>
                <a:cs typeface="Times New Roman" panose="02020603050405020304" pitchFamily="18" charset="0"/>
              </a:rPr>
              <a:t>Classification Error: 0.191489361702</a:t>
            </a:r>
          </a:p>
          <a:p>
            <a:pPr lvl="0" eaLnBrk="0" fontAlgn="base" hangingPunct="0">
              <a:spcBef>
                <a:spcPct val="0"/>
              </a:spcBef>
              <a:spcAft>
                <a:spcPct val="0"/>
              </a:spcAft>
            </a:pPr>
            <a:r>
              <a:rPr lang="en-US" altLang="en-US" sz="1400" dirty="0">
                <a:solidFill>
                  <a:srgbClr val="000000"/>
                </a:solidFill>
                <a:latin typeface="Times New Roman" panose="02020603050405020304" pitchFamily="18" charset="0"/>
                <a:cs typeface="Times New Roman" panose="02020603050405020304" pitchFamily="18" charset="0"/>
              </a:rPr>
              <a:t>False Positive Rate: 0.277777777778</a:t>
            </a:r>
          </a:p>
          <a:p>
            <a:pPr lvl="0" eaLnBrk="0" fontAlgn="base" hangingPunct="0">
              <a:spcBef>
                <a:spcPct val="0"/>
              </a:spcBef>
              <a:spcAft>
                <a:spcPct val="0"/>
              </a:spcAft>
            </a:pPr>
            <a:r>
              <a:rPr lang="en-US" altLang="en-US" sz="1400" dirty="0">
                <a:solidFill>
                  <a:srgbClr val="000000"/>
                </a:solidFill>
                <a:latin typeface="Times New Roman" panose="02020603050405020304" pitchFamily="18" charset="0"/>
                <a:cs typeface="Times New Roman" panose="02020603050405020304" pitchFamily="18" charset="0"/>
              </a:rPr>
              <a:t>Precision: 0.776785714286 </a:t>
            </a:r>
          </a:p>
        </p:txBody>
      </p:sp>
      <p:sp>
        <p:nvSpPr>
          <p:cNvPr id="11" name="Rectangle 2">
            <a:extLst>
              <a:ext uri="{FF2B5EF4-FFF2-40B4-BE49-F238E27FC236}">
                <a16:creationId xmlns:a16="http://schemas.microsoft.com/office/drawing/2014/main" id="{C2E95F45-633F-46A4-AC90-72E93C4CBF38}"/>
              </a:ext>
            </a:extLst>
          </p:cNvPr>
          <p:cNvSpPr>
            <a:spLocks noChangeArrowheads="1"/>
          </p:cNvSpPr>
          <p:nvPr/>
        </p:nvSpPr>
        <p:spPr bwMode="auto">
          <a:xfrm>
            <a:off x="767132" y="4936336"/>
            <a:ext cx="435528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Best </a:t>
            </a:r>
            <a:r>
              <a:rPr kumimoji="0" lang="en-US" alt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Params</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{'criterion': 'entropy', '</a:t>
            </a:r>
            <a:r>
              <a:rPr kumimoji="0" lang="en-US" alt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max_depth</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max_features</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13, '</a:t>
            </a:r>
            <a:r>
              <a:rPr kumimoji="0" lang="en-US" alt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min_samples_leaf</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6,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min_samples_split</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5}</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F892E3AE-9E5F-439E-A47F-6DCDA685E4A4}"/>
              </a:ext>
            </a:extLst>
          </p:cNvPr>
          <p:cNvPicPr>
            <a:picLocks noGrp="1" noChangeAspect="1"/>
          </p:cNvPicPr>
          <p:nvPr>
            <p:ph idx="1"/>
          </p:nvPr>
        </p:nvPicPr>
        <p:blipFill>
          <a:blip r:embed="rId2"/>
          <a:stretch>
            <a:fillRect/>
          </a:stretch>
        </p:blipFill>
        <p:spPr>
          <a:xfrm>
            <a:off x="767132" y="1275333"/>
            <a:ext cx="4714875" cy="3571875"/>
          </a:xfrm>
          <a:prstGeom prst="rect">
            <a:avLst/>
          </a:prstGeom>
        </p:spPr>
      </p:pic>
      <p:pic>
        <p:nvPicPr>
          <p:cNvPr id="13" name="Picture 12">
            <a:extLst>
              <a:ext uri="{FF2B5EF4-FFF2-40B4-BE49-F238E27FC236}">
                <a16:creationId xmlns:a16="http://schemas.microsoft.com/office/drawing/2014/main" id="{0465F92F-ABC0-4496-95FB-1E70723708A5}"/>
              </a:ext>
            </a:extLst>
          </p:cNvPr>
          <p:cNvPicPr>
            <a:picLocks noChangeAspect="1"/>
          </p:cNvPicPr>
          <p:nvPr/>
        </p:nvPicPr>
        <p:blipFill>
          <a:blip r:embed="rId3"/>
          <a:stretch>
            <a:fillRect/>
          </a:stretch>
        </p:blipFill>
        <p:spPr>
          <a:xfrm>
            <a:off x="6095998" y="1270792"/>
            <a:ext cx="4914900" cy="3514725"/>
          </a:xfrm>
          <a:prstGeom prst="rect">
            <a:avLst/>
          </a:prstGeom>
        </p:spPr>
      </p:pic>
    </p:spTree>
    <p:extLst>
      <p:ext uri="{BB962C8B-B14F-4D97-AF65-F5344CB8AC3E}">
        <p14:creationId xmlns:p14="http://schemas.microsoft.com/office/powerpoint/2010/main" val="2434623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DED93D-53AA-49AC-A432-92B66E9DFE75}"/>
              </a:ext>
            </a:extLst>
          </p:cNvPr>
          <p:cNvSpPr>
            <a:spLocks noGrp="1"/>
          </p:cNvSpPr>
          <p:nvPr>
            <p:ph type="title"/>
          </p:nvPr>
        </p:nvSpPr>
        <p:spPr/>
        <p:txBody>
          <a:bodyPr/>
          <a:lstStyle/>
          <a:p>
            <a:r>
              <a:rPr lang="en-US" dirty="0"/>
              <a:t>Model Results</a:t>
            </a:r>
          </a:p>
        </p:txBody>
      </p:sp>
      <p:sp>
        <p:nvSpPr>
          <p:cNvPr id="5" name="TextBox 4">
            <a:extLst>
              <a:ext uri="{FF2B5EF4-FFF2-40B4-BE49-F238E27FC236}">
                <a16:creationId xmlns:a16="http://schemas.microsoft.com/office/drawing/2014/main" id="{43E64824-DBF5-4EF4-86CE-55B79CAECE70}"/>
              </a:ext>
            </a:extLst>
          </p:cNvPr>
          <p:cNvSpPr txBox="1"/>
          <p:nvPr/>
        </p:nvSpPr>
        <p:spPr>
          <a:xfrm>
            <a:off x="7474998" y="1535837"/>
            <a:ext cx="3923930" cy="2862322"/>
          </a:xfrm>
          <a:prstGeom prst="rect">
            <a:avLst/>
          </a:prstGeom>
          <a:noFill/>
        </p:spPr>
        <p:txBody>
          <a:bodyPr wrap="square" rtlCol="0">
            <a:spAutoFit/>
          </a:bodyPr>
          <a:lstStyle/>
          <a:p>
            <a:r>
              <a:rPr lang="en-US" dirty="0"/>
              <a:t>Best Accuracy: 80.85%</a:t>
            </a:r>
          </a:p>
          <a:p>
            <a:endParaRPr lang="en-US" dirty="0"/>
          </a:p>
          <a:p>
            <a:r>
              <a:rPr lang="en-US" dirty="0"/>
              <a:t>Best Model: </a:t>
            </a:r>
            <a:r>
              <a:rPr lang="en-US" dirty="0" err="1"/>
              <a:t>RandomForest</a:t>
            </a:r>
            <a:endParaRPr lang="en-US" dirty="0"/>
          </a:p>
          <a:p>
            <a:endParaRPr lang="en-US" dirty="0"/>
          </a:p>
          <a:p>
            <a:r>
              <a:rPr lang="en-US" dirty="0"/>
              <a:t>Most important features:</a:t>
            </a:r>
          </a:p>
          <a:p>
            <a:pPr marL="742950" lvl="1" indent="-285750">
              <a:buFont typeface="Arial" panose="020B0604020202020204" pitchFamily="34" charset="0"/>
              <a:buChar char="•"/>
            </a:pPr>
            <a:r>
              <a:rPr lang="en-US" dirty="0"/>
              <a:t>Age</a:t>
            </a:r>
          </a:p>
          <a:p>
            <a:pPr marL="742950" lvl="1" indent="-285750">
              <a:buFont typeface="Arial" panose="020B0604020202020204" pitchFamily="34" charset="0"/>
              <a:buChar char="•"/>
            </a:pPr>
            <a:r>
              <a:rPr lang="en-US" dirty="0"/>
              <a:t>Gender</a:t>
            </a:r>
          </a:p>
          <a:p>
            <a:pPr marL="742950" lvl="1" indent="-285750">
              <a:buFont typeface="Arial" panose="020B0604020202020204" pitchFamily="34" charset="0"/>
              <a:buChar char="•"/>
            </a:pPr>
            <a:r>
              <a:rPr lang="en-US" dirty="0"/>
              <a:t>Country</a:t>
            </a:r>
          </a:p>
          <a:p>
            <a:pPr marL="742950" lvl="1" indent="-285750">
              <a:buFont typeface="Arial" panose="020B0604020202020204" pitchFamily="34" charset="0"/>
              <a:buChar char="•"/>
            </a:pPr>
            <a:r>
              <a:rPr lang="en-US" dirty="0" err="1"/>
              <a:t>self_employed</a:t>
            </a:r>
            <a:endParaRPr lang="en-US" dirty="0"/>
          </a:p>
          <a:p>
            <a:pPr marL="742950" lvl="1" indent="-285750">
              <a:buFont typeface="Arial" panose="020B0604020202020204" pitchFamily="34" charset="0"/>
              <a:buChar char="•"/>
            </a:pPr>
            <a:r>
              <a:rPr lang="en-US" dirty="0" err="1"/>
              <a:t>family_history</a:t>
            </a:r>
            <a:endParaRPr lang="en-US" dirty="0"/>
          </a:p>
        </p:txBody>
      </p:sp>
      <p:pic>
        <p:nvPicPr>
          <p:cNvPr id="7" name="Picture 6">
            <a:extLst>
              <a:ext uri="{FF2B5EF4-FFF2-40B4-BE49-F238E27FC236}">
                <a16:creationId xmlns:a16="http://schemas.microsoft.com/office/drawing/2014/main" id="{A8ACD1E0-AE15-43FF-9707-3A89CA8329A2}"/>
              </a:ext>
            </a:extLst>
          </p:cNvPr>
          <p:cNvPicPr>
            <a:picLocks noChangeAspect="1"/>
          </p:cNvPicPr>
          <p:nvPr/>
        </p:nvPicPr>
        <p:blipFill>
          <a:blip r:embed="rId2"/>
          <a:stretch>
            <a:fillRect/>
          </a:stretch>
        </p:blipFill>
        <p:spPr>
          <a:xfrm>
            <a:off x="793071" y="1535837"/>
            <a:ext cx="6335697" cy="3840834"/>
          </a:xfrm>
          <a:prstGeom prst="rect">
            <a:avLst/>
          </a:prstGeom>
        </p:spPr>
      </p:pic>
    </p:spTree>
    <p:extLst>
      <p:ext uri="{BB962C8B-B14F-4D97-AF65-F5344CB8AC3E}">
        <p14:creationId xmlns:p14="http://schemas.microsoft.com/office/powerpoint/2010/main" val="511438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14F8B-D433-4764-9768-121A158D9C5B}"/>
              </a:ext>
            </a:extLst>
          </p:cNvPr>
          <p:cNvSpPr>
            <a:spLocks noGrp="1"/>
          </p:cNvSpPr>
          <p:nvPr>
            <p:ph idx="1"/>
          </p:nvPr>
        </p:nvSpPr>
        <p:spPr>
          <a:xfrm>
            <a:off x="609600" y="1640356"/>
            <a:ext cx="10972800" cy="4525963"/>
          </a:xfrm>
        </p:spPr>
        <p:txBody>
          <a:bodyPr>
            <a:normAutofit lnSpcReduction="10000"/>
          </a:bodyPr>
          <a:lstStyle/>
          <a:p>
            <a:pPr>
              <a:buFont typeface="Arial" panose="020B0604020202020204" pitchFamily="34" charset="0"/>
              <a:buChar char="•"/>
            </a:pPr>
            <a:r>
              <a:rPr lang="en-US" sz="3600" dirty="0"/>
              <a:t>About the Survey</a:t>
            </a:r>
          </a:p>
          <a:p>
            <a:pPr>
              <a:buFont typeface="Arial" panose="020B0604020202020204" pitchFamily="34" charset="0"/>
              <a:buChar char="•"/>
            </a:pPr>
            <a:r>
              <a:rPr lang="en-US" sz="3600" dirty="0"/>
              <a:t>Objective</a:t>
            </a:r>
          </a:p>
          <a:p>
            <a:pPr>
              <a:buFont typeface="Arial" panose="020B0604020202020204" pitchFamily="34" charset="0"/>
              <a:buChar char="•"/>
            </a:pPr>
            <a:r>
              <a:rPr lang="en-US" sz="3600" dirty="0"/>
              <a:t>Dataset and Acknowledgments</a:t>
            </a:r>
          </a:p>
          <a:p>
            <a:pPr>
              <a:buFont typeface="Arial" panose="020B0604020202020204" pitchFamily="34" charset="0"/>
              <a:buChar char="•"/>
            </a:pPr>
            <a:r>
              <a:rPr lang="en-US" sz="3600" dirty="0"/>
              <a:t>Data Wrangling</a:t>
            </a:r>
          </a:p>
          <a:p>
            <a:pPr>
              <a:buFont typeface="Arial" panose="020B0604020202020204" pitchFamily="34" charset="0"/>
              <a:buChar char="•"/>
            </a:pPr>
            <a:r>
              <a:rPr lang="en-US" sz="3600" dirty="0"/>
              <a:t>Data Visualization and Insights</a:t>
            </a:r>
          </a:p>
          <a:p>
            <a:pPr>
              <a:buFont typeface="Arial" panose="020B0604020202020204" pitchFamily="34" charset="0"/>
              <a:buChar char="•"/>
            </a:pPr>
            <a:r>
              <a:rPr lang="en-US" sz="3600" dirty="0"/>
              <a:t>Machine Learning and Insights</a:t>
            </a:r>
          </a:p>
          <a:p>
            <a:pPr>
              <a:buFont typeface="Arial" panose="020B0604020202020204" pitchFamily="34" charset="0"/>
              <a:buChar char="•"/>
            </a:pPr>
            <a:r>
              <a:rPr lang="en-US" sz="3600" dirty="0"/>
              <a:t>Conclusions</a:t>
            </a:r>
          </a:p>
          <a:p>
            <a:pPr>
              <a:buFont typeface="Arial" panose="020B0604020202020204" pitchFamily="34" charset="0"/>
              <a:buChar char="•"/>
            </a:pPr>
            <a:r>
              <a:rPr lang="en-US" sz="3600" dirty="0"/>
              <a:t>Recommendations</a:t>
            </a:r>
          </a:p>
          <a:p>
            <a:pPr marL="0" indent="0">
              <a:buNone/>
            </a:pPr>
            <a:endParaRPr lang="en-IN" dirty="0"/>
          </a:p>
        </p:txBody>
      </p:sp>
      <p:sp>
        <p:nvSpPr>
          <p:cNvPr id="2" name="Title 1">
            <a:extLst>
              <a:ext uri="{FF2B5EF4-FFF2-40B4-BE49-F238E27FC236}">
                <a16:creationId xmlns:a16="http://schemas.microsoft.com/office/drawing/2014/main" id="{7861DC81-02A4-4C01-8848-04AC2490A1A5}"/>
              </a:ext>
            </a:extLst>
          </p:cNvPr>
          <p:cNvSpPr>
            <a:spLocks noGrp="1"/>
          </p:cNvSpPr>
          <p:nvPr>
            <p:ph type="title"/>
          </p:nvPr>
        </p:nvSpPr>
        <p:spPr>
          <a:xfrm>
            <a:off x="609600" y="274638"/>
            <a:ext cx="10972800" cy="1136719"/>
          </a:xfrm>
        </p:spPr>
        <p:txBody>
          <a:bodyPr numCol="2">
            <a:normAutofit/>
          </a:bodyPr>
          <a:lstStyle/>
          <a:p>
            <a:r>
              <a:rPr lang="en-US" sz="4900" dirty="0"/>
              <a:t>Contents</a:t>
            </a:r>
            <a:br>
              <a:rPr lang="en-IN" dirty="0"/>
            </a:br>
            <a:endParaRPr lang="en-IN" dirty="0"/>
          </a:p>
        </p:txBody>
      </p:sp>
    </p:spTree>
    <p:extLst>
      <p:ext uri="{BB962C8B-B14F-4D97-AF65-F5344CB8AC3E}">
        <p14:creationId xmlns:p14="http://schemas.microsoft.com/office/powerpoint/2010/main" val="585951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4B6CFD-4793-42D6-8E0D-309EF6554B72}"/>
              </a:ext>
            </a:extLst>
          </p:cNvPr>
          <p:cNvSpPr>
            <a:spLocks noGrp="1"/>
          </p:cNvSpPr>
          <p:nvPr>
            <p:ph idx="1"/>
          </p:nvPr>
        </p:nvSpPr>
        <p:spPr>
          <a:xfrm>
            <a:off x="609600" y="772357"/>
            <a:ext cx="10972800" cy="5406500"/>
          </a:xfrm>
        </p:spPr>
        <p:txBody>
          <a:bodyPr>
            <a:normAutofit/>
          </a:bodyPr>
          <a:lstStyle/>
          <a:p>
            <a:r>
              <a:rPr lang="en-US" dirty="0"/>
              <a:t>For Employers –</a:t>
            </a:r>
          </a:p>
          <a:p>
            <a:pPr lvl="1"/>
            <a:r>
              <a:rPr lang="en-US" sz="1600" dirty="0"/>
              <a:t>More than 50% of employees are suffering from mental health issues. So, </a:t>
            </a:r>
            <a:r>
              <a:rPr lang="en-US" sz="1600" b="1" dirty="0"/>
              <a:t>employers should mandate the provision health programs to its employees</a:t>
            </a:r>
          </a:p>
          <a:p>
            <a:pPr lvl="1"/>
            <a:r>
              <a:rPr lang="en-US" sz="1600" b="1" dirty="0"/>
              <a:t>Allow flexible work environment </a:t>
            </a:r>
            <a:r>
              <a:rPr lang="en-US" sz="1600" dirty="0"/>
              <a:t>– Flexible scheduling, Modified break schedule, Work from home/Flexi-place</a:t>
            </a:r>
          </a:p>
          <a:p>
            <a:pPr lvl="1"/>
            <a:r>
              <a:rPr lang="en-US" sz="1600" dirty="0"/>
              <a:t>Provide </a:t>
            </a:r>
            <a:r>
              <a:rPr lang="en-US" sz="1600" b="1" dirty="0"/>
              <a:t>day-to-day guidance and feedback</a:t>
            </a:r>
            <a:r>
              <a:rPr lang="en-US" sz="1600" dirty="0"/>
              <a:t>. Also, </a:t>
            </a:r>
            <a:r>
              <a:rPr lang="en-US" sz="1600" b="1" dirty="0"/>
              <a:t>positive praise and reinforcement </a:t>
            </a:r>
            <a:r>
              <a:rPr lang="en-US" sz="1600" dirty="0"/>
              <a:t>will be beneficial to employees</a:t>
            </a:r>
          </a:p>
          <a:p>
            <a:pPr lvl="1"/>
            <a:r>
              <a:rPr lang="en-US" sz="1600" dirty="0"/>
              <a:t>This type of prediction model can be used in finding key factors for other issues within the organization</a:t>
            </a:r>
          </a:p>
          <a:p>
            <a:pPr marL="393192" lvl="1" indent="0">
              <a:buNone/>
            </a:pPr>
            <a:r>
              <a:rPr lang="en-US" sz="1200" b="1" i="1" dirty="0"/>
              <a:t>* Most of these recommendations will lead to policy changes in the organization which is subject to various factors like country policy, size of organization, employee data privacy etc.</a:t>
            </a:r>
            <a:r>
              <a:rPr lang="en-US" sz="1600" i="1" dirty="0"/>
              <a:t> </a:t>
            </a:r>
          </a:p>
          <a:p>
            <a:pPr marL="393192" lvl="1" indent="0">
              <a:buNone/>
            </a:pPr>
            <a:r>
              <a:rPr lang="en-US" sz="1600" dirty="0"/>
              <a:t> </a:t>
            </a:r>
          </a:p>
          <a:p>
            <a:r>
              <a:rPr lang="en-US" dirty="0"/>
              <a:t>For Employees </a:t>
            </a:r>
            <a:r>
              <a:rPr lang="en-US" sz="2200" dirty="0"/>
              <a:t>–</a:t>
            </a:r>
          </a:p>
          <a:p>
            <a:pPr lvl="1"/>
            <a:r>
              <a:rPr lang="en-US" sz="1600" dirty="0"/>
              <a:t>Employees should </a:t>
            </a:r>
            <a:r>
              <a:rPr lang="en-US" sz="1600" b="1" dirty="0"/>
              <a:t>talk to employers about their mental health issues</a:t>
            </a:r>
            <a:r>
              <a:rPr lang="en-US" sz="1600" dirty="0"/>
              <a:t> so that they can aid them with benefit provisions like working from home, extra leaves etc.</a:t>
            </a:r>
          </a:p>
          <a:p>
            <a:pPr lvl="1"/>
            <a:r>
              <a:rPr lang="en-US" sz="1600" dirty="0"/>
              <a:t>Employees should be </a:t>
            </a:r>
            <a:r>
              <a:rPr lang="en-US" sz="1600" b="1" dirty="0"/>
              <a:t>aware of their health coverage and aid programs</a:t>
            </a:r>
            <a:r>
              <a:rPr lang="en-US" sz="1600" dirty="0"/>
              <a:t> provided by their employer and should actively participate in any wellness program.</a:t>
            </a:r>
          </a:p>
          <a:p>
            <a:pPr lvl="1"/>
            <a:r>
              <a:rPr lang="en-US" sz="1600" dirty="0"/>
              <a:t>Proper </a:t>
            </a:r>
            <a:r>
              <a:rPr lang="en-US" sz="1600" b="1" dirty="0"/>
              <a:t>feedback</a:t>
            </a:r>
            <a:r>
              <a:rPr lang="en-US" sz="1600" dirty="0"/>
              <a:t> should be given related to effectiveness of the employer’s health program while leaving the organization. This might help in improving existing health policies.</a:t>
            </a:r>
          </a:p>
          <a:p>
            <a:endParaRPr lang="en-US" sz="2200" dirty="0"/>
          </a:p>
        </p:txBody>
      </p:sp>
      <p:sp>
        <p:nvSpPr>
          <p:cNvPr id="3" name="Title 2">
            <a:extLst>
              <a:ext uri="{FF2B5EF4-FFF2-40B4-BE49-F238E27FC236}">
                <a16:creationId xmlns:a16="http://schemas.microsoft.com/office/drawing/2014/main" id="{B0123B1C-8EF2-444A-90FB-692CCC1F85B1}"/>
              </a:ext>
            </a:extLst>
          </p:cNvPr>
          <p:cNvSpPr>
            <a:spLocks noGrp="1"/>
          </p:cNvSpPr>
          <p:nvPr>
            <p:ph type="title"/>
          </p:nvPr>
        </p:nvSpPr>
        <p:spPr>
          <a:xfrm>
            <a:off x="609600" y="114840"/>
            <a:ext cx="10972800" cy="657517"/>
          </a:xfrm>
        </p:spPr>
        <p:txBody>
          <a:bodyPr>
            <a:normAutofit fontScale="90000"/>
          </a:bodyPr>
          <a:lstStyle/>
          <a:p>
            <a:r>
              <a:rPr lang="en-US" dirty="0"/>
              <a:t>Recommendations</a:t>
            </a:r>
          </a:p>
        </p:txBody>
      </p:sp>
    </p:spTree>
    <p:extLst>
      <p:ext uri="{BB962C8B-B14F-4D97-AF65-F5344CB8AC3E}">
        <p14:creationId xmlns:p14="http://schemas.microsoft.com/office/powerpoint/2010/main" val="1182488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B2A44-E559-435E-9852-2AEBC2B530D1}"/>
              </a:ext>
            </a:extLst>
          </p:cNvPr>
          <p:cNvSpPr>
            <a:spLocks noGrp="1"/>
          </p:cNvSpPr>
          <p:nvPr>
            <p:ph type="title"/>
          </p:nvPr>
        </p:nvSpPr>
        <p:spPr>
          <a:xfrm>
            <a:off x="484239" y="1102545"/>
            <a:ext cx="10515600" cy="1325563"/>
          </a:xfrm>
        </p:spPr>
        <p:txBody>
          <a:bodyPr>
            <a:normAutofit fontScale="90000"/>
          </a:bodyPr>
          <a:lstStyle/>
          <a:p>
            <a:pPr algn="ctr"/>
            <a:r>
              <a:rPr lang="en-IN" sz="8800" dirty="0"/>
              <a:t>Thank You!!!</a:t>
            </a:r>
          </a:p>
        </p:txBody>
      </p:sp>
      <p:sp>
        <p:nvSpPr>
          <p:cNvPr id="4" name="Title 1">
            <a:extLst>
              <a:ext uri="{FF2B5EF4-FFF2-40B4-BE49-F238E27FC236}">
                <a16:creationId xmlns:a16="http://schemas.microsoft.com/office/drawing/2014/main" id="{DE846CA4-E2FC-43C0-A4AC-200FB52ADA37}"/>
              </a:ext>
            </a:extLst>
          </p:cNvPr>
          <p:cNvSpPr txBox="1">
            <a:spLocks/>
          </p:cNvSpPr>
          <p:nvPr/>
        </p:nvSpPr>
        <p:spPr>
          <a:xfrm>
            <a:off x="484239" y="2550160"/>
            <a:ext cx="10515600" cy="30276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800" b="1" dirty="0">
                <a:solidFill>
                  <a:schemeClr val="tx2"/>
                </a:solidFill>
                <a:effectLst>
                  <a:outerShdw blurRad="31750" dist="25400" dir="5400000" algn="tl" rotWithShape="0">
                    <a:srgbClr val="000000">
                      <a:alpha val="25000"/>
                    </a:srgbClr>
                  </a:outerShdw>
                </a:effectLst>
              </a:rPr>
              <a:t>Questions?</a:t>
            </a:r>
          </a:p>
        </p:txBody>
      </p:sp>
    </p:spTree>
    <p:extLst>
      <p:ext uri="{BB962C8B-B14F-4D97-AF65-F5344CB8AC3E}">
        <p14:creationId xmlns:p14="http://schemas.microsoft.com/office/powerpoint/2010/main" val="1069356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D45904-794E-4143-A808-CB6A4B7E3440}"/>
              </a:ext>
            </a:extLst>
          </p:cNvPr>
          <p:cNvSpPr>
            <a:spLocks noGrp="1"/>
          </p:cNvSpPr>
          <p:nvPr>
            <p:ph idx="1"/>
          </p:nvPr>
        </p:nvSpPr>
        <p:spPr/>
        <p:txBody>
          <a:bodyPr/>
          <a:lstStyle/>
          <a:p>
            <a:r>
              <a:rPr lang="en-IN" dirty="0"/>
              <a:t>Survey was taken in the year 2014 by Open Sourcing Mental Illness (OSMI)</a:t>
            </a:r>
          </a:p>
          <a:p>
            <a:pPr lvl="1"/>
            <a:r>
              <a:rPr lang="en-IN" sz="1600" dirty="0"/>
              <a:t>non profit corporation dedicated to raising awareness, educating, and providing resources to support mental wellness in the tech and open source communities</a:t>
            </a:r>
          </a:p>
          <a:p>
            <a:endParaRPr lang="en-IN" dirty="0"/>
          </a:p>
          <a:p>
            <a:r>
              <a:rPr lang="en-IN" dirty="0"/>
              <a:t>Some of the questions asked –</a:t>
            </a:r>
          </a:p>
          <a:p>
            <a:pPr lvl="1"/>
            <a:r>
              <a:rPr lang="en-IN" sz="2000" dirty="0"/>
              <a:t>Are you self-employed?</a:t>
            </a:r>
          </a:p>
          <a:p>
            <a:pPr lvl="1"/>
            <a:r>
              <a:rPr lang="en-IN" sz="2000" dirty="0"/>
              <a:t>Does your employer provide mental health benefits as part of healthcare coverage?</a:t>
            </a:r>
          </a:p>
          <a:p>
            <a:pPr lvl="1"/>
            <a:r>
              <a:rPr lang="en-IN" sz="2000" dirty="0"/>
              <a:t>Do you think that discussing a mental health disorder with your employer would have negative consequences?</a:t>
            </a:r>
            <a:endParaRPr lang="en-IN" dirty="0"/>
          </a:p>
          <a:p>
            <a:pPr lvl="1"/>
            <a:endParaRPr lang="en-IN" dirty="0"/>
          </a:p>
          <a:p>
            <a:pPr lvl="1"/>
            <a:endParaRPr lang="en-IN" dirty="0"/>
          </a:p>
        </p:txBody>
      </p:sp>
      <p:sp>
        <p:nvSpPr>
          <p:cNvPr id="3" name="Title 2">
            <a:extLst>
              <a:ext uri="{FF2B5EF4-FFF2-40B4-BE49-F238E27FC236}">
                <a16:creationId xmlns:a16="http://schemas.microsoft.com/office/drawing/2014/main" id="{CC2295A6-CC75-4663-B0FA-6EF99530ADF8}"/>
              </a:ext>
            </a:extLst>
          </p:cNvPr>
          <p:cNvSpPr>
            <a:spLocks noGrp="1"/>
          </p:cNvSpPr>
          <p:nvPr>
            <p:ph type="title"/>
          </p:nvPr>
        </p:nvSpPr>
        <p:spPr/>
        <p:txBody>
          <a:bodyPr>
            <a:normAutofit fontScale="90000"/>
          </a:bodyPr>
          <a:lstStyle/>
          <a:p>
            <a:r>
              <a:rPr lang="en-US" sz="4400" dirty="0"/>
              <a:t>About the Survey</a:t>
            </a:r>
            <a:br>
              <a:rPr lang="en-US" sz="4400" dirty="0"/>
            </a:br>
            <a:endParaRPr lang="en-IN" dirty="0"/>
          </a:p>
        </p:txBody>
      </p:sp>
    </p:spTree>
    <p:extLst>
      <p:ext uri="{BB962C8B-B14F-4D97-AF65-F5344CB8AC3E}">
        <p14:creationId xmlns:p14="http://schemas.microsoft.com/office/powerpoint/2010/main" val="107343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B8B50B-1A50-487E-8092-308339889D8C}"/>
              </a:ext>
            </a:extLst>
          </p:cNvPr>
          <p:cNvSpPr>
            <a:spLocks noGrp="1"/>
          </p:cNvSpPr>
          <p:nvPr>
            <p:ph idx="1"/>
          </p:nvPr>
        </p:nvSpPr>
        <p:spPr>
          <a:xfrm>
            <a:off x="609600" y="1779503"/>
            <a:ext cx="10972800" cy="4525963"/>
          </a:xfrm>
        </p:spPr>
        <p:txBody>
          <a:bodyPr/>
          <a:lstStyle/>
          <a:p>
            <a:r>
              <a:rPr lang="en-IN" sz="3200" dirty="0"/>
              <a:t>To find strongest predictors of mental health illness in the workplace in order to improve the workplace for both employees and employers</a:t>
            </a:r>
          </a:p>
          <a:p>
            <a:pPr marL="109728" indent="0">
              <a:buNone/>
            </a:pPr>
            <a:endParaRPr lang="en-IN" sz="3200" dirty="0"/>
          </a:p>
          <a:p>
            <a:r>
              <a:rPr lang="en-IN" sz="3200" dirty="0"/>
              <a:t>Can you predict whether a patient should be treated of his/her mental illness or not</a:t>
            </a:r>
            <a:endParaRPr lang="en-US" sz="3200" dirty="0"/>
          </a:p>
          <a:p>
            <a:pPr marL="109728" indent="0">
              <a:buNone/>
            </a:pPr>
            <a:endParaRPr lang="en-US" dirty="0"/>
          </a:p>
        </p:txBody>
      </p:sp>
      <p:sp>
        <p:nvSpPr>
          <p:cNvPr id="3" name="Title 2">
            <a:extLst>
              <a:ext uri="{FF2B5EF4-FFF2-40B4-BE49-F238E27FC236}">
                <a16:creationId xmlns:a16="http://schemas.microsoft.com/office/drawing/2014/main" id="{FEF51E74-95F0-4CF2-8A65-A6AD7741743A}"/>
              </a:ext>
            </a:extLst>
          </p:cNvPr>
          <p:cNvSpPr>
            <a:spLocks noGrp="1"/>
          </p:cNvSpPr>
          <p:nvPr>
            <p:ph type="title"/>
          </p:nvPr>
        </p:nvSpPr>
        <p:spPr/>
        <p:txBody>
          <a:bodyPr/>
          <a:lstStyle/>
          <a:p>
            <a:r>
              <a:rPr lang="en-IN" sz="4900" dirty="0"/>
              <a:t>Objective</a:t>
            </a:r>
          </a:p>
        </p:txBody>
      </p:sp>
    </p:spTree>
    <p:extLst>
      <p:ext uri="{BB962C8B-B14F-4D97-AF65-F5344CB8AC3E}">
        <p14:creationId xmlns:p14="http://schemas.microsoft.com/office/powerpoint/2010/main" val="371520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E652EF-8BAB-494C-A21D-0C31261D99D5}"/>
              </a:ext>
            </a:extLst>
          </p:cNvPr>
          <p:cNvSpPr>
            <a:spLocks noGrp="1"/>
          </p:cNvSpPr>
          <p:nvPr>
            <p:ph idx="1"/>
          </p:nvPr>
        </p:nvSpPr>
        <p:spPr>
          <a:xfrm>
            <a:off x="609600" y="1481329"/>
            <a:ext cx="4777409" cy="4525963"/>
          </a:xfrm>
        </p:spPr>
        <p:txBody>
          <a:bodyPr>
            <a:normAutofit/>
          </a:bodyPr>
          <a:lstStyle/>
          <a:p>
            <a:pPr>
              <a:lnSpc>
                <a:spcPct val="150000"/>
              </a:lnSpc>
              <a:buFont typeface="Arial" panose="020B0604020202020204" pitchFamily="34" charset="0"/>
              <a:buChar char="•"/>
            </a:pPr>
            <a:r>
              <a:rPr lang="en-IN" sz="2100" dirty="0"/>
              <a:t>Dataset taken from Kaggle</a:t>
            </a:r>
          </a:p>
          <a:p>
            <a:pPr>
              <a:lnSpc>
                <a:spcPct val="150000"/>
              </a:lnSpc>
              <a:buFont typeface="Arial" panose="020B0604020202020204" pitchFamily="34" charset="0"/>
              <a:buChar char="•"/>
            </a:pPr>
            <a:r>
              <a:rPr lang="en-IN" sz="2100" dirty="0"/>
              <a:t>Over 1200 survey responses received for 25 questions asked</a:t>
            </a:r>
          </a:p>
          <a:p>
            <a:pPr>
              <a:lnSpc>
                <a:spcPct val="150000"/>
              </a:lnSpc>
              <a:buFont typeface="Arial" panose="020B0604020202020204" pitchFamily="34" charset="0"/>
              <a:buChar char="•"/>
            </a:pPr>
            <a:r>
              <a:rPr lang="en-IN" sz="2100" dirty="0"/>
              <a:t>References:</a:t>
            </a:r>
          </a:p>
          <a:p>
            <a:pPr lvl="1">
              <a:lnSpc>
                <a:spcPct val="150000"/>
              </a:lnSpc>
              <a:buFont typeface="Arial" panose="020B0604020202020204" pitchFamily="34" charset="0"/>
              <a:buChar char="•"/>
            </a:pPr>
            <a:r>
              <a:rPr lang="en-IN" sz="1400" u="sng" dirty="0">
                <a:hlinkClick r:id="rId2"/>
              </a:rPr>
              <a:t>https://www.kaggle.com/kairosart/machine-learning-for-mental-health</a:t>
            </a:r>
            <a:r>
              <a:rPr lang="en-IN" sz="2000" dirty="0"/>
              <a:t> </a:t>
            </a:r>
          </a:p>
          <a:p>
            <a:pPr lvl="1">
              <a:lnSpc>
                <a:spcPct val="150000"/>
              </a:lnSpc>
              <a:buFont typeface="Arial" panose="020B0604020202020204" pitchFamily="34" charset="0"/>
              <a:buChar char="•"/>
            </a:pPr>
            <a:r>
              <a:rPr lang="en-IN" sz="1400" u="sng" dirty="0">
                <a:hlinkClick r:id="rId3"/>
              </a:rPr>
              <a:t>https://beckernick.github.io/logistic-regression-from-scratch/</a:t>
            </a:r>
            <a:endParaRPr lang="en-IN" sz="1400" dirty="0"/>
          </a:p>
        </p:txBody>
      </p:sp>
      <p:sp>
        <p:nvSpPr>
          <p:cNvPr id="3" name="Title 2">
            <a:extLst>
              <a:ext uri="{FF2B5EF4-FFF2-40B4-BE49-F238E27FC236}">
                <a16:creationId xmlns:a16="http://schemas.microsoft.com/office/drawing/2014/main" id="{DC6DDB36-AD3A-4235-9259-D44CE7575CAC}"/>
              </a:ext>
            </a:extLst>
          </p:cNvPr>
          <p:cNvSpPr>
            <a:spLocks noGrp="1"/>
          </p:cNvSpPr>
          <p:nvPr>
            <p:ph type="title"/>
          </p:nvPr>
        </p:nvSpPr>
        <p:spPr/>
        <p:txBody>
          <a:bodyPr/>
          <a:lstStyle/>
          <a:p>
            <a:r>
              <a:rPr lang="en-IN" dirty="0"/>
              <a:t>Dataset and Acknowledgements</a:t>
            </a:r>
          </a:p>
        </p:txBody>
      </p:sp>
      <p:pic>
        <p:nvPicPr>
          <p:cNvPr id="4" name="Picture 3">
            <a:extLst>
              <a:ext uri="{FF2B5EF4-FFF2-40B4-BE49-F238E27FC236}">
                <a16:creationId xmlns:a16="http://schemas.microsoft.com/office/drawing/2014/main" id="{85697515-13F8-448D-9791-E41908CED7B9}"/>
              </a:ext>
            </a:extLst>
          </p:cNvPr>
          <p:cNvPicPr>
            <a:picLocks noChangeAspect="1"/>
          </p:cNvPicPr>
          <p:nvPr/>
        </p:nvPicPr>
        <p:blipFill>
          <a:blip r:embed="rId4"/>
          <a:stretch>
            <a:fillRect/>
          </a:stretch>
        </p:blipFill>
        <p:spPr>
          <a:xfrm>
            <a:off x="5538671" y="1242390"/>
            <a:ext cx="6653329" cy="5347253"/>
          </a:xfrm>
          <a:prstGeom prst="rect">
            <a:avLst/>
          </a:prstGeom>
        </p:spPr>
      </p:pic>
    </p:spTree>
    <p:extLst>
      <p:ext uri="{BB962C8B-B14F-4D97-AF65-F5344CB8AC3E}">
        <p14:creationId xmlns:p14="http://schemas.microsoft.com/office/powerpoint/2010/main" val="3410607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472DDF-22F3-4573-B77E-2D221DCD1DD8}"/>
              </a:ext>
            </a:extLst>
          </p:cNvPr>
          <p:cNvSpPr>
            <a:spLocks noGrp="1"/>
          </p:cNvSpPr>
          <p:nvPr>
            <p:ph idx="1"/>
          </p:nvPr>
        </p:nvSpPr>
        <p:spPr/>
        <p:txBody>
          <a:bodyPr>
            <a:normAutofit/>
          </a:bodyPr>
          <a:lstStyle/>
          <a:p>
            <a:pPr>
              <a:lnSpc>
                <a:spcPct val="150000"/>
              </a:lnSpc>
              <a:buFont typeface="Arial" panose="020B0604020202020204" pitchFamily="34" charset="0"/>
              <a:buChar char="•"/>
            </a:pPr>
            <a:r>
              <a:rPr lang="en-IN" sz="2800" dirty="0"/>
              <a:t>Dropping Unnecessary columns</a:t>
            </a:r>
          </a:p>
          <a:p>
            <a:pPr lvl="3">
              <a:lnSpc>
                <a:spcPct val="150000"/>
              </a:lnSpc>
              <a:buFont typeface="Arial" panose="020B0604020202020204" pitchFamily="34" charset="0"/>
              <a:buChar char="•"/>
            </a:pPr>
            <a:r>
              <a:rPr lang="en-IN" sz="2000" dirty="0"/>
              <a:t>Timestamp, comments etc.</a:t>
            </a:r>
          </a:p>
          <a:p>
            <a:pPr>
              <a:lnSpc>
                <a:spcPct val="150000"/>
              </a:lnSpc>
              <a:buFont typeface="Arial" panose="020B0604020202020204" pitchFamily="34" charset="0"/>
              <a:buChar char="•"/>
            </a:pPr>
            <a:r>
              <a:rPr lang="en-IN" sz="2800" dirty="0"/>
              <a:t>Removing Outliers</a:t>
            </a:r>
          </a:p>
          <a:p>
            <a:pPr lvl="3">
              <a:lnSpc>
                <a:spcPct val="150000"/>
              </a:lnSpc>
              <a:buFont typeface="Arial" panose="020B0604020202020204" pitchFamily="34" charset="0"/>
              <a:buChar char="•"/>
            </a:pPr>
            <a:r>
              <a:rPr lang="en-IN" sz="2000" dirty="0"/>
              <a:t>Age (keeping it between 18 and 75)</a:t>
            </a:r>
          </a:p>
          <a:p>
            <a:pPr>
              <a:lnSpc>
                <a:spcPct val="150000"/>
              </a:lnSpc>
              <a:buFont typeface="Arial" panose="020B0604020202020204" pitchFamily="34" charset="0"/>
              <a:buChar char="•"/>
            </a:pPr>
            <a:r>
              <a:rPr lang="en-IN" sz="2800" dirty="0"/>
              <a:t>Renaming Categorical values</a:t>
            </a:r>
          </a:p>
          <a:p>
            <a:pPr lvl="3">
              <a:lnSpc>
                <a:spcPct val="150000"/>
              </a:lnSpc>
              <a:buFont typeface="Arial" panose="020B0604020202020204" pitchFamily="34" charset="0"/>
              <a:buChar char="•"/>
            </a:pPr>
            <a:r>
              <a:rPr lang="en-IN" sz="2000" dirty="0"/>
              <a:t>Gender, </a:t>
            </a:r>
            <a:r>
              <a:rPr lang="en-IN" sz="2000" dirty="0" err="1"/>
              <a:t>self_employed</a:t>
            </a:r>
            <a:r>
              <a:rPr lang="en-IN" sz="2000" dirty="0"/>
              <a:t> etc.</a:t>
            </a:r>
          </a:p>
          <a:p>
            <a:endParaRPr lang="en-IN" dirty="0"/>
          </a:p>
        </p:txBody>
      </p:sp>
      <p:sp>
        <p:nvSpPr>
          <p:cNvPr id="3" name="Title 2">
            <a:extLst>
              <a:ext uri="{FF2B5EF4-FFF2-40B4-BE49-F238E27FC236}">
                <a16:creationId xmlns:a16="http://schemas.microsoft.com/office/drawing/2014/main" id="{A46226A8-5D09-4665-BB8C-19C021EC46AF}"/>
              </a:ext>
            </a:extLst>
          </p:cNvPr>
          <p:cNvSpPr>
            <a:spLocks noGrp="1"/>
          </p:cNvSpPr>
          <p:nvPr>
            <p:ph type="title"/>
          </p:nvPr>
        </p:nvSpPr>
        <p:spPr/>
        <p:txBody>
          <a:bodyPr/>
          <a:lstStyle/>
          <a:p>
            <a:r>
              <a:rPr lang="en-IN" dirty="0"/>
              <a:t>Data Wrangling</a:t>
            </a:r>
          </a:p>
        </p:txBody>
      </p:sp>
      <p:pic>
        <p:nvPicPr>
          <p:cNvPr id="4" name="Picture 2" descr="Image result for data cleaning">
            <a:extLst>
              <a:ext uri="{FF2B5EF4-FFF2-40B4-BE49-F238E27FC236}">
                <a16:creationId xmlns:a16="http://schemas.microsoft.com/office/drawing/2014/main" id="{BF1245EC-2C40-4149-A338-2BCC92F46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746" y="1590261"/>
            <a:ext cx="3388713" cy="3617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39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E0D218-6C30-4B9D-8232-6D0F57A6CB55}"/>
              </a:ext>
            </a:extLst>
          </p:cNvPr>
          <p:cNvSpPr>
            <a:spLocks noGrp="1"/>
          </p:cNvSpPr>
          <p:nvPr>
            <p:ph type="title"/>
          </p:nvPr>
        </p:nvSpPr>
        <p:spPr>
          <a:xfrm>
            <a:off x="1397391" y="2441062"/>
            <a:ext cx="10972800" cy="1143000"/>
          </a:xfrm>
        </p:spPr>
        <p:txBody>
          <a:bodyPr/>
          <a:lstStyle/>
          <a:p>
            <a:r>
              <a:rPr lang="en-IN" dirty="0"/>
              <a:t>Insights – What data is telling us?</a:t>
            </a:r>
            <a:endParaRPr lang="en-US" dirty="0"/>
          </a:p>
        </p:txBody>
      </p:sp>
    </p:spTree>
    <p:extLst>
      <p:ext uri="{BB962C8B-B14F-4D97-AF65-F5344CB8AC3E}">
        <p14:creationId xmlns:p14="http://schemas.microsoft.com/office/powerpoint/2010/main" val="28498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8A3F38-F382-4BD5-9CF6-61309C6622A4}"/>
              </a:ext>
            </a:extLst>
          </p:cNvPr>
          <p:cNvPicPr>
            <a:picLocks noGrp="1" noChangeAspect="1"/>
          </p:cNvPicPr>
          <p:nvPr>
            <p:ph idx="1"/>
          </p:nvPr>
        </p:nvPicPr>
        <p:blipFill>
          <a:blip r:embed="rId2"/>
          <a:stretch>
            <a:fillRect/>
          </a:stretch>
        </p:blipFill>
        <p:spPr>
          <a:xfrm>
            <a:off x="556334" y="1009264"/>
            <a:ext cx="4468837" cy="3280971"/>
          </a:xfrm>
          <a:prstGeom prst="rect">
            <a:avLst/>
          </a:prstGeom>
        </p:spPr>
      </p:pic>
      <p:sp>
        <p:nvSpPr>
          <p:cNvPr id="3" name="Title 2">
            <a:extLst>
              <a:ext uri="{FF2B5EF4-FFF2-40B4-BE49-F238E27FC236}">
                <a16:creationId xmlns:a16="http://schemas.microsoft.com/office/drawing/2014/main" id="{A46226A8-5D09-4665-BB8C-19C021EC46AF}"/>
              </a:ext>
            </a:extLst>
          </p:cNvPr>
          <p:cNvSpPr>
            <a:spLocks noGrp="1"/>
          </p:cNvSpPr>
          <p:nvPr>
            <p:ph type="title"/>
          </p:nvPr>
        </p:nvSpPr>
        <p:spPr>
          <a:xfrm>
            <a:off x="609600" y="4705736"/>
            <a:ext cx="10972800" cy="1143000"/>
          </a:xfrm>
        </p:spPr>
        <p:txBody>
          <a:bodyPr>
            <a:noAutofit/>
          </a:bodyPr>
          <a:lstStyle/>
          <a:p>
            <a:r>
              <a:rPr lang="en-US" sz="2000" i="1" dirty="0">
                <a:effectLst/>
              </a:rPr>
              <a:t>• </a:t>
            </a:r>
            <a:r>
              <a:rPr lang="en-US" sz="2000" b="0" i="1" dirty="0">
                <a:solidFill>
                  <a:srgbClr val="000000"/>
                </a:solidFill>
                <a:effectLst/>
                <a:latin typeface="Helvetica Neue"/>
              </a:rPr>
              <a:t>Most of the people working in tech industry who have responded to the survey fall between 21-40 years of age.</a:t>
            </a:r>
            <a:br>
              <a:rPr lang="en-US" sz="2000" b="0" i="1" dirty="0">
                <a:solidFill>
                  <a:srgbClr val="000000"/>
                </a:solidFill>
                <a:effectLst/>
                <a:latin typeface="Helvetica Neue"/>
              </a:rPr>
            </a:br>
            <a:r>
              <a:rPr lang="en-US" sz="2000" b="0" i="1" dirty="0">
                <a:effectLst/>
              </a:rPr>
              <a:t>• </a:t>
            </a:r>
            <a:r>
              <a:rPr lang="en-US" sz="2000" b="0" i="1" dirty="0">
                <a:solidFill>
                  <a:srgbClr val="000000"/>
                </a:solidFill>
                <a:effectLst/>
                <a:latin typeface="Helvetica Neue"/>
              </a:rPr>
              <a:t>A high percentage of the surveyors are from USA.</a:t>
            </a:r>
            <a:br>
              <a:rPr lang="en-US" sz="2000" b="0" i="1" dirty="0">
                <a:solidFill>
                  <a:srgbClr val="000000"/>
                </a:solidFill>
                <a:effectLst/>
                <a:latin typeface="Helvetica Neue"/>
              </a:rPr>
            </a:br>
            <a:br>
              <a:rPr lang="en-US" sz="2000" i="1" dirty="0">
                <a:solidFill>
                  <a:srgbClr val="000000"/>
                </a:solidFill>
                <a:effectLst/>
                <a:latin typeface="Helvetica Neue"/>
              </a:rPr>
            </a:br>
            <a:endParaRPr lang="en-IN" sz="2000" dirty="0"/>
          </a:p>
        </p:txBody>
      </p:sp>
      <p:pic>
        <p:nvPicPr>
          <p:cNvPr id="7" name="Picture 6">
            <a:extLst>
              <a:ext uri="{FF2B5EF4-FFF2-40B4-BE49-F238E27FC236}">
                <a16:creationId xmlns:a16="http://schemas.microsoft.com/office/drawing/2014/main" id="{6135EEC1-717A-4CBA-9A43-64F696B190E8}"/>
              </a:ext>
            </a:extLst>
          </p:cNvPr>
          <p:cNvPicPr>
            <a:picLocks noChangeAspect="1"/>
          </p:cNvPicPr>
          <p:nvPr/>
        </p:nvPicPr>
        <p:blipFill rotWithShape="1">
          <a:blip r:embed="rId3"/>
          <a:srcRect l="1051" r="1470" b="1158"/>
          <a:stretch/>
        </p:blipFill>
        <p:spPr>
          <a:xfrm>
            <a:off x="5364298" y="1009264"/>
            <a:ext cx="6527409" cy="3280971"/>
          </a:xfrm>
          <a:prstGeom prst="rect">
            <a:avLst/>
          </a:prstGeom>
        </p:spPr>
      </p:pic>
    </p:spTree>
    <p:extLst>
      <p:ext uri="{BB962C8B-B14F-4D97-AF65-F5344CB8AC3E}">
        <p14:creationId xmlns:p14="http://schemas.microsoft.com/office/powerpoint/2010/main" val="372514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0006B9-7368-452C-A06A-BE65C0AF3CA2}"/>
              </a:ext>
            </a:extLst>
          </p:cNvPr>
          <p:cNvSpPr>
            <a:spLocks noGrp="1"/>
          </p:cNvSpPr>
          <p:nvPr>
            <p:ph type="title"/>
          </p:nvPr>
        </p:nvSpPr>
        <p:spPr>
          <a:xfrm>
            <a:off x="609600" y="4442636"/>
            <a:ext cx="10972800" cy="1143000"/>
          </a:xfrm>
        </p:spPr>
        <p:txBody>
          <a:bodyPr>
            <a:normAutofit/>
          </a:bodyPr>
          <a:lstStyle/>
          <a:p>
            <a:r>
              <a:rPr lang="en-US" sz="2000" i="1" dirty="0">
                <a:effectLst/>
              </a:rPr>
              <a:t>• </a:t>
            </a:r>
            <a:r>
              <a:rPr lang="en-US" sz="2000" b="0" dirty="0">
                <a:solidFill>
                  <a:srgbClr val="000000"/>
                </a:solidFill>
                <a:effectLst/>
                <a:latin typeface="Helvetica Neue"/>
              </a:rPr>
              <a:t>Most of the people in the tech industry do not have a family history of mental illness.</a:t>
            </a:r>
            <a:br>
              <a:rPr lang="en-US" sz="2000" b="0" dirty="0">
                <a:solidFill>
                  <a:srgbClr val="000000"/>
                </a:solidFill>
                <a:effectLst/>
                <a:latin typeface="Helvetica Neue"/>
              </a:rPr>
            </a:br>
            <a:r>
              <a:rPr lang="en-US" sz="2000" i="1" dirty="0">
                <a:effectLst/>
              </a:rPr>
              <a:t>• </a:t>
            </a:r>
            <a:r>
              <a:rPr lang="en-US" sz="2000" b="0" dirty="0">
                <a:solidFill>
                  <a:srgbClr val="000000"/>
                </a:solidFill>
                <a:effectLst/>
                <a:latin typeface="Helvetica Neue"/>
              </a:rPr>
              <a:t>More than 50% of the people surveyed are experiencing mental health issues, indicated by treatment.</a:t>
            </a:r>
            <a:endParaRPr lang="en-US" sz="2000" b="0" dirty="0"/>
          </a:p>
        </p:txBody>
      </p:sp>
      <p:pic>
        <p:nvPicPr>
          <p:cNvPr id="4" name="Picture 3">
            <a:extLst>
              <a:ext uri="{FF2B5EF4-FFF2-40B4-BE49-F238E27FC236}">
                <a16:creationId xmlns:a16="http://schemas.microsoft.com/office/drawing/2014/main" id="{D7AF7EDD-2BE4-4F01-ACEE-829CD1F013CE}"/>
              </a:ext>
            </a:extLst>
          </p:cNvPr>
          <p:cNvPicPr>
            <a:picLocks noChangeAspect="1"/>
          </p:cNvPicPr>
          <p:nvPr/>
        </p:nvPicPr>
        <p:blipFill>
          <a:blip r:embed="rId2"/>
          <a:stretch>
            <a:fillRect/>
          </a:stretch>
        </p:blipFill>
        <p:spPr>
          <a:xfrm>
            <a:off x="422104" y="538505"/>
            <a:ext cx="4923619" cy="3536346"/>
          </a:xfrm>
          <a:prstGeom prst="rect">
            <a:avLst/>
          </a:prstGeom>
        </p:spPr>
      </p:pic>
      <p:pic>
        <p:nvPicPr>
          <p:cNvPr id="5" name="Picture 4">
            <a:extLst>
              <a:ext uri="{FF2B5EF4-FFF2-40B4-BE49-F238E27FC236}">
                <a16:creationId xmlns:a16="http://schemas.microsoft.com/office/drawing/2014/main" id="{116F0E27-A124-4E1D-9014-3ADADA86EC1A}"/>
              </a:ext>
            </a:extLst>
          </p:cNvPr>
          <p:cNvPicPr>
            <a:picLocks noChangeAspect="1"/>
          </p:cNvPicPr>
          <p:nvPr/>
        </p:nvPicPr>
        <p:blipFill>
          <a:blip r:embed="rId3"/>
          <a:stretch>
            <a:fillRect/>
          </a:stretch>
        </p:blipFill>
        <p:spPr>
          <a:xfrm>
            <a:off x="5495277" y="542658"/>
            <a:ext cx="6087123" cy="3532193"/>
          </a:xfrm>
          <a:prstGeom prst="rect">
            <a:avLst/>
          </a:prstGeom>
        </p:spPr>
      </p:pic>
    </p:spTree>
    <p:extLst>
      <p:ext uri="{BB962C8B-B14F-4D97-AF65-F5344CB8AC3E}">
        <p14:creationId xmlns:p14="http://schemas.microsoft.com/office/powerpoint/2010/main" val="2739499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tf00001197</Template>
  <TotalTime>2798</TotalTime>
  <Words>666</Words>
  <Application>Microsoft Office PowerPoint</Application>
  <PresentationFormat>Widescreen</PresentationFormat>
  <Paragraphs>115</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Helvetica Neue</vt:lpstr>
      <vt:lpstr>Lucida Sans Unicode</vt:lpstr>
      <vt:lpstr>Times New Roman</vt:lpstr>
      <vt:lpstr>Verdana</vt:lpstr>
      <vt:lpstr>Wingdings 2</vt:lpstr>
      <vt:lpstr>Wingdings 3</vt:lpstr>
      <vt:lpstr>Concourse</vt:lpstr>
      <vt:lpstr>Analyzing Survey on Mental Health in Tech Workplace</vt:lpstr>
      <vt:lpstr>Contents </vt:lpstr>
      <vt:lpstr>About the Survey </vt:lpstr>
      <vt:lpstr>Objective</vt:lpstr>
      <vt:lpstr>Dataset and Acknowledgements</vt:lpstr>
      <vt:lpstr>Data Wrangling</vt:lpstr>
      <vt:lpstr>Insights – What data is telling us?</vt:lpstr>
      <vt:lpstr>• Most of the people working in tech industry who have responded to the survey fall between 21-40 years of age. • A high percentage of the surveyors are from USA.  </vt:lpstr>
      <vt:lpstr>• Most of the people in the tech industry do not have a family history of mental illness. • More than 50% of the people surveyed are experiencing mental health issues, indicated by treatment.</vt:lpstr>
      <vt:lpstr>• Close to 50% people claimed that they often encounter interference with their work due to their mental health issues.  • Majority of people have not seen negative consequences for co-workers with mental health issues in their workplace. </vt:lpstr>
      <vt:lpstr>• A large proportion of surveyors are willing to discuss their mental health with their co-workers, showing a positive and healthy work environment in most of the tech companies. • Most of the employees are more comfortable to discuss mental health issues with Supervisor than compare to coworkers.</vt:lpstr>
      <vt:lpstr>PowerPoint Presentation</vt:lpstr>
      <vt:lpstr>Machine Learning </vt:lpstr>
      <vt:lpstr>Logistic Regression</vt:lpstr>
      <vt:lpstr>Self Implementation of Logistic Regression</vt:lpstr>
      <vt:lpstr>ExtraTree Classifier</vt:lpstr>
      <vt:lpstr>DecisionTree Classifier</vt:lpstr>
      <vt:lpstr>RandomForest Classifier</vt:lpstr>
      <vt:lpstr>Model Results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Appointment No-shows</dc:title>
  <dc:creator>Soni, Nipun</dc:creator>
  <cp:lastModifiedBy>apoorv goel</cp:lastModifiedBy>
  <cp:revision>164</cp:revision>
  <dcterms:created xsi:type="dcterms:W3CDTF">2017-11-09T02:08:55Z</dcterms:created>
  <dcterms:modified xsi:type="dcterms:W3CDTF">2018-05-02T18:08:45Z</dcterms:modified>
</cp:coreProperties>
</file>