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42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286" r:id="rId19"/>
    <p:sldId id="287" r:id="rId20"/>
    <p:sldId id="288" r:id="rId21"/>
    <p:sldId id="289" r:id="rId22"/>
    <p:sldId id="273" r:id="rId23"/>
    <p:sldId id="260" r:id="rId24"/>
    <p:sldId id="261" r:id="rId25"/>
    <p:sldId id="262" r:id="rId26"/>
    <p:sldId id="264" r:id="rId27"/>
    <p:sldId id="263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5" r:id="rId37"/>
    <p:sldId id="274" r:id="rId38"/>
    <p:sldId id="276" r:id="rId39"/>
    <p:sldId id="300" r:id="rId40"/>
    <p:sldId id="27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54A5D-9D97-4874-BC18-C8A86FE99D1C}" type="datetimeFigureOut">
              <a:rPr lang="en-IN" smtClean="0"/>
              <a:t>12-11-2017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2B43A-DB0D-4634-9748-680D82C86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40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D6FE-FBD3-4A17-88DB-86F9A474D0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2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counts = table(</a:t>
            </a:r>
            <a:r>
              <a:rPr lang="en-US" dirty="0" err="1"/>
              <a:t>NoShowDataUpdated$No.show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counts,main</a:t>
            </a:r>
            <a:r>
              <a:rPr lang="en-US" dirty="0"/>
              <a:t>="No Show Distribution", </a:t>
            </a:r>
          </a:p>
          <a:p>
            <a:r>
              <a:rPr lang="en-US" dirty="0"/>
              <a:t>         </a:t>
            </a:r>
            <a:r>
              <a:rPr lang="en-US" dirty="0" err="1"/>
              <a:t>names.arg</a:t>
            </a:r>
            <a:r>
              <a:rPr lang="en-US" dirty="0"/>
              <a:t>=c("Show", "No Show"))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D6FE-FBD3-4A17-88DB-86F9A474D0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8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D6FE-FBD3-4A17-88DB-86F9A474D0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8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D6FE-FBD3-4A17-88DB-86F9A474D0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5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library(lars)</a:t>
            </a:r>
          </a:p>
          <a:p>
            <a:r>
              <a:rPr lang="en-IN" dirty="0"/>
              <a:t>library(</a:t>
            </a:r>
            <a:r>
              <a:rPr lang="en-IN" dirty="0" err="1"/>
              <a:t>glmnet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#Cleaning part 2</a:t>
            </a:r>
          </a:p>
          <a:p>
            <a:r>
              <a:rPr lang="en-IN" dirty="0" err="1"/>
              <a:t>BalancedDataLasso</a:t>
            </a:r>
            <a:r>
              <a:rPr lang="en-IN" dirty="0"/>
              <a:t> = </a:t>
            </a:r>
            <a:r>
              <a:rPr lang="en-IN" dirty="0" err="1"/>
              <a:t>BalancedData</a:t>
            </a:r>
            <a:endParaRPr lang="en-IN" dirty="0"/>
          </a:p>
          <a:p>
            <a:endParaRPr lang="en-IN" dirty="0"/>
          </a:p>
          <a:p>
            <a:r>
              <a:rPr lang="en-IN" dirty="0"/>
              <a:t>#Gender to 0(F) and 1(M)</a:t>
            </a:r>
          </a:p>
          <a:p>
            <a:r>
              <a:rPr lang="en-IN" dirty="0" err="1"/>
              <a:t>BalancedDataLasso$Gender</a:t>
            </a:r>
            <a:r>
              <a:rPr lang="en-IN" dirty="0"/>
              <a:t> = </a:t>
            </a:r>
            <a:r>
              <a:rPr lang="en-IN" dirty="0" err="1"/>
              <a:t>as.character</a:t>
            </a:r>
            <a:r>
              <a:rPr lang="en-IN" dirty="0"/>
              <a:t>(</a:t>
            </a:r>
            <a:r>
              <a:rPr lang="en-IN" dirty="0" err="1"/>
              <a:t>BalancedDataLasso$Gender</a:t>
            </a:r>
            <a:r>
              <a:rPr lang="en-IN" dirty="0"/>
              <a:t>)</a:t>
            </a:r>
          </a:p>
          <a:p>
            <a:r>
              <a:rPr lang="en-IN" dirty="0" err="1"/>
              <a:t>BalancedDataLasso$Gender</a:t>
            </a:r>
            <a:r>
              <a:rPr lang="en-IN" dirty="0"/>
              <a:t>[</a:t>
            </a:r>
            <a:r>
              <a:rPr lang="en-IN" dirty="0" err="1"/>
              <a:t>BalancedDataLasso$Gender</a:t>
            </a:r>
            <a:r>
              <a:rPr lang="en-IN" dirty="0"/>
              <a:t> == "M"] = 1</a:t>
            </a:r>
          </a:p>
          <a:p>
            <a:r>
              <a:rPr lang="en-IN" dirty="0" err="1"/>
              <a:t>BalancedDataLasso$Gender</a:t>
            </a:r>
            <a:r>
              <a:rPr lang="en-IN" dirty="0"/>
              <a:t>[</a:t>
            </a:r>
            <a:r>
              <a:rPr lang="en-IN" dirty="0" err="1"/>
              <a:t>BalancedDataLasso$Gender</a:t>
            </a:r>
            <a:r>
              <a:rPr lang="en-IN" dirty="0"/>
              <a:t> == "F"] = 0</a:t>
            </a:r>
          </a:p>
          <a:p>
            <a:r>
              <a:rPr lang="en-IN" dirty="0" err="1"/>
              <a:t>BalancedDataLasso$Gender</a:t>
            </a:r>
            <a:r>
              <a:rPr lang="en-IN" dirty="0"/>
              <a:t> = </a:t>
            </a:r>
            <a:r>
              <a:rPr lang="en-IN" dirty="0" err="1"/>
              <a:t>as.factor</a:t>
            </a:r>
            <a:r>
              <a:rPr lang="en-IN" dirty="0"/>
              <a:t>(</a:t>
            </a:r>
            <a:r>
              <a:rPr lang="en-IN" dirty="0" err="1"/>
              <a:t>BalancedDataLasso$Gender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#No show to 0(NO) and 1(Yes)</a:t>
            </a:r>
          </a:p>
          <a:p>
            <a:r>
              <a:rPr lang="en-IN" dirty="0" err="1"/>
              <a:t>BalancedDataLasso$No.show</a:t>
            </a:r>
            <a:r>
              <a:rPr lang="en-IN" dirty="0"/>
              <a:t> = </a:t>
            </a:r>
            <a:r>
              <a:rPr lang="en-IN" dirty="0" err="1"/>
              <a:t>as.character</a:t>
            </a:r>
            <a:r>
              <a:rPr lang="en-IN" dirty="0"/>
              <a:t>(</a:t>
            </a:r>
            <a:r>
              <a:rPr lang="en-IN" dirty="0" err="1"/>
              <a:t>BalancedDataLasso$No.show</a:t>
            </a:r>
            <a:r>
              <a:rPr lang="en-IN" dirty="0"/>
              <a:t>)</a:t>
            </a:r>
          </a:p>
          <a:p>
            <a:r>
              <a:rPr lang="en-IN" dirty="0" err="1"/>
              <a:t>BalancedDataLasso$No.show</a:t>
            </a:r>
            <a:r>
              <a:rPr lang="en-IN" dirty="0"/>
              <a:t>[</a:t>
            </a:r>
            <a:r>
              <a:rPr lang="en-IN" dirty="0" err="1"/>
              <a:t>BalancedDataLasso$No.show</a:t>
            </a:r>
            <a:r>
              <a:rPr lang="en-IN" dirty="0"/>
              <a:t> == "Yes"] = 1</a:t>
            </a:r>
          </a:p>
          <a:p>
            <a:r>
              <a:rPr lang="en-IN" dirty="0" err="1"/>
              <a:t>BalancedDataLasso$No.show</a:t>
            </a:r>
            <a:r>
              <a:rPr lang="en-IN" dirty="0"/>
              <a:t>[</a:t>
            </a:r>
            <a:r>
              <a:rPr lang="en-IN" dirty="0" err="1"/>
              <a:t>BalancedDataLasso$No.show</a:t>
            </a:r>
            <a:r>
              <a:rPr lang="en-IN" dirty="0"/>
              <a:t> == "No"] = 0</a:t>
            </a:r>
          </a:p>
          <a:p>
            <a:r>
              <a:rPr lang="en-IN" dirty="0" err="1"/>
              <a:t>BalancedDataLasso$No.show</a:t>
            </a:r>
            <a:r>
              <a:rPr lang="en-IN" dirty="0"/>
              <a:t> = </a:t>
            </a:r>
            <a:r>
              <a:rPr lang="en-IN" dirty="0" err="1"/>
              <a:t>as.factor</a:t>
            </a:r>
            <a:r>
              <a:rPr lang="en-IN" dirty="0"/>
              <a:t>(</a:t>
            </a:r>
            <a:r>
              <a:rPr lang="en-IN" dirty="0" err="1"/>
              <a:t>BalancedDataLasso$No.show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 err="1"/>
              <a:t>BalancedDataLasso</a:t>
            </a:r>
            <a:r>
              <a:rPr lang="en-IN" dirty="0"/>
              <a:t> = </a:t>
            </a:r>
            <a:r>
              <a:rPr lang="en-IN" dirty="0" err="1"/>
              <a:t>BalancedDataLasso</a:t>
            </a:r>
            <a:r>
              <a:rPr lang="en-IN" dirty="0"/>
              <a:t>[,-c(2,3,5,13,14,15,16,17,18)]</a:t>
            </a:r>
          </a:p>
          <a:p>
            <a:endParaRPr lang="en-IN" dirty="0"/>
          </a:p>
          <a:p>
            <a:r>
              <a:rPr lang="en-IN" dirty="0" err="1"/>
              <a:t>BalancedDataLasso$Gender</a:t>
            </a:r>
            <a:r>
              <a:rPr lang="en-IN" dirty="0"/>
              <a:t> = 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BalancedDataLasso$Gender</a:t>
            </a:r>
            <a:r>
              <a:rPr lang="en-IN" dirty="0"/>
              <a:t>)</a:t>
            </a:r>
          </a:p>
          <a:p>
            <a:r>
              <a:rPr lang="en-IN" dirty="0" err="1"/>
              <a:t>BalancedDataLasso$Age</a:t>
            </a:r>
            <a:r>
              <a:rPr lang="en-IN" dirty="0"/>
              <a:t> = 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BalancedDataLasso$Age</a:t>
            </a:r>
            <a:r>
              <a:rPr lang="en-IN" dirty="0"/>
              <a:t>)</a:t>
            </a:r>
          </a:p>
          <a:p>
            <a:r>
              <a:rPr lang="en-IN" dirty="0" err="1"/>
              <a:t>BalancedDataLasso$Scholarship</a:t>
            </a:r>
            <a:r>
              <a:rPr lang="en-IN" dirty="0"/>
              <a:t> = 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BalancedDataLasso$Scholarship</a:t>
            </a:r>
            <a:r>
              <a:rPr lang="en-IN" dirty="0"/>
              <a:t>)</a:t>
            </a:r>
          </a:p>
          <a:p>
            <a:r>
              <a:rPr lang="en-IN" dirty="0" err="1"/>
              <a:t>BalancedDataLasso$Hipertension</a:t>
            </a:r>
            <a:r>
              <a:rPr lang="en-IN" dirty="0"/>
              <a:t> = 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BalancedDataLasso$Diabetes</a:t>
            </a:r>
            <a:r>
              <a:rPr lang="en-IN" dirty="0"/>
              <a:t>)</a:t>
            </a:r>
          </a:p>
          <a:p>
            <a:r>
              <a:rPr lang="en-IN" dirty="0" err="1"/>
              <a:t>BalancedDataLasso$Alcoholism</a:t>
            </a:r>
            <a:r>
              <a:rPr lang="en-IN" dirty="0"/>
              <a:t> = 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BalancedDataLasso$Alcoholism</a:t>
            </a:r>
            <a:r>
              <a:rPr lang="en-IN" dirty="0"/>
              <a:t>)</a:t>
            </a:r>
          </a:p>
          <a:p>
            <a:r>
              <a:rPr lang="en-IN" dirty="0" err="1"/>
              <a:t>BalancedDataLasso$Handcap</a:t>
            </a:r>
            <a:r>
              <a:rPr lang="en-IN" dirty="0"/>
              <a:t> = 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BalancedDataLasso$Handcap</a:t>
            </a:r>
            <a:r>
              <a:rPr lang="en-IN" dirty="0"/>
              <a:t>)</a:t>
            </a:r>
          </a:p>
          <a:p>
            <a:r>
              <a:rPr lang="en-IN" dirty="0" err="1"/>
              <a:t>BalancedDataLasso$SMS_received</a:t>
            </a:r>
            <a:r>
              <a:rPr lang="en-IN" dirty="0"/>
              <a:t> = 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BalancedDataLasso$SMS_received</a:t>
            </a:r>
            <a:r>
              <a:rPr lang="en-IN" dirty="0"/>
              <a:t>)</a:t>
            </a:r>
          </a:p>
          <a:p>
            <a:r>
              <a:rPr lang="en-IN" dirty="0" err="1"/>
              <a:t>BalancedDataLasso$No.show</a:t>
            </a:r>
            <a:r>
              <a:rPr lang="en-IN" dirty="0"/>
              <a:t> = 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BalancedDataLasso$No.show</a:t>
            </a:r>
            <a:r>
              <a:rPr lang="en-IN" dirty="0"/>
              <a:t>)</a:t>
            </a:r>
          </a:p>
          <a:p>
            <a:r>
              <a:rPr lang="en-IN" dirty="0" err="1"/>
              <a:t>BalancedDataLasso$Diabetes</a:t>
            </a:r>
            <a:r>
              <a:rPr lang="en-IN" dirty="0"/>
              <a:t> = 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BalancedDataLasso$Diabetes</a:t>
            </a:r>
            <a:r>
              <a:rPr lang="en-IN" dirty="0"/>
              <a:t>)</a:t>
            </a:r>
          </a:p>
          <a:p>
            <a:r>
              <a:rPr lang="en-IN" dirty="0" err="1"/>
              <a:t>BalancedDataLasso$DateDifference</a:t>
            </a:r>
            <a:r>
              <a:rPr lang="en-IN" dirty="0"/>
              <a:t> = 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BalancedDataLasso$DateDifference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 err="1"/>
              <a:t>BalancedDataLasso$Gender</a:t>
            </a:r>
            <a:r>
              <a:rPr lang="en-IN" dirty="0"/>
              <a:t>[</a:t>
            </a:r>
            <a:r>
              <a:rPr lang="en-IN" dirty="0" err="1"/>
              <a:t>BalancedDataLasso$Gender</a:t>
            </a:r>
            <a:r>
              <a:rPr lang="en-IN" dirty="0"/>
              <a:t> == 1] = 0</a:t>
            </a:r>
          </a:p>
          <a:p>
            <a:r>
              <a:rPr lang="en-IN" dirty="0" err="1"/>
              <a:t>BalancedDataLasso$Gender</a:t>
            </a:r>
            <a:r>
              <a:rPr lang="en-IN" dirty="0"/>
              <a:t>[</a:t>
            </a:r>
            <a:r>
              <a:rPr lang="en-IN" dirty="0" err="1"/>
              <a:t>BalancedDataLasso$Gender</a:t>
            </a:r>
            <a:r>
              <a:rPr lang="en-IN" dirty="0"/>
              <a:t> == 2] = 1</a:t>
            </a:r>
          </a:p>
          <a:p>
            <a:endParaRPr lang="en-IN" dirty="0"/>
          </a:p>
          <a:p>
            <a:r>
              <a:rPr lang="en-IN" dirty="0" err="1"/>
              <a:t>BalancedDataLasso$Age</a:t>
            </a:r>
            <a:r>
              <a:rPr lang="en-IN" dirty="0"/>
              <a:t>[</a:t>
            </a:r>
            <a:r>
              <a:rPr lang="en-IN" dirty="0" err="1"/>
              <a:t>BalancedDataLasso$Age</a:t>
            </a:r>
            <a:r>
              <a:rPr lang="en-IN" dirty="0"/>
              <a:t> == 1] = 0</a:t>
            </a:r>
          </a:p>
          <a:p>
            <a:r>
              <a:rPr lang="en-IN" dirty="0" err="1"/>
              <a:t>BalancedDataLasso$Age</a:t>
            </a:r>
            <a:r>
              <a:rPr lang="en-IN" dirty="0"/>
              <a:t>[</a:t>
            </a:r>
            <a:r>
              <a:rPr lang="en-IN" dirty="0" err="1"/>
              <a:t>BalancedDataLasso$Age</a:t>
            </a:r>
            <a:r>
              <a:rPr lang="en-IN" dirty="0"/>
              <a:t> == 2] = 1</a:t>
            </a:r>
          </a:p>
          <a:p>
            <a:endParaRPr lang="en-IN" dirty="0"/>
          </a:p>
          <a:p>
            <a:r>
              <a:rPr lang="en-IN" dirty="0" err="1"/>
              <a:t>BalancedDataLasso$Scholarship</a:t>
            </a:r>
            <a:r>
              <a:rPr lang="en-IN" dirty="0"/>
              <a:t>[</a:t>
            </a:r>
            <a:r>
              <a:rPr lang="en-IN" dirty="0" err="1"/>
              <a:t>BalancedDataLasso$Scholarship</a:t>
            </a:r>
            <a:r>
              <a:rPr lang="en-IN" dirty="0"/>
              <a:t> == 1] = 0</a:t>
            </a:r>
          </a:p>
          <a:p>
            <a:r>
              <a:rPr lang="en-IN" dirty="0" err="1"/>
              <a:t>BalancedDataLasso$Scholarship</a:t>
            </a:r>
            <a:r>
              <a:rPr lang="en-IN" dirty="0"/>
              <a:t>[</a:t>
            </a:r>
            <a:r>
              <a:rPr lang="en-IN" dirty="0" err="1"/>
              <a:t>BalancedDataLasso$Scholarship</a:t>
            </a:r>
            <a:r>
              <a:rPr lang="en-IN" dirty="0"/>
              <a:t> == 2] = 1</a:t>
            </a:r>
          </a:p>
          <a:p>
            <a:endParaRPr lang="en-IN" dirty="0"/>
          </a:p>
          <a:p>
            <a:r>
              <a:rPr lang="en-IN" dirty="0" err="1"/>
              <a:t>BalancedDataLasso$Hipertension</a:t>
            </a:r>
            <a:r>
              <a:rPr lang="en-IN" dirty="0"/>
              <a:t>[</a:t>
            </a:r>
            <a:r>
              <a:rPr lang="en-IN" dirty="0" err="1"/>
              <a:t>BalancedDataLasso$Hipertension</a:t>
            </a:r>
            <a:r>
              <a:rPr lang="en-IN" dirty="0"/>
              <a:t> == 1] = 0</a:t>
            </a:r>
          </a:p>
          <a:p>
            <a:r>
              <a:rPr lang="en-IN" dirty="0" err="1"/>
              <a:t>BalancedDataLasso$Hipertension</a:t>
            </a:r>
            <a:r>
              <a:rPr lang="en-IN" dirty="0"/>
              <a:t>[</a:t>
            </a:r>
            <a:r>
              <a:rPr lang="en-IN" dirty="0" err="1"/>
              <a:t>BalancedDataLasso$Hipertension</a:t>
            </a:r>
            <a:r>
              <a:rPr lang="en-IN" dirty="0"/>
              <a:t> == 2] = 1</a:t>
            </a:r>
          </a:p>
          <a:p>
            <a:endParaRPr lang="en-IN" dirty="0"/>
          </a:p>
          <a:p>
            <a:r>
              <a:rPr lang="en-IN" dirty="0" err="1"/>
              <a:t>BalancedDataLasso$Diabetes</a:t>
            </a:r>
            <a:r>
              <a:rPr lang="en-IN" dirty="0"/>
              <a:t>[</a:t>
            </a:r>
            <a:r>
              <a:rPr lang="en-IN" dirty="0" err="1"/>
              <a:t>BalancedDataLasso$Diabetes</a:t>
            </a:r>
            <a:r>
              <a:rPr lang="en-IN" dirty="0"/>
              <a:t> == 1] = 0</a:t>
            </a:r>
          </a:p>
          <a:p>
            <a:r>
              <a:rPr lang="en-IN" dirty="0" err="1"/>
              <a:t>BalancedDataLasso$Diabetes</a:t>
            </a:r>
            <a:r>
              <a:rPr lang="en-IN" dirty="0"/>
              <a:t>[</a:t>
            </a:r>
            <a:r>
              <a:rPr lang="en-IN" dirty="0" err="1"/>
              <a:t>BalancedDataLasso$Diabetes</a:t>
            </a:r>
            <a:r>
              <a:rPr lang="en-IN" dirty="0"/>
              <a:t> == 2] = 1</a:t>
            </a:r>
          </a:p>
          <a:p>
            <a:endParaRPr lang="en-IN" dirty="0"/>
          </a:p>
          <a:p>
            <a:r>
              <a:rPr lang="en-IN" dirty="0" err="1"/>
              <a:t>BalancedDataLasso$Alcoholism</a:t>
            </a:r>
            <a:r>
              <a:rPr lang="en-IN" dirty="0"/>
              <a:t>[</a:t>
            </a:r>
            <a:r>
              <a:rPr lang="en-IN" dirty="0" err="1"/>
              <a:t>BalancedDataLasso$Alcoholism</a:t>
            </a:r>
            <a:r>
              <a:rPr lang="en-IN" dirty="0"/>
              <a:t> == 1] = 0</a:t>
            </a:r>
          </a:p>
          <a:p>
            <a:r>
              <a:rPr lang="en-IN" dirty="0" err="1"/>
              <a:t>BalancedDataLasso$Alcoholism</a:t>
            </a:r>
            <a:r>
              <a:rPr lang="en-IN" dirty="0"/>
              <a:t>[</a:t>
            </a:r>
            <a:r>
              <a:rPr lang="en-IN" dirty="0" err="1"/>
              <a:t>BalancedDataLasso$Alcoholism</a:t>
            </a:r>
            <a:r>
              <a:rPr lang="en-IN" dirty="0"/>
              <a:t> == 2] = 1</a:t>
            </a:r>
          </a:p>
          <a:p>
            <a:endParaRPr lang="en-IN" dirty="0"/>
          </a:p>
          <a:p>
            <a:r>
              <a:rPr lang="en-IN" dirty="0" err="1"/>
              <a:t>BalancedDataLasso$Handcap</a:t>
            </a:r>
            <a:r>
              <a:rPr lang="en-IN" dirty="0"/>
              <a:t>[</a:t>
            </a:r>
            <a:r>
              <a:rPr lang="en-IN" dirty="0" err="1"/>
              <a:t>BalancedDataLasso$Handcap</a:t>
            </a:r>
            <a:r>
              <a:rPr lang="en-IN" dirty="0"/>
              <a:t> == 1] = 0</a:t>
            </a:r>
          </a:p>
          <a:p>
            <a:r>
              <a:rPr lang="en-IN" dirty="0" err="1"/>
              <a:t>BalancedDataLasso$Handcap</a:t>
            </a:r>
            <a:r>
              <a:rPr lang="en-IN" dirty="0"/>
              <a:t>[</a:t>
            </a:r>
            <a:r>
              <a:rPr lang="en-IN" dirty="0" err="1"/>
              <a:t>BalancedDataLasso$Handcap</a:t>
            </a:r>
            <a:r>
              <a:rPr lang="en-IN" dirty="0"/>
              <a:t> == 2] = 1</a:t>
            </a:r>
          </a:p>
          <a:p>
            <a:endParaRPr lang="en-IN" dirty="0"/>
          </a:p>
          <a:p>
            <a:r>
              <a:rPr lang="en-IN" dirty="0" err="1"/>
              <a:t>BalancedDataLasso$SMS_received</a:t>
            </a:r>
            <a:r>
              <a:rPr lang="en-IN" dirty="0"/>
              <a:t>[</a:t>
            </a:r>
            <a:r>
              <a:rPr lang="en-IN" dirty="0" err="1"/>
              <a:t>BalancedDataLasso$SMS_received</a:t>
            </a:r>
            <a:r>
              <a:rPr lang="en-IN" dirty="0"/>
              <a:t> == 1] = 0</a:t>
            </a:r>
          </a:p>
          <a:p>
            <a:r>
              <a:rPr lang="en-IN" dirty="0" err="1"/>
              <a:t>BalancedDataLasso$SMS_received</a:t>
            </a:r>
            <a:r>
              <a:rPr lang="en-IN" dirty="0"/>
              <a:t>[</a:t>
            </a:r>
            <a:r>
              <a:rPr lang="en-IN" dirty="0" err="1"/>
              <a:t>BalancedDataLasso$SMS_received</a:t>
            </a:r>
            <a:r>
              <a:rPr lang="en-IN" dirty="0"/>
              <a:t> == 2] = 1</a:t>
            </a:r>
          </a:p>
          <a:p>
            <a:endParaRPr lang="en-IN" dirty="0"/>
          </a:p>
          <a:p>
            <a:r>
              <a:rPr lang="en-IN" dirty="0" err="1"/>
              <a:t>BalancedDataLasso$No.show</a:t>
            </a:r>
            <a:r>
              <a:rPr lang="en-IN" dirty="0"/>
              <a:t>[</a:t>
            </a:r>
            <a:r>
              <a:rPr lang="en-IN" dirty="0" err="1"/>
              <a:t>BalancedDataLasso$No.show</a:t>
            </a:r>
            <a:r>
              <a:rPr lang="en-IN" dirty="0"/>
              <a:t> == 1] = 0</a:t>
            </a:r>
          </a:p>
          <a:p>
            <a:r>
              <a:rPr lang="en-IN" dirty="0" err="1"/>
              <a:t>BalancedDataLasso$No.show</a:t>
            </a:r>
            <a:r>
              <a:rPr lang="en-IN" dirty="0"/>
              <a:t>[</a:t>
            </a:r>
            <a:r>
              <a:rPr lang="en-IN" dirty="0" err="1"/>
              <a:t>BalancedDataLasso$No.show</a:t>
            </a:r>
            <a:r>
              <a:rPr lang="en-IN" dirty="0"/>
              <a:t> == 2] = 1</a:t>
            </a:r>
          </a:p>
          <a:p>
            <a:endParaRPr lang="en-IN" dirty="0"/>
          </a:p>
          <a:p>
            <a:r>
              <a:rPr lang="en-IN" dirty="0" err="1"/>
              <a:t>ShuffledBalancedDataLasso</a:t>
            </a:r>
            <a:r>
              <a:rPr lang="en-IN" dirty="0"/>
              <a:t> = </a:t>
            </a:r>
            <a:r>
              <a:rPr lang="en-IN" dirty="0" err="1"/>
              <a:t>BalancedDataLasso</a:t>
            </a:r>
            <a:r>
              <a:rPr lang="en-IN" dirty="0"/>
              <a:t>[sample(</a:t>
            </a:r>
            <a:r>
              <a:rPr lang="en-IN" dirty="0" err="1"/>
              <a:t>nrow</a:t>
            </a:r>
            <a:r>
              <a:rPr lang="en-IN" dirty="0"/>
              <a:t>(</a:t>
            </a:r>
            <a:r>
              <a:rPr lang="en-IN" dirty="0" err="1"/>
              <a:t>BalancedDataLasso</a:t>
            </a:r>
            <a:r>
              <a:rPr lang="en-IN" dirty="0"/>
              <a:t>)),]</a:t>
            </a:r>
          </a:p>
          <a:p>
            <a:endParaRPr lang="en-IN" dirty="0"/>
          </a:p>
          <a:p>
            <a:r>
              <a:rPr lang="en-IN" dirty="0"/>
              <a:t>x1 = </a:t>
            </a:r>
            <a:r>
              <a:rPr lang="en-IN" dirty="0" err="1"/>
              <a:t>model.matrix</a:t>
            </a:r>
            <a:r>
              <a:rPr lang="en-IN" dirty="0"/>
              <a:t>(</a:t>
            </a:r>
            <a:r>
              <a:rPr lang="en-IN" dirty="0" err="1"/>
              <a:t>No.show</a:t>
            </a:r>
            <a:r>
              <a:rPr lang="en-IN" dirty="0"/>
              <a:t>~., </a:t>
            </a:r>
            <a:r>
              <a:rPr lang="en-IN" dirty="0" err="1"/>
              <a:t>ShuffledBalancedDataLasso</a:t>
            </a:r>
            <a:r>
              <a:rPr lang="en-IN" dirty="0"/>
              <a:t>)[,-1]</a:t>
            </a:r>
          </a:p>
          <a:p>
            <a:r>
              <a:rPr lang="en-IN" dirty="0"/>
              <a:t>y = </a:t>
            </a:r>
            <a:r>
              <a:rPr lang="en-IN" dirty="0" err="1"/>
              <a:t>ShuffledBalancedDataLasso$No.show</a:t>
            </a:r>
            <a:endParaRPr lang="en-IN" dirty="0"/>
          </a:p>
          <a:p>
            <a:endParaRPr lang="en-IN" dirty="0"/>
          </a:p>
          <a:p>
            <a:r>
              <a:rPr lang="en-IN" dirty="0"/>
              <a:t>#Lasso</a:t>
            </a:r>
          </a:p>
          <a:p>
            <a:r>
              <a:rPr lang="en-IN" dirty="0"/>
              <a:t>lasso.mod &lt;- </a:t>
            </a:r>
            <a:r>
              <a:rPr lang="en-IN" dirty="0" err="1"/>
              <a:t>glmnet</a:t>
            </a:r>
            <a:r>
              <a:rPr lang="en-IN" dirty="0"/>
              <a:t>(x1, y, alpha=1, </a:t>
            </a:r>
            <a:r>
              <a:rPr lang="en-IN" dirty="0" err="1"/>
              <a:t>nlambda</a:t>
            </a:r>
            <a:r>
              <a:rPr lang="en-IN" dirty="0"/>
              <a:t>=100, </a:t>
            </a:r>
            <a:r>
              <a:rPr lang="en-IN" dirty="0" err="1"/>
              <a:t>lambda.min.ratio</a:t>
            </a:r>
            <a:r>
              <a:rPr lang="en-IN" dirty="0"/>
              <a:t>=0.0001)</a:t>
            </a:r>
          </a:p>
          <a:p>
            <a:r>
              <a:rPr lang="en-IN" dirty="0" err="1"/>
              <a:t>lasso.mod$lambda</a:t>
            </a:r>
            <a:r>
              <a:rPr lang="en-IN" dirty="0"/>
              <a:t>[25]</a:t>
            </a:r>
          </a:p>
          <a:p>
            <a:r>
              <a:rPr lang="en-IN" dirty="0" err="1"/>
              <a:t>coef</a:t>
            </a:r>
            <a:r>
              <a:rPr lang="en-IN" dirty="0"/>
              <a:t>(lasso.mod)[,25]</a:t>
            </a:r>
          </a:p>
          <a:p>
            <a:endParaRPr lang="en-IN" dirty="0"/>
          </a:p>
          <a:p>
            <a:r>
              <a:rPr lang="en-IN" dirty="0" err="1"/>
              <a:t>set.seed</a:t>
            </a:r>
            <a:r>
              <a:rPr lang="en-IN" dirty="0"/>
              <a:t>(1)</a:t>
            </a:r>
          </a:p>
          <a:p>
            <a:r>
              <a:rPr lang="en-IN" dirty="0" err="1"/>
              <a:t>cv.out</a:t>
            </a:r>
            <a:r>
              <a:rPr lang="en-IN" dirty="0"/>
              <a:t> &lt;- </a:t>
            </a:r>
            <a:r>
              <a:rPr lang="en-IN" dirty="0" err="1"/>
              <a:t>cv.glmnet</a:t>
            </a:r>
            <a:r>
              <a:rPr lang="en-IN" dirty="0"/>
              <a:t>(x1, y, alpha=1, </a:t>
            </a:r>
            <a:r>
              <a:rPr lang="en-IN" dirty="0" err="1"/>
              <a:t>nlambda</a:t>
            </a:r>
            <a:r>
              <a:rPr lang="en-IN" dirty="0"/>
              <a:t>=100, </a:t>
            </a:r>
            <a:r>
              <a:rPr lang="en-IN" dirty="0" err="1"/>
              <a:t>lambda.min.ratio</a:t>
            </a:r>
            <a:r>
              <a:rPr lang="en-IN" dirty="0"/>
              <a:t>=0.0001)</a:t>
            </a:r>
          </a:p>
          <a:p>
            <a:r>
              <a:rPr lang="en-IN" dirty="0"/>
              <a:t>#plot(</a:t>
            </a:r>
            <a:r>
              <a:rPr lang="en-IN" dirty="0" err="1"/>
              <a:t>cv.out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 err="1"/>
              <a:t>best.lambda</a:t>
            </a:r>
            <a:r>
              <a:rPr lang="en-IN" dirty="0"/>
              <a:t> &lt;- </a:t>
            </a:r>
            <a:r>
              <a:rPr lang="en-IN" dirty="0" err="1"/>
              <a:t>cv.out$lambda.min</a:t>
            </a:r>
            <a:endParaRPr lang="en-IN" dirty="0"/>
          </a:p>
          <a:p>
            <a:r>
              <a:rPr lang="en-IN" dirty="0" err="1"/>
              <a:t>best.lambda</a:t>
            </a:r>
            <a:endParaRPr lang="en-IN" dirty="0"/>
          </a:p>
          <a:p>
            <a:endParaRPr lang="en-IN" dirty="0"/>
          </a:p>
          <a:p>
            <a:r>
              <a:rPr lang="en-IN" dirty="0"/>
              <a:t>predict(lasso.mod, s=</a:t>
            </a:r>
            <a:r>
              <a:rPr lang="en-IN" dirty="0" err="1"/>
              <a:t>best.lambda</a:t>
            </a:r>
            <a:r>
              <a:rPr lang="en-IN" dirty="0"/>
              <a:t>, type="coefficients")[1:10,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2B43A-DB0D-4634-9748-680D82C864E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42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2177EB-5A78-4A27-95C0-6B4408E325E6}" type="datetimeFigureOut">
              <a:rPr lang="en-IN" smtClean="0"/>
              <a:t>12-11-2017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5DDECB-5C7C-4E84-9C04-B60386701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70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77EB-5A78-4A27-95C0-6B4408E325E6}" type="datetimeFigureOut">
              <a:rPr lang="en-IN" smtClean="0"/>
              <a:t>12-11-2017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DECB-5C7C-4E84-9C04-B60386701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2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77EB-5A78-4A27-95C0-6B4408E325E6}" type="datetimeFigureOut">
              <a:rPr lang="en-IN" smtClean="0"/>
              <a:t>12-11-2017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DECB-5C7C-4E84-9C04-B60386701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5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77EB-5A78-4A27-95C0-6B4408E325E6}" type="datetimeFigureOut">
              <a:rPr lang="en-IN" smtClean="0"/>
              <a:t>12-11-2017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DECB-5C7C-4E84-9C04-B60386701E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59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77EB-5A78-4A27-95C0-6B4408E325E6}" type="datetimeFigureOut">
              <a:rPr lang="en-IN" smtClean="0"/>
              <a:t>12-11-2017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DECB-5C7C-4E84-9C04-B60386701E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08835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77EB-5A78-4A27-95C0-6B4408E325E6}" type="datetimeFigureOut">
              <a:rPr lang="en-IN" smtClean="0"/>
              <a:t>12-11-2017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DECB-5C7C-4E84-9C04-B60386701E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8247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77EB-5A78-4A27-95C0-6B4408E325E6}" type="datetimeFigureOut">
              <a:rPr lang="en-IN" smtClean="0"/>
              <a:t>12-11-2017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DECB-5C7C-4E84-9C04-B60386701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15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77EB-5A78-4A27-95C0-6B4408E325E6}" type="datetimeFigureOut">
              <a:rPr lang="en-IN" smtClean="0"/>
              <a:t>12-11-2017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DECB-5C7C-4E84-9C04-B60386701E8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548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77EB-5A78-4A27-95C0-6B4408E325E6}" type="datetimeFigureOut">
              <a:rPr lang="en-IN" smtClean="0"/>
              <a:t>12-11-2017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DECB-5C7C-4E84-9C04-B60386701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2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C2177EB-5A78-4A27-95C0-6B4408E325E6}" type="datetimeFigureOut">
              <a:rPr lang="en-IN" smtClean="0"/>
              <a:t>12-11-2017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DECB-5C7C-4E84-9C04-B60386701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215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2177EB-5A78-4A27-95C0-6B4408E325E6}" type="datetimeFigureOut">
              <a:rPr lang="en-IN" smtClean="0"/>
              <a:t>12-11-2017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5DDECB-5C7C-4E84-9C04-B60386701E8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7200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2177EB-5A78-4A27-95C0-6B4408E325E6}" type="datetimeFigureOut">
              <a:rPr lang="en-IN" smtClean="0"/>
              <a:t>12-11-2017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65DDECB-5C7C-4E84-9C04-B60386701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1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Link%20for%20data%20set:%20https:/www.kaggle.com/joniarroba/noshowappointments/dat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nfammed.org/content/2/6/541.ful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A3E8-98CE-4B0C-8EB7-E605A6385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841019" cy="2379406"/>
          </a:xfrm>
        </p:spPr>
        <p:txBody>
          <a:bodyPr>
            <a:normAutofit/>
          </a:bodyPr>
          <a:lstStyle/>
          <a:p>
            <a:pPr algn="r"/>
            <a:r>
              <a:rPr lang="en-IN" sz="7200" dirty="0"/>
              <a:t>		Medical Appointment No-shows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304C-B520-493F-AC98-DF47EFD0A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2618" y="2996573"/>
            <a:ext cx="10058400" cy="204678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u="sng" dirty="0"/>
              <a:t>Presented by:</a:t>
            </a:r>
          </a:p>
          <a:p>
            <a:pPr algn="r"/>
            <a:endParaRPr lang="en-IN" u="sng" dirty="0"/>
          </a:p>
          <a:p>
            <a:pPr algn="r"/>
            <a:r>
              <a:rPr lang="en-IN" dirty="0"/>
              <a:t>Aakash Kaushal</a:t>
            </a:r>
          </a:p>
          <a:p>
            <a:pPr algn="r"/>
            <a:r>
              <a:rPr lang="en-IN" dirty="0"/>
              <a:t>Apoorv Goel</a:t>
            </a:r>
          </a:p>
          <a:p>
            <a:pPr algn="r"/>
            <a:r>
              <a:rPr lang="en-IN" dirty="0"/>
              <a:t>Nipun Soni</a:t>
            </a:r>
          </a:p>
          <a:p>
            <a:pPr algn="r"/>
            <a:r>
              <a:rPr lang="en-IN" dirty="0"/>
              <a:t>Rohit Kumar</a:t>
            </a:r>
          </a:p>
        </p:txBody>
      </p:sp>
    </p:spTree>
    <p:extLst>
      <p:ext uri="{BB962C8B-B14F-4D97-AF65-F5344CB8AC3E}">
        <p14:creationId xmlns:p14="http://schemas.microsoft.com/office/powerpoint/2010/main" val="223351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30F8A5-0F48-4C98-91D6-B4D1D9E4A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6" b="12355"/>
          <a:stretch/>
        </p:blipFill>
        <p:spPr>
          <a:xfrm>
            <a:off x="0" y="1300480"/>
            <a:ext cx="12192000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34106A-9E17-4E42-8C06-1FD5EC9A2095}"/>
              </a:ext>
            </a:extLst>
          </p:cNvPr>
          <p:cNvSpPr txBox="1"/>
          <p:nvPr/>
        </p:nvSpPr>
        <p:spPr>
          <a:xfrm>
            <a:off x="1087120" y="345440"/>
            <a:ext cx="905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126602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A882DEB-6FE7-4C81-8E89-12377699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506594"/>
            <a:ext cx="9326880" cy="51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0DB449-E053-444D-9EBD-5023CA6F0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29640"/>
            <a:ext cx="796544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9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19590C-6117-4602-AEC8-4607AA22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Irrelevant Columns – Patient &amp; Appointment ID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Date &amp; Time Stamps – Always an issue!!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Outliers in Age – 0, negative and above 100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Junk Rows – Handicap Row values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Appointment &amp; Schedule data Difference- Is it Relevant?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Bias Data – 80:20 Show : No-Show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Balancing the data.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67666-7F42-4798-B6FA-E2D40B5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Struggles</a:t>
            </a:r>
          </a:p>
        </p:txBody>
      </p:sp>
    </p:spTree>
    <p:extLst>
      <p:ext uri="{BB962C8B-B14F-4D97-AF65-F5344CB8AC3E}">
        <p14:creationId xmlns:p14="http://schemas.microsoft.com/office/powerpoint/2010/main" val="183377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4933A8-7116-4510-8454-C71F8C21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Patient ID, Appointment ID columns</a:t>
            </a:r>
          </a:p>
          <a:p>
            <a:r>
              <a:rPr lang="en-US" dirty="0"/>
              <a:t>Cleaning up date columns</a:t>
            </a:r>
          </a:p>
          <a:p>
            <a:r>
              <a:rPr lang="en-US" dirty="0"/>
              <a:t>Extracting date month and year from appointment and schedule day columns</a:t>
            </a:r>
          </a:p>
          <a:p>
            <a:r>
              <a:rPr lang="en-US" dirty="0"/>
              <a:t>Calculate difference between Scheduled and Appointment dates</a:t>
            </a:r>
          </a:p>
          <a:p>
            <a:r>
              <a:rPr lang="en-US" dirty="0"/>
              <a:t>Creating Balanced Data</a:t>
            </a:r>
          </a:p>
          <a:p>
            <a:r>
              <a:rPr lang="en-US" dirty="0"/>
              <a:t>removing negative values and values &gt;1</a:t>
            </a:r>
          </a:p>
          <a:p>
            <a:r>
              <a:rPr lang="en-US" dirty="0"/>
              <a:t>Convert columns to factors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942506-A9BB-4D1D-863A-F9A346EA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it UP!!!</a:t>
            </a:r>
          </a:p>
        </p:txBody>
      </p:sp>
    </p:spTree>
    <p:extLst>
      <p:ext uri="{BB962C8B-B14F-4D97-AF65-F5344CB8AC3E}">
        <p14:creationId xmlns:p14="http://schemas.microsoft.com/office/powerpoint/2010/main" val="415305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1E5A5-792B-44B7-8A2A-3E931617B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2196306"/>
            <a:ext cx="9067800" cy="35034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FAFD09-EF97-420F-AC72-1D36FE92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it UP!!!</a:t>
            </a:r>
          </a:p>
        </p:txBody>
      </p:sp>
    </p:spTree>
    <p:extLst>
      <p:ext uri="{BB962C8B-B14F-4D97-AF65-F5344CB8AC3E}">
        <p14:creationId xmlns:p14="http://schemas.microsoft.com/office/powerpoint/2010/main" val="414627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49A31F-FEC6-4436-A8BC-0EC4D9690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253" y="1481138"/>
            <a:ext cx="10195494" cy="45259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223FFC1-63F3-493E-B929-5A612C50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it UP!!!</a:t>
            </a:r>
          </a:p>
        </p:txBody>
      </p:sp>
    </p:spTree>
    <p:extLst>
      <p:ext uri="{BB962C8B-B14F-4D97-AF65-F5344CB8AC3E}">
        <p14:creationId xmlns:p14="http://schemas.microsoft.com/office/powerpoint/2010/main" val="286858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D592-2BA6-4676-9024-56AFA727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54" y="937760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Real World Data Set is not your friend!</a:t>
            </a:r>
            <a:br>
              <a:rPr lang="en-US" sz="8000" dirty="0"/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329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Content Placeholder 3">
            <a:extLst>
              <a:ext uri="{FF2B5EF4-FFF2-40B4-BE49-F238E27FC236}">
                <a16:creationId xmlns:a16="http://schemas.microsoft.com/office/drawing/2014/main" id="{4366C0E2-14DB-43F2-9570-00CFBCE51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8" b="3"/>
          <a:stretch/>
        </p:blipFill>
        <p:spPr>
          <a:xfrm>
            <a:off x="633999" y="285576"/>
            <a:ext cx="6909801" cy="5314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2B8B36-55EE-45B9-9768-873F78DD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887" y="1673633"/>
            <a:ext cx="5362113" cy="20843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Bias in Distribution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FC7D85F-3C80-4952-9445-615C3B3F76CD}"/>
              </a:ext>
            </a:extLst>
          </p:cNvPr>
          <p:cNvSpPr txBox="1">
            <a:spLocks/>
          </p:cNvSpPr>
          <p:nvPr/>
        </p:nvSpPr>
        <p:spPr>
          <a:xfrm>
            <a:off x="7543800" y="2311986"/>
            <a:ext cx="4134042" cy="8887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85,000 v/s 21,000 Rows</a:t>
            </a:r>
          </a:p>
        </p:txBody>
      </p:sp>
    </p:spTree>
    <p:extLst>
      <p:ext uri="{BB962C8B-B14F-4D97-AF65-F5344CB8AC3E}">
        <p14:creationId xmlns:p14="http://schemas.microsoft.com/office/powerpoint/2010/main" val="365963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7BDED8-E1F8-4774-8D77-DBA28A6BD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99" y="340243"/>
            <a:ext cx="6830057" cy="5466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56E6F6-9D58-4EC7-9B42-5AC78B86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56" y="639097"/>
            <a:ext cx="4635795" cy="3686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prediction values were biased.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were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 FP, TP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61C84-86D6-43FB-BEFA-6129DB6D43A3}"/>
              </a:ext>
            </a:extLst>
          </p:cNvPr>
          <p:cNvSpPr/>
          <p:nvPr/>
        </p:nvSpPr>
        <p:spPr>
          <a:xfrm>
            <a:off x="633999" y="5201392"/>
            <a:ext cx="1099798" cy="605642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2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375406-8196-405F-A0E2-06B683179CFE}"/>
              </a:ext>
            </a:extLst>
          </p:cNvPr>
          <p:cNvSpPr/>
          <p:nvPr/>
        </p:nvSpPr>
        <p:spPr>
          <a:xfrm>
            <a:off x="1669774" y="1603514"/>
            <a:ext cx="9089962" cy="280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person makes a doctor appointment, receives all the instructions and it’s a no-show.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Who/What to blame?</a:t>
            </a:r>
            <a:endParaRPr lang="en-IN" sz="44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1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27FA-EF0F-4816-97DD-7CC28E3A5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took complete </a:t>
            </a:r>
            <a:r>
              <a:rPr lang="en-US" dirty="0" err="1"/>
              <a:t>No_Show</a:t>
            </a:r>
            <a:r>
              <a:rPr lang="en-US" dirty="0"/>
              <a:t> data rows(Around 21,000 rows)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took nearly similar no of show records by random sampling.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merged this data together so we can have nearly similar no of show and no-show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err="1"/>
              <a:t>NoData</a:t>
            </a:r>
            <a:r>
              <a:rPr lang="en-US" sz="1400" dirty="0"/>
              <a:t> = </a:t>
            </a:r>
            <a:r>
              <a:rPr lang="en-US" sz="1400" dirty="0" err="1"/>
              <a:t>NoShowDataUpdated</a:t>
            </a:r>
            <a:r>
              <a:rPr lang="en-US" sz="1400" dirty="0"/>
              <a:t>[</a:t>
            </a:r>
            <a:r>
              <a:rPr lang="en-US" sz="1400" dirty="0" err="1"/>
              <a:t>NoShowDataUpdated$No.show</a:t>
            </a:r>
            <a:r>
              <a:rPr lang="en-US" sz="1400" dirty="0"/>
              <a:t> == "No",]     </a:t>
            </a:r>
            <a:r>
              <a:rPr lang="en-US" sz="1400" b="1" dirty="0">
                <a:solidFill>
                  <a:srgbClr val="00B050"/>
                </a:solidFill>
              </a:rPr>
              <a:t>#85,307 Rows</a:t>
            </a:r>
          </a:p>
          <a:p>
            <a:pPr marL="0" indent="0">
              <a:buNone/>
            </a:pPr>
            <a:r>
              <a:rPr lang="en-US" sz="1400" dirty="0" err="1"/>
              <a:t>RandNoData</a:t>
            </a:r>
            <a:r>
              <a:rPr lang="en-US" sz="1400" dirty="0"/>
              <a:t> = </a:t>
            </a:r>
            <a:r>
              <a:rPr lang="en-US" sz="1400" dirty="0" err="1"/>
              <a:t>NoData</a:t>
            </a:r>
            <a:r>
              <a:rPr lang="en-US" sz="1400" dirty="0"/>
              <a:t>[sample(</a:t>
            </a:r>
            <a:r>
              <a:rPr lang="en-US" sz="1400" dirty="0" err="1"/>
              <a:t>nrow</a:t>
            </a:r>
            <a:r>
              <a:rPr lang="en-US" sz="1400" dirty="0"/>
              <a:t>(</a:t>
            </a:r>
            <a:r>
              <a:rPr lang="en-US" sz="1400" dirty="0" err="1"/>
              <a:t>NoData</a:t>
            </a:r>
            <a:r>
              <a:rPr lang="en-US" sz="1400" dirty="0"/>
              <a:t>), 23000),]</a:t>
            </a:r>
          </a:p>
          <a:p>
            <a:pPr marL="0" indent="0">
              <a:buNone/>
            </a:pPr>
            <a:r>
              <a:rPr lang="en-US" sz="1400" dirty="0" err="1"/>
              <a:t>YesData</a:t>
            </a:r>
            <a:r>
              <a:rPr lang="en-US" sz="1400" dirty="0"/>
              <a:t> = </a:t>
            </a:r>
            <a:r>
              <a:rPr lang="en-US" sz="1400" dirty="0" err="1"/>
              <a:t>NoShowDataUpdated</a:t>
            </a:r>
            <a:r>
              <a:rPr lang="en-US" sz="1400" dirty="0"/>
              <a:t>[</a:t>
            </a:r>
            <a:r>
              <a:rPr lang="en-US" sz="1400" dirty="0" err="1"/>
              <a:t>NoShowDataUpdated$No.show</a:t>
            </a:r>
            <a:r>
              <a:rPr lang="en-US" sz="1400" dirty="0"/>
              <a:t> == "Yes",]  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B050"/>
                </a:solidFill>
              </a:rPr>
              <a:t>#21,608 Rows</a:t>
            </a:r>
          </a:p>
          <a:p>
            <a:pPr marL="0" indent="0">
              <a:buNone/>
            </a:pPr>
            <a:r>
              <a:rPr lang="en-US" sz="1400" dirty="0" err="1"/>
              <a:t>BalancedData</a:t>
            </a:r>
            <a:r>
              <a:rPr lang="en-US" sz="1400" dirty="0"/>
              <a:t> = </a:t>
            </a:r>
            <a:r>
              <a:rPr lang="en-US" sz="1400" dirty="0" err="1"/>
              <a:t>rbind</a:t>
            </a:r>
            <a:r>
              <a:rPr lang="en-US" sz="1400" dirty="0"/>
              <a:t>(</a:t>
            </a:r>
            <a:r>
              <a:rPr lang="en-US" sz="1400" dirty="0" err="1"/>
              <a:t>YesData,RandNoData</a:t>
            </a:r>
            <a:r>
              <a:rPr lang="en-US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CB602-CE3C-473C-BE49-6EC6CAC7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Solution: Balanced Data</a:t>
            </a:r>
          </a:p>
        </p:txBody>
      </p:sp>
    </p:spTree>
    <p:extLst>
      <p:ext uri="{BB962C8B-B14F-4D97-AF65-F5344CB8AC3E}">
        <p14:creationId xmlns:p14="http://schemas.microsoft.com/office/powerpoint/2010/main" val="305919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ECFD-DAEC-4CFF-B3F1-867AAC401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this dataset is about predicting Show/No Show of a Customer at hospital, so it’s a classification problem.</a:t>
            </a:r>
          </a:p>
          <a:p>
            <a:r>
              <a:rPr lang="en-US" dirty="0"/>
              <a:t>We performed classification techniques: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Cross validation</a:t>
            </a:r>
          </a:p>
          <a:p>
            <a:pPr lvl="1"/>
            <a:r>
              <a:rPr lang="en-US" dirty="0"/>
              <a:t>Ridge, Lasso and PCA for dimensionality reduction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1F746-58EF-4CC6-A11E-AF2CBD15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techniques used</a:t>
            </a:r>
          </a:p>
        </p:txBody>
      </p:sp>
    </p:spTree>
    <p:extLst>
      <p:ext uri="{BB962C8B-B14F-4D97-AF65-F5344CB8AC3E}">
        <p14:creationId xmlns:p14="http://schemas.microsoft.com/office/powerpoint/2010/main" val="322051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A246-1574-421F-86B3-8495717C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2439731"/>
            <a:ext cx="9967452" cy="190612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dirty="0"/>
              <a:t>Statistical </a:t>
            </a:r>
            <a:r>
              <a:rPr lang="en-IN" sz="8000" dirty="0" err="1"/>
              <a:t>Modeling</a:t>
            </a:r>
            <a:r>
              <a:rPr lang="en-IN" sz="8000" dirty="0"/>
              <a:t> and Resolution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51274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B359-4CFD-49FD-89AF-1AD7A09B2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Techniques used </a:t>
            </a:r>
            <a:r>
              <a:rPr lang="en-IN" dirty="0"/>
              <a:t>–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</a:rPr>
              <a:t>Ridge</a:t>
            </a:r>
            <a:r>
              <a:rPr lang="en-IN" sz="2800" dirty="0"/>
              <a:t> (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Feature Elimination</a:t>
            </a:r>
            <a:r>
              <a:rPr lang="en-IN" sz="2800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</a:rPr>
              <a:t>Lasso</a:t>
            </a:r>
            <a:r>
              <a:rPr lang="en-IN" sz="2800" dirty="0"/>
              <a:t> (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Feature Elimination</a:t>
            </a:r>
            <a:r>
              <a:rPr lang="en-IN" sz="2800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</a:rPr>
              <a:t>Principal Component Analysis(PCA) </a:t>
            </a:r>
            <a:r>
              <a:rPr lang="en-IN" sz="2800" dirty="0"/>
              <a:t>– </a:t>
            </a:r>
            <a:r>
              <a:rPr lang="en-IN" sz="2800" dirty="0">
                <a:solidFill>
                  <a:srgbClr val="7030A0"/>
                </a:solidFill>
              </a:rPr>
              <a:t>Feature Extraction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36240-E59D-45AC-947D-43969F61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204173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B83A-5837-4165-806E-D6FEA599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Steps: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Converted Gender and No-show columns to 0’s and 1’s</a:t>
            </a:r>
          </a:p>
          <a:p>
            <a:r>
              <a:rPr lang="en-IN" dirty="0"/>
              <a:t>Removed other non-numeric columns</a:t>
            </a:r>
          </a:p>
          <a:p>
            <a:r>
              <a:rPr lang="en-IN" dirty="0"/>
              <a:t>Shuffled Data again (</a:t>
            </a:r>
            <a:r>
              <a:rPr lang="en-IN" b="1" dirty="0"/>
              <a:t>44594 records</a:t>
            </a:r>
            <a:r>
              <a:rPr lang="en-IN" dirty="0"/>
              <a:t>)</a:t>
            </a:r>
          </a:p>
          <a:p>
            <a:r>
              <a:rPr lang="en-IN" dirty="0"/>
              <a:t>Performed Lasso and used 10 folds cross validation to find best </a:t>
            </a:r>
            <a:r>
              <a:rPr lang="en-IN" b="1" dirty="0"/>
              <a:t>Lambda</a:t>
            </a:r>
            <a:r>
              <a:rPr lang="en-IN" dirty="0"/>
              <a:t>(shrinkage coefficient)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DA5BA-68D3-4A60-AD93-8A798B7E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132715"/>
            <a:ext cx="10515600" cy="1325563"/>
          </a:xfrm>
        </p:spPr>
        <p:txBody>
          <a:bodyPr/>
          <a:lstStyle/>
          <a:p>
            <a:r>
              <a:rPr lang="en-IN" dirty="0"/>
              <a:t>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267873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79E4-ADA8-4AD2-B808-3DE1D686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#Lasso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lasso.mod &lt;-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glmnet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(x1, y, alpha=1,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nlambda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=100)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#10 folds cross validation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set.seed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(1)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cv.out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&lt;-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cv.glmnet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(x1, y, alpha=1,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nlambda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=100)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best.lambda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&lt;-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cv.out$lambda.min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best.lambda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predict(lasso.mod, s=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best.lambda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, type="coefficients")[1:10, ]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C3FFD-6F1C-4D4B-8C86-47B566F9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Lasso R Code</a:t>
            </a:r>
          </a:p>
        </p:txBody>
      </p:sp>
    </p:spTree>
    <p:extLst>
      <p:ext uri="{BB962C8B-B14F-4D97-AF65-F5344CB8AC3E}">
        <p14:creationId xmlns:p14="http://schemas.microsoft.com/office/powerpoint/2010/main" val="1850173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6BA0-2953-4945-B504-82308E07B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Most Significant columns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IN" dirty="0"/>
              <a:t>Age, Scholarship and </a:t>
            </a:r>
            <a:r>
              <a:rPr lang="en-IN" dirty="0" err="1"/>
              <a:t>SMS_Received</a:t>
            </a:r>
            <a:endParaRPr lang="en-IN" dirty="0"/>
          </a:p>
          <a:p>
            <a:r>
              <a:rPr lang="en-IN" dirty="0">
                <a:solidFill>
                  <a:srgbClr val="FFC000"/>
                </a:solidFill>
              </a:rPr>
              <a:t>Insignificant</a:t>
            </a:r>
            <a:r>
              <a:rPr lang="en-IN" dirty="0"/>
              <a:t> – Gender, Diabetes, </a:t>
            </a:r>
            <a:r>
              <a:rPr lang="en-IN" dirty="0" err="1"/>
              <a:t>HandCap</a:t>
            </a:r>
            <a:r>
              <a:rPr lang="en-IN" dirty="0"/>
              <a:t>, </a:t>
            </a:r>
            <a:r>
              <a:rPr lang="en-IN" dirty="0" err="1"/>
              <a:t>Hipertension</a:t>
            </a:r>
            <a:r>
              <a:rPr lang="en-IN" dirty="0"/>
              <a:t>, Alcoholism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F6274-B72D-4529-BF58-F2D22826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Lasso Results	</a:t>
            </a:r>
          </a:p>
        </p:txBody>
      </p:sp>
      <p:sp>
        <p:nvSpPr>
          <p:cNvPr id="4" name="AutoShape 2" descr="Inline image 1">
            <a:extLst>
              <a:ext uri="{FF2B5EF4-FFF2-40B4-BE49-F238E27FC236}">
                <a16:creationId xmlns:a16="http://schemas.microsoft.com/office/drawing/2014/main" id="{E2A66024-6EA2-4819-B3F2-A1ACF7C97D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95659A6-2E8F-4C61-AA1D-A80883502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0" y="1961143"/>
            <a:ext cx="9961340" cy="10135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9C6965-6896-4C7A-BF17-6E6D6C8CAA15}"/>
              </a:ext>
            </a:extLst>
          </p:cNvPr>
          <p:cNvSpPr/>
          <p:nvPr/>
        </p:nvSpPr>
        <p:spPr>
          <a:xfrm>
            <a:off x="3834581" y="1994950"/>
            <a:ext cx="1229032" cy="472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EA2F7-864E-444F-B7B6-0475E7FAB58E}"/>
              </a:ext>
            </a:extLst>
          </p:cNvPr>
          <p:cNvSpPr/>
          <p:nvPr/>
        </p:nvSpPr>
        <p:spPr>
          <a:xfrm>
            <a:off x="5329084" y="1983926"/>
            <a:ext cx="1229032" cy="494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21423-0119-4346-917C-6E6E790326A9}"/>
              </a:ext>
            </a:extLst>
          </p:cNvPr>
          <p:cNvSpPr/>
          <p:nvPr/>
        </p:nvSpPr>
        <p:spPr>
          <a:xfrm>
            <a:off x="2310900" y="2493476"/>
            <a:ext cx="1356532" cy="481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86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C514-953D-47EE-8F5E-0C3571F4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Performed similar steps for Ridge regression</a:t>
            </a:r>
          </a:p>
          <a:p>
            <a:r>
              <a:rPr lang="en-IN" dirty="0"/>
              <a:t>Change alpha to 0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cv.out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&lt;-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cv.glmnet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(x1, y,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alpha=0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nlambda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=100,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lambda.min.ratio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=0.0001)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predict(ridge.mod, s=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best.lambda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, type="coefficients")[1:9, ]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Does not push coefficients to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FE8D8-4F4F-4F17-B0C7-FD6D26D4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339927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3CA68-520E-4184-8ED4-6D6EE233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Ridge says </a:t>
            </a:r>
            <a:r>
              <a:rPr lang="en-IN" dirty="0">
                <a:solidFill>
                  <a:srgbClr val="FFC000"/>
                </a:solidFill>
              </a:rPr>
              <a:t>Age is insignificant </a:t>
            </a:r>
            <a:r>
              <a:rPr lang="en-IN" dirty="0"/>
              <a:t>and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Alcoholism is significant </a:t>
            </a:r>
          </a:p>
          <a:p>
            <a:r>
              <a:rPr lang="en-IN" dirty="0"/>
              <a:t>Significant columns – Alcoholism, </a:t>
            </a:r>
            <a:r>
              <a:rPr lang="en-IN" dirty="0" err="1"/>
              <a:t>SMS_Received</a:t>
            </a:r>
            <a:r>
              <a:rPr lang="en-IN" dirty="0"/>
              <a:t>, Scholarship</a:t>
            </a:r>
          </a:p>
          <a:p>
            <a:r>
              <a:rPr lang="en-IN" dirty="0">
                <a:solidFill>
                  <a:srgbClr val="00B050"/>
                </a:solidFill>
              </a:rPr>
              <a:t>Got best results using columns identified by </a:t>
            </a:r>
            <a:r>
              <a:rPr lang="en-IN" b="1" dirty="0">
                <a:solidFill>
                  <a:srgbClr val="00B050"/>
                </a:solidFill>
              </a:rPr>
              <a:t>Lasso</a:t>
            </a:r>
            <a:r>
              <a:rPr lang="en-IN" dirty="0"/>
              <a:t>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1B717-F89C-4F3D-AE32-9D3B0BF4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Ridge Results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257CF-E66A-44DE-9E15-35673068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39933"/>
            <a:ext cx="11220450" cy="11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7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5030-367C-480D-A9A3-DF27B948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Performed on most significant columns identified by Lasso</a:t>
            </a:r>
          </a:p>
          <a:p>
            <a:r>
              <a:rPr lang="en-IN" dirty="0"/>
              <a:t>Test : Train datasets = 50 :50</a:t>
            </a:r>
          </a:p>
          <a:p>
            <a:r>
              <a:rPr lang="en-IN" dirty="0">
                <a:solidFill>
                  <a:srgbClr val="00B050"/>
                </a:solidFill>
              </a:rPr>
              <a:t>Accuracy – </a:t>
            </a:r>
            <a:r>
              <a:rPr lang="en-IN" b="1" dirty="0">
                <a:solidFill>
                  <a:srgbClr val="00B050"/>
                </a:solidFill>
              </a:rPr>
              <a:t>57.9%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Confusion Matrix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61894-CAE8-425E-9FFC-84B4AF45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DA698-7B52-4BB1-AA24-32FB42B3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43" y="4060978"/>
            <a:ext cx="4429897" cy="14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8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4F8B-D433-4764-9768-121A158D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09728" indent="0">
              <a:buNone/>
            </a:pPr>
            <a:r>
              <a:rPr lang="en-IN" sz="3200" dirty="0"/>
              <a:t>Basically, it’s a non-attending person who neither uses nor cancels their reservation.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1DC81-02A4-4C01-8848-04AC2490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is a no-show?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51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70B6-1D97-459D-9ABE-5B1EDEC4D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54" y="1113636"/>
            <a:ext cx="11670891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NS.LR = </a:t>
            </a:r>
            <a:r>
              <a:rPr lang="en-IN" sz="2400" dirty="0" err="1">
                <a:solidFill>
                  <a:srgbClr val="00B050"/>
                </a:solidFill>
              </a:rPr>
              <a:t>glm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</a:rPr>
              <a:t>No.show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~ Age + 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</a:rPr>
              <a:t>SMS_received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+ Scholarship, data = 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</a:rPr>
              <a:t>trainData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, family = binomial(link = "logit"))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summary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(NS.LR)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predictNS.LR = </a:t>
            </a:r>
            <a:r>
              <a:rPr lang="en-IN" sz="2400" dirty="0">
                <a:solidFill>
                  <a:srgbClr val="00B050"/>
                </a:solidFill>
              </a:rPr>
              <a:t>predict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(NS.LR, x, type = "response")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table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</a:rPr>
              <a:t>testData$No.show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, predictNS.LR &gt; 0.5)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D4DFD-E031-4F8C-9C90-D4380F40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109487"/>
            <a:ext cx="11147323" cy="755751"/>
          </a:xfrm>
        </p:spPr>
        <p:txBody>
          <a:bodyPr>
            <a:normAutofit/>
          </a:bodyPr>
          <a:lstStyle/>
          <a:p>
            <a:r>
              <a:rPr lang="en-IN" dirty="0"/>
              <a:t>Logistic Regression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63F99-ABAE-495F-981B-CBB90E41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4" y="3429000"/>
            <a:ext cx="10478701" cy="252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99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080C-489A-499C-89F8-16476774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7" y="924232"/>
            <a:ext cx="11058833" cy="5545393"/>
          </a:xfrm>
        </p:spPr>
        <p:txBody>
          <a:bodyPr/>
          <a:lstStyle/>
          <a:p>
            <a:r>
              <a:rPr lang="en-IN" dirty="0"/>
              <a:t>Performed on most significant columns identified by Lasso</a:t>
            </a:r>
          </a:p>
          <a:p>
            <a:r>
              <a:rPr lang="en-IN" dirty="0"/>
              <a:t>Test : Train datasets = 50 :50</a:t>
            </a:r>
          </a:p>
          <a:p>
            <a:r>
              <a:rPr lang="en-IN" dirty="0">
                <a:solidFill>
                  <a:srgbClr val="00B050"/>
                </a:solidFill>
              </a:rPr>
              <a:t>Accuracy – </a:t>
            </a:r>
            <a:r>
              <a:rPr lang="en-IN" b="1" dirty="0">
                <a:solidFill>
                  <a:srgbClr val="00B050"/>
                </a:solidFill>
              </a:rPr>
              <a:t>58%</a:t>
            </a:r>
          </a:p>
          <a:p>
            <a:endParaRPr lang="en-IN" b="1" dirty="0">
              <a:solidFill>
                <a:srgbClr val="00B050"/>
              </a:solidFill>
            </a:endParaRPr>
          </a:p>
          <a:p>
            <a:r>
              <a:rPr lang="en-IN" b="1" dirty="0"/>
              <a:t>Confusion Matrix and Statistics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92492-0F9C-4199-BF87-06901CB5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1"/>
            <a:ext cx="10515600" cy="924232"/>
          </a:xfrm>
        </p:spPr>
        <p:txBody>
          <a:bodyPr/>
          <a:lstStyle/>
          <a:p>
            <a:r>
              <a:rPr lang="en-IN" dirty="0"/>
              <a:t>Naïve Bayes Procedure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A7CC3-21F3-40EF-810C-B84E170C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19" y="3799399"/>
            <a:ext cx="6688700" cy="216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39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00F1-3778-4C40-B77D-0E6E19ED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fitNB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IN" dirty="0" err="1">
                <a:solidFill>
                  <a:srgbClr val="00B050"/>
                </a:solidFill>
              </a:rPr>
              <a:t>naiveBayes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No.show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~ Age +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SMS_received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+ Scholarship, data =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trainData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summary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fitNB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predictNB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IN" dirty="0">
                <a:solidFill>
                  <a:srgbClr val="00B050"/>
                </a:solidFill>
              </a:rPr>
              <a:t>predict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fitNB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, x)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50"/>
                </a:solidFill>
              </a:rPr>
              <a:t>confusionMatrix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testData$No.show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predictNB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15458-7336-4742-86CF-7C2C24C6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89822"/>
            <a:ext cx="10515600" cy="785249"/>
          </a:xfrm>
        </p:spPr>
        <p:txBody>
          <a:bodyPr>
            <a:normAutofit/>
          </a:bodyPr>
          <a:lstStyle/>
          <a:p>
            <a:r>
              <a:rPr lang="en-IN" dirty="0"/>
              <a:t>Naïve Bayes code	</a:t>
            </a:r>
          </a:p>
        </p:txBody>
      </p:sp>
    </p:spTree>
    <p:extLst>
      <p:ext uri="{BB962C8B-B14F-4D97-AF65-F5344CB8AC3E}">
        <p14:creationId xmlns:p14="http://schemas.microsoft.com/office/powerpoint/2010/main" val="51300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1EC3-B1B1-482D-A681-7F7729755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74" y="1412671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Performed 10-fold cross validation on Logistic and Naïve Bayes procedure</a:t>
            </a:r>
          </a:p>
          <a:p>
            <a:r>
              <a:rPr lang="en-IN" dirty="0"/>
              <a:t>Naïve Bayes: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Accuracy : Between 56 to 58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B050"/>
                </a:solidFill>
              </a:rPr>
              <a:t>Mean accuracy – 57.96%</a:t>
            </a:r>
          </a:p>
          <a:p>
            <a:endParaRPr lang="en-IN" dirty="0"/>
          </a:p>
          <a:p>
            <a:r>
              <a:rPr lang="en-IN" dirty="0"/>
              <a:t>Logistic Regression: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Accuracy : Between 55 to 58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B050"/>
                </a:solidFill>
              </a:rPr>
              <a:t>Mean accuracy – 56.95%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802CA-48F5-435D-BDD7-384A279B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73394"/>
          </a:xfrm>
        </p:spPr>
        <p:txBody>
          <a:bodyPr/>
          <a:lstStyle/>
          <a:p>
            <a:r>
              <a:rPr lang="en-IN" dirty="0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356474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CDA4-D11D-46B4-BD00-F7A2B75B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4660777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IN" dirty="0">
                <a:solidFill>
                  <a:srgbClr val="00B050"/>
                </a:solidFill>
              </a:rPr>
              <a:t># Applying k-Fold Cross Validation</a:t>
            </a:r>
          </a:p>
          <a:p>
            <a:pPr marL="109728" indent="0"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folds = </a:t>
            </a:r>
            <a:r>
              <a:rPr lang="en-IN" dirty="0" err="1">
                <a:solidFill>
                  <a:srgbClr val="00B050"/>
                </a:solidFill>
              </a:rPr>
              <a:t>createFolds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ShuffledBalancedData$No.show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k = 10)</a:t>
            </a:r>
          </a:p>
          <a:p>
            <a:pPr marL="109728" indent="0"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cv = </a:t>
            </a:r>
            <a:r>
              <a:rPr lang="en-IN" dirty="0" err="1">
                <a:solidFill>
                  <a:srgbClr val="00B050"/>
                </a:solidFill>
              </a:rPr>
              <a:t>lapply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(folds, function(x) {</a:t>
            </a:r>
          </a:p>
          <a:p>
            <a:pPr marL="109728" indent="0"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training_fold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ShuffledBalancedData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[-x, ]</a:t>
            </a:r>
          </a:p>
          <a:p>
            <a:pPr marL="109728" indent="0"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test_fold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ShuffledBalancedData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[x, ]</a:t>
            </a:r>
          </a:p>
          <a:p>
            <a:pPr marL="109728" indent="0"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classifier = </a:t>
            </a:r>
            <a:r>
              <a:rPr lang="en-IN" dirty="0" err="1">
                <a:solidFill>
                  <a:srgbClr val="00B050"/>
                </a:solidFill>
              </a:rPr>
              <a:t>naiveBayes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No.show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~ Age  +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SMS_received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+ Scholarship, data =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training_fold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09728" indent="0"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y_pred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IN" dirty="0">
                <a:solidFill>
                  <a:srgbClr val="00B050"/>
                </a:solidFill>
              </a:rPr>
              <a:t>predict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(classifier,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newdata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test_fold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[-12])</a:t>
            </a:r>
          </a:p>
          <a:p>
            <a:pPr marL="109728" indent="0"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cm = table(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test_fold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[, 12],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y_pred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09728" indent="0"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accuracy = (cm[1,1] + cm[2,2]) / (cm[1,1] + cm[2,2] + cm[1,2] + cm[2,1])</a:t>
            </a:r>
          </a:p>
          <a:p>
            <a:pPr marL="109728" indent="0"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return(accuracy)</a:t>
            </a:r>
          </a:p>
          <a:p>
            <a:pPr marL="109728" indent="0"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})</a:t>
            </a:r>
          </a:p>
          <a:p>
            <a:pPr marL="109728" indent="0"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cv</a:t>
            </a:r>
          </a:p>
          <a:p>
            <a:pPr marL="109728" indent="0"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accuracy = mean(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as.numeric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(cv))</a:t>
            </a:r>
          </a:p>
          <a:p>
            <a:pPr marL="109728" indent="0"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accuracy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B2978-300C-486D-B54D-B0834D46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1029310"/>
          </a:xfrm>
        </p:spPr>
        <p:txBody>
          <a:bodyPr/>
          <a:lstStyle/>
          <a:p>
            <a:r>
              <a:rPr lang="en-IN" dirty="0"/>
              <a:t>Cross validation code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EC922-28D6-4925-BB36-2310C792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615" y="5499715"/>
            <a:ext cx="4823073" cy="81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13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4E0E-0B18-4E95-A81D-92DDE8199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Created 9 Principal components</a:t>
            </a:r>
          </a:p>
          <a:p>
            <a:r>
              <a:rPr lang="en-IN" dirty="0"/>
              <a:t>Libraries used: </a:t>
            </a:r>
            <a:r>
              <a:rPr lang="en-IN" dirty="0" err="1"/>
              <a:t>FactoMineR</a:t>
            </a:r>
            <a:r>
              <a:rPr lang="en-IN" dirty="0"/>
              <a:t>, </a:t>
            </a:r>
            <a:r>
              <a:rPr lang="en-IN" dirty="0" err="1"/>
              <a:t>factoextra</a:t>
            </a:r>
            <a:endParaRPr lang="en-IN" dirty="0"/>
          </a:p>
          <a:p>
            <a:r>
              <a:rPr lang="en-IN" dirty="0"/>
              <a:t>Columns used –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Gender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Age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Scholarship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Hypertension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Diabetes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Alcoholism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82106-ABC1-48D0-B1FE-2C20A4EF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Principal Component Analysis	</a:t>
            </a:r>
          </a:p>
        </p:txBody>
      </p:sp>
    </p:spTree>
    <p:extLst>
      <p:ext uri="{BB962C8B-B14F-4D97-AF65-F5344CB8AC3E}">
        <p14:creationId xmlns:p14="http://schemas.microsoft.com/office/powerpoint/2010/main" val="2261924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C7E5F-42C0-43A6-89B5-6CD1037C3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7" y="1238609"/>
            <a:ext cx="10515600" cy="494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63.4% </a:t>
            </a:r>
            <a:r>
              <a:rPr lang="en-IN" dirty="0">
                <a:solidFill>
                  <a:srgbClr val="00B050"/>
                </a:solidFill>
              </a:rPr>
              <a:t>variance is explained by first 4 PCA components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97794-9B63-4ACC-AE81-9F64F18D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89822"/>
            <a:ext cx="9249697" cy="834410"/>
          </a:xfrm>
        </p:spPr>
        <p:txBody>
          <a:bodyPr/>
          <a:lstStyle/>
          <a:p>
            <a:r>
              <a:rPr lang="en-IN" dirty="0"/>
              <a:t>Variance Visualization - PCA</a:t>
            </a:r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ECD2EDC2-5A97-474A-9C1A-3B8B1374A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97" y="1733397"/>
            <a:ext cx="6853084" cy="45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90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57D3-284E-41F8-A639-F104C1A7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460501"/>
            <a:ext cx="11149780" cy="46158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library(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FactoMineR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library(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factoextra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#Data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df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NoShowDataPCA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[,c(1:8,10)]</a:t>
            </a:r>
          </a:p>
          <a:p>
            <a:pPr marL="0" indent="0"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#Apply PCA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pc =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prcomp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df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, scale. = TRUE)</a:t>
            </a:r>
          </a:p>
          <a:p>
            <a:pPr marL="0" indent="0"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#Get Principal Components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head(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pc$rotation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head(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pc$x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</a:t>
            </a:r>
            <a:r>
              <a:rPr lang="en-IN" dirty="0" err="1">
                <a:solidFill>
                  <a:srgbClr val="00B050"/>
                </a:solidFill>
              </a:rPr>
              <a:t>Viszualize</a:t>
            </a:r>
            <a:r>
              <a:rPr lang="en-IN" dirty="0">
                <a:solidFill>
                  <a:srgbClr val="00B050"/>
                </a:solidFill>
              </a:rPr>
              <a:t> Variance plot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fviz_eig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(pc)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F48ED-2418-47E7-AA01-BD226FC8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19" y="0"/>
            <a:ext cx="10515600" cy="1325563"/>
          </a:xfrm>
        </p:spPr>
        <p:txBody>
          <a:bodyPr/>
          <a:lstStyle/>
          <a:p>
            <a:r>
              <a:rPr lang="en-IN" dirty="0"/>
              <a:t>PCA R Code	</a:t>
            </a:r>
          </a:p>
        </p:txBody>
      </p:sp>
    </p:spTree>
    <p:extLst>
      <p:ext uri="{BB962C8B-B14F-4D97-AF65-F5344CB8AC3E}">
        <p14:creationId xmlns:p14="http://schemas.microsoft.com/office/powerpoint/2010/main" val="3291672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9BE0-EB70-431B-AE81-F8B82C0F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Naïve Bayes</a:t>
            </a:r>
            <a:r>
              <a:rPr lang="en-IN" dirty="0"/>
              <a:t> procedure was slightly better than Logistic Regression as it gave us better accuracy</a:t>
            </a:r>
          </a:p>
          <a:p>
            <a:r>
              <a:rPr lang="en-IN" dirty="0"/>
              <a:t>Feature Elimination was done better by </a:t>
            </a:r>
            <a:r>
              <a:rPr lang="en-IN" dirty="0">
                <a:solidFill>
                  <a:srgbClr val="00B050"/>
                </a:solidFill>
              </a:rPr>
              <a:t>Lasso</a:t>
            </a:r>
            <a:r>
              <a:rPr lang="en-IN" dirty="0"/>
              <a:t> when compared to Ridge for this dataset</a:t>
            </a:r>
          </a:p>
          <a:p>
            <a:r>
              <a:rPr lang="en-IN" dirty="0"/>
              <a:t>Dataset could have </a:t>
            </a:r>
            <a:r>
              <a:rPr lang="en-IN" dirty="0">
                <a:solidFill>
                  <a:srgbClr val="00B050"/>
                </a:solidFill>
              </a:rPr>
              <a:t>more relevant features </a:t>
            </a:r>
            <a:r>
              <a:rPr lang="en-IN" dirty="0"/>
              <a:t>that would have helped increasing accuracy (ex: Disease records, Work schedule of patients, new or retuning patient, location from hospital etc.)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28AB0-8ADE-4F43-B880-4D2F0555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	</a:t>
            </a:r>
          </a:p>
        </p:txBody>
      </p:sp>
    </p:spTree>
    <p:extLst>
      <p:ext uri="{BB962C8B-B14F-4D97-AF65-F5344CB8AC3E}">
        <p14:creationId xmlns:p14="http://schemas.microsoft.com/office/powerpoint/2010/main" val="1817331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1D74F8-4EB1-497B-A9A6-B627F465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Link for data set: </a:t>
            </a:r>
            <a:r>
              <a:rPr lang="nn-NO" dirty="0">
                <a:hlinkClick r:id="rId3"/>
              </a:rPr>
              <a:t>https://www.kaggle.com/joniarroba/noshowappointments/data</a:t>
            </a:r>
            <a:endParaRPr lang="nn-NO" dirty="0"/>
          </a:p>
          <a:p>
            <a:endParaRPr lang="en-US" dirty="0"/>
          </a:p>
          <a:p>
            <a:r>
              <a:rPr lang="en-US" dirty="0"/>
              <a:t>R Code: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38D0-246E-44C4-AFDD-B1521810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372A51D-B09C-4142-80B8-2F9566C7A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867678"/>
              </p:ext>
            </p:extLst>
          </p:nvPr>
        </p:nvGraphicFramePr>
        <p:xfrm>
          <a:off x="1352704" y="3865084"/>
          <a:ext cx="1562966" cy="107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4" imgW="503280" imgH="347400" progId="Package">
                  <p:embed/>
                </p:oleObj>
              </mc:Choice>
              <mc:Fallback>
                <p:oleObj name="Packager Shell Object" showAsIcon="1" r:id="rId4" imgW="503280" imgH="34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2704" y="3865084"/>
                        <a:ext cx="1562966" cy="1079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74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8B02-4292-47FC-9A80-674C24880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People have no idea of the scale of this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 recent survey concluded that as many as </a:t>
            </a:r>
            <a:r>
              <a:rPr lang="en-IN" sz="2800" dirty="0">
                <a:hlinkClick r:id="rId2"/>
              </a:rPr>
              <a:t>42% of patients skip their appointments</a:t>
            </a:r>
            <a:r>
              <a:rPr lang="en-IN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B4A4-EE73-4F08-8733-585DE11D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problem is…</a:t>
            </a:r>
          </a:p>
        </p:txBody>
      </p:sp>
    </p:spTree>
    <p:extLst>
      <p:ext uri="{BB962C8B-B14F-4D97-AF65-F5344CB8AC3E}">
        <p14:creationId xmlns:p14="http://schemas.microsoft.com/office/powerpoint/2010/main" val="225217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2A44-E559-435E-9852-2AEBC2B5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110254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800" dirty="0"/>
              <a:t>Thank You!!!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846CA4-E2FC-43C0-A4AC-200FB52ADA37}"/>
              </a:ext>
            </a:extLst>
          </p:cNvPr>
          <p:cNvSpPr txBox="1">
            <a:spLocks/>
          </p:cNvSpPr>
          <p:nvPr/>
        </p:nvSpPr>
        <p:spPr>
          <a:xfrm>
            <a:off x="484239" y="2550160"/>
            <a:ext cx="10515600" cy="3027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35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3C66-3521-4F54-86DE-ADBA6F72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 missed appointment is more than just a missed opportunity. When a patient doesn’t show up on time, it also affects people who could’ve been treated </a:t>
            </a:r>
            <a:r>
              <a:rPr lang="en-IN" sz="2800" i="1" dirty="0"/>
              <a:t>instead</a:t>
            </a:r>
            <a:r>
              <a:rPr lang="en-IN" sz="2800" dirty="0"/>
              <a:t> of that patient.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Visitors, doctors, and even hospital administration…they’re all affected.</a:t>
            </a:r>
          </a:p>
          <a:p>
            <a:pPr marL="0" indent="0">
              <a:buNone/>
            </a:pPr>
            <a:endParaRPr lang="en-IN" sz="28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49BBF-805E-43A5-9FEC-554329D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“An appointment missed by you is an appointment missed by two.”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99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F125-C656-48A4-8AFB-086FE4E1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Different Surveys using different datasets came up with some influencing factors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Financial Reasons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Discouraged by long Hospital wait time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Poor Medical Literacy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Anxiety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Transportation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F388B-4BF3-4F68-AE51-90094193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Reasons</a:t>
            </a:r>
          </a:p>
        </p:txBody>
      </p:sp>
    </p:spTree>
    <p:extLst>
      <p:ext uri="{BB962C8B-B14F-4D97-AF65-F5344CB8AC3E}">
        <p14:creationId xmlns:p14="http://schemas.microsoft.com/office/powerpoint/2010/main" val="229874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4A52-4516-43AB-9E72-D5F4BAE4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SMS/Reminder Calls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Ability to predict ?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6B054-AFB0-4509-A75B-5865FD47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can help ?</a:t>
            </a:r>
          </a:p>
        </p:txBody>
      </p:sp>
    </p:spTree>
    <p:extLst>
      <p:ext uri="{BB962C8B-B14F-4D97-AF65-F5344CB8AC3E}">
        <p14:creationId xmlns:p14="http://schemas.microsoft.com/office/powerpoint/2010/main" val="273134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6E6D-B33F-4714-B925-592269BE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Gender &amp;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Signs of Hypertension, Diabetes &amp; Alcoholism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Appointment date and the date of Scheduling.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Medical Insurance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SMS Notification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214F2-A67D-4417-979D-731E151A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data we had</a:t>
            </a:r>
          </a:p>
        </p:txBody>
      </p:sp>
    </p:spTree>
    <p:extLst>
      <p:ext uri="{BB962C8B-B14F-4D97-AF65-F5344CB8AC3E}">
        <p14:creationId xmlns:p14="http://schemas.microsoft.com/office/powerpoint/2010/main" val="273150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6BDCB8-90BB-4B53-8095-3A40609D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87600"/>
            <a:ext cx="10972800" cy="3619692"/>
          </a:xfrm>
        </p:spPr>
        <p:txBody>
          <a:bodyPr>
            <a:norm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Data and it’s Complications</a:t>
            </a:r>
          </a:p>
          <a:p>
            <a:pPr marL="109728" indent="0">
              <a:buNone/>
            </a:pPr>
            <a:endParaRPr lang="en-US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176F4D-42B4-46FE-8ECD-CF042ADB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22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tf00001197</Template>
  <TotalTime>1420</TotalTime>
  <Words>2030</Words>
  <Application>Microsoft Office PowerPoint</Application>
  <PresentationFormat>Widescreen</PresentationFormat>
  <Paragraphs>294</Paragraphs>
  <Slides>40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Package</vt:lpstr>
      <vt:lpstr>  Medical Appointment No-shows </vt:lpstr>
      <vt:lpstr>PowerPoint Presentation</vt:lpstr>
      <vt:lpstr>What is a no-show? </vt:lpstr>
      <vt:lpstr>The problem is…</vt:lpstr>
      <vt:lpstr>“An appointment missed by you is an appointment missed by two.”</vt:lpstr>
      <vt:lpstr>Finding Reasons</vt:lpstr>
      <vt:lpstr>What can help ?</vt:lpstr>
      <vt:lpstr>The data we had</vt:lpstr>
      <vt:lpstr>PowerPoint Presentation</vt:lpstr>
      <vt:lpstr>PowerPoint Presentation</vt:lpstr>
      <vt:lpstr>PowerPoint Presentation</vt:lpstr>
      <vt:lpstr>PowerPoint Presentation</vt:lpstr>
      <vt:lpstr>Data Struggles</vt:lpstr>
      <vt:lpstr>Clean it UP!!!</vt:lpstr>
      <vt:lpstr>Clean it UP!!!</vt:lpstr>
      <vt:lpstr>Clean it UP!!!</vt:lpstr>
      <vt:lpstr>Real World Data Set is not your friend! </vt:lpstr>
      <vt:lpstr>Bias in Distribution</vt:lpstr>
      <vt:lpstr>Model prediction values were biased. There were No FP, TP</vt:lpstr>
      <vt:lpstr>Solution: Balanced Data</vt:lpstr>
      <vt:lpstr>Brief overview of techniques used</vt:lpstr>
      <vt:lpstr>Statistical Modeling and Resolution</vt:lpstr>
      <vt:lpstr>Dimensionality Reduction</vt:lpstr>
      <vt:lpstr>Lasso Regression</vt:lpstr>
      <vt:lpstr>Lasso R Code</vt:lpstr>
      <vt:lpstr>Lasso Results </vt:lpstr>
      <vt:lpstr>Ridge Regression</vt:lpstr>
      <vt:lpstr>Ridge Results </vt:lpstr>
      <vt:lpstr>Logistic Regression </vt:lpstr>
      <vt:lpstr>Logistic Regression Code</vt:lpstr>
      <vt:lpstr>Naïve Bayes Procedure</vt:lpstr>
      <vt:lpstr>Naïve Bayes code </vt:lpstr>
      <vt:lpstr>Cross Validation</vt:lpstr>
      <vt:lpstr>Cross validation code </vt:lpstr>
      <vt:lpstr>Principal Component Analysis </vt:lpstr>
      <vt:lpstr>Variance Visualization - PCA</vt:lpstr>
      <vt:lpstr>PCA R Code </vt:lpstr>
      <vt:lpstr>Conclusions </vt:lpstr>
      <vt:lpstr>Appendix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Appointment No-shows</dc:title>
  <dc:creator>Soni, Nipun</dc:creator>
  <cp:lastModifiedBy>apoorv goel</cp:lastModifiedBy>
  <cp:revision>71</cp:revision>
  <dcterms:created xsi:type="dcterms:W3CDTF">2017-11-09T02:08:55Z</dcterms:created>
  <dcterms:modified xsi:type="dcterms:W3CDTF">2017-11-13T01:03:19Z</dcterms:modified>
</cp:coreProperties>
</file>