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9" r:id="rId1"/>
  </p:sldMasterIdLst>
  <p:notesMasterIdLst>
    <p:notesMasterId r:id="rId22"/>
  </p:notesMasterIdLst>
  <p:sldIdLst>
    <p:sldId id="256" r:id="rId2"/>
    <p:sldId id="301" r:id="rId3"/>
    <p:sldId id="279" r:id="rId4"/>
    <p:sldId id="280" r:id="rId5"/>
    <p:sldId id="281" r:id="rId6"/>
    <p:sldId id="302" r:id="rId7"/>
    <p:sldId id="303" r:id="rId8"/>
    <p:sldId id="304" r:id="rId9"/>
    <p:sldId id="305" r:id="rId10"/>
    <p:sldId id="306" r:id="rId11"/>
    <p:sldId id="307" r:id="rId12"/>
    <p:sldId id="308" r:id="rId13"/>
    <p:sldId id="314" r:id="rId14"/>
    <p:sldId id="310" r:id="rId15"/>
    <p:sldId id="311" r:id="rId16"/>
    <p:sldId id="312" r:id="rId17"/>
    <p:sldId id="313" r:id="rId18"/>
    <p:sldId id="315" r:id="rId19"/>
    <p:sldId id="316"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poorv goel" initials="ag" lastIdx="1" clrIdx="0">
    <p:extLst>
      <p:ext uri="{19B8F6BF-5375-455C-9EA6-DF929625EA0E}">
        <p15:presenceInfo xmlns:p15="http://schemas.microsoft.com/office/powerpoint/2012/main" userId="e2486a45f87da1d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8" d="100"/>
          <a:sy n="108" d="100"/>
        </p:scale>
        <p:origin x="7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3-20T17:17:35.014" idx="1">
    <p:pos x="10" y="10"/>
    <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54A5D-9D97-4874-BC18-C8A86FE99D1C}" type="datetimeFigureOut">
              <a:rPr lang="en-IN" smtClean="0"/>
              <a:t>21-03-2018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F2B43A-DB0D-4634-9748-680D82C864E2}" type="slidenum">
              <a:rPr lang="en-IN" smtClean="0"/>
              <a:t>‹#›</a:t>
            </a:fld>
            <a:endParaRPr lang="en-IN"/>
          </a:p>
        </p:txBody>
      </p:sp>
    </p:spTree>
    <p:extLst>
      <p:ext uri="{BB962C8B-B14F-4D97-AF65-F5344CB8AC3E}">
        <p14:creationId xmlns:p14="http://schemas.microsoft.com/office/powerpoint/2010/main" val="3333401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80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C2177EB-5A78-4A27-95C0-6B4408E325E6}" type="datetimeFigureOut">
              <a:rPr lang="en-IN" smtClean="0"/>
              <a:t>21-03-2018</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965DDECB-5C7C-4E84-9C04-B60386701E83}" type="slidenum">
              <a:rPr lang="en-IN" smtClean="0"/>
              <a:t>‹#›</a:t>
            </a:fld>
            <a:endParaRPr lang="en-IN"/>
          </a:p>
        </p:txBody>
      </p:sp>
    </p:spTree>
    <p:extLst>
      <p:ext uri="{BB962C8B-B14F-4D97-AF65-F5344CB8AC3E}">
        <p14:creationId xmlns:p14="http://schemas.microsoft.com/office/powerpoint/2010/main" val="4166706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C2177EB-5A78-4A27-95C0-6B4408E325E6}" type="datetimeFigureOut">
              <a:rPr lang="en-IN" smtClean="0"/>
              <a:t>21-03-2018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DDECB-5C7C-4E84-9C04-B60386701E83}" type="slidenum">
              <a:rPr lang="en-IN" smtClean="0"/>
              <a:t>‹#›</a:t>
            </a:fld>
            <a:endParaRPr lang="en-IN"/>
          </a:p>
        </p:txBody>
      </p:sp>
    </p:spTree>
    <p:extLst>
      <p:ext uri="{BB962C8B-B14F-4D97-AF65-F5344CB8AC3E}">
        <p14:creationId xmlns:p14="http://schemas.microsoft.com/office/powerpoint/2010/main" val="2203129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C2177EB-5A78-4A27-95C0-6B4408E325E6}" type="datetimeFigureOut">
              <a:rPr lang="en-IN" smtClean="0"/>
              <a:t>21-03-2018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DDECB-5C7C-4E84-9C04-B60386701E83}" type="slidenum">
              <a:rPr lang="en-IN" smtClean="0"/>
              <a:t>‹#›</a:t>
            </a:fld>
            <a:endParaRPr lang="en-IN"/>
          </a:p>
        </p:txBody>
      </p:sp>
    </p:spTree>
    <p:extLst>
      <p:ext uri="{BB962C8B-B14F-4D97-AF65-F5344CB8AC3E}">
        <p14:creationId xmlns:p14="http://schemas.microsoft.com/office/powerpoint/2010/main" val="3141256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C2177EB-5A78-4A27-95C0-6B4408E325E6}" type="datetimeFigureOut">
              <a:rPr lang="en-IN" smtClean="0"/>
              <a:t>21-03-2018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DDECB-5C7C-4E84-9C04-B60386701E83}" type="slidenum">
              <a:rPr lang="en-IN" smtClean="0"/>
              <a:t>‹#›</a:t>
            </a:fld>
            <a:endParaRPr lang="en-IN"/>
          </a:p>
        </p:txBody>
      </p:sp>
      <p:sp>
        <p:nvSpPr>
          <p:cNvPr id="7" name="Title 6"/>
          <p:cNvSpPr>
            <a:spLocks noGrp="1"/>
          </p:cNvSpPr>
          <p:nvPr>
            <p:ph type="title"/>
          </p:nvPr>
        </p:nvSpPr>
        <p:spPr/>
        <p:txBody>
          <a:bodyPr rtlCol="0"/>
          <a:lstStyle/>
          <a:p>
            <a:r>
              <a:rPr kumimoji="0" lang="en-US"/>
              <a:t>Click to edit Master title style</a:t>
            </a:r>
          </a:p>
        </p:txBody>
      </p:sp>
    </p:spTree>
    <p:extLst>
      <p:ext uri="{BB962C8B-B14F-4D97-AF65-F5344CB8AC3E}">
        <p14:creationId xmlns:p14="http://schemas.microsoft.com/office/powerpoint/2010/main" val="2365591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Edit Master text styles</a:t>
            </a:r>
          </a:p>
        </p:txBody>
      </p:sp>
      <p:sp>
        <p:nvSpPr>
          <p:cNvPr id="4" name="Date Placeholder 3"/>
          <p:cNvSpPr>
            <a:spLocks noGrp="1"/>
          </p:cNvSpPr>
          <p:nvPr>
            <p:ph type="dt" sz="half" idx="10"/>
          </p:nvPr>
        </p:nvSpPr>
        <p:spPr/>
        <p:txBody>
          <a:bodyPr/>
          <a:lstStyle/>
          <a:p>
            <a:fld id="{1C2177EB-5A78-4A27-95C0-6B4408E325E6}" type="datetimeFigureOut">
              <a:rPr lang="en-IN" smtClean="0"/>
              <a:t>21-03-2018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DDECB-5C7C-4E84-9C04-B60386701E83}" type="slidenum">
              <a:rPr lang="en-IN" smtClean="0"/>
              <a:t>‹#›</a:t>
            </a:fld>
            <a:endParaRPr lang="en-IN"/>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a:p>
        </p:txBody>
      </p:sp>
    </p:spTree>
    <p:extLst>
      <p:ext uri="{BB962C8B-B14F-4D97-AF65-F5344CB8AC3E}">
        <p14:creationId xmlns:p14="http://schemas.microsoft.com/office/powerpoint/2010/main" val="360883542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C2177EB-5A78-4A27-95C0-6B4408E325E6}" type="datetimeFigureOut">
              <a:rPr lang="en-IN" smtClean="0"/>
              <a:t>21-03-2018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5DDECB-5C7C-4E84-9C04-B60386701E83}" type="slidenum">
              <a:rPr lang="en-IN" smtClean="0"/>
              <a:t>‹#›</a:t>
            </a:fld>
            <a:endParaRPr lang="en-IN"/>
          </a:p>
        </p:txBody>
      </p:sp>
      <p:sp>
        <p:nvSpPr>
          <p:cNvPr id="8" name="Title 7"/>
          <p:cNvSpPr>
            <a:spLocks noGrp="1"/>
          </p:cNvSpPr>
          <p:nvPr>
            <p:ph type="title"/>
          </p:nvPr>
        </p:nvSpPr>
        <p:spPr/>
        <p:txBody>
          <a:bodyPr rtlCol="0"/>
          <a:lstStyle/>
          <a:p>
            <a:r>
              <a:rPr kumimoji="0" lang="en-US"/>
              <a:t>Click to edit Master title style</a:t>
            </a:r>
          </a:p>
        </p:txBody>
      </p:sp>
    </p:spTree>
    <p:extLst>
      <p:ext uri="{BB962C8B-B14F-4D97-AF65-F5344CB8AC3E}">
        <p14:creationId xmlns:p14="http://schemas.microsoft.com/office/powerpoint/2010/main" val="367824794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C2177EB-5A78-4A27-95C0-6B4408E325E6}" type="datetimeFigureOut">
              <a:rPr lang="en-IN" smtClean="0"/>
              <a:t>21-03-2018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5DDECB-5C7C-4E84-9C04-B60386701E83}" type="slidenum">
              <a:rPr lang="en-IN" smtClean="0"/>
              <a:t>‹#›</a:t>
            </a:fld>
            <a:endParaRPr lang="en-IN"/>
          </a:p>
        </p:txBody>
      </p:sp>
    </p:spTree>
    <p:extLst>
      <p:ext uri="{BB962C8B-B14F-4D97-AF65-F5344CB8AC3E}">
        <p14:creationId xmlns:p14="http://schemas.microsoft.com/office/powerpoint/2010/main" val="1171157975"/>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C2177EB-5A78-4A27-95C0-6B4408E325E6}" type="datetimeFigureOut">
              <a:rPr lang="en-IN" smtClean="0"/>
              <a:t>21-03-2018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5DDECB-5C7C-4E84-9C04-B60386701E83}" type="slidenum">
              <a:rPr lang="en-IN" smtClean="0"/>
              <a:t>‹#›</a:t>
            </a:fld>
            <a:endParaRPr lang="en-IN"/>
          </a:p>
        </p:txBody>
      </p:sp>
      <p:sp>
        <p:nvSpPr>
          <p:cNvPr id="6" name="Title 5"/>
          <p:cNvSpPr>
            <a:spLocks noGrp="1"/>
          </p:cNvSpPr>
          <p:nvPr>
            <p:ph type="title"/>
          </p:nvPr>
        </p:nvSpPr>
        <p:spPr/>
        <p:txBody>
          <a:bodyPr rtlCol="0"/>
          <a:lstStyle/>
          <a:p>
            <a:r>
              <a:rPr kumimoji="0" lang="en-US"/>
              <a:t>Click to edit Master title style</a:t>
            </a:r>
          </a:p>
        </p:txBody>
      </p:sp>
    </p:spTree>
    <p:extLst>
      <p:ext uri="{BB962C8B-B14F-4D97-AF65-F5344CB8AC3E}">
        <p14:creationId xmlns:p14="http://schemas.microsoft.com/office/powerpoint/2010/main" val="417548590"/>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2177EB-5A78-4A27-95C0-6B4408E325E6}" type="datetimeFigureOut">
              <a:rPr lang="en-IN" smtClean="0"/>
              <a:t>21-03-2018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65DDECB-5C7C-4E84-9C04-B60386701E83}" type="slidenum">
              <a:rPr lang="en-IN" smtClean="0"/>
              <a:t>‹#›</a:t>
            </a:fld>
            <a:endParaRPr lang="en-IN"/>
          </a:p>
        </p:txBody>
      </p:sp>
    </p:spTree>
    <p:extLst>
      <p:ext uri="{BB962C8B-B14F-4D97-AF65-F5344CB8AC3E}">
        <p14:creationId xmlns:p14="http://schemas.microsoft.com/office/powerpoint/2010/main" val="1637427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p>
            <a:fld id="{1C2177EB-5A78-4A27-95C0-6B4408E325E6}" type="datetimeFigureOut">
              <a:rPr lang="en-IN" smtClean="0"/>
              <a:t>21-03-2018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5DDECB-5C7C-4E84-9C04-B60386701E83}" type="slidenum">
              <a:rPr lang="en-IN" smtClean="0"/>
              <a:t>‹#›</a:t>
            </a:fld>
            <a:endParaRPr lang="en-IN"/>
          </a:p>
        </p:txBody>
      </p:sp>
    </p:spTree>
    <p:extLst>
      <p:ext uri="{BB962C8B-B14F-4D97-AF65-F5344CB8AC3E}">
        <p14:creationId xmlns:p14="http://schemas.microsoft.com/office/powerpoint/2010/main" val="1102215893"/>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C2177EB-5A78-4A27-95C0-6B4408E325E6}" type="datetimeFigureOut">
              <a:rPr lang="en-IN" smtClean="0"/>
              <a:t>21-03-2018</a:t>
            </a:fld>
            <a:endParaRPr lang="en-IN"/>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965DDECB-5C7C-4E84-9C04-B60386701E83}" type="slidenum">
              <a:rPr lang="en-IN" smtClean="0"/>
              <a:t>‹#›</a:t>
            </a:fld>
            <a:endParaRPr lang="en-IN"/>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800"/>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a:p>
        </p:txBody>
      </p:sp>
    </p:spTree>
    <p:extLst>
      <p:ext uri="{BB962C8B-B14F-4D97-AF65-F5344CB8AC3E}">
        <p14:creationId xmlns:p14="http://schemas.microsoft.com/office/powerpoint/2010/main" val="4072009245"/>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2" name="Freeform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800"/>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p>
            <a:pPr lvl="0" eaLnBrk="1" latinLnBrk="0" hangingPunct="1"/>
            <a:r>
              <a:rPr kumimoji="0" lang="en-US"/>
              <a:t>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1C2177EB-5A78-4A27-95C0-6B4408E325E6}" type="datetimeFigureOut">
              <a:rPr lang="en-IN" smtClean="0"/>
              <a:t>21-03-2018</a:t>
            </a:fld>
            <a:endParaRPr lang="en-IN"/>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965DDECB-5C7C-4E84-9C04-B60386701E83}" type="slidenum">
              <a:rPr lang="en-IN" smtClean="0"/>
              <a:t>‹#›</a:t>
            </a:fld>
            <a:endParaRPr lang="en-IN"/>
          </a:p>
        </p:txBody>
      </p:sp>
    </p:spTree>
    <p:extLst>
      <p:ext uri="{BB962C8B-B14F-4D97-AF65-F5344CB8AC3E}">
        <p14:creationId xmlns:p14="http://schemas.microsoft.com/office/powerpoint/2010/main" val="958613798"/>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ikit-learn.org/" TargetMode="External"/><Relationship Id="rId2" Type="http://schemas.openxmlformats.org/officeDocument/2006/relationships/hyperlink" Target="https://www.kaggle.com/"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www.udemy.com/"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BA3E8-98CE-4B0C-8EB7-E605A6385F39}"/>
              </a:ext>
            </a:extLst>
          </p:cNvPr>
          <p:cNvSpPr>
            <a:spLocks noGrp="1"/>
          </p:cNvSpPr>
          <p:nvPr>
            <p:ph type="ctrTitle"/>
          </p:nvPr>
        </p:nvSpPr>
        <p:spPr>
          <a:xfrm>
            <a:off x="228599" y="447260"/>
            <a:ext cx="11841019" cy="1550505"/>
          </a:xfrm>
        </p:spPr>
        <p:txBody>
          <a:bodyPr>
            <a:normAutofit fontScale="90000"/>
          </a:bodyPr>
          <a:lstStyle/>
          <a:p>
            <a:pPr algn="ctr"/>
            <a:r>
              <a:rPr lang="en-US" sz="7200" dirty="0"/>
              <a:t>Predict Price of Used Cars</a:t>
            </a:r>
            <a:r>
              <a:rPr lang="en-IN" sz="7200" dirty="0"/>
              <a:t>	</a:t>
            </a:r>
          </a:p>
        </p:txBody>
      </p:sp>
      <p:sp>
        <p:nvSpPr>
          <p:cNvPr id="3" name="Subtitle 2">
            <a:extLst>
              <a:ext uri="{FF2B5EF4-FFF2-40B4-BE49-F238E27FC236}">
                <a16:creationId xmlns:a16="http://schemas.microsoft.com/office/drawing/2014/main" id="{7DB3304C-B520-493F-AC98-DF47EFD0AB95}"/>
              </a:ext>
            </a:extLst>
          </p:cNvPr>
          <p:cNvSpPr>
            <a:spLocks noGrp="1"/>
          </p:cNvSpPr>
          <p:nvPr>
            <p:ph type="subTitle" idx="1"/>
          </p:nvPr>
        </p:nvSpPr>
        <p:spPr>
          <a:xfrm>
            <a:off x="1653409" y="2837547"/>
            <a:ext cx="10058400" cy="2046780"/>
          </a:xfrm>
        </p:spPr>
        <p:txBody>
          <a:bodyPr>
            <a:normAutofit fontScale="92500" lnSpcReduction="10000"/>
          </a:bodyPr>
          <a:lstStyle/>
          <a:p>
            <a:pPr algn="r"/>
            <a:r>
              <a:rPr lang="en-IN" b="1" u="sng" dirty="0"/>
              <a:t>Presented by</a:t>
            </a:r>
            <a:r>
              <a:rPr lang="en-IN" b="1" dirty="0"/>
              <a:t>:</a:t>
            </a:r>
          </a:p>
          <a:p>
            <a:pPr algn="r"/>
            <a:endParaRPr lang="en-IN" u="sng" dirty="0"/>
          </a:p>
          <a:p>
            <a:pPr algn="r"/>
            <a:r>
              <a:rPr lang="en-IN" dirty="0" err="1"/>
              <a:t>Apoorv</a:t>
            </a:r>
            <a:r>
              <a:rPr lang="en-IN" dirty="0"/>
              <a:t> Goel</a:t>
            </a:r>
          </a:p>
          <a:p>
            <a:pPr algn="r"/>
            <a:r>
              <a:rPr lang="en-IN" dirty="0"/>
              <a:t>Harish Yadav</a:t>
            </a:r>
          </a:p>
          <a:p>
            <a:pPr algn="r"/>
            <a:r>
              <a:rPr lang="en-IN" dirty="0"/>
              <a:t>Nipun Soni</a:t>
            </a:r>
          </a:p>
        </p:txBody>
      </p:sp>
    </p:spTree>
    <p:extLst>
      <p:ext uri="{BB962C8B-B14F-4D97-AF65-F5344CB8AC3E}">
        <p14:creationId xmlns:p14="http://schemas.microsoft.com/office/powerpoint/2010/main" val="2233512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D18B02-4292-47FC-9A80-674C248802DB}"/>
              </a:ext>
            </a:extLst>
          </p:cNvPr>
          <p:cNvSpPr>
            <a:spLocks noGrp="1"/>
          </p:cNvSpPr>
          <p:nvPr>
            <p:ph idx="1"/>
          </p:nvPr>
        </p:nvSpPr>
        <p:spPr>
          <a:xfrm>
            <a:off x="8961120" y="1330033"/>
            <a:ext cx="3010485" cy="4423653"/>
          </a:xfrm>
        </p:spPr>
        <p:txBody>
          <a:bodyPr>
            <a:normAutofit/>
          </a:bodyPr>
          <a:lstStyle/>
          <a:p>
            <a:endParaRPr lang="en-IN" sz="2000" dirty="0"/>
          </a:p>
          <a:p>
            <a:r>
              <a:rPr lang="en-US" sz="2000" dirty="0">
                <a:solidFill>
                  <a:srgbClr val="000000"/>
                </a:solidFill>
                <a:latin typeface="Helvetica Neue"/>
              </a:rPr>
              <a:t>Price decreases with increase in kilometers while we can see that a car with 5000 </a:t>
            </a:r>
            <a:r>
              <a:rPr lang="en-US" sz="2000" dirty="0" err="1">
                <a:solidFill>
                  <a:srgbClr val="000000"/>
                </a:solidFill>
                <a:latin typeface="Helvetica Neue"/>
              </a:rPr>
              <a:t>kms</a:t>
            </a:r>
            <a:r>
              <a:rPr lang="en-US" sz="2000" dirty="0">
                <a:solidFill>
                  <a:srgbClr val="000000"/>
                </a:solidFill>
                <a:latin typeface="Helvetica Neue"/>
              </a:rPr>
              <a:t> have lower price which can be a result of different unusual factors.</a:t>
            </a:r>
            <a:endParaRPr lang="en-IN" sz="2000" dirty="0"/>
          </a:p>
        </p:txBody>
      </p:sp>
      <p:sp>
        <p:nvSpPr>
          <p:cNvPr id="2" name="Title 1">
            <a:extLst>
              <a:ext uri="{FF2B5EF4-FFF2-40B4-BE49-F238E27FC236}">
                <a16:creationId xmlns:a16="http://schemas.microsoft.com/office/drawing/2014/main" id="{E2A1B4A4-EE73-4F08-8733-585DE11DF7BA}"/>
              </a:ext>
            </a:extLst>
          </p:cNvPr>
          <p:cNvSpPr>
            <a:spLocks noGrp="1"/>
          </p:cNvSpPr>
          <p:nvPr>
            <p:ph type="title"/>
          </p:nvPr>
        </p:nvSpPr>
        <p:spPr/>
        <p:txBody>
          <a:bodyPr/>
          <a:lstStyle/>
          <a:p>
            <a:r>
              <a:rPr lang="en-IN" dirty="0"/>
              <a:t>Box Plot for Price/</a:t>
            </a:r>
            <a:r>
              <a:rPr lang="en-IN" dirty="0" err="1"/>
              <a:t>Kilometer</a:t>
            </a:r>
            <a:endParaRPr lang="en-IN" dirty="0"/>
          </a:p>
        </p:txBody>
      </p:sp>
      <p:pic>
        <p:nvPicPr>
          <p:cNvPr id="5" name="Picture 4">
            <a:extLst>
              <a:ext uri="{FF2B5EF4-FFF2-40B4-BE49-F238E27FC236}">
                <a16:creationId xmlns:a16="http://schemas.microsoft.com/office/drawing/2014/main" id="{1AE03B8E-2546-4DD8-8B2A-326445ED132B}"/>
              </a:ext>
            </a:extLst>
          </p:cNvPr>
          <p:cNvPicPr>
            <a:picLocks noChangeAspect="1"/>
          </p:cNvPicPr>
          <p:nvPr/>
        </p:nvPicPr>
        <p:blipFill>
          <a:blip r:embed="rId2"/>
          <a:stretch>
            <a:fillRect/>
          </a:stretch>
        </p:blipFill>
        <p:spPr>
          <a:xfrm>
            <a:off x="609600" y="1417638"/>
            <a:ext cx="8351520" cy="3787407"/>
          </a:xfrm>
          <a:prstGeom prst="rect">
            <a:avLst/>
          </a:prstGeom>
        </p:spPr>
      </p:pic>
    </p:spTree>
    <p:extLst>
      <p:ext uri="{BB962C8B-B14F-4D97-AF65-F5344CB8AC3E}">
        <p14:creationId xmlns:p14="http://schemas.microsoft.com/office/powerpoint/2010/main" val="2854392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D18B02-4292-47FC-9A80-674C248802DB}"/>
              </a:ext>
            </a:extLst>
          </p:cNvPr>
          <p:cNvSpPr>
            <a:spLocks noGrp="1"/>
          </p:cNvSpPr>
          <p:nvPr>
            <p:ph idx="1"/>
          </p:nvPr>
        </p:nvSpPr>
        <p:spPr>
          <a:xfrm>
            <a:off x="8961120" y="1330033"/>
            <a:ext cx="3010485" cy="4423653"/>
          </a:xfrm>
        </p:spPr>
        <p:txBody>
          <a:bodyPr>
            <a:normAutofit/>
          </a:bodyPr>
          <a:lstStyle/>
          <a:p>
            <a:endParaRPr lang="en-IN" sz="2000" dirty="0"/>
          </a:p>
          <a:p>
            <a:r>
              <a:rPr lang="en-US" sz="2000" dirty="0">
                <a:solidFill>
                  <a:srgbClr val="000000"/>
                </a:solidFill>
                <a:latin typeface="Helvetica Neue"/>
              </a:rPr>
              <a:t>Most expensive cars are SUV’s while the cheapest ones are </a:t>
            </a:r>
            <a:r>
              <a:rPr lang="en-US" sz="2000" dirty="0" err="1">
                <a:solidFill>
                  <a:srgbClr val="000000"/>
                </a:solidFill>
                <a:latin typeface="Helvetica Neue"/>
              </a:rPr>
              <a:t>kleinwagens</a:t>
            </a:r>
            <a:r>
              <a:rPr lang="en-US" sz="2000" dirty="0">
                <a:solidFill>
                  <a:srgbClr val="000000"/>
                </a:solidFill>
                <a:latin typeface="Helvetica Neue"/>
              </a:rPr>
              <a:t> and quite surprisingly Limousine resale value is less than </a:t>
            </a:r>
            <a:r>
              <a:rPr lang="en-US" sz="2000" dirty="0" err="1">
                <a:solidFill>
                  <a:srgbClr val="000000"/>
                </a:solidFill>
                <a:latin typeface="Helvetica Neue"/>
              </a:rPr>
              <a:t>suv</a:t>
            </a:r>
            <a:r>
              <a:rPr lang="en-US" sz="2000" dirty="0">
                <a:solidFill>
                  <a:srgbClr val="000000"/>
                </a:solidFill>
                <a:latin typeface="Helvetica Neue"/>
              </a:rPr>
              <a:t>.</a:t>
            </a:r>
          </a:p>
          <a:p>
            <a:r>
              <a:rPr lang="en-US" sz="2000" dirty="0">
                <a:solidFill>
                  <a:srgbClr val="000000"/>
                </a:solidFill>
                <a:latin typeface="Helvetica Neue"/>
              </a:rPr>
              <a:t>Automatic cars are expensive than Manual cars.</a:t>
            </a:r>
            <a:endParaRPr lang="en-IN" sz="2000" dirty="0"/>
          </a:p>
        </p:txBody>
      </p:sp>
      <p:sp>
        <p:nvSpPr>
          <p:cNvPr id="2" name="Title 1">
            <a:extLst>
              <a:ext uri="{FF2B5EF4-FFF2-40B4-BE49-F238E27FC236}">
                <a16:creationId xmlns:a16="http://schemas.microsoft.com/office/drawing/2014/main" id="{E2A1B4A4-EE73-4F08-8733-585DE11DF7BA}"/>
              </a:ext>
            </a:extLst>
          </p:cNvPr>
          <p:cNvSpPr>
            <a:spLocks noGrp="1"/>
          </p:cNvSpPr>
          <p:nvPr>
            <p:ph type="title"/>
          </p:nvPr>
        </p:nvSpPr>
        <p:spPr/>
        <p:txBody>
          <a:bodyPr/>
          <a:lstStyle/>
          <a:p>
            <a:r>
              <a:rPr lang="en-IN" dirty="0"/>
              <a:t>Boxplot for Price/</a:t>
            </a:r>
            <a:r>
              <a:rPr lang="en-IN" dirty="0" err="1"/>
              <a:t>VehicleType</a:t>
            </a:r>
            <a:endParaRPr lang="en-IN" dirty="0"/>
          </a:p>
        </p:txBody>
      </p:sp>
      <p:pic>
        <p:nvPicPr>
          <p:cNvPr id="4" name="Picture 3">
            <a:extLst>
              <a:ext uri="{FF2B5EF4-FFF2-40B4-BE49-F238E27FC236}">
                <a16:creationId xmlns:a16="http://schemas.microsoft.com/office/drawing/2014/main" id="{C06C83CD-78DD-4276-A7AC-6C962D912455}"/>
              </a:ext>
            </a:extLst>
          </p:cNvPr>
          <p:cNvPicPr>
            <a:picLocks noChangeAspect="1"/>
          </p:cNvPicPr>
          <p:nvPr/>
        </p:nvPicPr>
        <p:blipFill>
          <a:blip r:embed="rId2"/>
          <a:stretch>
            <a:fillRect/>
          </a:stretch>
        </p:blipFill>
        <p:spPr>
          <a:xfrm>
            <a:off x="609601" y="1330034"/>
            <a:ext cx="8351519" cy="4311112"/>
          </a:xfrm>
          <a:prstGeom prst="rect">
            <a:avLst/>
          </a:prstGeom>
        </p:spPr>
      </p:pic>
    </p:spTree>
    <p:extLst>
      <p:ext uri="{BB962C8B-B14F-4D97-AF65-F5344CB8AC3E}">
        <p14:creationId xmlns:p14="http://schemas.microsoft.com/office/powerpoint/2010/main" val="644555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D18B02-4292-47FC-9A80-674C248802DB}"/>
              </a:ext>
            </a:extLst>
          </p:cNvPr>
          <p:cNvSpPr>
            <a:spLocks noGrp="1"/>
          </p:cNvSpPr>
          <p:nvPr>
            <p:ph idx="1"/>
          </p:nvPr>
        </p:nvSpPr>
        <p:spPr>
          <a:xfrm>
            <a:off x="8961120" y="1330033"/>
            <a:ext cx="3010485" cy="4423653"/>
          </a:xfrm>
        </p:spPr>
        <p:txBody>
          <a:bodyPr>
            <a:normAutofit/>
          </a:bodyPr>
          <a:lstStyle/>
          <a:p>
            <a:r>
              <a:rPr lang="en-US" sz="2000" dirty="0">
                <a:solidFill>
                  <a:srgbClr val="000000"/>
                </a:solidFill>
                <a:latin typeface="Helvetica Neue"/>
              </a:rPr>
              <a:t>The price and year of registration are directly correlated as the year of registration increases the price increases. We can also see that the price also increase with old cars Maybe, 20+ year old second-hand cars can be considered as ‘Vintage Cars’</a:t>
            </a:r>
            <a:endParaRPr lang="en-IN" sz="2000" dirty="0"/>
          </a:p>
        </p:txBody>
      </p:sp>
      <p:sp>
        <p:nvSpPr>
          <p:cNvPr id="2" name="Title 1">
            <a:extLst>
              <a:ext uri="{FF2B5EF4-FFF2-40B4-BE49-F238E27FC236}">
                <a16:creationId xmlns:a16="http://schemas.microsoft.com/office/drawing/2014/main" id="{E2A1B4A4-EE73-4F08-8733-585DE11DF7BA}"/>
              </a:ext>
            </a:extLst>
          </p:cNvPr>
          <p:cNvSpPr>
            <a:spLocks noGrp="1"/>
          </p:cNvSpPr>
          <p:nvPr>
            <p:ph type="title"/>
          </p:nvPr>
        </p:nvSpPr>
        <p:spPr/>
        <p:txBody>
          <a:bodyPr/>
          <a:lstStyle/>
          <a:p>
            <a:r>
              <a:rPr lang="en-IN" dirty="0"/>
              <a:t>Box Plot for Price/</a:t>
            </a:r>
            <a:r>
              <a:rPr lang="en-IN" dirty="0" err="1"/>
              <a:t>YearofRegisteration</a:t>
            </a:r>
            <a:endParaRPr lang="en-IN" dirty="0"/>
          </a:p>
        </p:txBody>
      </p:sp>
      <p:pic>
        <p:nvPicPr>
          <p:cNvPr id="5" name="Picture 4">
            <a:extLst>
              <a:ext uri="{FF2B5EF4-FFF2-40B4-BE49-F238E27FC236}">
                <a16:creationId xmlns:a16="http://schemas.microsoft.com/office/drawing/2014/main" id="{A56B909F-523A-4157-9DBC-F730EEDBDE0C}"/>
              </a:ext>
            </a:extLst>
          </p:cNvPr>
          <p:cNvPicPr>
            <a:picLocks noChangeAspect="1"/>
          </p:cNvPicPr>
          <p:nvPr/>
        </p:nvPicPr>
        <p:blipFill>
          <a:blip r:embed="rId2"/>
          <a:stretch>
            <a:fillRect/>
          </a:stretch>
        </p:blipFill>
        <p:spPr>
          <a:xfrm>
            <a:off x="609600" y="1304924"/>
            <a:ext cx="8506265" cy="4423653"/>
          </a:xfrm>
          <a:prstGeom prst="rect">
            <a:avLst/>
          </a:prstGeom>
        </p:spPr>
      </p:pic>
    </p:spTree>
    <p:extLst>
      <p:ext uri="{BB962C8B-B14F-4D97-AF65-F5344CB8AC3E}">
        <p14:creationId xmlns:p14="http://schemas.microsoft.com/office/powerpoint/2010/main" val="232762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1DC81-02A4-4C01-8848-04AC2490A1A5}"/>
              </a:ext>
            </a:extLst>
          </p:cNvPr>
          <p:cNvSpPr>
            <a:spLocks noGrp="1"/>
          </p:cNvSpPr>
          <p:nvPr>
            <p:ph type="title"/>
          </p:nvPr>
        </p:nvSpPr>
        <p:spPr>
          <a:xfrm>
            <a:off x="384517" y="1582934"/>
            <a:ext cx="10972800" cy="3017202"/>
          </a:xfrm>
        </p:spPr>
        <p:txBody>
          <a:bodyPr>
            <a:normAutofit/>
          </a:bodyPr>
          <a:lstStyle/>
          <a:p>
            <a:r>
              <a:rPr lang="en-IN" dirty="0"/>
              <a:t>Machine Learning</a:t>
            </a:r>
            <a:br>
              <a:rPr lang="en-IN" dirty="0"/>
            </a:br>
            <a:endParaRPr lang="en-IN" dirty="0"/>
          </a:p>
        </p:txBody>
      </p:sp>
    </p:spTree>
    <p:extLst>
      <p:ext uri="{BB962C8B-B14F-4D97-AF65-F5344CB8AC3E}">
        <p14:creationId xmlns:p14="http://schemas.microsoft.com/office/powerpoint/2010/main" val="3849709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3" descr="A screenshot of a social media post&#10;&#10;Description generated with very high confidence">
            <a:extLst>
              <a:ext uri="{FF2B5EF4-FFF2-40B4-BE49-F238E27FC236}">
                <a16:creationId xmlns:a16="http://schemas.microsoft.com/office/drawing/2014/main" id="{5D3611F5-EE72-4621-81D9-CE85A087CD42}"/>
              </a:ext>
            </a:extLst>
          </p:cNvPr>
          <p:cNvPicPr>
            <a:picLocks noChangeAspect="1"/>
          </p:cNvPicPr>
          <p:nvPr/>
        </p:nvPicPr>
        <p:blipFill>
          <a:blip r:embed="rId2"/>
          <a:stretch>
            <a:fillRect/>
          </a:stretch>
        </p:blipFill>
        <p:spPr>
          <a:xfrm>
            <a:off x="5262974" y="2729533"/>
            <a:ext cx="4034516" cy="3388994"/>
          </a:xfrm>
          <a:prstGeom prst="rect">
            <a:avLst/>
          </a:prstGeom>
        </p:spPr>
      </p:pic>
      <p:pic>
        <p:nvPicPr>
          <p:cNvPr id="7" name="Picture 6" descr="A screenshot of a cell phone&#10;&#10;Description generated with high confidence">
            <a:extLst>
              <a:ext uri="{FF2B5EF4-FFF2-40B4-BE49-F238E27FC236}">
                <a16:creationId xmlns:a16="http://schemas.microsoft.com/office/drawing/2014/main" id="{BCDFB222-B059-440D-A6CB-15F7923626F4}"/>
              </a:ext>
            </a:extLst>
          </p:cNvPr>
          <p:cNvPicPr>
            <a:picLocks noChangeAspect="1"/>
          </p:cNvPicPr>
          <p:nvPr/>
        </p:nvPicPr>
        <p:blipFill>
          <a:blip r:embed="rId3"/>
          <a:stretch>
            <a:fillRect/>
          </a:stretch>
        </p:blipFill>
        <p:spPr>
          <a:xfrm>
            <a:off x="1220565" y="1985238"/>
            <a:ext cx="4042409" cy="454771"/>
          </a:xfrm>
          <a:prstGeom prst="rect">
            <a:avLst/>
          </a:prstGeom>
        </p:spPr>
      </p:pic>
      <p:sp>
        <p:nvSpPr>
          <p:cNvPr id="2" name="Title 1">
            <a:extLst>
              <a:ext uri="{FF2B5EF4-FFF2-40B4-BE49-F238E27FC236}">
                <a16:creationId xmlns:a16="http://schemas.microsoft.com/office/drawing/2014/main" id="{0DAFAA10-E2F9-4021-B062-899D12774B3B}"/>
              </a:ext>
            </a:extLst>
          </p:cNvPr>
          <p:cNvSpPr>
            <a:spLocks noGrp="1"/>
          </p:cNvSpPr>
          <p:nvPr>
            <p:ph type="title"/>
          </p:nvPr>
        </p:nvSpPr>
        <p:spPr>
          <a:xfrm>
            <a:off x="821516" y="640263"/>
            <a:ext cx="6204984" cy="1344975"/>
          </a:xfrm>
        </p:spPr>
        <p:txBody>
          <a:bodyPr>
            <a:normAutofit/>
          </a:bodyPr>
          <a:lstStyle/>
          <a:p>
            <a:r>
              <a:rPr lang="en-US" sz="4000"/>
              <a:t>Linear Regression</a:t>
            </a:r>
          </a:p>
        </p:txBody>
      </p:sp>
    </p:spTree>
    <p:extLst>
      <p:ext uri="{BB962C8B-B14F-4D97-AF65-F5344CB8AC3E}">
        <p14:creationId xmlns:p14="http://schemas.microsoft.com/office/powerpoint/2010/main" val="2242141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E54A1-E404-47E1-B261-DDAB66C19398}"/>
              </a:ext>
            </a:extLst>
          </p:cNvPr>
          <p:cNvSpPr>
            <a:spLocks noGrp="1"/>
          </p:cNvSpPr>
          <p:nvPr>
            <p:ph type="title"/>
          </p:nvPr>
        </p:nvSpPr>
        <p:spPr>
          <a:xfrm>
            <a:off x="474426" y="73311"/>
            <a:ext cx="10515600" cy="1325563"/>
          </a:xfrm>
        </p:spPr>
        <p:txBody>
          <a:bodyPr/>
          <a:lstStyle/>
          <a:p>
            <a:r>
              <a:rPr lang="en-US"/>
              <a:t>Linear Regression and Cross Validation</a:t>
            </a:r>
            <a:endParaRPr lang="en-US" dirty="0"/>
          </a:p>
        </p:txBody>
      </p:sp>
      <p:pic>
        <p:nvPicPr>
          <p:cNvPr id="5" name="Picture 4">
            <a:extLst>
              <a:ext uri="{FF2B5EF4-FFF2-40B4-BE49-F238E27FC236}">
                <a16:creationId xmlns:a16="http://schemas.microsoft.com/office/drawing/2014/main" id="{8C36556F-E4FC-4BDF-A7BF-37FA2EB90C8F}"/>
              </a:ext>
            </a:extLst>
          </p:cNvPr>
          <p:cNvPicPr>
            <a:picLocks noChangeAspect="1"/>
          </p:cNvPicPr>
          <p:nvPr/>
        </p:nvPicPr>
        <p:blipFill>
          <a:blip r:embed="rId2"/>
          <a:stretch>
            <a:fillRect/>
          </a:stretch>
        </p:blipFill>
        <p:spPr>
          <a:xfrm>
            <a:off x="664925" y="1287624"/>
            <a:ext cx="5222689" cy="2901820"/>
          </a:xfrm>
          <a:prstGeom prst="rect">
            <a:avLst/>
          </a:prstGeom>
        </p:spPr>
      </p:pic>
      <p:pic>
        <p:nvPicPr>
          <p:cNvPr id="6" name="Picture 5">
            <a:extLst>
              <a:ext uri="{FF2B5EF4-FFF2-40B4-BE49-F238E27FC236}">
                <a16:creationId xmlns:a16="http://schemas.microsoft.com/office/drawing/2014/main" id="{D1A89C57-091C-49BB-898F-7E0F0D356B4E}"/>
              </a:ext>
            </a:extLst>
          </p:cNvPr>
          <p:cNvPicPr>
            <a:picLocks noChangeAspect="1"/>
          </p:cNvPicPr>
          <p:nvPr/>
        </p:nvPicPr>
        <p:blipFill>
          <a:blip r:embed="rId3"/>
          <a:stretch>
            <a:fillRect/>
          </a:stretch>
        </p:blipFill>
        <p:spPr>
          <a:xfrm>
            <a:off x="664927" y="4262755"/>
            <a:ext cx="5222690" cy="2595245"/>
          </a:xfrm>
          <a:prstGeom prst="rect">
            <a:avLst/>
          </a:prstGeom>
        </p:spPr>
      </p:pic>
      <p:pic>
        <p:nvPicPr>
          <p:cNvPr id="9" name="Content Placeholder 8">
            <a:extLst>
              <a:ext uri="{FF2B5EF4-FFF2-40B4-BE49-F238E27FC236}">
                <a16:creationId xmlns:a16="http://schemas.microsoft.com/office/drawing/2014/main" id="{ACD71CD6-4045-4A69-9BA6-FE01C719B013}"/>
              </a:ext>
            </a:extLst>
          </p:cNvPr>
          <p:cNvPicPr>
            <a:picLocks noGrp="1" noChangeAspect="1"/>
          </p:cNvPicPr>
          <p:nvPr>
            <p:ph idx="1"/>
          </p:nvPr>
        </p:nvPicPr>
        <p:blipFill>
          <a:blip r:embed="rId4"/>
          <a:stretch>
            <a:fillRect/>
          </a:stretch>
        </p:blipFill>
        <p:spPr>
          <a:xfrm>
            <a:off x="6304385" y="2202023"/>
            <a:ext cx="5722774" cy="3489649"/>
          </a:xfrm>
          <a:prstGeom prst="rect">
            <a:avLst/>
          </a:prstGeom>
        </p:spPr>
      </p:pic>
    </p:spTree>
    <p:extLst>
      <p:ext uri="{BB962C8B-B14F-4D97-AF65-F5344CB8AC3E}">
        <p14:creationId xmlns:p14="http://schemas.microsoft.com/office/powerpoint/2010/main" val="3199222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BD14D-173F-4AAF-80FB-EE79FE27D23F}"/>
              </a:ext>
            </a:extLst>
          </p:cNvPr>
          <p:cNvSpPr>
            <a:spLocks noGrp="1"/>
          </p:cNvSpPr>
          <p:nvPr>
            <p:ph type="title"/>
          </p:nvPr>
        </p:nvSpPr>
        <p:spPr>
          <a:xfrm>
            <a:off x="530289" y="150521"/>
            <a:ext cx="10515600" cy="1325563"/>
          </a:xfrm>
        </p:spPr>
        <p:txBody>
          <a:bodyPr>
            <a:normAutofit fontScale="90000"/>
          </a:bodyPr>
          <a:lstStyle/>
          <a:p>
            <a:r>
              <a:rPr lang="en-US" b="1" dirty="0"/>
              <a:t>Random Forest Regressor with </a:t>
            </a:r>
            <a:r>
              <a:rPr lang="en-US" b="1" dirty="0" err="1"/>
              <a:t>GridSearch</a:t>
            </a:r>
            <a:endParaRPr lang="en-US" dirty="0"/>
          </a:p>
        </p:txBody>
      </p:sp>
      <p:pic>
        <p:nvPicPr>
          <p:cNvPr id="4" name="Content Placeholder 3">
            <a:extLst>
              <a:ext uri="{FF2B5EF4-FFF2-40B4-BE49-F238E27FC236}">
                <a16:creationId xmlns:a16="http://schemas.microsoft.com/office/drawing/2014/main" id="{7BF446C8-5540-4FE4-853D-08344B2F6C6A}"/>
              </a:ext>
            </a:extLst>
          </p:cNvPr>
          <p:cNvPicPr>
            <a:picLocks noGrp="1" noChangeAspect="1"/>
          </p:cNvPicPr>
          <p:nvPr>
            <p:ph idx="1"/>
          </p:nvPr>
        </p:nvPicPr>
        <p:blipFill>
          <a:blip r:embed="rId2"/>
          <a:stretch>
            <a:fillRect/>
          </a:stretch>
        </p:blipFill>
        <p:spPr>
          <a:xfrm>
            <a:off x="1057014" y="1173423"/>
            <a:ext cx="6216846" cy="2552700"/>
          </a:xfrm>
          <a:prstGeom prst="rect">
            <a:avLst/>
          </a:prstGeom>
        </p:spPr>
      </p:pic>
      <p:pic>
        <p:nvPicPr>
          <p:cNvPr id="5" name="Picture 4">
            <a:extLst>
              <a:ext uri="{FF2B5EF4-FFF2-40B4-BE49-F238E27FC236}">
                <a16:creationId xmlns:a16="http://schemas.microsoft.com/office/drawing/2014/main" id="{36627175-3E20-4704-8C09-189B0413551A}"/>
              </a:ext>
            </a:extLst>
          </p:cNvPr>
          <p:cNvPicPr>
            <a:picLocks noChangeAspect="1"/>
          </p:cNvPicPr>
          <p:nvPr/>
        </p:nvPicPr>
        <p:blipFill>
          <a:blip r:embed="rId3"/>
          <a:stretch>
            <a:fillRect/>
          </a:stretch>
        </p:blipFill>
        <p:spPr>
          <a:xfrm>
            <a:off x="1048625" y="3665832"/>
            <a:ext cx="6216846" cy="2827922"/>
          </a:xfrm>
          <a:prstGeom prst="rect">
            <a:avLst/>
          </a:prstGeom>
        </p:spPr>
      </p:pic>
      <p:sp>
        <p:nvSpPr>
          <p:cNvPr id="6" name="TextBox 5">
            <a:extLst>
              <a:ext uri="{FF2B5EF4-FFF2-40B4-BE49-F238E27FC236}">
                <a16:creationId xmlns:a16="http://schemas.microsoft.com/office/drawing/2014/main" id="{F7A51E6F-A323-4048-AD99-83246CBE4652}"/>
              </a:ext>
            </a:extLst>
          </p:cNvPr>
          <p:cNvSpPr txBox="1"/>
          <p:nvPr/>
        </p:nvSpPr>
        <p:spPr>
          <a:xfrm>
            <a:off x="7635987" y="1819172"/>
            <a:ext cx="4116989" cy="3693319"/>
          </a:xfrm>
          <a:prstGeom prst="rect">
            <a:avLst/>
          </a:prstGeom>
          <a:noFill/>
        </p:spPr>
        <p:txBody>
          <a:bodyPr wrap="square" rtlCol="0">
            <a:spAutoFit/>
          </a:bodyPr>
          <a:lstStyle/>
          <a:p>
            <a:r>
              <a:rPr lang="en-US" dirty="0"/>
              <a:t>We were able to improve the RMS from over 3011.34 in Linear Regression to 1526 using </a:t>
            </a:r>
            <a:r>
              <a:rPr lang="en-US" dirty="0" err="1"/>
              <a:t>RandomForest</a:t>
            </a:r>
            <a:r>
              <a:rPr lang="en-US" dirty="0"/>
              <a:t> with </a:t>
            </a:r>
            <a:r>
              <a:rPr lang="en-US" dirty="0" err="1"/>
              <a:t>GridSearch</a:t>
            </a:r>
            <a:endParaRPr lang="en-US" dirty="0"/>
          </a:p>
          <a:p>
            <a:endParaRPr lang="en-US" dirty="0"/>
          </a:p>
          <a:p>
            <a:r>
              <a:rPr lang="en-US" dirty="0"/>
              <a:t>Important Features:</a:t>
            </a:r>
          </a:p>
          <a:p>
            <a:r>
              <a:rPr lang="en-US" dirty="0"/>
              <a:t>1. </a:t>
            </a:r>
            <a:r>
              <a:rPr lang="en-US" dirty="0" err="1"/>
              <a:t>yearOfRegistration</a:t>
            </a:r>
            <a:r>
              <a:rPr lang="en-US" dirty="0"/>
              <a:t> (0.647461)</a:t>
            </a:r>
          </a:p>
          <a:p>
            <a:r>
              <a:rPr lang="en-US" dirty="0"/>
              <a:t>2. </a:t>
            </a:r>
            <a:r>
              <a:rPr lang="en-US" dirty="0" err="1"/>
              <a:t>powerPS</a:t>
            </a:r>
            <a:r>
              <a:rPr lang="en-US" dirty="0"/>
              <a:t> (0.203093)</a:t>
            </a:r>
          </a:p>
          <a:p>
            <a:r>
              <a:rPr lang="en-US" dirty="0"/>
              <a:t>3. </a:t>
            </a:r>
            <a:r>
              <a:rPr lang="en-US" dirty="0" err="1"/>
              <a:t>notRepairedDamage</a:t>
            </a:r>
            <a:r>
              <a:rPr lang="en-US" dirty="0"/>
              <a:t> (0.053709)</a:t>
            </a:r>
          </a:p>
          <a:p>
            <a:r>
              <a:rPr lang="en-US" dirty="0"/>
              <a:t>4. </a:t>
            </a:r>
            <a:r>
              <a:rPr lang="en-US" dirty="0" err="1"/>
              <a:t>vehicleType</a:t>
            </a:r>
            <a:r>
              <a:rPr lang="en-US" dirty="0"/>
              <a:t> (0.032251)</a:t>
            </a:r>
          </a:p>
          <a:p>
            <a:r>
              <a:rPr lang="en-US" dirty="0"/>
              <a:t>5. brand (0.030746)</a:t>
            </a:r>
          </a:p>
          <a:p>
            <a:r>
              <a:rPr lang="en-US" dirty="0"/>
              <a:t>6. kilometer (0.023484)</a:t>
            </a:r>
          </a:p>
          <a:p>
            <a:r>
              <a:rPr lang="en-US" dirty="0"/>
              <a:t>7. </a:t>
            </a:r>
            <a:r>
              <a:rPr lang="en-US" dirty="0" err="1"/>
              <a:t>fuelType</a:t>
            </a:r>
            <a:r>
              <a:rPr lang="en-US" dirty="0"/>
              <a:t> (0.004991)</a:t>
            </a:r>
          </a:p>
          <a:p>
            <a:endParaRPr lang="en-US" dirty="0"/>
          </a:p>
        </p:txBody>
      </p:sp>
    </p:spTree>
    <p:extLst>
      <p:ext uri="{BB962C8B-B14F-4D97-AF65-F5344CB8AC3E}">
        <p14:creationId xmlns:p14="http://schemas.microsoft.com/office/powerpoint/2010/main" val="2771728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7A285-2F8A-4F7B-AF33-1FDA490EC09A}"/>
              </a:ext>
            </a:extLst>
          </p:cNvPr>
          <p:cNvSpPr>
            <a:spLocks noGrp="1"/>
          </p:cNvSpPr>
          <p:nvPr>
            <p:ph type="title"/>
          </p:nvPr>
        </p:nvSpPr>
        <p:spPr>
          <a:xfrm>
            <a:off x="269033" y="0"/>
            <a:ext cx="10515600" cy="979058"/>
          </a:xfrm>
        </p:spPr>
        <p:txBody>
          <a:bodyPr/>
          <a:lstStyle/>
          <a:p>
            <a:r>
              <a:rPr lang="en-US" dirty="0"/>
              <a:t>Decision Tree Regressor</a:t>
            </a:r>
          </a:p>
        </p:txBody>
      </p:sp>
      <p:pic>
        <p:nvPicPr>
          <p:cNvPr id="4" name="Content Placeholder 3">
            <a:extLst>
              <a:ext uri="{FF2B5EF4-FFF2-40B4-BE49-F238E27FC236}">
                <a16:creationId xmlns:a16="http://schemas.microsoft.com/office/drawing/2014/main" id="{1E6129FB-00D1-489F-A056-AF91830168FD}"/>
              </a:ext>
            </a:extLst>
          </p:cNvPr>
          <p:cNvPicPr>
            <a:picLocks noGrp="1" noChangeAspect="1"/>
          </p:cNvPicPr>
          <p:nvPr>
            <p:ph idx="1"/>
          </p:nvPr>
        </p:nvPicPr>
        <p:blipFill>
          <a:blip r:embed="rId2"/>
          <a:stretch>
            <a:fillRect/>
          </a:stretch>
        </p:blipFill>
        <p:spPr>
          <a:xfrm>
            <a:off x="1023449" y="1127561"/>
            <a:ext cx="6991350" cy="2642006"/>
          </a:xfrm>
          <a:prstGeom prst="rect">
            <a:avLst/>
          </a:prstGeom>
        </p:spPr>
      </p:pic>
      <p:pic>
        <p:nvPicPr>
          <p:cNvPr id="5" name="Picture 4">
            <a:extLst>
              <a:ext uri="{FF2B5EF4-FFF2-40B4-BE49-F238E27FC236}">
                <a16:creationId xmlns:a16="http://schemas.microsoft.com/office/drawing/2014/main" id="{8325D970-B3D7-4F2E-833C-16A8F74D52F3}"/>
              </a:ext>
            </a:extLst>
          </p:cNvPr>
          <p:cNvPicPr>
            <a:picLocks noChangeAspect="1"/>
          </p:cNvPicPr>
          <p:nvPr/>
        </p:nvPicPr>
        <p:blipFill>
          <a:blip r:embed="rId3"/>
          <a:stretch>
            <a:fillRect/>
          </a:stretch>
        </p:blipFill>
        <p:spPr>
          <a:xfrm>
            <a:off x="1032784" y="3756253"/>
            <a:ext cx="6991350" cy="2728524"/>
          </a:xfrm>
          <a:prstGeom prst="rect">
            <a:avLst/>
          </a:prstGeom>
        </p:spPr>
      </p:pic>
      <p:sp>
        <p:nvSpPr>
          <p:cNvPr id="7" name="TextBox 6">
            <a:extLst>
              <a:ext uri="{FF2B5EF4-FFF2-40B4-BE49-F238E27FC236}">
                <a16:creationId xmlns:a16="http://schemas.microsoft.com/office/drawing/2014/main" id="{17467E36-A6B6-4BE0-A988-B6950A03AF7E}"/>
              </a:ext>
            </a:extLst>
          </p:cNvPr>
          <p:cNvSpPr txBox="1"/>
          <p:nvPr/>
        </p:nvSpPr>
        <p:spPr>
          <a:xfrm>
            <a:off x="8309170" y="1827529"/>
            <a:ext cx="3502530" cy="3416320"/>
          </a:xfrm>
          <a:prstGeom prst="rect">
            <a:avLst/>
          </a:prstGeom>
          <a:noFill/>
        </p:spPr>
        <p:txBody>
          <a:bodyPr wrap="square" rtlCol="0">
            <a:spAutoFit/>
          </a:bodyPr>
          <a:lstStyle/>
          <a:p>
            <a:r>
              <a:rPr lang="en-US" dirty="0" err="1"/>
              <a:t>RandomForest</a:t>
            </a:r>
            <a:r>
              <a:rPr lang="en-US" dirty="0"/>
              <a:t> with </a:t>
            </a:r>
            <a:r>
              <a:rPr lang="en-US" dirty="0" err="1"/>
              <a:t>GridSearch</a:t>
            </a:r>
            <a:r>
              <a:rPr lang="en-US" dirty="0"/>
              <a:t> performed a little better than Decision Tree</a:t>
            </a:r>
          </a:p>
          <a:p>
            <a:endParaRPr lang="en-US" dirty="0"/>
          </a:p>
          <a:p>
            <a:r>
              <a:rPr lang="en-US" dirty="0"/>
              <a:t>Important Features:</a:t>
            </a:r>
          </a:p>
          <a:p>
            <a:r>
              <a:rPr lang="en-US" dirty="0"/>
              <a:t>1. </a:t>
            </a:r>
            <a:r>
              <a:rPr lang="en-US" dirty="0" err="1"/>
              <a:t>yearOfRegistration</a:t>
            </a:r>
            <a:r>
              <a:rPr lang="en-US" dirty="0"/>
              <a:t> (0.647461)</a:t>
            </a:r>
          </a:p>
          <a:p>
            <a:r>
              <a:rPr lang="en-US" dirty="0"/>
              <a:t>2. </a:t>
            </a:r>
            <a:r>
              <a:rPr lang="en-US" dirty="0" err="1"/>
              <a:t>powerPS</a:t>
            </a:r>
            <a:r>
              <a:rPr lang="en-US" dirty="0"/>
              <a:t> (0.203093)</a:t>
            </a:r>
          </a:p>
          <a:p>
            <a:r>
              <a:rPr lang="en-US" dirty="0"/>
              <a:t>3. brand (0.030746)</a:t>
            </a:r>
          </a:p>
          <a:p>
            <a:r>
              <a:rPr lang="en-US" dirty="0"/>
              <a:t>4. </a:t>
            </a:r>
            <a:r>
              <a:rPr lang="en-US" dirty="0" err="1"/>
              <a:t>namelen</a:t>
            </a:r>
            <a:r>
              <a:rPr lang="en-US" dirty="0"/>
              <a:t> (0.002568)</a:t>
            </a:r>
          </a:p>
          <a:p>
            <a:r>
              <a:rPr lang="en-US" dirty="0"/>
              <a:t>5. </a:t>
            </a:r>
            <a:r>
              <a:rPr lang="en-US" dirty="0" err="1"/>
              <a:t>notRepairedDamage</a:t>
            </a:r>
            <a:r>
              <a:rPr lang="en-US" dirty="0"/>
              <a:t> (0.053709)</a:t>
            </a:r>
          </a:p>
          <a:p>
            <a:r>
              <a:rPr lang="en-US" dirty="0"/>
              <a:t>6. </a:t>
            </a:r>
            <a:r>
              <a:rPr lang="en-US" dirty="0" err="1"/>
              <a:t>vehicleType</a:t>
            </a:r>
            <a:r>
              <a:rPr lang="en-US" dirty="0"/>
              <a:t> (0.032251)</a:t>
            </a:r>
          </a:p>
          <a:p>
            <a:r>
              <a:rPr lang="en-US" dirty="0"/>
              <a:t>7. </a:t>
            </a:r>
            <a:r>
              <a:rPr lang="en-US" dirty="0" err="1"/>
              <a:t>monthOfRegistration</a:t>
            </a:r>
            <a:r>
              <a:rPr lang="en-US" dirty="0"/>
              <a:t> (0.001300)</a:t>
            </a:r>
          </a:p>
        </p:txBody>
      </p:sp>
    </p:spTree>
    <p:extLst>
      <p:ext uri="{BB962C8B-B14F-4D97-AF65-F5344CB8AC3E}">
        <p14:creationId xmlns:p14="http://schemas.microsoft.com/office/powerpoint/2010/main" val="1346091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4D6145-4B7F-4387-BDB2-1BD7D90F0BBD}"/>
              </a:ext>
            </a:extLst>
          </p:cNvPr>
          <p:cNvSpPr>
            <a:spLocks noGrp="1"/>
          </p:cNvSpPr>
          <p:nvPr>
            <p:ph type="title"/>
          </p:nvPr>
        </p:nvSpPr>
        <p:spPr/>
        <p:txBody>
          <a:bodyPr/>
          <a:lstStyle/>
          <a:p>
            <a:r>
              <a:rPr lang="en-IN" dirty="0"/>
              <a:t>Conclusion</a:t>
            </a:r>
          </a:p>
        </p:txBody>
      </p:sp>
      <p:graphicFrame>
        <p:nvGraphicFramePr>
          <p:cNvPr id="5" name="Table 4">
            <a:extLst>
              <a:ext uri="{FF2B5EF4-FFF2-40B4-BE49-F238E27FC236}">
                <a16:creationId xmlns:a16="http://schemas.microsoft.com/office/drawing/2014/main" id="{2DD86DDD-C690-41B6-91CD-C230BD7B4174}"/>
              </a:ext>
            </a:extLst>
          </p:cNvPr>
          <p:cNvGraphicFramePr>
            <a:graphicFrameLocks noGrp="1"/>
          </p:cNvGraphicFramePr>
          <p:nvPr>
            <p:extLst>
              <p:ext uri="{D42A27DB-BD31-4B8C-83A1-F6EECF244321}">
                <p14:modId xmlns:p14="http://schemas.microsoft.com/office/powerpoint/2010/main" val="1751695198"/>
              </p:ext>
            </p:extLst>
          </p:nvPr>
        </p:nvGraphicFramePr>
        <p:xfrm>
          <a:off x="2280637" y="1417638"/>
          <a:ext cx="7630726" cy="1731645"/>
        </p:xfrm>
        <a:graphic>
          <a:graphicData uri="http://schemas.openxmlformats.org/drawingml/2006/table">
            <a:tbl>
              <a:tblPr>
                <a:tableStyleId>{69CF1AB2-1976-4502-BF36-3FF5EA218861}</a:tableStyleId>
              </a:tblPr>
              <a:tblGrid>
                <a:gridCol w="1218588">
                  <a:extLst>
                    <a:ext uri="{9D8B030D-6E8A-4147-A177-3AD203B41FA5}">
                      <a16:colId xmlns:a16="http://schemas.microsoft.com/office/drawing/2014/main" val="2230098068"/>
                    </a:ext>
                  </a:extLst>
                </a:gridCol>
                <a:gridCol w="2005593">
                  <a:extLst>
                    <a:ext uri="{9D8B030D-6E8A-4147-A177-3AD203B41FA5}">
                      <a16:colId xmlns:a16="http://schemas.microsoft.com/office/drawing/2014/main" val="2678261839"/>
                    </a:ext>
                  </a:extLst>
                </a:gridCol>
                <a:gridCol w="2124984">
                  <a:extLst>
                    <a:ext uri="{9D8B030D-6E8A-4147-A177-3AD203B41FA5}">
                      <a16:colId xmlns:a16="http://schemas.microsoft.com/office/drawing/2014/main" val="116190929"/>
                    </a:ext>
                  </a:extLst>
                </a:gridCol>
                <a:gridCol w="2281561">
                  <a:extLst>
                    <a:ext uri="{9D8B030D-6E8A-4147-A177-3AD203B41FA5}">
                      <a16:colId xmlns:a16="http://schemas.microsoft.com/office/drawing/2014/main" val="4185420508"/>
                    </a:ext>
                  </a:extLst>
                </a:gridCol>
              </a:tblGrid>
              <a:tr h="190500">
                <a:tc>
                  <a:txBody>
                    <a:bodyPr/>
                    <a:lstStyle/>
                    <a:p>
                      <a:pPr algn="r" fontAlgn="b"/>
                      <a:r>
                        <a:rPr lang="en-US" sz="1100" b="1" i="0" u="none" strike="noStrike" dirty="0">
                          <a:solidFill>
                            <a:srgbClr val="000000"/>
                          </a:solidFill>
                          <a:effectLst/>
                          <a:latin typeface="Calibri" panose="020F0502020204030204" pitchFamily="34" charset="0"/>
                        </a:rPr>
                        <a:t>Parameters</a:t>
                      </a:r>
                    </a:p>
                  </a:txBody>
                  <a:tcPr marL="9525" marR="9525" marT="9525" marB="0" anchor="b"/>
                </a:tc>
                <a:tc>
                  <a:txBody>
                    <a:bodyPr/>
                    <a:lstStyle/>
                    <a:p>
                      <a:pPr algn="r" fontAlgn="b"/>
                      <a:r>
                        <a:rPr lang="en-US" sz="1100" b="1" u="none" strike="noStrike" dirty="0">
                          <a:effectLst/>
                        </a:rPr>
                        <a:t>Linear Regression</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1" u="none" strike="noStrike" dirty="0">
                          <a:effectLst/>
                        </a:rPr>
                        <a:t>Decision Tree Regressor</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1" u="none" strike="noStrike" dirty="0">
                          <a:effectLst/>
                        </a:rPr>
                        <a:t>Random Forest Regressor</a:t>
                      </a:r>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68134619"/>
                  </a:ext>
                </a:extLst>
              </a:tr>
              <a:tr h="190500">
                <a:tc>
                  <a:txBody>
                    <a:bodyPr/>
                    <a:lstStyle/>
                    <a:p>
                      <a:pPr algn="r" fontAlgn="b"/>
                      <a:r>
                        <a:rPr lang="en-US" sz="1100" b="1" u="none" strike="noStrike" dirty="0">
                          <a:effectLst/>
                        </a:rPr>
                        <a:t>RMSE</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3011/2287</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1730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1527</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97823711"/>
                  </a:ext>
                </a:extLst>
              </a:tr>
              <a:tr h="1202499">
                <a:tc>
                  <a:txBody>
                    <a:bodyPr/>
                    <a:lstStyle/>
                    <a:p>
                      <a:pPr algn="r" fontAlgn="b"/>
                      <a:r>
                        <a:rPr lang="en-US" sz="1100" b="1" u="none" strike="noStrike" dirty="0">
                          <a:effectLst/>
                        </a:rPr>
                        <a:t>Important Features</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err="1">
                          <a:effectLst/>
                        </a:rPr>
                        <a:t>fuelType</a:t>
                      </a:r>
                      <a:br>
                        <a:rPr lang="en-US" sz="1100" u="none" strike="noStrike" dirty="0">
                          <a:effectLst/>
                        </a:rPr>
                      </a:br>
                      <a:r>
                        <a:rPr lang="en-US" sz="1100" u="none" strike="noStrike" dirty="0" err="1">
                          <a:effectLst/>
                        </a:rPr>
                        <a:t>yearOfRegistration</a:t>
                      </a:r>
                      <a:br>
                        <a:rPr lang="en-US" sz="1100" u="none" strike="noStrike" dirty="0">
                          <a:effectLst/>
                        </a:rPr>
                      </a:br>
                      <a:r>
                        <a:rPr lang="en-US" sz="1100" u="none" strike="noStrike" dirty="0" err="1">
                          <a:effectLst/>
                        </a:rPr>
                        <a:t>powerPS</a:t>
                      </a:r>
                      <a:br>
                        <a:rPr lang="en-US" sz="1100" u="none" strike="noStrike" dirty="0">
                          <a:effectLst/>
                        </a:rPr>
                      </a:br>
                      <a:r>
                        <a:rPr lang="en-US" sz="1100" u="none" strike="noStrike" dirty="0">
                          <a:effectLst/>
                        </a:rPr>
                        <a:t>brand</a:t>
                      </a:r>
                      <a:br>
                        <a:rPr lang="en-US" sz="1100" u="none" strike="noStrike" dirty="0">
                          <a:effectLst/>
                        </a:rPr>
                      </a:br>
                      <a:r>
                        <a:rPr lang="en-US" sz="1100" u="none" strike="noStrike" dirty="0" err="1">
                          <a:effectLst/>
                        </a:rPr>
                        <a:t>monthOfRegistration</a:t>
                      </a:r>
                      <a:br>
                        <a:rPr lang="en-US" sz="1100" u="none" strike="noStrike" dirty="0">
                          <a:effectLst/>
                        </a:rPr>
                      </a:br>
                      <a:r>
                        <a:rPr lang="en-US" sz="1100" u="none" strike="noStrike" dirty="0" err="1">
                          <a:effectLst/>
                        </a:rPr>
                        <a:t>namelen</a:t>
                      </a:r>
                      <a:r>
                        <a:rPr lang="en-US" sz="1100" u="none" strike="noStrike" dirty="0">
                          <a:effectLst/>
                        </a:rPr>
                        <a:t>                                           kilometer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                    </a:t>
                      </a:r>
                      <a:r>
                        <a:rPr lang="en-US" sz="1100" u="none" strike="noStrike" dirty="0" err="1">
                          <a:effectLst/>
                        </a:rPr>
                        <a:t>yearOfRegistration</a:t>
                      </a:r>
                      <a:br>
                        <a:rPr lang="en-US" sz="1100" u="none" strike="noStrike" dirty="0">
                          <a:effectLst/>
                        </a:rPr>
                      </a:br>
                      <a:r>
                        <a:rPr lang="en-US" sz="1100" u="none" strike="noStrike" dirty="0" err="1">
                          <a:effectLst/>
                        </a:rPr>
                        <a:t>powerPS</a:t>
                      </a:r>
                      <a:br>
                        <a:rPr lang="en-US" sz="1100" u="none" strike="noStrike" dirty="0">
                          <a:effectLst/>
                        </a:rPr>
                      </a:br>
                      <a:r>
                        <a:rPr lang="en-US" sz="1100" u="none" strike="noStrike" dirty="0" err="1">
                          <a:effectLst/>
                        </a:rPr>
                        <a:t>notRepairedDamage</a:t>
                      </a:r>
                      <a:br>
                        <a:rPr lang="en-US" sz="1100" u="none" strike="noStrike" dirty="0">
                          <a:effectLst/>
                        </a:rPr>
                      </a:br>
                      <a:r>
                        <a:rPr lang="en-US" sz="1100" u="none" strike="noStrike" dirty="0" err="1">
                          <a:effectLst/>
                        </a:rPr>
                        <a:t>vehicleType</a:t>
                      </a:r>
                      <a:br>
                        <a:rPr lang="en-US" sz="1100" u="none" strike="noStrike" dirty="0">
                          <a:effectLst/>
                        </a:rPr>
                      </a:br>
                      <a:r>
                        <a:rPr lang="en-US" sz="1100" u="none" strike="noStrike" dirty="0">
                          <a:effectLst/>
                        </a:rPr>
                        <a:t>brand</a:t>
                      </a:r>
                      <a:br>
                        <a:rPr lang="en-US" sz="1100" u="none" strike="noStrike" dirty="0">
                          <a:effectLst/>
                        </a:rPr>
                      </a:br>
                      <a:r>
                        <a:rPr lang="en-US" sz="1100" u="none" strike="noStrike" dirty="0">
                          <a:effectLst/>
                        </a:rPr>
                        <a:t>kilometer</a:t>
                      </a:r>
                      <a:br>
                        <a:rPr lang="en-US" sz="1100" u="none" strike="noStrike" dirty="0">
                          <a:effectLst/>
                        </a:rPr>
                      </a:br>
                      <a:r>
                        <a:rPr lang="en-US" sz="1100" u="none" strike="noStrike" dirty="0" err="1">
                          <a:effectLst/>
                        </a:rPr>
                        <a:t>fuelType</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err="1">
                          <a:effectLst/>
                        </a:rPr>
                        <a:t>yearOfRegistration</a:t>
                      </a:r>
                      <a:br>
                        <a:rPr lang="en-US" sz="1100" u="none" strike="noStrike" dirty="0">
                          <a:effectLst/>
                        </a:rPr>
                      </a:br>
                      <a:r>
                        <a:rPr lang="en-US" sz="1100" u="none" strike="noStrike" dirty="0" err="1">
                          <a:effectLst/>
                        </a:rPr>
                        <a:t>powerPS</a:t>
                      </a:r>
                      <a:r>
                        <a:rPr lang="en-US" sz="1100" u="none" strike="noStrike" dirty="0">
                          <a:effectLst/>
                        </a:rPr>
                        <a:t> </a:t>
                      </a:r>
                      <a:br>
                        <a:rPr lang="en-US" sz="1100" u="none" strike="noStrike" dirty="0">
                          <a:effectLst/>
                        </a:rPr>
                      </a:br>
                      <a:r>
                        <a:rPr lang="en-US" sz="1100" u="none" strike="noStrike" dirty="0">
                          <a:effectLst/>
                        </a:rPr>
                        <a:t>brand </a:t>
                      </a:r>
                      <a:br>
                        <a:rPr lang="en-US" sz="1100" u="none" strike="noStrike" dirty="0">
                          <a:effectLst/>
                        </a:rPr>
                      </a:br>
                      <a:r>
                        <a:rPr lang="en-US" sz="1100" u="none" strike="noStrike" dirty="0" err="1">
                          <a:effectLst/>
                        </a:rPr>
                        <a:t>namelen</a:t>
                      </a:r>
                      <a:br>
                        <a:rPr lang="en-US" sz="1100" u="none" strike="noStrike" dirty="0">
                          <a:effectLst/>
                        </a:rPr>
                      </a:br>
                      <a:r>
                        <a:rPr lang="en-US" sz="1100" u="none" strike="noStrike" dirty="0" err="1">
                          <a:effectLst/>
                        </a:rPr>
                        <a:t>notRepairedDamage</a:t>
                      </a:r>
                      <a:br>
                        <a:rPr lang="en-US" sz="1100" u="none" strike="noStrike" dirty="0">
                          <a:effectLst/>
                        </a:rPr>
                      </a:br>
                      <a:r>
                        <a:rPr lang="en-US" sz="1100" u="none" strike="noStrike" dirty="0" err="1">
                          <a:effectLst/>
                        </a:rPr>
                        <a:t>vehicleType</a:t>
                      </a:r>
                      <a:br>
                        <a:rPr lang="en-US" sz="1100" u="none" strike="noStrike" dirty="0">
                          <a:effectLst/>
                        </a:rPr>
                      </a:br>
                      <a:r>
                        <a:rPr lang="en-US" sz="1100" u="none" strike="noStrike" dirty="0" err="1">
                          <a:effectLst/>
                        </a:rPr>
                        <a:t>monthOfRegistration</a:t>
                      </a: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76310994"/>
                  </a:ext>
                </a:extLst>
              </a:tr>
            </a:tbl>
          </a:graphicData>
        </a:graphic>
      </p:graphicFrame>
      <p:sp>
        <p:nvSpPr>
          <p:cNvPr id="7" name="TextBox 6">
            <a:extLst>
              <a:ext uri="{FF2B5EF4-FFF2-40B4-BE49-F238E27FC236}">
                <a16:creationId xmlns:a16="http://schemas.microsoft.com/office/drawing/2014/main" id="{AE952810-BB8C-488D-A6F6-0CF18317E877}"/>
              </a:ext>
            </a:extLst>
          </p:cNvPr>
          <p:cNvSpPr txBox="1"/>
          <p:nvPr/>
        </p:nvSpPr>
        <p:spPr>
          <a:xfrm>
            <a:off x="2280637" y="3429000"/>
            <a:ext cx="7479806" cy="2862322"/>
          </a:xfrm>
          <a:prstGeom prst="rect">
            <a:avLst/>
          </a:prstGeom>
          <a:noFill/>
        </p:spPr>
        <p:txBody>
          <a:bodyPr wrap="square" rtlCol="0">
            <a:spAutoFit/>
          </a:bodyPr>
          <a:lstStyle/>
          <a:p>
            <a:r>
              <a:rPr lang="en-US" dirty="0"/>
              <a:t>Random Forest performed best in prediction.</a:t>
            </a:r>
          </a:p>
          <a:p>
            <a:endParaRPr lang="en-US" dirty="0"/>
          </a:p>
          <a:p>
            <a:r>
              <a:rPr lang="en-US" b="1" dirty="0"/>
              <a:t>Most Important features:</a:t>
            </a:r>
          </a:p>
          <a:p>
            <a:pPr marL="285750" indent="-285750">
              <a:buFont typeface="Arial" panose="020B0604020202020204" pitchFamily="34" charset="0"/>
              <a:buChar char="•"/>
            </a:pPr>
            <a:r>
              <a:rPr lang="en-US" dirty="0" err="1"/>
              <a:t>yearOfRegistration</a:t>
            </a:r>
            <a:endParaRPr lang="en-US" dirty="0"/>
          </a:p>
          <a:p>
            <a:pPr marL="285750" indent="-285750">
              <a:buFont typeface="Arial" panose="020B0604020202020204" pitchFamily="34" charset="0"/>
              <a:buChar char="•"/>
            </a:pPr>
            <a:r>
              <a:rPr lang="en-US" dirty="0" err="1"/>
              <a:t>powerPS</a:t>
            </a:r>
            <a:endParaRPr lang="en-US" dirty="0"/>
          </a:p>
          <a:p>
            <a:pPr marL="285750" indent="-285750">
              <a:buFont typeface="Arial" panose="020B0604020202020204" pitchFamily="34" charset="0"/>
              <a:buChar char="•"/>
            </a:pPr>
            <a:r>
              <a:rPr lang="en-US" dirty="0"/>
              <a:t>Brand</a:t>
            </a:r>
          </a:p>
          <a:p>
            <a:endParaRPr lang="en-US" dirty="0"/>
          </a:p>
          <a:p>
            <a:r>
              <a:rPr lang="en-US" b="1" dirty="0"/>
              <a:t>Nice to have:</a:t>
            </a:r>
          </a:p>
          <a:p>
            <a:pPr marL="342900" indent="-342900">
              <a:buFont typeface="Arial" panose="020B0604020202020204" pitchFamily="34" charset="0"/>
              <a:buChar char="•"/>
            </a:pPr>
            <a:r>
              <a:rPr lang="en-US" dirty="0"/>
              <a:t>Actual selling price of the car</a:t>
            </a:r>
          </a:p>
          <a:p>
            <a:pPr marL="342900" indent="-342900">
              <a:buFont typeface="Arial" panose="020B0604020202020204" pitchFamily="34" charset="0"/>
              <a:buChar char="•"/>
            </a:pPr>
            <a:r>
              <a:rPr lang="en-US" dirty="0"/>
              <a:t>Rating and reliability of seller</a:t>
            </a:r>
          </a:p>
        </p:txBody>
      </p:sp>
    </p:spTree>
    <p:extLst>
      <p:ext uri="{BB962C8B-B14F-4D97-AF65-F5344CB8AC3E}">
        <p14:creationId xmlns:p14="http://schemas.microsoft.com/office/powerpoint/2010/main" val="2387222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AA7FE6-DB6A-4182-A974-E76C1ECF9009}"/>
              </a:ext>
            </a:extLst>
          </p:cNvPr>
          <p:cNvSpPr>
            <a:spLocks noGrp="1"/>
          </p:cNvSpPr>
          <p:nvPr>
            <p:ph idx="1"/>
          </p:nvPr>
        </p:nvSpPr>
        <p:spPr/>
        <p:txBody>
          <a:bodyPr/>
          <a:lstStyle/>
          <a:p>
            <a:r>
              <a:rPr lang="en-US" dirty="0"/>
              <a:t>1. People buying used cars should look for cars that have kilometer greater than 100 for getting a diverse set of options to buy from</a:t>
            </a:r>
          </a:p>
          <a:p>
            <a:r>
              <a:rPr lang="en-US" dirty="0"/>
              <a:t>2. If somebody want to buy limo and other luxury cars, but do not have enough money should go for old limos. They are cheap than SUVs</a:t>
            </a:r>
          </a:p>
          <a:p>
            <a:r>
              <a:rPr lang="en-US" dirty="0"/>
              <a:t>Customer can buy cars with 5000 </a:t>
            </a:r>
            <a:r>
              <a:rPr lang="en-US" dirty="0" err="1"/>
              <a:t>kms</a:t>
            </a:r>
            <a:r>
              <a:rPr lang="en-US" dirty="0"/>
              <a:t> as there is a drastic drop in price.</a:t>
            </a:r>
            <a:endParaRPr lang="en-IN" dirty="0"/>
          </a:p>
        </p:txBody>
      </p:sp>
      <p:sp>
        <p:nvSpPr>
          <p:cNvPr id="3" name="Title 2">
            <a:extLst>
              <a:ext uri="{FF2B5EF4-FFF2-40B4-BE49-F238E27FC236}">
                <a16:creationId xmlns:a16="http://schemas.microsoft.com/office/drawing/2014/main" id="{5C640179-21EA-4E2E-9E96-BBCF1BE1EE1B}"/>
              </a:ext>
            </a:extLst>
          </p:cNvPr>
          <p:cNvSpPr>
            <a:spLocks noGrp="1"/>
          </p:cNvSpPr>
          <p:nvPr>
            <p:ph type="title"/>
          </p:nvPr>
        </p:nvSpPr>
        <p:spPr/>
        <p:txBody>
          <a:bodyPr/>
          <a:lstStyle/>
          <a:p>
            <a:r>
              <a:rPr lang="en-IN" dirty="0"/>
              <a:t>Recommendation</a:t>
            </a:r>
          </a:p>
        </p:txBody>
      </p:sp>
    </p:spTree>
    <p:extLst>
      <p:ext uri="{BB962C8B-B14F-4D97-AF65-F5344CB8AC3E}">
        <p14:creationId xmlns:p14="http://schemas.microsoft.com/office/powerpoint/2010/main" val="937558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1B8B50B-1A50-487E-8092-308339889D8C}"/>
              </a:ext>
            </a:extLst>
          </p:cNvPr>
          <p:cNvSpPr>
            <a:spLocks noGrp="1"/>
          </p:cNvSpPr>
          <p:nvPr>
            <p:ph idx="1"/>
          </p:nvPr>
        </p:nvSpPr>
        <p:spPr>
          <a:xfrm>
            <a:off x="609600" y="1779503"/>
            <a:ext cx="10972800" cy="4525963"/>
          </a:xfrm>
        </p:spPr>
        <p:txBody>
          <a:bodyPr/>
          <a:lstStyle/>
          <a:p>
            <a:r>
              <a:rPr lang="en-US" dirty="0"/>
              <a:t>To come up with a model which will predict price of a used Car based on different parameters.</a:t>
            </a:r>
          </a:p>
          <a:p>
            <a:pPr marL="109728" indent="0">
              <a:buNone/>
            </a:pPr>
            <a:endParaRPr lang="en-US" dirty="0"/>
          </a:p>
          <a:p>
            <a:pPr marL="109728" indent="0">
              <a:buNone/>
            </a:pPr>
            <a:endParaRPr lang="en-US" dirty="0"/>
          </a:p>
          <a:p>
            <a:r>
              <a:rPr lang="en-US" dirty="0"/>
              <a:t>People planning to buy/sell used cars can estimate the price more accurately based on the data patterns.</a:t>
            </a:r>
            <a:endParaRPr lang="en-IN" dirty="0"/>
          </a:p>
        </p:txBody>
      </p:sp>
      <p:sp>
        <p:nvSpPr>
          <p:cNvPr id="3" name="Title 2">
            <a:extLst>
              <a:ext uri="{FF2B5EF4-FFF2-40B4-BE49-F238E27FC236}">
                <a16:creationId xmlns:a16="http://schemas.microsoft.com/office/drawing/2014/main" id="{FEF51E74-95F0-4CF2-8A65-A6AD7741743A}"/>
              </a:ext>
            </a:extLst>
          </p:cNvPr>
          <p:cNvSpPr>
            <a:spLocks noGrp="1"/>
          </p:cNvSpPr>
          <p:nvPr>
            <p:ph type="title"/>
          </p:nvPr>
        </p:nvSpPr>
        <p:spPr/>
        <p:txBody>
          <a:bodyPr/>
          <a:lstStyle/>
          <a:p>
            <a:r>
              <a:rPr lang="en-IN" sz="4900" dirty="0"/>
              <a:t>Objective</a:t>
            </a:r>
          </a:p>
        </p:txBody>
      </p:sp>
    </p:spTree>
    <p:extLst>
      <p:ext uri="{BB962C8B-B14F-4D97-AF65-F5344CB8AC3E}">
        <p14:creationId xmlns:p14="http://schemas.microsoft.com/office/powerpoint/2010/main" val="3715206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B2A44-E559-435E-9852-2AEBC2B530D1}"/>
              </a:ext>
            </a:extLst>
          </p:cNvPr>
          <p:cNvSpPr>
            <a:spLocks noGrp="1"/>
          </p:cNvSpPr>
          <p:nvPr>
            <p:ph type="title"/>
          </p:nvPr>
        </p:nvSpPr>
        <p:spPr>
          <a:xfrm>
            <a:off x="484239" y="1102545"/>
            <a:ext cx="10515600" cy="1325563"/>
          </a:xfrm>
        </p:spPr>
        <p:txBody>
          <a:bodyPr>
            <a:normAutofit fontScale="90000"/>
          </a:bodyPr>
          <a:lstStyle/>
          <a:p>
            <a:pPr algn="ctr"/>
            <a:r>
              <a:rPr lang="en-IN" sz="8800" dirty="0"/>
              <a:t>Thank You!!!</a:t>
            </a:r>
          </a:p>
        </p:txBody>
      </p:sp>
      <p:sp>
        <p:nvSpPr>
          <p:cNvPr id="4" name="Title 1">
            <a:extLst>
              <a:ext uri="{FF2B5EF4-FFF2-40B4-BE49-F238E27FC236}">
                <a16:creationId xmlns:a16="http://schemas.microsoft.com/office/drawing/2014/main" id="{DE846CA4-E2FC-43C0-A4AC-200FB52ADA37}"/>
              </a:ext>
            </a:extLst>
          </p:cNvPr>
          <p:cNvSpPr txBox="1">
            <a:spLocks/>
          </p:cNvSpPr>
          <p:nvPr/>
        </p:nvSpPr>
        <p:spPr>
          <a:xfrm>
            <a:off x="484239" y="2550160"/>
            <a:ext cx="10515600" cy="30276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4800" b="1" dirty="0">
                <a:solidFill>
                  <a:schemeClr val="tx2"/>
                </a:solidFill>
                <a:effectLst>
                  <a:outerShdw blurRad="31750" dist="25400" dir="5400000" algn="tl" rotWithShape="0">
                    <a:srgbClr val="000000">
                      <a:alpha val="25000"/>
                    </a:srgbClr>
                  </a:outerShdw>
                </a:effectLst>
              </a:rPr>
              <a:t>Questions?</a:t>
            </a:r>
          </a:p>
        </p:txBody>
      </p:sp>
    </p:spTree>
    <p:extLst>
      <p:ext uri="{BB962C8B-B14F-4D97-AF65-F5344CB8AC3E}">
        <p14:creationId xmlns:p14="http://schemas.microsoft.com/office/powerpoint/2010/main" val="1069356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914F8B-D433-4764-9768-121A158D9C5B}"/>
              </a:ext>
            </a:extLst>
          </p:cNvPr>
          <p:cNvSpPr>
            <a:spLocks noGrp="1"/>
          </p:cNvSpPr>
          <p:nvPr>
            <p:ph idx="1"/>
          </p:nvPr>
        </p:nvSpPr>
        <p:spPr>
          <a:xfrm>
            <a:off x="609600" y="1640356"/>
            <a:ext cx="10972800" cy="4525963"/>
          </a:xfrm>
        </p:spPr>
        <p:txBody>
          <a:bodyPr/>
          <a:lstStyle/>
          <a:p>
            <a:pPr>
              <a:buFont typeface="Arial" panose="020B0604020202020204" pitchFamily="34" charset="0"/>
              <a:buChar char="•"/>
            </a:pPr>
            <a:r>
              <a:rPr lang="en-US" sz="3600" dirty="0"/>
              <a:t>Dataset and Acknowledgments</a:t>
            </a:r>
          </a:p>
          <a:p>
            <a:pPr>
              <a:buFont typeface="Arial" panose="020B0604020202020204" pitchFamily="34" charset="0"/>
              <a:buChar char="•"/>
            </a:pPr>
            <a:r>
              <a:rPr lang="en-US" sz="3600" dirty="0"/>
              <a:t>Data Wrangling</a:t>
            </a:r>
          </a:p>
          <a:p>
            <a:pPr>
              <a:buFont typeface="Arial" panose="020B0604020202020204" pitchFamily="34" charset="0"/>
              <a:buChar char="•"/>
            </a:pPr>
            <a:r>
              <a:rPr lang="en-US" sz="3600" dirty="0"/>
              <a:t>Data Visualization and Insights</a:t>
            </a:r>
          </a:p>
          <a:p>
            <a:pPr>
              <a:buFont typeface="Arial" panose="020B0604020202020204" pitchFamily="34" charset="0"/>
              <a:buChar char="•"/>
            </a:pPr>
            <a:r>
              <a:rPr lang="en-US" sz="3600" dirty="0"/>
              <a:t>Machine Learning and Insights</a:t>
            </a:r>
          </a:p>
          <a:p>
            <a:pPr>
              <a:buFont typeface="Arial" panose="020B0604020202020204" pitchFamily="34" charset="0"/>
              <a:buChar char="•"/>
            </a:pPr>
            <a:r>
              <a:rPr lang="en-US" sz="3600" dirty="0"/>
              <a:t>Conclusions</a:t>
            </a:r>
          </a:p>
          <a:p>
            <a:pPr>
              <a:buFont typeface="Arial" panose="020B0604020202020204" pitchFamily="34" charset="0"/>
              <a:buChar char="•"/>
            </a:pPr>
            <a:r>
              <a:rPr lang="en-US" sz="3600" dirty="0"/>
              <a:t>Recommendations</a:t>
            </a:r>
          </a:p>
          <a:p>
            <a:pPr marL="0" indent="0">
              <a:buNone/>
            </a:pPr>
            <a:endParaRPr lang="en-IN" dirty="0"/>
          </a:p>
        </p:txBody>
      </p:sp>
      <p:sp>
        <p:nvSpPr>
          <p:cNvPr id="2" name="Title 1">
            <a:extLst>
              <a:ext uri="{FF2B5EF4-FFF2-40B4-BE49-F238E27FC236}">
                <a16:creationId xmlns:a16="http://schemas.microsoft.com/office/drawing/2014/main" id="{7861DC81-02A4-4C01-8848-04AC2490A1A5}"/>
              </a:ext>
            </a:extLst>
          </p:cNvPr>
          <p:cNvSpPr>
            <a:spLocks noGrp="1"/>
          </p:cNvSpPr>
          <p:nvPr>
            <p:ph type="title"/>
          </p:nvPr>
        </p:nvSpPr>
        <p:spPr>
          <a:xfrm>
            <a:off x="609600" y="274638"/>
            <a:ext cx="10972800" cy="1136719"/>
          </a:xfrm>
        </p:spPr>
        <p:txBody>
          <a:bodyPr numCol="2">
            <a:normAutofit/>
          </a:bodyPr>
          <a:lstStyle/>
          <a:p>
            <a:r>
              <a:rPr lang="en-US" sz="4900" dirty="0"/>
              <a:t>Contents</a:t>
            </a:r>
            <a:br>
              <a:rPr lang="en-IN" dirty="0"/>
            </a:br>
            <a:endParaRPr lang="en-IN" dirty="0"/>
          </a:p>
        </p:txBody>
      </p:sp>
    </p:spTree>
    <p:extLst>
      <p:ext uri="{BB962C8B-B14F-4D97-AF65-F5344CB8AC3E}">
        <p14:creationId xmlns:p14="http://schemas.microsoft.com/office/powerpoint/2010/main" val="585951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D18B02-4292-47FC-9A80-674C248802DB}"/>
              </a:ext>
            </a:extLst>
          </p:cNvPr>
          <p:cNvSpPr>
            <a:spLocks noGrp="1"/>
          </p:cNvSpPr>
          <p:nvPr>
            <p:ph idx="1"/>
          </p:nvPr>
        </p:nvSpPr>
        <p:spPr/>
        <p:txBody>
          <a:bodyPr/>
          <a:lstStyle/>
          <a:p>
            <a:endParaRPr lang="en-IN" dirty="0"/>
          </a:p>
          <a:p>
            <a:pPr marL="109728" indent="0">
              <a:buNone/>
            </a:pPr>
            <a:endParaRPr lang="en-IN" dirty="0"/>
          </a:p>
          <a:p>
            <a:endParaRPr lang="en-IN" dirty="0"/>
          </a:p>
        </p:txBody>
      </p:sp>
      <p:sp>
        <p:nvSpPr>
          <p:cNvPr id="2" name="Title 1">
            <a:extLst>
              <a:ext uri="{FF2B5EF4-FFF2-40B4-BE49-F238E27FC236}">
                <a16:creationId xmlns:a16="http://schemas.microsoft.com/office/drawing/2014/main" id="{E2A1B4A4-EE73-4F08-8733-585DE11DF7BA}"/>
              </a:ext>
            </a:extLst>
          </p:cNvPr>
          <p:cNvSpPr>
            <a:spLocks noGrp="1"/>
          </p:cNvSpPr>
          <p:nvPr>
            <p:ph type="title"/>
          </p:nvPr>
        </p:nvSpPr>
        <p:spPr/>
        <p:txBody>
          <a:bodyPr/>
          <a:lstStyle/>
          <a:p>
            <a:r>
              <a:rPr lang="en-US" sz="4400" dirty="0"/>
              <a:t>Dataset and Acknowledgments</a:t>
            </a:r>
          </a:p>
        </p:txBody>
      </p:sp>
      <p:sp>
        <p:nvSpPr>
          <p:cNvPr id="4" name="Content Placeholder 2">
            <a:extLst>
              <a:ext uri="{FF2B5EF4-FFF2-40B4-BE49-F238E27FC236}">
                <a16:creationId xmlns:a16="http://schemas.microsoft.com/office/drawing/2014/main" id="{85FED06F-B164-483C-9D26-8DCBD6DFE01F}"/>
              </a:ext>
            </a:extLst>
          </p:cNvPr>
          <p:cNvSpPr txBox="1">
            <a:spLocks/>
          </p:cNvSpPr>
          <p:nvPr/>
        </p:nvSpPr>
        <p:spPr>
          <a:xfrm>
            <a:off x="390940" y="1593400"/>
            <a:ext cx="5661990" cy="4525963"/>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lnSpc>
                <a:spcPct val="150000"/>
              </a:lnSpc>
              <a:buFont typeface="Arial" panose="020B0604020202020204" pitchFamily="34" charset="0"/>
              <a:buChar char="•"/>
            </a:pPr>
            <a:r>
              <a:rPr lang="en-IN" sz="2000" dirty="0"/>
              <a:t>Dataset taken from Kaggle</a:t>
            </a:r>
          </a:p>
          <a:p>
            <a:pPr>
              <a:lnSpc>
                <a:spcPct val="150000"/>
              </a:lnSpc>
              <a:buFont typeface="Arial" panose="020B0604020202020204" pitchFamily="34" charset="0"/>
              <a:buChar char="•"/>
            </a:pPr>
            <a:r>
              <a:rPr lang="en-IN" sz="2000" dirty="0"/>
              <a:t>Data has been crawled from eBay Germany</a:t>
            </a:r>
          </a:p>
          <a:p>
            <a:pPr>
              <a:lnSpc>
                <a:spcPct val="150000"/>
              </a:lnSpc>
              <a:buFont typeface="Arial" panose="020B0604020202020204" pitchFamily="34" charset="0"/>
              <a:buChar char="•"/>
            </a:pPr>
            <a:r>
              <a:rPr lang="en-IN" sz="2000" dirty="0"/>
              <a:t>20 features and 370K observations</a:t>
            </a:r>
          </a:p>
          <a:p>
            <a:pPr>
              <a:lnSpc>
                <a:spcPct val="150000"/>
              </a:lnSpc>
              <a:buFont typeface="Arial" panose="020B0604020202020204" pitchFamily="34" charset="0"/>
              <a:buChar char="•"/>
            </a:pPr>
            <a:r>
              <a:rPr lang="en-IN" sz="2000" dirty="0"/>
              <a:t>References:</a:t>
            </a:r>
          </a:p>
          <a:p>
            <a:pPr lvl="1">
              <a:lnSpc>
                <a:spcPct val="150000"/>
              </a:lnSpc>
              <a:buFont typeface="Arial" panose="020B0604020202020204" pitchFamily="34" charset="0"/>
              <a:buChar char="•"/>
            </a:pPr>
            <a:r>
              <a:rPr lang="en-IN" sz="1600" dirty="0">
                <a:hlinkClick r:id="rId2"/>
              </a:rPr>
              <a:t>https://www.kaggle.com</a:t>
            </a:r>
            <a:endParaRPr lang="en-IN" sz="1600" dirty="0"/>
          </a:p>
          <a:p>
            <a:pPr lvl="1">
              <a:lnSpc>
                <a:spcPct val="150000"/>
              </a:lnSpc>
              <a:buFont typeface="Arial" panose="020B0604020202020204" pitchFamily="34" charset="0"/>
              <a:buChar char="•"/>
            </a:pPr>
            <a:r>
              <a:rPr lang="en-IN" sz="1600" dirty="0">
                <a:hlinkClick r:id="rId3"/>
              </a:rPr>
              <a:t>http://scikit-learn.org</a:t>
            </a:r>
            <a:endParaRPr lang="en-IN" sz="1600" dirty="0"/>
          </a:p>
          <a:p>
            <a:pPr lvl="1">
              <a:lnSpc>
                <a:spcPct val="150000"/>
              </a:lnSpc>
              <a:buFont typeface="Arial" panose="020B0604020202020204" pitchFamily="34" charset="0"/>
              <a:buChar char="•"/>
            </a:pPr>
            <a:r>
              <a:rPr lang="en-IN" sz="1600" dirty="0">
                <a:hlinkClick r:id="rId4"/>
              </a:rPr>
              <a:t>https://www.udemy.com/</a:t>
            </a:r>
            <a:endParaRPr lang="en-IN" sz="1600" dirty="0"/>
          </a:p>
          <a:p>
            <a:pPr>
              <a:buFont typeface="Arial" panose="020B0604020202020204" pitchFamily="34" charset="0"/>
              <a:buChar char="•"/>
            </a:pPr>
            <a:endParaRPr lang="en-IN" sz="2000" dirty="0"/>
          </a:p>
          <a:p>
            <a:pPr>
              <a:buFont typeface="Arial" panose="020B0604020202020204" pitchFamily="34" charset="0"/>
              <a:buChar char="•"/>
            </a:pPr>
            <a:endParaRPr lang="en-IN" sz="2800" dirty="0"/>
          </a:p>
          <a:p>
            <a:pPr>
              <a:buFont typeface="Arial" panose="020B0604020202020204" pitchFamily="34" charset="0"/>
              <a:buChar char="•"/>
            </a:pPr>
            <a:endParaRPr lang="en-IN" sz="2800" dirty="0"/>
          </a:p>
        </p:txBody>
      </p:sp>
      <p:pic>
        <p:nvPicPr>
          <p:cNvPr id="5" name="Picture 4">
            <a:extLst>
              <a:ext uri="{FF2B5EF4-FFF2-40B4-BE49-F238E27FC236}">
                <a16:creationId xmlns:a16="http://schemas.microsoft.com/office/drawing/2014/main" id="{80605358-5647-42D1-A393-47112149333B}"/>
              </a:ext>
            </a:extLst>
          </p:cNvPr>
          <p:cNvPicPr>
            <a:picLocks noChangeAspect="1"/>
          </p:cNvPicPr>
          <p:nvPr/>
        </p:nvPicPr>
        <p:blipFill>
          <a:blip r:embed="rId5"/>
          <a:stretch>
            <a:fillRect/>
          </a:stretch>
        </p:blipFill>
        <p:spPr>
          <a:xfrm>
            <a:off x="5377070" y="1272208"/>
            <a:ext cx="6814930" cy="5327375"/>
          </a:xfrm>
          <a:prstGeom prst="rect">
            <a:avLst/>
          </a:prstGeom>
        </p:spPr>
      </p:pic>
    </p:spTree>
    <p:extLst>
      <p:ext uri="{BB962C8B-B14F-4D97-AF65-F5344CB8AC3E}">
        <p14:creationId xmlns:p14="http://schemas.microsoft.com/office/powerpoint/2010/main" val="225217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49BBF-805E-43A5-9FEC-554329D51340}"/>
              </a:ext>
            </a:extLst>
          </p:cNvPr>
          <p:cNvSpPr>
            <a:spLocks noGrp="1"/>
          </p:cNvSpPr>
          <p:nvPr>
            <p:ph type="title"/>
          </p:nvPr>
        </p:nvSpPr>
        <p:spPr>
          <a:xfrm>
            <a:off x="410815" y="433665"/>
            <a:ext cx="9428923" cy="689457"/>
          </a:xfrm>
        </p:spPr>
        <p:txBody>
          <a:bodyPr vert="horz" rtlCol="0" anchor="ctr">
            <a:normAutofit fontScale="90000"/>
            <a:scene3d>
              <a:camera prst="orthographicFront"/>
              <a:lightRig rig="soft" dir="t"/>
            </a:scene3d>
            <a:sp3d prstMaterial="softEdge">
              <a:bevelT w="25400" h="25400"/>
            </a:sp3d>
          </a:bodyPr>
          <a:lstStyle/>
          <a:p>
            <a:r>
              <a:rPr lang="en-IN" dirty="0"/>
              <a:t>Data Wrangling</a:t>
            </a:r>
          </a:p>
        </p:txBody>
      </p:sp>
      <p:sp>
        <p:nvSpPr>
          <p:cNvPr id="6" name="Content Placeholder 2">
            <a:extLst>
              <a:ext uri="{FF2B5EF4-FFF2-40B4-BE49-F238E27FC236}">
                <a16:creationId xmlns:a16="http://schemas.microsoft.com/office/drawing/2014/main" id="{8739C547-A4F3-4C8C-B7AF-B954C1AF211A}"/>
              </a:ext>
            </a:extLst>
          </p:cNvPr>
          <p:cNvSpPr>
            <a:spLocks noGrp="1"/>
          </p:cNvSpPr>
          <p:nvPr>
            <p:ph idx="1"/>
          </p:nvPr>
        </p:nvSpPr>
        <p:spPr>
          <a:xfrm>
            <a:off x="609600" y="1481329"/>
            <a:ext cx="10972800" cy="4343001"/>
          </a:xfrm>
        </p:spPr>
        <p:txBody>
          <a:bodyPr>
            <a:normAutofit fontScale="92500" lnSpcReduction="10000"/>
          </a:bodyPr>
          <a:lstStyle/>
          <a:p>
            <a:pPr>
              <a:lnSpc>
                <a:spcPct val="150000"/>
              </a:lnSpc>
              <a:buFont typeface="Arial" panose="020B0604020202020204" pitchFamily="34" charset="0"/>
              <a:buChar char="•"/>
            </a:pPr>
            <a:r>
              <a:rPr lang="en-IN" sz="2800" dirty="0"/>
              <a:t>Dropping Unnecessary columns</a:t>
            </a:r>
          </a:p>
          <a:p>
            <a:pPr lvl="3">
              <a:lnSpc>
                <a:spcPct val="150000"/>
              </a:lnSpc>
              <a:buFont typeface="Arial" panose="020B0604020202020204" pitchFamily="34" charset="0"/>
              <a:buChar char="•"/>
            </a:pPr>
            <a:r>
              <a:rPr lang="en-IN" sz="2000" dirty="0"/>
              <a:t>No. of pictures, postal code, </a:t>
            </a:r>
            <a:r>
              <a:rPr lang="en-IN" sz="2000" dirty="0" err="1"/>
              <a:t>abtest</a:t>
            </a:r>
            <a:r>
              <a:rPr lang="en-IN" sz="2000" dirty="0"/>
              <a:t> etc.</a:t>
            </a:r>
          </a:p>
          <a:p>
            <a:pPr>
              <a:lnSpc>
                <a:spcPct val="150000"/>
              </a:lnSpc>
              <a:buFont typeface="Arial" panose="020B0604020202020204" pitchFamily="34" charset="0"/>
              <a:buChar char="•"/>
            </a:pPr>
            <a:r>
              <a:rPr lang="en-IN" sz="2800" dirty="0"/>
              <a:t>Handling Null values</a:t>
            </a:r>
          </a:p>
          <a:p>
            <a:pPr lvl="3">
              <a:lnSpc>
                <a:spcPct val="150000"/>
              </a:lnSpc>
              <a:buFont typeface="Arial" panose="020B0604020202020204" pitchFamily="34" charset="0"/>
              <a:buChar char="•"/>
            </a:pPr>
            <a:r>
              <a:rPr lang="en-IN" sz="2000" dirty="0"/>
              <a:t>Vehicle type, </a:t>
            </a:r>
            <a:r>
              <a:rPr lang="en-IN" sz="2000" dirty="0" err="1"/>
              <a:t>fuelType</a:t>
            </a:r>
            <a:r>
              <a:rPr lang="en-IN" sz="2000" dirty="0"/>
              <a:t>, model etc.</a:t>
            </a:r>
          </a:p>
          <a:p>
            <a:pPr>
              <a:lnSpc>
                <a:spcPct val="150000"/>
              </a:lnSpc>
              <a:buFont typeface="Arial" panose="020B0604020202020204" pitchFamily="34" charset="0"/>
              <a:buChar char="•"/>
            </a:pPr>
            <a:r>
              <a:rPr lang="en-IN" sz="2800" dirty="0"/>
              <a:t>Removing Outliers</a:t>
            </a:r>
          </a:p>
          <a:p>
            <a:pPr lvl="3">
              <a:lnSpc>
                <a:spcPct val="150000"/>
              </a:lnSpc>
              <a:buFont typeface="Arial" panose="020B0604020202020204" pitchFamily="34" charset="0"/>
              <a:buChar char="•"/>
            </a:pPr>
            <a:r>
              <a:rPr lang="en-IN" sz="2000" dirty="0"/>
              <a:t>Price, year of registration</a:t>
            </a:r>
          </a:p>
          <a:p>
            <a:pPr>
              <a:lnSpc>
                <a:spcPct val="150000"/>
              </a:lnSpc>
              <a:buFont typeface="Arial" panose="020B0604020202020204" pitchFamily="34" charset="0"/>
              <a:buChar char="•"/>
            </a:pPr>
            <a:r>
              <a:rPr lang="en-IN" sz="2800" dirty="0"/>
              <a:t>Renaming Categorical values</a:t>
            </a:r>
          </a:p>
          <a:p>
            <a:pPr lvl="3">
              <a:lnSpc>
                <a:spcPct val="150000"/>
              </a:lnSpc>
              <a:buFont typeface="Arial" panose="020B0604020202020204" pitchFamily="34" charset="0"/>
              <a:buChar char="•"/>
            </a:pPr>
            <a:r>
              <a:rPr lang="en-IN" sz="2000" dirty="0"/>
              <a:t>Gearbox, </a:t>
            </a:r>
            <a:r>
              <a:rPr lang="en-IN" sz="2000" dirty="0" err="1"/>
              <a:t>notRepairedDamage</a:t>
            </a:r>
            <a:endParaRPr lang="en-IN" sz="2000" dirty="0"/>
          </a:p>
          <a:p>
            <a:pPr>
              <a:buFont typeface="Arial" panose="020B0604020202020204" pitchFamily="34" charset="0"/>
              <a:buChar char="•"/>
            </a:pPr>
            <a:endParaRPr lang="en-IN" sz="2800" dirty="0"/>
          </a:p>
        </p:txBody>
      </p:sp>
      <p:pic>
        <p:nvPicPr>
          <p:cNvPr id="2050" name="Picture 2" descr="Image result for data cleaning">
            <a:extLst>
              <a:ext uri="{FF2B5EF4-FFF2-40B4-BE49-F238E27FC236}">
                <a16:creationId xmlns:a16="http://schemas.microsoft.com/office/drawing/2014/main" id="{6803CC89-ED68-4BE6-AED2-E7F01090E1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8746" y="1590261"/>
            <a:ext cx="3388713" cy="3617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8992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1DC81-02A4-4C01-8848-04AC2490A1A5}"/>
              </a:ext>
            </a:extLst>
          </p:cNvPr>
          <p:cNvSpPr>
            <a:spLocks noGrp="1"/>
          </p:cNvSpPr>
          <p:nvPr>
            <p:ph type="title"/>
          </p:nvPr>
        </p:nvSpPr>
        <p:spPr>
          <a:xfrm>
            <a:off x="384517" y="1582934"/>
            <a:ext cx="10972800" cy="3017202"/>
          </a:xfrm>
        </p:spPr>
        <p:txBody>
          <a:bodyPr>
            <a:normAutofit/>
          </a:bodyPr>
          <a:lstStyle/>
          <a:p>
            <a:r>
              <a:rPr lang="en-IN" dirty="0"/>
              <a:t>Data Visualization</a:t>
            </a:r>
            <a:br>
              <a:rPr lang="en-IN" dirty="0"/>
            </a:br>
            <a:endParaRPr lang="en-IN" dirty="0"/>
          </a:p>
        </p:txBody>
      </p:sp>
    </p:spTree>
    <p:extLst>
      <p:ext uri="{BB962C8B-B14F-4D97-AF65-F5344CB8AC3E}">
        <p14:creationId xmlns:p14="http://schemas.microsoft.com/office/powerpoint/2010/main" val="194155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D18B02-4292-47FC-9A80-674C248802DB}"/>
              </a:ext>
            </a:extLst>
          </p:cNvPr>
          <p:cNvSpPr>
            <a:spLocks noGrp="1"/>
          </p:cNvSpPr>
          <p:nvPr>
            <p:ph idx="1"/>
          </p:nvPr>
        </p:nvSpPr>
        <p:spPr>
          <a:xfrm>
            <a:off x="8876714" y="1330033"/>
            <a:ext cx="3094891" cy="4236391"/>
          </a:xfrm>
        </p:spPr>
        <p:txBody>
          <a:bodyPr>
            <a:normAutofit/>
          </a:bodyPr>
          <a:lstStyle/>
          <a:p>
            <a:endParaRPr lang="en-IN" sz="2000" dirty="0"/>
          </a:p>
          <a:p>
            <a:r>
              <a:rPr lang="en-US" sz="2000" dirty="0">
                <a:solidFill>
                  <a:srgbClr val="000000"/>
                </a:solidFill>
              </a:rPr>
              <a:t>The most popular brands are Volkswagen, BMW, Opel, Mercedes, Audi, Ford, Renault, Peugeot, Fiat and Seat</a:t>
            </a:r>
            <a:r>
              <a:rPr lang="en-US" sz="2000" dirty="0">
                <a:solidFill>
                  <a:srgbClr val="337AB7"/>
                </a:solidFill>
              </a:rPr>
              <a:t>.</a:t>
            </a:r>
          </a:p>
          <a:p>
            <a:pPr lvl="0">
              <a:buClr>
                <a:srgbClr val="2DA2BF"/>
              </a:buClr>
            </a:pPr>
            <a:r>
              <a:rPr lang="en-US" sz="2000" dirty="0">
                <a:solidFill>
                  <a:srgbClr val="000000"/>
                </a:solidFill>
              </a:rPr>
              <a:t>Volkswagen being a German company is not surprising to be on top.</a:t>
            </a:r>
          </a:p>
          <a:p>
            <a:pPr marL="109728" indent="0">
              <a:buNone/>
            </a:pPr>
            <a:endParaRPr lang="en-IN" sz="2000" dirty="0"/>
          </a:p>
          <a:p>
            <a:endParaRPr lang="en-IN" sz="2000" dirty="0"/>
          </a:p>
        </p:txBody>
      </p:sp>
      <p:sp>
        <p:nvSpPr>
          <p:cNvPr id="2" name="Title 1">
            <a:extLst>
              <a:ext uri="{FF2B5EF4-FFF2-40B4-BE49-F238E27FC236}">
                <a16:creationId xmlns:a16="http://schemas.microsoft.com/office/drawing/2014/main" id="{E2A1B4A4-EE73-4F08-8733-585DE11DF7BA}"/>
              </a:ext>
            </a:extLst>
          </p:cNvPr>
          <p:cNvSpPr>
            <a:spLocks noGrp="1"/>
          </p:cNvSpPr>
          <p:nvPr>
            <p:ph type="title"/>
          </p:nvPr>
        </p:nvSpPr>
        <p:spPr>
          <a:xfrm>
            <a:off x="609600" y="274638"/>
            <a:ext cx="10972800" cy="835024"/>
          </a:xfrm>
        </p:spPr>
        <p:txBody>
          <a:bodyPr/>
          <a:lstStyle/>
          <a:p>
            <a:r>
              <a:rPr lang="en-IN" dirty="0"/>
              <a:t>Count Plot for Brand</a:t>
            </a:r>
          </a:p>
        </p:txBody>
      </p:sp>
      <p:pic>
        <p:nvPicPr>
          <p:cNvPr id="5" name="Picture 4">
            <a:extLst>
              <a:ext uri="{FF2B5EF4-FFF2-40B4-BE49-F238E27FC236}">
                <a16:creationId xmlns:a16="http://schemas.microsoft.com/office/drawing/2014/main" id="{04923A3C-1898-4549-ADB5-287DFB6F204A}"/>
              </a:ext>
            </a:extLst>
          </p:cNvPr>
          <p:cNvPicPr>
            <a:picLocks noChangeAspect="1"/>
          </p:cNvPicPr>
          <p:nvPr/>
        </p:nvPicPr>
        <p:blipFill>
          <a:blip r:embed="rId2"/>
          <a:stretch>
            <a:fillRect/>
          </a:stretch>
        </p:blipFill>
        <p:spPr>
          <a:xfrm>
            <a:off x="609601" y="1109662"/>
            <a:ext cx="8267114" cy="4840972"/>
          </a:xfrm>
          <a:prstGeom prst="rect">
            <a:avLst/>
          </a:prstGeom>
        </p:spPr>
      </p:pic>
    </p:spTree>
    <p:extLst>
      <p:ext uri="{BB962C8B-B14F-4D97-AF65-F5344CB8AC3E}">
        <p14:creationId xmlns:p14="http://schemas.microsoft.com/office/powerpoint/2010/main" val="2223586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D18B02-4292-47FC-9A80-674C248802DB}"/>
              </a:ext>
            </a:extLst>
          </p:cNvPr>
          <p:cNvSpPr>
            <a:spLocks noGrp="1"/>
          </p:cNvSpPr>
          <p:nvPr>
            <p:ph idx="1"/>
          </p:nvPr>
        </p:nvSpPr>
        <p:spPr>
          <a:xfrm>
            <a:off x="8876714" y="1330033"/>
            <a:ext cx="3094891" cy="4423653"/>
          </a:xfrm>
        </p:spPr>
        <p:txBody>
          <a:bodyPr>
            <a:normAutofit lnSpcReduction="10000"/>
          </a:bodyPr>
          <a:lstStyle/>
          <a:p>
            <a:endParaRPr lang="en-IN" sz="2000" dirty="0"/>
          </a:p>
          <a:p>
            <a:r>
              <a:rPr lang="en-US" sz="2000" dirty="0">
                <a:solidFill>
                  <a:srgbClr val="000000"/>
                </a:solidFill>
              </a:rPr>
              <a:t>Limousine, kombi and </a:t>
            </a:r>
            <a:r>
              <a:rPr lang="en-US" sz="2000" dirty="0" err="1">
                <a:solidFill>
                  <a:srgbClr val="000000"/>
                </a:solidFill>
              </a:rPr>
              <a:t>kleinwagen</a:t>
            </a:r>
            <a:r>
              <a:rPr lang="en-US" sz="2000" dirty="0">
                <a:solidFill>
                  <a:srgbClr val="000000"/>
                </a:solidFill>
              </a:rPr>
              <a:t> are the most popular vehicle types in the second-hand market.</a:t>
            </a:r>
          </a:p>
          <a:p>
            <a:r>
              <a:rPr lang="en-US" sz="2000" dirty="0">
                <a:solidFill>
                  <a:srgbClr val="000000"/>
                </a:solidFill>
              </a:rPr>
              <a:t>Though the most of the market is ruled by the petrol/diesel cars but hybrid and other types of fuel cars are emerging slowly</a:t>
            </a:r>
            <a:r>
              <a:rPr lang="en-US" sz="2000" dirty="0">
                <a:solidFill>
                  <a:srgbClr val="337AB7"/>
                </a:solidFill>
              </a:rPr>
              <a:t>.</a:t>
            </a:r>
            <a:endParaRPr lang="en-US" sz="2000" dirty="0">
              <a:solidFill>
                <a:srgbClr val="000000"/>
              </a:solidFill>
            </a:endParaRPr>
          </a:p>
          <a:p>
            <a:endParaRPr lang="en-IN" sz="2000" dirty="0"/>
          </a:p>
          <a:p>
            <a:endParaRPr lang="en-IN" sz="2000" dirty="0"/>
          </a:p>
        </p:txBody>
      </p:sp>
      <p:sp>
        <p:nvSpPr>
          <p:cNvPr id="2" name="Title 1">
            <a:extLst>
              <a:ext uri="{FF2B5EF4-FFF2-40B4-BE49-F238E27FC236}">
                <a16:creationId xmlns:a16="http://schemas.microsoft.com/office/drawing/2014/main" id="{E2A1B4A4-EE73-4F08-8733-585DE11DF7BA}"/>
              </a:ext>
            </a:extLst>
          </p:cNvPr>
          <p:cNvSpPr>
            <a:spLocks noGrp="1"/>
          </p:cNvSpPr>
          <p:nvPr>
            <p:ph type="title"/>
          </p:nvPr>
        </p:nvSpPr>
        <p:spPr>
          <a:xfrm>
            <a:off x="609600" y="274638"/>
            <a:ext cx="10972800" cy="829676"/>
          </a:xfrm>
        </p:spPr>
        <p:txBody>
          <a:bodyPr/>
          <a:lstStyle/>
          <a:p>
            <a:r>
              <a:rPr lang="en-IN" dirty="0"/>
              <a:t>Count Plot for </a:t>
            </a:r>
            <a:r>
              <a:rPr lang="en-IN" dirty="0" err="1"/>
              <a:t>VehicleType</a:t>
            </a:r>
            <a:r>
              <a:rPr lang="en-IN" dirty="0"/>
              <a:t> &amp; </a:t>
            </a:r>
            <a:r>
              <a:rPr lang="en-IN" dirty="0" err="1"/>
              <a:t>FuelType</a:t>
            </a:r>
            <a:endParaRPr lang="en-IN" dirty="0"/>
          </a:p>
        </p:txBody>
      </p:sp>
      <p:pic>
        <p:nvPicPr>
          <p:cNvPr id="5" name="Picture 4">
            <a:extLst>
              <a:ext uri="{FF2B5EF4-FFF2-40B4-BE49-F238E27FC236}">
                <a16:creationId xmlns:a16="http://schemas.microsoft.com/office/drawing/2014/main" id="{F8A7DF46-FA7A-4145-A56C-17145AC94DB6}"/>
              </a:ext>
            </a:extLst>
          </p:cNvPr>
          <p:cNvPicPr>
            <a:picLocks noChangeAspect="1"/>
          </p:cNvPicPr>
          <p:nvPr/>
        </p:nvPicPr>
        <p:blipFill>
          <a:blip r:embed="rId2"/>
          <a:stretch>
            <a:fillRect/>
          </a:stretch>
        </p:blipFill>
        <p:spPr>
          <a:xfrm>
            <a:off x="609600" y="3390244"/>
            <a:ext cx="8183074" cy="2493722"/>
          </a:xfrm>
          <a:prstGeom prst="rect">
            <a:avLst/>
          </a:prstGeom>
        </p:spPr>
      </p:pic>
      <p:pic>
        <p:nvPicPr>
          <p:cNvPr id="6" name="Picture 5">
            <a:extLst>
              <a:ext uri="{FF2B5EF4-FFF2-40B4-BE49-F238E27FC236}">
                <a16:creationId xmlns:a16="http://schemas.microsoft.com/office/drawing/2014/main" id="{10118D09-9882-44CC-BE3D-45FDCA6C56C5}"/>
              </a:ext>
            </a:extLst>
          </p:cNvPr>
          <p:cNvPicPr>
            <a:picLocks noChangeAspect="1"/>
          </p:cNvPicPr>
          <p:nvPr/>
        </p:nvPicPr>
        <p:blipFill>
          <a:blip r:embed="rId3"/>
          <a:stretch>
            <a:fillRect/>
          </a:stretch>
        </p:blipFill>
        <p:spPr>
          <a:xfrm>
            <a:off x="609600" y="1025549"/>
            <a:ext cx="7877909" cy="2364695"/>
          </a:xfrm>
          <a:prstGeom prst="rect">
            <a:avLst/>
          </a:prstGeom>
        </p:spPr>
      </p:pic>
    </p:spTree>
    <p:extLst>
      <p:ext uri="{BB962C8B-B14F-4D97-AF65-F5344CB8AC3E}">
        <p14:creationId xmlns:p14="http://schemas.microsoft.com/office/powerpoint/2010/main" val="192444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D18B02-4292-47FC-9A80-674C248802DB}"/>
              </a:ext>
            </a:extLst>
          </p:cNvPr>
          <p:cNvSpPr>
            <a:spLocks noGrp="1"/>
          </p:cNvSpPr>
          <p:nvPr>
            <p:ph idx="1"/>
          </p:nvPr>
        </p:nvSpPr>
        <p:spPr>
          <a:xfrm>
            <a:off x="8961120" y="1330033"/>
            <a:ext cx="3010485" cy="4423653"/>
          </a:xfrm>
        </p:spPr>
        <p:txBody>
          <a:bodyPr>
            <a:normAutofit/>
          </a:bodyPr>
          <a:lstStyle/>
          <a:p>
            <a:endParaRPr lang="en-IN" sz="2000" dirty="0"/>
          </a:p>
          <a:p>
            <a:r>
              <a:rPr lang="en-US" sz="2000" dirty="0">
                <a:solidFill>
                  <a:srgbClr val="000000"/>
                </a:solidFill>
              </a:rPr>
              <a:t>Most of the cars in the second-hand market are above 100000 km, even 150000 km. People does not frequently change cars according to our data set.</a:t>
            </a:r>
            <a:endParaRPr lang="en-IN" sz="2000" dirty="0"/>
          </a:p>
          <a:p>
            <a:endParaRPr lang="en-IN" sz="2000" dirty="0"/>
          </a:p>
        </p:txBody>
      </p:sp>
      <p:sp>
        <p:nvSpPr>
          <p:cNvPr id="2" name="Title 1">
            <a:extLst>
              <a:ext uri="{FF2B5EF4-FFF2-40B4-BE49-F238E27FC236}">
                <a16:creationId xmlns:a16="http://schemas.microsoft.com/office/drawing/2014/main" id="{E2A1B4A4-EE73-4F08-8733-585DE11DF7BA}"/>
              </a:ext>
            </a:extLst>
          </p:cNvPr>
          <p:cNvSpPr>
            <a:spLocks noGrp="1"/>
          </p:cNvSpPr>
          <p:nvPr>
            <p:ph type="title"/>
          </p:nvPr>
        </p:nvSpPr>
        <p:spPr/>
        <p:txBody>
          <a:bodyPr/>
          <a:lstStyle/>
          <a:p>
            <a:r>
              <a:rPr lang="en-IN" dirty="0"/>
              <a:t>Count Plot for </a:t>
            </a:r>
            <a:r>
              <a:rPr lang="en-IN" dirty="0" err="1"/>
              <a:t>Kilometer</a:t>
            </a:r>
            <a:endParaRPr lang="en-IN" dirty="0"/>
          </a:p>
        </p:txBody>
      </p:sp>
      <p:pic>
        <p:nvPicPr>
          <p:cNvPr id="4" name="Picture 3">
            <a:extLst>
              <a:ext uri="{FF2B5EF4-FFF2-40B4-BE49-F238E27FC236}">
                <a16:creationId xmlns:a16="http://schemas.microsoft.com/office/drawing/2014/main" id="{D44863B2-DE10-4FF6-95AE-5813AFB59B6F}"/>
              </a:ext>
            </a:extLst>
          </p:cNvPr>
          <p:cNvPicPr>
            <a:picLocks noChangeAspect="1"/>
          </p:cNvPicPr>
          <p:nvPr/>
        </p:nvPicPr>
        <p:blipFill>
          <a:blip r:embed="rId2"/>
          <a:stretch>
            <a:fillRect/>
          </a:stretch>
        </p:blipFill>
        <p:spPr>
          <a:xfrm>
            <a:off x="745588" y="1417638"/>
            <a:ext cx="8436512" cy="4110329"/>
          </a:xfrm>
          <a:prstGeom prst="rect">
            <a:avLst/>
          </a:prstGeom>
        </p:spPr>
      </p:pic>
    </p:spTree>
    <p:extLst>
      <p:ext uri="{BB962C8B-B14F-4D97-AF65-F5344CB8AC3E}">
        <p14:creationId xmlns:p14="http://schemas.microsoft.com/office/powerpoint/2010/main" val="4251193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tf00001197</Template>
  <TotalTime>1838</TotalTime>
  <Words>662</Words>
  <Application>Microsoft Office PowerPoint</Application>
  <PresentationFormat>Widescreen</PresentationFormat>
  <Paragraphs>112</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Helvetica Neue</vt:lpstr>
      <vt:lpstr>Lucida Sans Unicode</vt:lpstr>
      <vt:lpstr>Verdana</vt:lpstr>
      <vt:lpstr>Wingdings 2</vt:lpstr>
      <vt:lpstr>Wingdings 3</vt:lpstr>
      <vt:lpstr>Concourse</vt:lpstr>
      <vt:lpstr>Predict Price of Used Cars </vt:lpstr>
      <vt:lpstr>Objective</vt:lpstr>
      <vt:lpstr>Contents </vt:lpstr>
      <vt:lpstr>Dataset and Acknowledgments</vt:lpstr>
      <vt:lpstr>Data Wrangling</vt:lpstr>
      <vt:lpstr>Data Visualization </vt:lpstr>
      <vt:lpstr>Count Plot for Brand</vt:lpstr>
      <vt:lpstr>Count Plot for VehicleType &amp; FuelType</vt:lpstr>
      <vt:lpstr>Count Plot for Kilometer</vt:lpstr>
      <vt:lpstr>Box Plot for Price/Kilometer</vt:lpstr>
      <vt:lpstr>Boxplot for Price/VehicleType</vt:lpstr>
      <vt:lpstr>Box Plot for Price/YearofRegisteration</vt:lpstr>
      <vt:lpstr>Machine Learning </vt:lpstr>
      <vt:lpstr>Linear Regression</vt:lpstr>
      <vt:lpstr>Linear Regression and Cross Validation</vt:lpstr>
      <vt:lpstr>Random Forest Regressor with GridSearch</vt:lpstr>
      <vt:lpstr>Decision Tree Regressor</vt:lpstr>
      <vt:lpstr>Conclusion</vt:lpstr>
      <vt:lpstr>Recommendation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Appointment No-shows</dc:title>
  <dc:creator>Soni, Nipun</dc:creator>
  <cp:lastModifiedBy>apoorv goel</cp:lastModifiedBy>
  <cp:revision>105</cp:revision>
  <dcterms:created xsi:type="dcterms:W3CDTF">2017-11-09T02:08:55Z</dcterms:created>
  <dcterms:modified xsi:type="dcterms:W3CDTF">2018-03-21T16:44:07Z</dcterms:modified>
</cp:coreProperties>
</file>