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2" r:id="rId6"/>
    <p:sldId id="260" r:id="rId7"/>
    <p:sldId id="261" r:id="rId8"/>
  </p:sldIdLst>
  <p:sldSz cx="9144000" cy="5143500" type="screen16x9"/>
  <p:notesSz cx="6858000" cy="9144000"/>
  <p:embeddedFontLst>
    <p:embeddedFont>
      <p:font typeface="Raleway" panose="020B0604020202020204" charset="0"/>
      <p:regular r:id="rId10"/>
      <p:bold r:id="rId11"/>
      <p:italic r:id="rId12"/>
      <p:boldItalic r:id="rId13"/>
    </p:embeddedFont>
    <p:embeddedFont>
      <p:font typeface="Lato" panose="020B060402020202020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85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62b37c78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62b37c78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62b37c78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62b37c78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62b37c78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62b37c78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62b37c783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62b37c783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62b37c783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62b37c783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Searching for a Hotel to stay</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Capstone Project by IBM/Coursera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45975" y="566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a:t>
            </a:r>
            <a:endParaRPr/>
          </a:p>
        </p:txBody>
      </p:sp>
      <p:sp>
        <p:nvSpPr>
          <p:cNvPr id="93" name="Google Shape;93;p14"/>
          <p:cNvSpPr txBox="1">
            <a:spLocks noGrp="1"/>
          </p:cNvSpPr>
          <p:nvPr>
            <p:ph type="body" idx="1"/>
          </p:nvPr>
        </p:nvSpPr>
        <p:spPr>
          <a:xfrm>
            <a:off x="345975" y="1441200"/>
            <a:ext cx="8473800" cy="32496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None/>
            </a:pPr>
            <a:r>
              <a:rPr lang="en" sz="1700">
                <a:solidFill>
                  <a:schemeClr val="dk2"/>
                </a:solidFill>
                <a:highlight>
                  <a:srgbClr val="FFFFFF"/>
                </a:highlight>
                <a:latin typeface="Georgia"/>
                <a:ea typeface="Georgia"/>
                <a:cs typeface="Georgia"/>
                <a:sym typeface="Georgia"/>
              </a:rPr>
              <a:t>Often when a Student/Working Professional comes to a city for attending a seminar or any sort of thing, he/she searches for a hotel to stay and generally ends with lots of choices or no choice at all. This project is focused on easing the problem of finding a right place (Probable area in the city) to stay for an individual. We would prefer locations as close to the venue (Ex: College) as possible. Also we will keep in mind the different amenities around the hotel such as Shopping Mall, Cinema, Restaurant etc. while suggesting the area.</a:t>
            </a:r>
            <a:endParaRPr sz="1700">
              <a:solidFill>
                <a:schemeClr val="dk2"/>
              </a:solidFill>
              <a:highlight>
                <a:srgbClr val="FFFFFF"/>
              </a:highlight>
              <a:latin typeface="Georgia"/>
              <a:ea typeface="Georgia"/>
              <a:cs typeface="Georgia"/>
              <a:sym typeface="Georgia"/>
            </a:endParaRPr>
          </a:p>
          <a:p>
            <a:pPr marL="0" lvl="0" indent="0" algn="l" rtl="0">
              <a:spcBef>
                <a:spcPts val="600"/>
              </a:spcBef>
              <a:spcAft>
                <a:spcPts val="0"/>
              </a:spcAft>
              <a:buNone/>
            </a:pPr>
            <a:r>
              <a:rPr lang="en" sz="1700" b="1">
                <a:solidFill>
                  <a:schemeClr val="dk2"/>
                </a:solidFill>
                <a:highlight>
                  <a:srgbClr val="FFFFFF"/>
                </a:highlight>
                <a:latin typeface="Georgia"/>
                <a:ea typeface="Georgia"/>
                <a:cs typeface="Georgia"/>
                <a:sym typeface="Georgia"/>
              </a:rPr>
              <a:t>Target Audience:</a:t>
            </a:r>
            <a:r>
              <a:rPr lang="en" sz="1700">
                <a:solidFill>
                  <a:schemeClr val="dk2"/>
                </a:solidFill>
                <a:highlight>
                  <a:srgbClr val="FFFFFF"/>
                </a:highlight>
                <a:latin typeface="Georgia"/>
                <a:ea typeface="Georgia"/>
                <a:cs typeface="Georgia"/>
                <a:sym typeface="Georgia"/>
              </a:rPr>
              <a:t> Anyone going to a new city and wants a Hotel to stay</a:t>
            </a:r>
            <a:endParaRPr sz="1700">
              <a:solidFill>
                <a:schemeClr val="dk2"/>
              </a:solidFill>
              <a:highlight>
                <a:srgbClr val="FFFFFF"/>
              </a:highlight>
              <a:latin typeface="Georgia"/>
              <a:ea typeface="Georgia"/>
              <a:cs typeface="Georgia"/>
              <a:sym typeface="Georgia"/>
            </a:endParaRPr>
          </a:p>
          <a:p>
            <a:pPr marL="0" lvl="0" indent="0" algn="l" rtl="0">
              <a:spcBef>
                <a:spcPts val="5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31250" y="4485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Acquisition</a:t>
            </a:r>
            <a:endParaRPr/>
          </a:p>
        </p:txBody>
      </p:sp>
      <p:sp>
        <p:nvSpPr>
          <p:cNvPr id="99" name="Google Shape;99;p15"/>
          <p:cNvSpPr txBox="1">
            <a:spLocks noGrp="1"/>
          </p:cNvSpPr>
          <p:nvPr>
            <p:ph type="body" idx="1"/>
          </p:nvPr>
        </p:nvSpPr>
        <p:spPr>
          <a:xfrm>
            <a:off x="331250" y="1592175"/>
            <a:ext cx="8562300" cy="3187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2350">
                <a:solidFill>
                  <a:srgbClr val="000000"/>
                </a:solidFill>
                <a:highlight>
                  <a:srgbClr val="FFFFFE"/>
                </a:highlight>
                <a:latin typeface="Georgia"/>
                <a:ea typeface="Georgia"/>
                <a:cs typeface="Georgia"/>
                <a:sym typeface="Georgia"/>
              </a:rPr>
              <a:t>Dataset used in this project will be taken from FourSquare.com API. The dataset will consists of hotels around the visiting venue along with their latitude and longitude details.</a:t>
            </a:r>
            <a:endParaRPr sz="2350">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endParaRPr sz="2350">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r>
              <a:rPr lang="en" sz="2350">
                <a:solidFill>
                  <a:srgbClr val="000000"/>
                </a:solidFill>
                <a:highlight>
                  <a:srgbClr val="FFFFFE"/>
                </a:highlight>
                <a:latin typeface="Georgia"/>
                <a:ea typeface="Georgia"/>
                <a:cs typeface="Georgia"/>
                <a:sym typeface="Georgia"/>
              </a:rPr>
              <a:t>In our case, Venue name: Prestige Institute of Management and Research, Indore</a:t>
            </a:r>
            <a:endParaRPr sz="2350">
              <a:solidFill>
                <a:srgbClr val="000000"/>
              </a:solidFill>
              <a:highlight>
                <a:srgbClr val="FFFFFE"/>
              </a:highlight>
              <a:latin typeface="Georgia"/>
              <a:ea typeface="Georgia"/>
              <a:cs typeface="Georgia"/>
              <a:sym typeface="Georgia"/>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72250" y="3010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and ML algorithms</a:t>
            </a:r>
            <a:endParaRPr/>
          </a:p>
        </p:txBody>
      </p:sp>
      <p:sp>
        <p:nvSpPr>
          <p:cNvPr id="105" name="Google Shape;105;p16"/>
          <p:cNvSpPr txBox="1">
            <a:spLocks noGrp="1"/>
          </p:cNvSpPr>
          <p:nvPr>
            <p:ph type="body" idx="1"/>
          </p:nvPr>
        </p:nvSpPr>
        <p:spPr>
          <a:xfrm>
            <a:off x="183750" y="939600"/>
            <a:ext cx="8621100" cy="4075800"/>
          </a:xfrm>
          <a:prstGeom prst="rect">
            <a:avLst/>
          </a:prstGeom>
        </p:spPr>
        <p:txBody>
          <a:bodyPr spcFirstLastPara="1" wrap="square" lIns="91425" tIns="91425" rIns="91425" bIns="91425" anchor="t" anchorCtr="0">
            <a:normAutofit fontScale="32500" lnSpcReduction="10000"/>
          </a:bodyPr>
          <a:lstStyle/>
          <a:p>
            <a:pPr marL="457200" lvl="0" indent="-324925" algn="l" rtl="0">
              <a:lnSpc>
                <a:spcPct val="135714"/>
              </a:lnSpc>
              <a:spcBef>
                <a:spcPts val="0"/>
              </a:spcBef>
              <a:spcAft>
                <a:spcPts val="0"/>
              </a:spcAft>
              <a:buClr>
                <a:srgbClr val="000000"/>
              </a:buClr>
              <a:buSzPct val="100000"/>
              <a:buFont typeface="Georgia"/>
              <a:buChar char="●"/>
            </a:pPr>
            <a:r>
              <a:rPr lang="en" sz="6067">
                <a:solidFill>
                  <a:srgbClr val="000000"/>
                </a:solidFill>
                <a:highlight>
                  <a:srgbClr val="FFFFFE"/>
                </a:highlight>
                <a:latin typeface="Georgia"/>
                <a:ea typeface="Georgia"/>
                <a:cs typeface="Georgia"/>
                <a:sym typeface="Georgia"/>
              </a:rPr>
              <a:t>We fetched the latitude and longitude of the visiting venue. Then, we will search for </a:t>
            </a:r>
            <a:r>
              <a:rPr lang="en" sz="6067" i="1">
                <a:solidFill>
                  <a:srgbClr val="000000"/>
                </a:solidFill>
                <a:highlight>
                  <a:srgbClr val="FFFFFE"/>
                </a:highlight>
                <a:latin typeface="Georgia"/>
                <a:ea typeface="Georgia"/>
                <a:cs typeface="Georgia"/>
                <a:sym typeface="Georgia"/>
              </a:rPr>
              <a:t>*Hotel*</a:t>
            </a:r>
            <a:r>
              <a:rPr lang="en" sz="6067">
                <a:solidFill>
                  <a:srgbClr val="000000"/>
                </a:solidFill>
                <a:highlight>
                  <a:srgbClr val="FFFFFE"/>
                </a:highlight>
                <a:latin typeface="Georgia"/>
                <a:ea typeface="Georgia"/>
                <a:cs typeface="Georgia"/>
                <a:sym typeface="Georgia"/>
              </a:rPr>
              <a:t> by providing the search query to the foursquare API call. within 500m radius.</a:t>
            </a:r>
            <a:endParaRPr sz="6067">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endParaRPr sz="6067">
              <a:solidFill>
                <a:srgbClr val="000000"/>
              </a:solidFill>
              <a:highlight>
                <a:srgbClr val="FFFFFE"/>
              </a:highlight>
              <a:latin typeface="Georgia"/>
              <a:ea typeface="Georgia"/>
              <a:cs typeface="Georgia"/>
              <a:sym typeface="Georgia"/>
            </a:endParaRPr>
          </a:p>
          <a:p>
            <a:pPr marL="457200" lvl="0" indent="-324925" algn="l" rtl="0">
              <a:lnSpc>
                <a:spcPct val="135714"/>
              </a:lnSpc>
              <a:spcBef>
                <a:spcPts val="0"/>
              </a:spcBef>
              <a:spcAft>
                <a:spcPts val="0"/>
              </a:spcAft>
              <a:buClr>
                <a:srgbClr val="000000"/>
              </a:buClr>
              <a:buSzPct val="100000"/>
              <a:buFont typeface="Georgia"/>
              <a:buChar char="●"/>
            </a:pPr>
            <a:r>
              <a:rPr lang="en" sz="6067">
                <a:solidFill>
                  <a:srgbClr val="000000"/>
                </a:solidFill>
                <a:highlight>
                  <a:srgbClr val="FFFFFE"/>
                </a:highlight>
                <a:latin typeface="Georgia"/>
                <a:ea typeface="Georgia"/>
                <a:cs typeface="Georgia"/>
                <a:sym typeface="Georgia"/>
              </a:rPr>
              <a:t>We converted the data into dataframe and finally plot the hotels and venue on Map using folium library. We got the rating of the hotels again the foursquare API call.</a:t>
            </a:r>
            <a:endParaRPr sz="6067">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endParaRPr sz="6067">
              <a:solidFill>
                <a:srgbClr val="000000"/>
              </a:solidFill>
              <a:highlight>
                <a:srgbClr val="FFFFFE"/>
              </a:highlight>
              <a:latin typeface="Georgia"/>
              <a:ea typeface="Georgia"/>
              <a:cs typeface="Georgia"/>
              <a:sym typeface="Georgia"/>
            </a:endParaRPr>
          </a:p>
          <a:p>
            <a:pPr marL="457200" lvl="0" indent="-324925" algn="l" rtl="0">
              <a:lnSpc>
                <a:spcPct val="135714"/>
              </a:lnSpc>
              <a:spcBef>
                <a:spcPts val="0"/>
              </a:spcBef>
              <a:spcAft>
                <a:spcPts val="0"/>
              </a:spcAft>
              <a:buClr>
                <a:srgbClr val="000000"/>
              </a:buClr>
              <a:buSzPct val="100000"/>
              <a:buFont typeface="Georgia"/>
              <a:buChar char="●"/>
            </a:pPr>
            <a:r>
              <a:rPr lang="en" sz="6067">
                <a:solidFill>
                  <a:srgbClr val="000000"/>
                </a:solidFill>
                <a:highlight>
                  <a:srgbClr val="FFFFFE"/>
                </a:highlight>
                <a:latin typeface="Georgia"/>
                <a:ea typeface="Georgia"/>
                <a:cs typeface="Georgia"/>
                <a:sym typeface="Georgia"/>
              </a:rPr>
              <a:t> We explored the hotels one by one and fetch multiple venues around the hotel along with their categories and location details and combined the data into a single dataframe.</a:t>
            </a:r>
            <a:endParaRPr sz="6067">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endParaRPr sz="6067">
              <a:solidFill>
                <a:srgbClr val="000000"/>
              </a:solidFill>
              <a:highlight>
                <a:srgbClr val="FFFFFE"/>
              </a:highlight>
              <a:latin typeface="Georgia"/>
              <a:ea typeface="Georgia"/>
              <a:cs typeface="Georgia"/>
              <a:sym typeface="Georgia"/>
            </a:endParaRPr>
          </a:p>
          <a:p>
            <a:pPr marL="457200" lvl="0" indent="-324925" algn="l" rtl="0">
              <a:lnSpc>
                <a:spcPct val="135714"/>
              </a:lnSpc>
              <a:spcBef>
                <a:spcPts val="0"/>
              </a:spcBef>
              <a:spcAft>
                <a:spcPts val="0"/>
              </a:spcAft>
              <a:buClr>
                <a:srgbClr val="000000"/>
              </a:buClr>
              <a:buSzPct val="100000"/>
              <a:buFont typeface="Georgia"/>
              <a:buChar char="●"/>
            </a:pPr>
            <a:r>
              <a:rPr lang="en" sz="6067">
                <a:solidFill>
                  <a:srgbClr val="000000"/>
                </a:solidFill>
                <a:highlight>
                  <a:srgbClr val="FFFFFE"/>
                </a:highlight>
                <a:latin typeface="Georgia"/>
                <a:ea typeface="Georgia"/>
                <a:cs typeface="Georgia"/>
                <a:sym typeface="Georgia"/>
              </a:rPr>
              <a:t>In the last step, we applied K Means clustering algorithm to make clusters and finally display them on map and further analyze the results.</a:t>
            </a:r>
            <a:endParaRPr sz="6067">
              <a:solidFill>
                <a:srgbClr val="000000"/>
              </a:solidFill>
              <a:highlight>
                <a:srgbClr val="FFFFFE"/>
              </a:highlight>
              <a:latin typeface="Georgia"/>
              <a:ea typeface="Georgia"/>
              <a:cs typeface="Georgia"/>
              <a:sym typeface="Georgia"/>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405" y="1076116"/>
            <a:ext cx="6088566" cy="2991267"/>
          </a:xfrm>
          <a:prstGeom prst="rect">
            <a:avLst/>
          </a:prstGeom>
        </p:spPr>
      </p:pic>
    </p:spTree>
    <p:extLst>
      <p:ext uri="{BB962C8B-B14F-4D97-AF65-F5344CB8AC3E}">
        <p14:creationId xmlns:p14="http://schemas.microsoft.com/office/powerpoint/2010/main" val="368640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98500" y="945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Conclusion</a:t>
            </a:r>
            <a:endParaRPr/>
          </a:p>
        </p:txBody>
      </p:sp>
      <p:sp>
        <p:nvSpPr>
          <p:cNvPr id="111" name="Google Shape;111;p17"/>
          <p:cNvSpPr txBox="1">
            <a:spLocks noGrp="1"/>
          </p:cNvSpPr>
          <p:nvPr>
            <p:ph type="body" idx="1"/>
          </p:nvPr>
        </p:nvSpPr>
        <p:spPr>
          <a:xfrm>
            <a:off x="0" y="766275"/>
            <a:ext cx="8665500" cy="41163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950" i="1" dirty="0">
                <a:solidFill>
                  <a:srgbClr val="000000"/>
                </a:solidFill>
                <a:highlight>
                  <a:srgbClr val="FFFFFE"/>
                </a:highlight>
                <a:latin typeface="Georgia"/>
                <a:ea typeface="Georgia"/>
                <a:cs typeface="Georgia"/>
                <a:sym typeface="Georgia"/>
              </a:rPr>
              <a:t>After analyzing all the clusters, We found that in our case cluster 1 contains most probable hotels, one can consider to stay near the chosen venue.*</a:t>
            </a:r>
            <a:r>
              <a:rPr lang="en" sz="1950" dirty="0">
                <a:solidFill>
                  <a:srgbClr val="000000"/>
                </a:solidFill>
                <a:highlight>
                  <a:srgbClr val="FFFFFE"/>
                </a:highlight>
                <a:latin typeface="Georgia"/>
                <a:ea typeface="Georgia"/>
                <a:cs typeface="Georgia"/>
                <a:sym typeface="Georgia"/>
              </a:rPr>
              <a:t> </a:t>
            </a:r>
            <a:endParaRPr sz="1950" dirty="0">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endParaRPr sz="1950" dirty="0">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r>
              <a:rPr lang="en" sz="1950" dirty="0">
                <a:solidFill>
                  <a:srgbClr val="000000"/>
                </a:solidFill>
                <a:highlight>
                  <a:srgbClr val="FFFFFE"/>
                </a:highlight>
                <a:latin typeface="Georgia"/>
                <a:ea typeface="Georgia"/>
                <a:cs typeface="Georgia"/>
                <a:sym typeface="Georgia"/>
              </a:rPr>
              <a:t>This is due to the fact in cluster 1, hotels also have multiple different venues around it such as Multiplex, Clothing Store, Bakery etc, whereas in other clusters they are absent or less in numbers.</a:t>
            </a:r>
            <a:endParaRPr sz="1950" dirty="0">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endParaRPr sz="1950" dirty="0">
              <a:solidFill>
                <a:srgbClr val="000000"/>
              </a:solidFill>
              <a:highlight>
                <a:srgbClr val="FFFFFE"/>
              </a:highlight>
              <a:latin typeface="Georgia"/>
              <a:ea typeface="Georgia"/>
              <a:cs typeface="Georgia"/>
              <a:sym typeface="Georgia"/>
            </a:endParaRPr>
          </a:p>
          <a:p>
            <a:pPr marL="0" lvl="0" indent="0" algn="l" rtl="0">
              <a:lnSpc>
                <a:spcPct val="135714"/>
              </a:lnSpc>
              <a:spcBef>
                <a:spcPts val="0"/>
              </a:spcBef>
              <a:spcAft>
                <a:spcPts val="0"/>
              </a:spcAft>
              <a:buNone/>
            </a:pPr>
            <a:r>
              <a:rPr lang="en" sz="2048" dirty="0">
                <a:solidFill>
                  <a:srgbClr val="000000"/>
                </a:solidFill>
                <a:highlight>
                  <a:srgbClr val="FFFFFE"/>
                </a:highlight>
                <a:latin typeface="Georgia"/>
                <a:ea typeface="Georgia"/>
                <a:cs typeface="Georgia"/>
                <a:sym typeface="Georgia"/>
              </a:rPr>
              <a:t>Final decision on optimal hotel location will be made by the individual based on specific characteristics of hotels and locations around it.</a:t>
            </a:r>
            <a:endParaRPr sz="2048" dirty="0">
              <a:solidFill>
                <a:srgbClr val="000000"/>
              </a:solidFill>
              <a:highlight>
                <a:srgbClr val="FFFFFE"/>
              </a:highlight>
              <a:latin typeface="Georgia"/>
              <a:ea typeface="Georgia"/>
              <a:cs typeface="Georgia"/>
              <a:sym typeface="Georgia"/>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1"/>
          </p:nvPr>
        </p:nvSpPr>
        <p:spPr>
          <a:xfrm>
            <a:off x="478725" y="736775"/>
            <a:ext cx="8237700" cy="4190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3400">
              <a:latin typeface="Georgia"/>
              <a:ea typeface="Georgia"/>
              <a:cs typeface="Georgia"/>
              <a:sym typeface="Georgia"/>
            </a:endParaRPr>
          </a:p>
          <a:p>
            <a:pPr marL="0" lvl="0" indent="0" algn="ctr" rtl="0">
              <a:spcBef>
                <a:spcPts val="1200"/>
              </a:spcBef>
              <a:spcAft>
                <a:spcPts val="0"/>
              </a:spcAft>
              <a:buNone/>
            </a:pPr>
            <a:endParaRPr sz="3400">
              <a:latin typeface="Georgia"/>
              <a:ea typeface="Georgia"/>
              <a:cs typeface="Georgia"/>
              <a:sym typeface="Georgia"/>
            </a:endParaRPr>
          </a:p>
          <a:p>
            <a:pPr marL="0" lvl="0" indent="0" algn="ctr" rtl="0">
              <a:spcBef>
                <a:spcPts val="1200"/>
              </a:spcBef>
              <a:spcAft>
                <a:spcPts val="1200"/>
              </a:spcAft>
              <a:buNone/>
            </a:pPr>
            <a:r>
              <a:rPr lang="en" sz="3400" b="1">
                <a:solidFill>
                  <a:schemeClr val="dk2"/>
                </a:solidFill>
                <a:latin typeface="Georgia"/>
                <a:ea typeface="Georgia"/>
                <a:cs typeface="Georgia"/>
                <a:sym typeface="Georgia"/>
              </a:rPr>
              <a:t>Thank you!!</a:t>
            </a:r>
            <a:endParaRPr sz="3400" b="1">
              <a:solidFill>
                <a:schemeClr val="dk2"/>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On-screen Show (16:9)</PresentationFormat>
  <Paragraphs>26</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Raleway</vt:lpstr>
      <vt:lpstr>Lato</vt:lpstr>
      <vt:lpstr>Georgia</vt:lpstr>
      <vt:lpstr>Streamline</vt:lpstr>
      <vt:lpstr>Searching for a Hotel to stay</vt:lpstr>
      <vt:lpstr>Problem</vt:lpstr>
      <vt:lpstr>Data Acquisition</vt:lpstr>
      <vt:lpstr>Methodology and ML algorithms</vt:lpstr>
      <vt:lpstr>PowerPoint Presentation</vt:lpstr>
      <vt:lpstr>Results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a Hotel to stay</dc:title>
  <cp:lastModifiedBy>apoorv098lokhande@outlook.com</cp:lastModifiedBy>
  <cp:revision>1</cp:revision>
  <dcterms:modified xsi:type="dcterms:W3CDTF">2021-05-14T18:19:57Z</dcterms:modified>
</cp:coreProperties>
</file>