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84" r:id="rId3"/>
    <p:sldId id="257" r:id="rId4"/>
    <p:sldId id="267" r:id="rId5"/>
    <p:sldId id="268" r:id="rId6"/>
    <p:sldId id="258" r:id="rId7"/>
    <p:sldId id="269" r:id="rId8"/>
    <p:sldId id="270" r:id="rId9"/>
    <p:sldId id="271" r:id="rId10"/>
    <p:sldId id="272" r:id="rId11"/>
    <p:sldId id="273" r:id="rId12"/>
    <p:sldId id="274" r:id="rId13"/>
    <p:sldId id="275" r:id="rId14"/>
    <p:sldId id="276" r:id="rId15"/>
    <p:sldId id="277" r:id="rId16"/>
    <p:sldId id="278" r:id="rId17"/>
    <p:sldId id="279" r:id="rId18"/>
    <p:sldId id="259" r:id="rId19"/>
    <p:sldId id="260" r:id="rId20"/>
    <p:sldId id="261" r:id="rId21"/>
    <p:sldId id="262" r:id="rId22"/>
    <p:sldId id="263" r:id="rId23"/>
    <p:sldId id="264" r:id="rId24"/>
    <p:sldId id="265" r:id="rId25"/>
    <p:sldId id="286" r:id="rId26"/>
    <p:sldId id="285" r:id="rId27"/>
    <p:sldId id="282" r:id="rId28"/>
    <p:sldId id="281" r:id="rId29"/>
    <p:sldId id="28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EEA1"/>
    <a:srgbClr val="33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56" autoAdjust="0"/>
    <p:restoredTop sz="94624" autoAdjust="0"/>
  </p:normalViewPr>
  <p:slideViewPr>
    <p:cSldViewPr>
      <p:cViewPr>
        <p:scale>
          <a:sx n="75" d="100"/>
          <a:sy n="75" d="100"/>
        </p:scale>
        <p:origin x="-360" y="1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676AA4-5D6D-433D-88DC-E33BCCE526C3}" type="datetimeFigureOut">
              <a:rPr lang="en-US" smtClean="0"/>
              <a:pPr/>
              <a:t>3/29/2012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657135-3AA2-403E-8DB7-1FE8F7644DF1}"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657135-3AA2-403E-8DB7-1FE8F7644DF1}" type="slidenum">
              <a:rPr lang="en-IN" smtClean="0"/>
              <a:pPr/>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BC1D852-4C49-4D44-AB38-056F876A85B0}" type="datetimeFigureOut">
              <a:rPr lang="en-US" smtClean="0"/>
              <a:pPr/>
              <a:t>3/29/2012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CB6ADC81-DF84-4A86-B2F8-002D4AC3D7F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BC1D852-4C49-4D44-AB38-056F876A85B0}" type="datetimeFigureOut">
              <a:rPr lang="en-US" smtClean="0"/>
              <a:pPr/>
              <a:t>3/29/2012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6ADC81-DF84-4A86-B2F8-002D4AC3D7FE}" type="slidenum">
              <a:rPr lang="en-IN" smtClean="0"/>
              <a:pPr/>
              <a:t>‹#›</a:t>
            </a:fld>
            <a:endParaRPr lang="en-IN"/>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BC1D852-4C49-4D44-AB38-056F876A85B0}" type="datetimeFigureOut">
              <a:rPr lang="en-US" smtClean="0"/>
              <a:pPr/>
              <a:t>3/29/2012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6ADC81-DF84-4A86-B2F8-002D4AC3D7FE}" type="slidenum">
              <a:rPr lang="en-IN" smtClean="0"/>
              <a:pPr/>
              <a:t>‹#›</a:t>
            </a:fld>
            <a:endParaRPr lang="en-IN"/>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BC1D852-4C49-4D44-AB38-056F876A85B0}" type="datetimeFigureOut">
              <a:rPr lang="en-US" smtClean="0"/>
              <a:pPr/>
              <a:t>3/29/2012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6ADC81-DF84-4A86-B2F8-002D4AC3D7FE}" type="slidenum">
              <a:rPr lang="en-IN" smtClean="0"/>
              <a:pPr/>
              <a:t>‹#›</a:t>
            </a:fld>
            <a:endParaRPr lang="en-IN"/>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BC1D852-4C49-4D44-AB38-056F876A85B0}" type="datetimeFigureOut">
              <a:rPr lang="en-US" smtClean="0"/>
              <a:pPr/>
              <a:t>3/29/2012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6ADC81-DF84-4A86-B2F8-002D4AC3D7F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BC1D852-4C49-4D44-AB38-056F876A85B0}" type="datetimeFigureOut">
              <a:rPr lang="en-US" smtClean="0"/>
              <a:pPr/>
              <a:t>3/29/2012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6ADC81-DF84-4A86-B2F8-002D4AC3D7FE}" type="slidenum">
              <a:rPr lang="en-IN" smtClean="0"/>
              <a:pPr/>
              <a:t>‹#›</a:t>
            </a:fld>
            <a:endParaRPr lang="en-IN"/>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BC1D852-4C49-4D44-AB38-056F876A85B0}" type="datetimeFigureOut">
              <a:rPr lang="en-US" smtClean="0"/>
              <a:pPr/>
              <a:t>3/29/2012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6ADC81-DF84-4A86-B2F8-002D4AC3D7FE}" type="slidenum">
              <a:rPr lang="en-IN" smtClean="0"/>
              <a:pPr/>
              <a:t>‹#›</a:t>
            </a:fld>
            <a:endParaRPr lang="en-IN"/>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BC1D852-4C49-4D44-AB38-056F876A85B0}" type="datetimeFigureOut">
              <a:rPr lang="en-US" smtClean="0"/>
              <a:pPr/>
              <a:t>3/29/2012</a:t>
            </a:fld>
            <a:endParaRPr lang="en-IN"/>
          </a:p>
        </p:txBody>
      </p:sp>
      <p:sp>
        <p:nvSpPr>
          <p:cNvPr id="8" name="Slide Number Placeholder 7"/>
          <p:cNvSpPr>
            <a:spLocks noGrp="1"/>
          </p:cNvSpPr>
          <p:nvPr>
            <p:ph type="sldNum" sz="quarter" idx="11"/>
          </p:nvPr>
        </p:nvSpPr>
        <p:spPr/>
        <p:txBody>
          <a:bodyPr/>
          <a:lstStyle/>
          <a:p>
            <a:fld id="{CB6ADC81-DF84-4A86-B2F8-002D4AC3D7FE}" type="slidenum">
              <a:rPr lang="en-IN" smtClean="0"/>
              <a:pPr/>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C1D852-4C49-4D44-AB38-056F876A85B0}" type="datetimeFigureOut">
              <a:rPr lang="en-US" smtClean="0"/>
              <a:pPr/>
              <a:t>3/29/2012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6ADC81-DF84-4A86-B2F8-002D4AC3D7FE}" type="slidenum">
              <a:rPr lang="en-IN" smtClean="0"/>
              <a:pPr/>
              <a:t>‹#›</a:t>
            </a:fld>
            <a:endParaRPr lang="en-IN"/>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BC1D852-4C49-4D44-AB38-056F876A85B0}" type="datetimeFigureOut">
              <a:rPr lang="en-US" smtClean="0"/>
              <a:pPr/>
              <a:t>3/29/2012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156448" y="6422064"/>
            <a:ext cx="762000" cy="365125"/>
          </a:xfrm>
        </p:spPr>
        <p:txBody>
          <a:bodyPr/>
          <a:lstStyle/>
          <a:p>
            <a:fld id="{CB6ADC81-DF84-4A86-B2F8-002D4AC3D7FE}" type="slidenum">
              <a:rPr lang="en-IN" smtClean="0"/>
              <a:pPr/>
              <a:t>‹#›</a:t>
            </a:fld>
            <a:endParaRPr lang="en-IN"/>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2BC1D852-4C49-4D44-AB38-056F876A85B0}" type="datetimeFigureOut">
              <a:rPr lang="en-US" smtClean="0"/>
              <a:pPr/>
              <a:t>3/29/2012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6ADC81-DF84-4A86-B2F8-002D4AC3D7FE}" type="slidenum">
              <a:rPr lang="en-IN" smtClean="0"/>
              <a:pPr/>
              <a:t>‹#›</a:t>
            </a:fld>
            <a:endParaRPr lang="en-IN"/>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2BC1D852-4C49-4D44-AB38-056F876A85B0}" type="datetimeFigureOut">
              <a:rPr lang="en-US" smtClean="0"/>
              <a:pPr/>
              <a:t>3/29/2012</a:t>
            </a:fld>
            <a:endParaRPr lang="en-IN"/>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CB6ADC81-DF84-4A86-B2F8-002D4AC3D7FE}"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randomBar dir="vert"/>
  </p:transition>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1000"/>
            <a:lum/>
          </a:blip>
          <a:srcRect/>
          <a:stretch>
            <a:fillRect l="5000" t="40000" r="-39000" b="-28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57158" y="3571876"/>
            <a:ext cx="7429084" cy="2520332"/>
          </a:xfrm>
          <a:ln>
            <a:noFill/>
          </a:ln>
        </p:spPr>
        <p:txBody>
          <a:bodyPr>
            <a:normAutofit fontScale="90000"/>
          </a:bodyPr>
          <a:lstStyle/>
          <a:p>
            <a:pPr algn="l"/>
            <a:r>
              <a:rPr lang="en-IN" sz="2800" dirty="0" smtClean="0">
                <a:solidFill>
                  <a:schemeClr val="bg1"/>
                </a:solidFill>
                <a:effectLst/>
                <a:latin typeface="Times New Roman" pitchFamily="18" charset="0"/>
                <a:cs typeface="Times New Roman" pitchFamily="18" charset="0"/>
              </a:rPr>
              <a:t>             P</a:t>
            </a:r>
            <a:r>
              <a:rPr sz="2800" smtClean="0">
                <a:solidFill>
                  <a:schemeClr val="bg1"/>
                </a:solidFill>
                <a:effectLst/>
                <a:latin typeface="Times New Roman" pitchFamily="18" charset="0"/>
                <a:cs typeface="Times New Roman" pitchFamily="18" charset="0"/>
              </a:rPr>
              <a:t>resented by:-</a:t>
            </a:r>
            <a:br>
              <a:rPr sz="2800" smtClean="0">
                <a:solidFill>
                  <a:schemeClr val="bg1"/>
                </a:solidFill>
                <a:effectLst/>
                <a:latin typeface="Times New Roman" pitchFamily="18" charset="0"/>
                <a:cs typeface="Times New Roman" pitchFamily="18" charset="0"/>
              </a:rPr>
            </a:br>
            <a:r>
              <a:rPr sz="2800" smtClean="0">
                <a:solidFill>
                  <a:schemeClr val="bg1"/>
                </a:solidFill>
                <a:effectLst/>
                <a:latin typeface="Times New Roman" pitchFamily="18" charset="0"/>
                <a:cs typeface="Times New Roman" pitchFamily="18" charset="0"/>
              </a:rPr>
              <a:t> 		</a:t>
            </a:r>
            <a:r>
              <a:rPr sz="2800" smtClean="0">
                <a:solidFill>
                  <a:schemeClr val="bg1"/>
                </a:solidFill>
                <a:effectLst/>
                <a:latin typeface="Times New Roman" pitchFamily="18" charset="0"/>
                <a:cs typeface="Times New Roman" pitchFamily="18" charset="0"/>
              </a:rPr>
              <a:t/>
            </a:r>
            <a:br>
              <a:rPr sz="2800" smtClean="0">
                <a:solidFill>
                  <a:schemeClr val="bg1"/>
                </a:solidFill>
                <a:effectLst/>
                <a:latin typeface="Times New Roman" pitchFamily="18" charset="0"/>
                <a:cs typeface="Times New Roman" pitchFamily="18" charset="0"/>
              </a:rPr>
            </a:br>
            <a:r>
              <a:rPr sz="2800" smtClean="0">
                <a:solidFill>
                  <a:schemeClr val="bg1"/>
                </a:solidFill>
                <a:effectLst/>
                <a:latin typeface="Times New Roman" pitchFamily="18" charset="0"/>
                <a:cs typeface="Times New Roman" pitchFamily="18" charset="0"/>
              </a:rPr>
              <a:t>		</a:t>
            </a:r>
            <a:r>
              <a:rPr sz="2800" smtClean="0">
                <a:solidFill>
                  <a:schemeClr val="bg1"/>
                </a:solidFill>
                <a:effectLst/>
                <a:latin typeface="Copperplate Gothic Bold" pitchFamily="34" charset="0"/>
                <a:cs typeface="Times New Roman" pitchFamily="18" charset="0"/>
              </a:rPr>
              <a:t>APOORV  CHITRAY</a:t>
            </a:r>
            <a:r>
              <a:rPr sz="2800" smtClean="0">
                <a:solidFill>
                  <a:schemeClr val="bg1"/>
                </a:solidFill>
                <a:effectLst/>
                <a:latin typeface="Copperplate Gothic Bold" pitchFamily="34" charset="0"/>
                <a:cs typeface="Times New Roman" pitchFamily="18" charset="0"/>
              </a:rPr>
              <a:t/>
            </a:r>
            <a:br>
              <a:rPr sz="2800" smtClean="0">
                <a:solidFill>
                  <a:schemeClr val="bg1"/>
                </a:solidFill>
                <a:effectLst/>
                <a:latin typeface="Copperplate Gothic Bold" pitchFamily="34" charset="0"/>
                <a:cs typeface="Times New Roman" pitchFamily="18" charset="0"/>
              </a:rPr>
            </a:br>
            <a:r>
              <a:rPr sz="2800" smtClean="0">
                <a:solidFill>
                  <a:schemeClr val="bg1"/>
                </a:solidFill>
                <a:effectLst/>
                <a:latin typeface="Copperplate Gothic Bold" pitchFamily="34" charset="0"/>
                <a:cs typeface="Times New Roman" pitchFamily="18" charset="0"/>
              </a:rPr>
              <a:t>		MARKANDEY  SINGH</a:t>
            </a:r>
            <a:br>
              <a:rPr sz="2800" smtClean="0">
                <a:solidFill>
                  <a:schemeClr val="bg1"/>
                </a:solidFill>
                <a:effectLst/>
                <a:latin typeface="Copperplate Gothic Bold" pitchFamily="34" charset="0"/>
                <a:cs typeface="Times New Roman" pitchFamily="18" charset="0"/>
              </a:rPr>
            </a:br>
            <a:r>
              <a:rPr sz="2800" smtClean="0">
                <a:solidFill>
                  <a:schemeClr val="bg1"/>
                </a:solidFill>
                <a:effectLst/>
                <a:latin typeface="Copperplate Gothic Bold" pitchFamily="34" charset="0"/>
                <a:cs typeface="Times New Roman" pitchFamily="18" charset="0"/>
              </a:rPr>
              <a:t>		VIKASH  KUMAR</a:t>
            </a:r>
            <a:br>
              <a:rPr sz="2800" smtClean="0">
                <a:solidFill>
                  <a:schemeClr val="bg1"/>
                </a:solidFill>
                <a:effectLst/>
                <a:latin typeface="Copperplate Gothic Bold" pitchFamily="34" charset="0"/>
                <a:cs typeface="Times New Roman" pitchFamily="18" charset="0"/>
              </a:rPr>
            </a:br>
            <a:r>
              <a:rPr sz="2800" smtClean="0">
                <a:solidFill>
                  <a:schemeClr val="bg1"/>
                </a:solidFill>
                <a:effectLst/>
                <a:latin typeface="Copperplate Gothic Bold" pitchFamily="34" charset="0"/>
                <a:cs typeface="Times New Roman" pitchFamily="18" charset="0"/>
              </a:rPr>
              <a:t>		</a:t>
            </a:r>
            <a:r>
              <a:rPr sz="2800" smtClean="0">
                <a:solidFill>
                  <a:schemeClr val="bg1"/>
                </a:solidFill>
                <a:effectLst/>
                <a:latin typeface="Times New Roman" pitchFamily="18" charset="0"/>
                <a:cs typeface="Times New Roman" pitchFamily="18" charset="0"/>
              </a:rPr>
              <a:t/>
            </a:r>
            <a:br>
              <a:rPr sz="2800" smtClean="0">
                <a:solidFill>
                  <a:schemeClr val="bg1"/>
                </a:solidFill>
                <a:effectLst/>
                <a:latin typeface="Times New Roman" pitchFamily="18" charset="0"/>
                <a:cs typeface="Times New Roman" pitchFamily="18" charset="0"/>
              </a:rPr>
            </a:br>
            <a:r>
              <a:rPr sz="2800" smtClean="0">
                <a:solidFill>
                  <a:schemeClr val="bg1"/>
                </a:solidFill>
                <a:effectLst/>
                <a:latin typeface="Times New Roman" pitchFamily="18" charset="0"/>
                <a:cs typeface="Times New Roman" pitchFamily="18" charset="0"/>
              </a:rPr>
              <a:t>                   </a:t>
            </a:r>
            <a:endParaRPr lang="en-IN" sz="2800" dirty="0">
              <a:solidFill>
                <a:schemeClr val="bg1"/>
              </a:solidFill>
              <a:effectLst/>
              <a:latin typeface="Times New Roman" pitchFamily="18" charset="0"/>
              <a:cs typeface="Times New Roman" pitchFamily="18" charset="0"/>
            </a:endParaRPr>
          </a:p>
        </p:txBody>
      </p:sp>
      <p:sp>
        <p:nvSpPr>
          <p:cNvPr id="3" name="Subtitle 2"/>
          <p:cNvSpPr>
            <a:spLocks noGrp="1"/>
          </p:cNvSpPr>
          <p:nvPr>
            <p:ph type="subTitle" idx="1"/>
          </p:nvPr>
        </p:nvSpPr>
        <p:spPr>
          <a:xfrm>
            <a:off x="285720" y="285728"/>
            <a:ext cx="8501122" cy="2643206"/>
          </a:xfrm>
        </p:spPr>
        <p:txBody>
          <a:bodyPr>
            <a:normAutofit fontScale="92500"/>
          </a:bodyPr>
          <a:lstStyle/>
          <a:p>
            <a:pPr algn="ctr"/>
            <a:r>
              <a:rPr lang="en-US" sz="4400" dirty="0" smtClean="0">
                <a:solidFill>
                  <a:schemeClr val="bg1"/>
                </a:solidFill>
                <a:latin typeface="Aharoni" pitchFamily="2" charset="-79"/>
                <a:cs typeface="Aharoni" pitchFamily="2" charset="-79"/>
              </a:rPr>
              <a:t>THE SECURE SOCKETS LAYER (SSL)</a:t>
            </a:r>
          </a:p>
          <a:p>
            <a:pPr algn="ctr"/>
            <a:r>
              <a:rPr lang="en-US" sz="4400" dirty="0" smtClean="0">
                <a:solidFill>
                  <a:schemeClr val="bg1"/>
                </a:solidFill>
                <a:latin typeface="Aharoni" pitchFamily="2" charset="-79"/>
                <a:cs typeface="Aharoni" pitchFamily="2" charset="-79"/>
              </a:rPr>
              <a:t>PROTOCOL</a:t>
            </a:r>
          </a:p>
          <a:p>
            <a:pPr algn="ctr"/>
            <a:endParaRPr lang="en-US" sz="2400" b="1" u="sng" dirty="0" smtClean="0">
              <a:solidFill>
                <a:schemeClr val="bg1"/>
              </a:solidFill>
              <a:latin typeface="Algerian" pitchFamily="82" charset="0"/>
            </a:endParaRPr>
          </a:p>
          <a:p>
            <a:pPr algn="ctr"/>
            <a:r>
              <a:rPr lang="en-US" sz="3500" b="1" u="sng" dirty="0" smtClean="0">
                <a:solidFill>
                  <a:srgbClr val="0070C0"/>
                </a:solidFill>
                <a:latin typeface="Forte" pitchFamily="66" charset="0"/>
              </a:rPr>
              <a:t>MAJOR </a:t>
            </a:r>
            <a:r>
              <a:rPr lang="en-US" sz="3500" b="1" u="sng" dirty="0" smtClean="0">
                <a:solidFill>
                  <a:srgbClr val="0070C0"/>
                </a:solidFill>
                <a:latin typeface="Forte" pitchFamily="66" charset="0"/>
              </a:rPr>
              <a:t>PROJECT</a:t>
            </a:r>
            <a:endParaRPr lang="en-IN" sz="3500" b="1" u="sng" dirty="0">
              <a:solidFill>
                <a:srgbClr val="0070C0"/>
              </a:solidFill>
              <a:latin typeface="Forte" pitchFamily="66" charset="0"/>
            </a:endParaRPr>
          </a:p>
        </p:txBody>
      </p:sp>
      <p:sp>
        <p:nvSpPr>
          <p:cNvPr id="4" name="Lightning Bolt 3"/>
          <p:cNvSpPr/>
          <p:nvPr/>
        </p:nvSpPr>
        <p:spPr>
          <a:xfrm>
            <a:off x="1785918" y="4286256"/>
            <a:ext cx="357190" cy="285752"/>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Lightning Bolt 4"/>
          <p:cNvSpPr/>
          <p:nvPr/>
        </p:nvSpPr>
        <p:spPr>
          <a:xfrm>
            <a:off x="1785918" y="4714884"/>
            <a:ext cx="357190" cy="21431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Lightning Bolt 5"/>
          <p:cNvSpPr/>
          <p:nvPr/>
        </p:nvSpPr>
        <p:spPr>
          <a:xfrm>
            <a:off x="1785918" y="5143512"/>
            <a:ext cx="357190" cy="21431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28736"/>
            <a:ext cx="9144000" cy="5429264"/>
          </a:xfrm>
        </p:spPr>
        <p:txBody>
          <a:bodyPr>
            <a:normAutofit/>
          </a:bodyPr>
          <a:lstStyle/>
          <a:p>
            <a:pPr>
              <a:lnSpc>
                <a:spcPct val="90000"/>
              </a:lnSpc>
            </a:pPr>
            <a:r>
              <a:rPr lang="en-US" sz="2400" dirty="0" smtClean="0"/>
              <a:t>	CLIENTHELLO</a:t>
            </a:r>
            <a:br>
              <a:rPr lang="en-US" sz="2400" dirty="0" smtClean="0"/>
            </a:br>
            <a:r>
              <a:rPr lang="en-US" sz="2400" dirty="0" smtClean="0"/>
              <a:t>	SERVERHELLO</a:t>
            </a:r>
            <a:br>
              <a:rPr lang="en-US" sz="2400" dirty="0" smtClean="0"/>
            </a:br>
            <a:r>
              <a:rPr lang="en-US" sz="2400" dirty="0" smtClean="0"/>
              <a:t>	*CERTIFICATE                 *=optional</a:t>
            </a:r>
            <a:br>
              <a:rPr lang="en-US" sz="2400" dirty="0" smtClean="0"/>
            </a:br>
            <a:r>
              <a:rPr lang="en-US" sz="2400" dirty="0" smtClean="0"/>
              <a:t>	SERVERKEYEXCHANGE</a:t>
            </a:r>
            <a:br>
              <a:rPr lang="en-US" sz="2400" dirty="0" smtClean="0"/>
            </a:br>
            <a:r>
              <a:rPr lang="en-US" sz="2400" dirty="0" smtClean="0"/>
              <a:t>	*CERTIFICATEREQUEST</a:t>
            </a:r>
            <a:br>
              <a:rPr lang="en-US" sz="2400" dirty="0" smtClean="0"/>
            </a:br>
            <a:r>
              <a:rPr lang="en-US" sz="2400" dirty="0" smtClean="0"/>
              <a:t>	SERVERHELLODONE</a:t>
            </a:r>
            <a:br>
              <a:rPr lang="en-US" sz="2400" dirty="0" smtClean="0"/>
            </a:br>
            <a:r>
              <a:rPr lang="en-US" sz="2400" dirty="0" smtClean="0"/>
              <a:t>	*CERTIFICATE</a:t>
            </a:r>
            <a:br>
              <a:rPr lang="en-US" sz="2400" dirty="0" smtClean="0"/>
            </a:br>
            <a:r>
              <a:rPr lang="en-US" sz="2400" dirty="0" smtClean="0"/>
              <a:t>	*CERTIFICATEVERIFY</a:t>
            </a:r>
            <a:br>
              <a:rPr lang="en-US" sz="2400" dirty="0" smtClean="0"/>
            </a:br>
            <a:r>
              <a:rPr lang="en-US" sz="2400" dirty="0" smtClean="0"/>
              <a:t>	CLIENTKEYEXCHANGE</a:t>
            </a:r>
            <a:br>
              <a:rPr lang="en-US" sz="2400" dirty="0" smtClean="0"/>
            </a:br>
            <a:r>
              <a:rPr lang="en-US" sz="2400" dirty="0" smtClean="0"/>
              <a:t>	CHANGECIPHERSPEC</a:t>
            </a:r>
            <a:br>
              <a:rPr lang="en-US" sz="2400" dirty="0" smtClean="0"/>
            </a:br>
            <a:r>
              <a:rPr lang="en-US" sz="2400" dirty="0" smtClean="0"/>
              <a:t>	FINISHED</a:t>
            </a:r>
            <a:br>
              <a:rPr lang="en-US" sz="2400" dirty="0" smtClean="0"/>
            </a:br>
            <a:endParaRPr lang="en-IN" sz="2600" dirty="0"/>
          </a:p>
        </p:txBody>
      </p:sp>
      <p:sp>
        <p:nvSpPr>
          <p:cNvPr id="3" name="Text Placeholder 2"/>
          <p:cNvSpPr>
            <a:spLocks noGrp="1"/>
          </p:cNvSpPr>
          <p:nvPr>
            <p:ph type="body" idx="1"/>
          </p:nvPr>
        </p:nvSpPr>
        <p:spPr>
          <a:xfrm>
            <a:off x="0" y="-1071594"/>
            <a:ext cx="9144000" cy="2357454"/>
          </a:xfrm>
        </p:spPr>
        <p:txBody>
          <a:bodyPr>
            <a:normAutofit/>
          </a:bodyPr>
          <a:lstStyle/>
          <a:p>
            <a:pPr algn="ctr"/>
            <a:r>
              <a:rPr lang="en-US" sz="4000" b="1" u="sng" dirty="0" smtClean="0">
                <a:latin typeface="Copperplate Gothic Bold" pitchFamily="34" charset="0"/>
              </a:rPr>
              <a:t>HANDSHAKING  MESSAGES</a:t>
            </a:r>
            <a:endParaRPr lang="en-IN" sz="4000" b="1" u="sng" dirty="0">
              <a:latin typeface="Copperplate Gothic Bold" pitchFamily="34" charset="0"/>
            </a:endParaRPr>
          </a:p>
        </p:txBody>
      </p:sp>
      <p:sp>
        <p:nvSpPr>
          <p:cNvPr id="4" name="Chevron 3"/>
          <p:cNvSpPr/>
          <p:nvPr/>
        </p:nvSpPr>
        <p:spPr>
          <a:xfrm>
            <a:off x="714348" y="1500174"/>
            <a:ext cx="214314" cy="2143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 name="Chevron 4"/>
          <p:cNvSpPr/>
          <p:nvPr/>
        </p:nvSpPr>
        <p:spPr>
          <a:xfrm>
            <a:off x="714348" y="1785926"/>
            <a:ext cx="214314" cy="2143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 name="Chevron 5"/>
          <p:cNvSpPr/>
          <p:nvPr/>
        </p:nvSpPr>
        <p:spPr>
          <a:xfrm>
            <a:off x="714348" y="2500306"/>
            <a:ext cx="214314" cy="2143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7" name="Chevron 6"/>
          <p:cNvSpPr/>
          <p:nvPr/>
        </p:nvSpPr>
        <p:spPr>
          <a:xfrm>
            <a:off x="714348" y="3143248"/>
            <a:ext cx="214314" cy="2143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 name="Chevron 7"/>
          <p:cNvSpPr/>
          <p:nvPr/>
        </p:nvSpPr>
        <p:spPr>
          <a:xfrm>
            <a:off x="714348" y="4071942"/>
            <a:ext cx="214314" cy="2143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 name="Chevron 8"/>
          <p:cNvSpPr/>
          <p:nvPr/>
        </p:nvSpPr>
        <p:spPr>
          <a:xfrm>
            <a:off x="714348" y="4429132"/>
            <a:ext cx="214314" cy="2143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0" name="Chevron 9"/>
          <p:cNvSpPr/>
          <p:nvPr/>
        </p:nvSpPr>
        <p:spPr>
          <a:xfrm>
            <a:off x="714348" y="4786322"/>
            <a:ext cx="214314" cy="2143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pic>
        <p:nvPicPr>
          <p:cNvPr id="11" name="Picture 6" descr="Communications"/>
          <p:cNvPicPr>
            <a:picLocks noChangeAspect="1" noChangeArrowheads="1"/>
          </p:cNvPicPr>
          <p:nvPr/>
        </p:nvPicPr>
        <p:blipFill>
          <a:blip r:embed="rId2"/>
          <a:srcRect/>
          <a:stretch>
            <a:fillRect/>
          </a:stretch>
        </p:blipFill>
        <p:spPr>
          <a:xfrm>
            <a:off x="5616575" y="1295400"/>
            <a:ext cx="1860550" cy="5287963"/>
          </a:xfrm>
          <a:prstGeom prst="rect">
            <a:avLst/>
          </a:prstGeom>
          <a:noFill/>
          <a:ln/>
        </p:spPr>
      </p:pic>
    </p:spTree>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8670"/>
            <a:ext cx="9144000" cy="5929329"/>
          </a:xfrm>
        </p:spPr>
        <p:txBody>
          <a:bodyPr>
            <a:normAutofit/>
          </a:bodyPr>
          <a:lstStyle/>
          <a:p>
            <a:r>
              <a:rPr lang="en-US" sz="2600" dirty="0" smtClean="0">
                <a:latin typeface="Times New Roman" pitchFamily="18" charset="0"/>
                <a:cs typeface="Times New Roman" pitchFamily="18" charset="0"/>
              </a:rPr>
              <a:t>     Client Sends </a:t>
            </a:r>
            <a:r>
              <a:rPr lang="en-US" sz="2600" dirty="0" err="1" smtClean="0">
                <a:latin typeface="Times New Roman" pitchFamily="18" charset="0"/>
                <a:cs typeface="Times New Roman" pitchFamily="18" charset="0"/>
              </a:rPr>
              <a:t>ClientHello</a:t>
            </a:r>
            <a:r>
              <a:rPr lang="en-US" sz="2600" dirty="0" smtClean="0">
                <a:latin typeface="Times New Roman" pitchFamily="18" charset="0"/>
                <a:cs typeface="Times New Roman" pitchFamily="18" charset="0"/>
              </a:rPr>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SSL version supported</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32-byte random number</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SessionID</a:t>
            </a:r>
            <a:r>
              <a:rPr lang="en-US" sz="2600" dirty="0" smtClean="0">
                <a:latin typeface="Times New Roman" pitchFamily="18" charset="0"/>
                <a:cs typeface="Times New Roman" pitchFamily="18" charset="0"/>
              </a:rPr>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List of supported encryption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methods</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List of supported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compression methods</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a:r>
            <a:br>
              <a:rPr lang="en-US" sz="2600" dirty="0" smtClean="0">
                <a:latin typeface="Times New Roman" pitchFamily="18" charset="0"/>
                <a:cs typeface="Times New Roman" pitchFamily="18" charset="0"/>
              </a:rPr>
            </a:br>
            <a:endParaRPr lang="en-IN" sz="2600" dirty="0">
              <a:latin typeface="Times New Roman" pitchFamily="18" charset="0"/>
              <a:cs typeface="Times New Roman" pitchFamily="18" charset="0"/>
            </a:endParaRPr>
          </a:p>
        </p:txBody>
      </p:sp>
      <p:sp>
        <p:nvSpPr>
          <p:cNvPr id="3" name="Text Placeholder 2"/>
          <p:cNvSpPr>
            <a:spLocks noGrp="1"/>
          </p:cNvSpPr>
          <p:nvPr>
            <p:ph type="body" idx="1"/>
          </p:nvPr>
        </p:nvSpPr>
        <p:spPr>
          <a:xfrm>
            <a:off x="1000100" y="142852"/>
            <a:ext cx="6629400" cy="766430"/>
          </a:xfrm>
        </p:spPr>
        <p:txBody>
          <a:bodyPr>
            <a:normAutofit fontScale="92500"/>
          </a:bodyPr>
          <a:lstStyle/>
          <a:p>
            <a:r>
              <a:rPr lang="en-US" sz="4000" b="1" u="sng" dirty="0" smtClean="0">
                <a:effectLst>
                  <a:outerShdw blurRad="38100" dist="38100" dir="2700000" algn="tl">
                    <a:srgbClr val="000000">
                      <a:alpha val="43137"/>
                    </a:srgbClr>
                  </a:outerShdw>
                </a:effectLst>
                <a:latin typeface="Copperplate Gothic Bold" pitchFamily="34" charset="0"/>
              </a:rPr>
              <a:t>  THE  PROCESS  BEGINS</a:t>
            </a:r>
            <a:endParaRPr lang="en-IN" sz="4000" b="1" u="sng" dirty="0">
              <a:effectLst>
                <a:outerShdw blurRad="38100" dist="38100" dir="2700000" algn="tl">
                  <a:srgbClr val="000000">
                    <a:alpha val="43137"/>
                  </a:srgbClr>
                </a:outerShdw>
              </a:effectLst>
              <a:latin typeface="Copperplate Gothic Bold" pitchFamily="34" charset="0"/>
            </a:endParaRPr>
          </a:p>
        </p:txBody>
      </p:sp>
      <p:sp>
        <p:nvSpPr>
          <p:cNvPr id="4" name="Chevron 3"/>
          <p:cNvSpPr/>
          <p:nvPr/>
        </p:nvSpPr>
        <p:spPr>
          <a:xfrm>
            <a:off x="214282" y="1000108"/>
            <a:ext cx="214314" cy="2143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 name="Lightning Bolt 4"/>
          <p:cNvSpPr/>
          <p:nvPr/>
        </p:nvSpPr>
        <p:spPr>
          <a:xfrm>
            <a:off x="571472" y="1357298"/>
            <a:ext cx="357190" cy="21431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Lightning Bolt 5"/>
          <p:cNvSpPr/>
          <p:nvPr/>
        </p:nvSpPr>
        <p:spPr>
          <a:xfrm>
            <a:off x="571472" y="2143116"/>
            <a:ext cx="357190" cy="21431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Lightning Bolt 6"/>
          <p:cNvSpPr/>
          <p:nvPr/>
        </p:nvSpPr>
        <p:spPr>
          <a:xfrm>
            <a:off x="571472" y="2928934"/>
            <a:ext cx="357190" cy="21431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Lightning Bolt 7"/>
          <p:cNvSpPr/>
          <p:nvPr/>
        </p:nvSpPr>
        <p:spPr>
          <a:xfrm>
            <a:off x="571472" y="3714752"/>
            <a:ext cx="357190" cy="21431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Lightning Bolt 8"/>
          <p:cNvSpPr/>
          <p:nvPr/>
        </p:nvSpPr>
        <p:spPr>
          <a:xfrm>
            <a:off x="500034" y="4929198"/>
            <a:ext cx="357190" cy="21431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p:cNvPicPr>
            <a:picLocks noChangeAspect="1" noChangeArrowheads="1"/>
          </p:cNvPicPr>
          <p:nvPr/>
        </p:nvPicPr>
        <p:blipFill>
          <a:blip r:embed="rId2"/>
          <a:srcRect/>
          <a:stretch>
            <a:fillRect/>
          </a:stretch>
        </p:blipFill>
        <p:spPr bwMode="auto">
          <a:xfrm>
            <a:off x="5214942" y="928670"/>
            <a:ext cx="2571768" cy="5709055"/>
          </a:xfrm>
          <a:prstGeom prst="rect">
            <a:avLst/>
          </a:prstGeom>
          <a:noFill/>
          <a:ln w="9525">
            <a:noFill/>
            <a:miter lim="800000"/>
            <a:headEnd/>
            <a:tailEnd/>
          </a:ln>
          <a:effectLst/>
        </p:spPr>
      </p:pic>
    </p:spTree>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8670"/>
            <a:ext cx="9144000" cy="5929329"/>
          </a:xfrm>
        </p:spPr>
        <p:txBody>
          <a:bodyPr>
            <a:normAutofit/>
          </a:bodyPr>
          <a:lstStyle/>
          <a:p>
            <a:r>
              <a:rPr lang="en-US" sz="2600" dirty="0" smtClean="0">
                <a:latin typeface="Times New Roman" pitchFamily="18" charset="0"/>
                <a:cs typeface="Times New Roman" pitchFamily="18" charset="0"/>
              </a:rPr>
              <a:t>      Server Sends </a:t>
            </a:r>
            <a:r>
              <a:rPr lang="en-US" sz="2600" dirty="0" err="1" smtClean="0">
                <a:latin typeface="Times New Roman" pitchFamily="18" charset="0"/>
                <a:cs typeface="Times New Roman" pitchFamily="18" charset="0"/>
              </a:rPr>
              <a:t>ServerHello</a:t>
            </a:r>
            <a:r>
              <a:rPr lang="en-US" sz="2600" dirty="0" smtClean="0">
                <a:latin typeface="Times New Roman" pitchFamily="18" charset="0"/>
                <a:cs typeface="Times New Roman" pitchFamily="18" charset="0"/>
              </a:rPr>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SSL version that will be used</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32-byte random number</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SessionID</a:t>
            </a:r>
            <a:r>
              <a:rPr lang="en-US" sz="2600" dirty="0" smtClean="0">
                <a:latin typeface="Times New Roman" pitchFamily="18" charset="0"/>
                <a:cs typeface="Times New Roman" pitchFamily="18" charset="0"/>
              </a:rPr>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Encryption method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that will be used</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Compression method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that will be used</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a:r>
            <a:br>
              <a:rPr lang="en-US" sz="2600" dirty="0" smtClean="0">
                <a:latin typeface="Times New Roman" pitchFamily="18" charset="0"/>
                <a:cs typeface="Times New Roman" pitchFamily="18" charset="0"/>
              </a:rPr>
            </a:br>
            <a:endParaRPr lang="en-IN" sz="2600" dirty="0">
              <a:latin typeface="Times New Roman" pitchFamily="18" charset="0"/>
              <a:cs typeface="Times New Roman" pitchFamily="18" charset="0"/>
            </a:endParaRPr>
          </a:p>
        </p:txBody>
      </p:sp>
      <p:sp>
        <p:nvSpPr>
          <p:cNvPr id="3" name="Text Placeholder 2"/>
          <p:cNvSpPr>
            <a:spLocks noGrp="1"/>
          </p:cNvSpPr>
          <p:nvPr>
            <p:ph type="body" idx="1"/>
          </p:nvPr>
        </p:nvSpPr>
        <p:spPr>
          <a:xfrm>
            <a:off x="1142976" y="0"/>
            <a:ext cx="6629400" cy="928670"/>
          </a:xfrm>
        </p:spPr>
        <p:txBody>
          <a:bodyPr>
            <a:normAutofit fontScale="92500"/>
          </a:bodyPr>
          <a:lstStyle/>
          <a:p>
            <a:pPr algn="ctr"/>
            <a:r>
              <a:rPr lang="en-US" sz="4000" b="1" u="sng" dirty="0" smtClean="0">
                <a:effectLst>
                  <a:outerShdw blurRad="38100" dist="38100" dir="2700000" algn="tl">
                    <a:srgbClr val="000000">
                      <a:alpha val="43137"/>
                    </a:srgbClr>
                  </a:outerShdw>
                </a:effectLst>
                <a:latin typeface="Copperplate Gothic Bold" pitchFamily="34" charset="0"/>
              </a:rPr>
              <a:t>THE SERVER RESPONDS</a:t>
            </a:r>
            <a:endParaRPr lang="en-IN" sz="4000" b="1" u="sng" dirty="0">
              <a:effectLst>
                <a:outerShdw blurRad="38100" dist="38100" dir="2700000" algn="tl">
                  <a:srgbClr val="000000">
                    <a:alpha val="43137"/>
                  </a:srgbClr>
                </a:outerShdw>
              </a:effectLst>
              <a:latin typeface="Copperplate Gothic Bold" pitchFamily="34" charset="0"/>
            </a:endParaRPr>
          </a:p>
        </p:txBody>
      </p:sp>
      <p:sp>
        <p:nvSpPr>
          <p:cNvPr id="4" name="Chevron 3"/>
          <p:cNvSpPr/>
          <p:nvPr/>
        </p:nvSpPr>
        <p:spPr>
          <a:xfrm>
            <a:off x="285720" y="1071546"/>
            <a:ext cx="214314" cy="2143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 name="Lightning Bolt 4"/>
          <p:cNvSpPr/>
          <p:nvPr/>
        </p:nvSpPr>
        <p:spPr>
          <a:xfrm>
            <a:off x="571472" y="1357298"/>
            <a:ext cx="357190" cy="21431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Lightning Bolt 5"/>
          <p:cNvSpPr/>
          <p:nvPr/>
        </p:nvSpPr>
        <p:spPr>
          <a:xfrm>
            <a:off x="571472" y="2143116"/>
            <a:ext cx="357190" cy="21431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Lightning Bolt 6"/>
          <p:cNvSpPr/>
          <p:nvPr/>
        </p:nvSpPr>
        <p:spPr>
          <a:xfrm>
            <a:off x="571472" y="3000372"/>
            <a:ext cx="357190" cy="21431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Lightning Bolt 7"/>
          <p:cNvSpPr/>
          <p:nvPr/>
        </p:nvSpPr>
        <p:spPr>
          <a:xfrm>
            <a:off x="571472" y="3714752"/>
            <a:ext cx="357190" cy="21431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Lightning Bolt 8"/>
          <p:cNvSpPr/>
          <p:nvPr/>
        </p:nvSpPr>
        <p:spPr>
          <a:xfrm>
            <a:off x="571472" y="4857760"/>
            <a:ext cx="357190" cy="21431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0" name="Picture 2"/>
          <p:cNvPicPr>
            <a:picLocks noChangeAspect="1" noChangeArrowheads="1"/>
          </p:cNvPicPr>
          <p:nvPr/>
        </p:nvPicPr>
        <p:blipFill>
          <a:blip r:embed="rId2"/>
          <a:srcRect/>
          <a:stretch>
            <a:fillRect/>
          </a:stretch>
        </p:blipFill>
        <p:spPr bwMode="auto">
          <a:xfrm>
            <a:off x="5357818" y="1142983"/>
            <a:ext cx="2500330" cy="5572165"/>
          </a:xfrm>
          <a:prstGeom prst="rect">
            <a:avLst/>
          </a:prstGeom>
          <a:noFill/>
          <a:ln w="9525">
            <a:noFill/>
            <a:miter lim="800000"/>
            <a:headEnd/>
            <a:tailEnd/>
          </a:ln>
          <a:effectLst/>
        </p:spPr>
      </p:pic>
    </p:spTree>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00108"/>
            <a:ext cx="9144000" cy="5857891"/>
          </a:xfrm>
        </p:spPr>
        <p:txBody>
          <a:bodyPr>
            <a:normAutofit/>
          </a:bodyPr>
          <a:lstStyle/>
          <a:p>
            <a:r>
              <a:rPr lang="en-US" sz="2600" dirty="0" smtClean="0"/>
              <a:t/>
            </a:r>
            <a:br>
              <a:rPr lang="en-US" sz="2600" dirty="0" smtClean="0"/>
            </a:br>
            <a:r>
              <a:rPr lang="en-US" sz="2600" dirty="0" smtClean="0"/>
              <a:t>       TO AUTHENTICATE SERVER, SERVER SENDS CERTIFICATE</a:t>
            </a:r>
            <a:br>
              <a:rPr lang="en-US" sz="2600" dirty="0" smtClean="0"/>
            </a:br>
            <a:r>
              <a:rPr lang="en-US" sz="2600" dirty="0" smtClean="0"/>
              <a:t>		SERVER’S PUBLIC KEY CERTIFICATE</a:t>
            </a:r>
            <a:br>
              <a:rPr lang="en-US" sz="2600" dirty="0" smtClean="0"/>
            </a:br>
            <a:r>
              <a:rPr lang="en-US" sz="2600" dirty="0" smtClean="0"/>
              <a:t>		ISSUING AUTHORITY’S ROOT CERTIFICATE</a:t>
            </a:r>
            <a:br>
              <a:rPr lang="en-US" sz="2600" dirty="0" smtClean="0"/>
            </a:br>
            <a:r>
              <a:rPr lang="en-US" sz="2600" dirty="0" smtClean="0"/>
              <a:t/>
            </a:r>
            <a:br>
              <a:rPr lang="en-US" sz="2600" dirty="0" smtClean="0"/>
            </a:br>
            <a:r>
              <a:rPr lang="en-US" sz="2600" dirty="0" smtClean="0"/>
              <a:t>        WHEN CLIENT RECEIVES CERTIFICATE, IT DECIDES                      	WHETHER OR NOT TO TRUST SERVER</a:t>
            </a:r>
            <a:br>
              <a:rPr lang="en-US" sz="2600" dirty="0" smtClean="0"/>
            </a:br>
            <a:r>
              <a:rPr lang="en-US" sz="2600" dirty="0" smtClean="0"/>
              <a:t>		THIS IS THE ONLY STEP THAT MIGHT INVOLVE USER           	            IF USER NEVER SPECIFIED WHETHER OR NOT TO 		 TRUST ISSUING AUTHORITY BEFORE</a:t>
            </a:r>
            <a:br>
              <a:rPr lang="en-US" sz="2600" dirty="0" smtClean="0"/>
            </a:br>
            <a:endParaRPr lang="en-IN" sz="2600" dirty="0"/>
          </a:p>
        </p:txBody>
      </p:sp>
      <p:sp>
        <p:nvSpPr>
          <p:cNvPr id="3" name="Text Placeholder 2"/>
          <p:cNvSpPr>
            <a:spLocks noGrp="1"/>
          </p:cNvSpPr>
          <p:nvPr>
            <p:ph type="body" idx="1"/>
          </p:nvPr>
        </p:nvSpPr>
        <p:spPr>
          <a:xfrm>
            <a:off x="714348" y="0"/>
            <a:ext cx="8001056" cy="928694"/>
          </a:xfrm>
        </p:spPr>
        <p:txBody>
          <a:bodyPr>
            <a:noAutofit/>
          </a:bodyPr>
          <a:lstStyle/>
          <a:p>
            <a:r>
              <a:rPr lang="en-US" sz="4000" b="1" u="sng" dirty="0" smtClean="0">
                <a:effectLst>
                  <a:outerShdw blurRad="38100" dist="38100" dir="2700000" algn="tl">
                    <a:srgbClr val="000000">
                      <a:alpha val="43137"/>
                    </a:srgbClr>
                  </a:outerShdw>
                </a:effectLst>
                <a:latin typeface="Copperplate Gothic Bold" pitchFamily="34" charset="0"/>
              </a:rPr>
              <a:t>SERVER  AUTHENTICATION</a:t>
            </a:r>
            <a:endParaRPr lang="en-IN" sz="4000" b="1" u="sng" dirty="0">
              <a:effectLst>
                <a:outerShdw blurRad="38100" dist="38100" dir="2700000" algn="tl">
                  <a:srgbClr val="000000">
                    <a:alpha val="43137"/>
                  </a:srgbClr>
                </a:outerShdw>
              </a:effectLst>
              <a:latin typeface="Copperplate Gothic Bold" pitchFamily="34" charset="0"/>
            </a:endParaRPr>
          </a:p>
        </p:txBody>
      </p:sp>
      <p:sp>
        <p:nvSpPr>
          <p:cNvPr id="4" name="Chevron 3"/>
          <p:cNvSpPr/>
          <p:nvPr/>
        </p:nvSpPr>
        <p:spPr>
          <a:xfrm>
            <a:off x="357158" y="1500174"/>
            <a:ext cx="214314" cy="2143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 name="Chevron 4"/>
          <p:cNvSpPr/>
          <p:nvPr/>
        </p:nvSpPr>
        <p:spPr>
          <a:xfrm>
            <a:off x="428596" y="3071810"/>
            <a:ext cx="214314" cy="2143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 name="Lightning Bolt 5"/>
          <p:cNvSpPr/>
          <p:nvPr/>
        </p:nvSpPr>
        <p:spPr>
          <a:xfrm>
            <a:off x="1428728" y="2285992"/>
            <a:ext cx="357190" cy="21431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Lightning Bolt 6"/>
          <p:cNvSpPr/>
          <p:nvPr/>
        </p:nvSpPr>
        <p:spPr>
          <a:xfrm>
            <a:off x="1428728" y="1857364"/>
            <a:ext cx="357190" cy="21431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Lightning Bolt 7"/>
          <p:cNvSpPr/>
          <p:nvPr/>
        </p:nvSpPr>
        <p:spPr>
          <a:xfrm>
            <a:off x="1500166" y="3857628"/>
            <a:ext cx="357190" cy="21431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57232"/>
            <a:ext cx="9144000" cy="6000767"/>
          </a:xfrm>
        </p:spPr>
        <p:txBody>
          <a:bodyPr>
            <a:normAutofit/>
          </a:bodyPr>
          <a:lstStyle/>
          <a:p>
            <a:r>
              <a:rPr lang="en-US" sz="2600" dirty="0" smtClean="0">
                <a:latin typeface="Times New Roman" pitchFamily="18" charset="0"/>
                <a:cs typeface="Times New Roman" pitchFamily="18" charset="0"/>
              </a:rPr>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SERVER SENDS SERVERKEYEXCHANGE</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ANY INFORMATION NECESSARY FOR    			PUBLIC KEY ENCRYPTION SYSTEM</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IF SEVER WISHES CLIENT TO BE 	AUTHENTICATED, SERVER SEND 	CERTIFICATEREQUEST MESSAGE</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THE CLIENT WOULD RESPOND TO THIS 		WITH A CERTIFICATE 	MESSAGE   			ENCRYPTED WITH SERVER’S PUBLIC KEY</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SERVER SENDS SERVERHELLODONE</a:t>
            </a:r>
            <a:br>
              <a:rPr lang="en-US" sz="2600" dirty="0" smtClean="0">
                <a:latin typeface="Times New Roman" pitchFamily="18" charset="0"/>
                <a:cs typeface="Times New Roman" pitchFamily="18" charset="0"/>
              </a:rPr>
            </a:br>
            <a:endParaRPr lang="en-IN" sz="2600" dirty="0">
              <a:latin typeface="Times New Roman" pitchFamily="18" charset="0"/>
              <a:cs typeface="Times New Roman" pitchFamily="18" charset="0"/>
            </a:endParaRPr>
          </a:p>
        </p:txBody>
      </p:sp>
      <p:sp>
        <p:nvSpPr>
          <p:cNvPr id="3" name="Text Placeholder 2"/>
          <p:cNvSpPr>
            <a:spLocks noGrp="1"/>
          </p:cNvSpPr>
          <p:nvPr>
            <p:ph type="body" idx="1"/>
          </p:nvPr>
        </p:nvSpPr>
        <p:spPr>
          <a:xfrm>
            <a:off x="1142976" y="0"/>
            <a:ext cx="6629400" cy="785794"/>
          </a:xfrm>
        </p:spPr>
        <p:txBody>
          <a:bodyPr>
            <a:normAutofit fontScale="92500"/>
          </a:bodyPr>
          <a:lstStyle/>
          <a:p>
            <a:r>
              <a:rPr lang="en-US" sz="4000" b="1" u="sng" dirty="0" smtClean="0">
                <a:effectLst>
                  <a:outerShdw blurRad="38100" dist="38100" dir="2700000" algn="tl">
                    <a:srgbClr val="000000">
                      <a:alpha val="43137"/>
                    </a:srgbClr>
                  </a:outerShdw>
                </a:effectLst>
                <a:latin typeface="Copperplate Gothic Bold" pitchFamily="34" charset="0"/>
              </a:rPr>
              <a:t>STILL  SHAKING  HANDS</a:t>
            </a:r>
            <a:endParaRPr lang="en-IN" sz="4000" b="1" u="sng" dirty="0">
              <a:effectLst>
                <a:outerShdw blurRad="38100" dist="38100" dir="2700000" algn="tl">
                  <a:srgbClr val="000000">
                    <a:alpha val="43137"/>
                  </a:srgbClr>
                </a:outerShdw>
              </a:effectLst>
              <a:latin typeface="Copperplate Gothic Bold" pitchFamily="34" charset="0"/>
            </a:endParaRPr>
          </a:p>
        </p:txBody>
      </p:sp>
      <p:sp>
        <p:nvSpPr>
          <p:cNvPr id="4" name="Chevron 3"/>
          <p:cNvSpPr/>
          <p:nvPr/>
        </p:nvSpPr>
        <p:spPr>
          <a:xfrm>
            <a:off x="642910" y="1785926"/>
            <a:ext cx="214314" cy="2143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 name="Chevron 4"/>
          <p:cNvSpPr/>
          <p:nvPr/>
        </p:nvSpPr>
        <p:spPr>
          <a:xfrm>
            <a:off x="642910" y="3286124"/>
            <a:ext cx="214314" cy="2143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 name="Chevron 5"/>
          <p:cNvSpPr/>
          <p:nvPr/>
        </p:nvSpPr>
        <p:spPr>
          <a:xfrm>
            <a:off x="642910" y="6072206"/>
            <a:ext cx="214314" cy="2143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7" name="Lightning Bolt 6"/>
          <p:cNvSpPr/>
          <p:nvPr/>
        </p:nvSpPr>
        <p:spPr>
          <a:xfrm>
            <a:off x="1500166" y="4429132"/>
            <a:ext cx="357190" cy="21431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Lightning Bolt 7"/>
          <p:cNvSpPr/>
          <p:nvPr/>
        </p:nvSpPr>
        <p:spPr>
          <a:xfrm>
            <a:off x="1500166" y="2071678"/>
            <a:ext cx="357190" cy="21431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71546"/>
            <a:ext cx="9144000" cy="5786453"/>
          </a:xfrm>
        </p:spPr>
        <p:txBody>
          <a:bodyPr>
            <a:normAutofit/>
          </a:bodyPr>
          <a:lstStyle/>
          <a:p>
            <a:pPr>
              <a:lnSpc>
                <a:spcPct val="90000"/>
              </a:lnSpc>
            </a:pPr>
            <a:r>
              <a:rPr lang="en-US" sz="2600" dirty="0" smtClean="0">
                <a:latin typeface="Times New Roman" pitchFamily="18" charset="0"/>
                <a:cs typeface="Times New Roman" pitchFamily="18" charset="0"/>
              </a:rPr>
              <a:t>	CLIENT SENDS CLIENTKEYEXCHANGE</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INFORMATION NECESSARY FOR PUBLIC 		KEY ENCRYPTION SYSTEM</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ENCRYPTED WITH SERVER’S PUBLIC KEY</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COMPUTE SECRET KEYS USING KEY 	DERIVATION FUNCTION SUCH AS DIFFIE-	HELLMAN</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IF CLIENT IS BEING AUTHENTICATED, CLIENT 	SENDS CERTIFICATEVERIFY</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DIGEST OF PREVIOUS MESSAGES 			ENCRYPTED WITH CLIENT’S PRIVATE KEY</a:t>
            </a:r>
            <a:br>
              <a:rPr lang="en-US" sz="2600" dirty="0" smtClean="0">
                <a:latin typeface="Times New Roman" pitchFamily="18" charset="0"/>
                <a:cs typeface="Times New Roman" pitchFamily="18" charset="0"/>
              </a:rPr>
            </a:br>
            <a:endParaRPr lang="en-IN" sz="2600" dirty="0">
              <a:latin typeface="Times New Roman" pitchFamily="18" charset="0"/>
              <a:cs typeface="Times New Roman" pitchFamily="18" charset="0"/>
            </a:endParaRPr>
          </a:p>
        </p:txBody>
      </p:sp>
      <p:sp>
        <p:nvSpPr>
          <p:cNvPr id="3" name="Text Placeholder 2"/>
          <p:cNvSpPr>
            <a:spLocks noGrp="1"/>
          </p:cNvSpPr>
          <p:nvPr>
            <p:ph type="body" idx="1"/>
          </p:nvPr>
        </p:nvSpPr>
        <p:spPr>
          <a:xfrm>
            <a:off x="1357290" y="0"/>
            <a:ext cx="6629400" cy="785794"/>
          </a:xfrm>
        </p:spPr>
        <p:txBody>
          <a:bodyPr>
            <a:normAutofit/>
          </a:bodyPr>
          <a:lstStyle/>
          <a:p>
            <a:pPr algn="ctr"/>
            <a:r>
              <a:rPr lang="en-US" sz="4000" b="1" u="sng" dirty="0" smtClean="0">
                <a:latin typeface="Copperplate Gothic Bold" pitchFamily="34" charset="0"/>
              </a:rPr>
              <a:t>CLIENT  RESPONDS</a:t>
            </a:r>
            <a:endParaRPr lang="en-IN" sz="4000" b="1" u="sng" dirty="0">
              <a:latin typeface="Copperplate Gothic Bold" pitchFamily="34" charset="0"/>
            </a:endParaRPr>
          </a:p>
        </p:txBody>
      </p:sp>
      <p:sp>
        <p:nvSpPr>
          <p:cNvPr id="4" name="Chevron 3"/>
          <p:cNvSpPr/>
          <p:nvPr/>
        </p:nvSpPr>
        <p:spPr>
          <a:xfrm>
            <a:off x="642910" y="4357694"/>
            <a:ext cx="214314" cy="2143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 name="Chevron 4"/>
          <p:cNvSpPr/>
          <p:nvPr/>
        </p:nvSpPr>
        <p:spPr>
          <a:xfrm>
            <a:off x="642910" y="2857496"/>
            <a:ext cx="214314" cy="2143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 name="Chevron 5"/>
          <p:cNvSpPr/>
          <p:nvPr/>
        </p:nvSpPr>
        <p:spPr>
          <a:xfrm>
            <a:off x="642910" y="1142984"/>
            <a:ext cx="214314" cy="2143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7" name="Lightning Bolt 6"/>
          <p:cNvSpPr/>
          <p:nvPr/>
        </p:nvSpPr>
        <p:spPr>
          <a:xfrm>
            <a:off x="1500166" y="1428736"/>
            <a:ext cx="357190" cy="21431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Lightning Bolt 7"/>
          <p:cNvSpPr/>
          <p:nvPr/>
        </p:nvSpPr>
        <p:spPr>
          <a:xfrm>
            <a:off x="1500166" y="2143116"/>
            <a:ext cx="357190" cy="21431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Lightning Bolt 8"/>
          <p:cNvSpPr/>
          <p:nvPr/>
        </p:nvSpPr>
        <p:spPr>
          <a:xfrm>
            <a:off x="1500166" y="5000636"/>
            <a:ext cx="357190" cy="21431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8670"/>
            <a:ext cx="9144000" cy="5929329"/>
          </a:xfrm>
        </p:spPr>
        <p:txBody>
          <a:bodyPr>
            <a:normAutofit/>
          </a:bodyPr>
          <a:lstStyle/>
          <a:p>
            <a:r>
              <a:rPr lang="en-US" sz="2600" dirty="0" smtClean="0">
                <a:latin typeface="Times New Roman" pitchFamily="18" charset="0"/>
                <a:cs typeface="Times New Roman" pitchFamily="18" charset="0"/>
              </a:rPr>
              <a:t>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SPECIAL PROTOCOL WITH ONLY ONE MESSAGE</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WHEN CLIENT PROCESSES ENCRYPTION 	INFORMATION, IT SENDS CHANGECIPHERSPEC 	MESSAGE</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SIGNALS ALL FOLLOWING MESSAGES WILL 		BE ENCRYPTED</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CHANGECIPHERSPEC IS ALWAYS FOLLOWED BY 	FINISHED MESSAGE</a:t>
            </a:r>
            <a:br>
              <a:rPr lang="en-US" sz="2600" dirty="0" smtClean="0">
                <a:latin typeface="Times New Roman" pitchFamily="18" charset="0"/>
                <a:cs typeface="Times New Roman" pitchFamily="18" charset="0"/>
              </a:rPr>
            </a:br>
            <a:endParaRPr lang="en-IN" sz="2600" dirty="0">
              <a:latin typeface="Times New Roman" pitchFamily="18" charset="0"/>
              <a:cs typeface="Times New Roman" pitchFamily="18" charset="0"/>
            </a:endParaRPr>
          </a:p>
        </p:txBody>
      </p:sp>
      <p:sp>
        <p:nvSpPr>
          <p:cNvPr id="3" name="Text Placeholder 2"/>
          <p:cNvSpPr>
            <a:spLocks noGrp="1"/>
          </p:cNvSpPr>
          <p:nvPr>
            <p:ph type="body" idx="1"/>
          </p:nvPr>
        </p:nvSpPr>
        <p:spPr>
          <a:xfrm>
            <a:off x="0" y="0"/>
            <a:ext cx="9144000" cy="714380"/>
          </a:xfrm>
        </p:spPr>
        <p:txBody>
          <a:bodyPr>
            <a:noAutofit/>
          </a:bodyPr>
          <a:lstStyle/>
          <a:p>
            <a:r>
              <a:rPr lang="en-US" sz="4000" b="1" u="sng" dirty="0" smtClean="0">
                <a:latin typeface="Copperplate Gothic Bold" pitchFamily="34" charset="0"/>
              </a:rPr>
              <a:t> </a:t>
            </a:r>
            <a:r>
              <a:rPr lang="en-US" sz="4000" b="1" u="sng" dirty="0" err="1" smtClean="0">
                <a:latin typeface="Copperplate Gothic Bold" pitchFamily="34" charset="0"/>
              </a:rPr>
              <a:t>ChangeCipherSpec</a:t>
            </a:r>
            <a:r>
              <a:rPr lang="en-US" sz="4000" b="1" u="sng" dirty="0" smtClean="0">
                <a:latin typeface="Copperplate Gothic Bold" pitchFamily="34" charset="0"/>
              </a:rPr>
              <a:t>   Protocol</a:t>
            </a:r>
            <a:endParaRPr lang="en-IN" sz="4000" b="1" u="sng" dirty="0">
              <a:latin typeface="Copperplate Gothic Bold" pitchFamily="34" charset="0"/>
            </a:endParaRPr>
          </a:p>
        </p:txBody>
      </p:sp>
      <p:sp>
        <p:nvSpPr>
          <p:cNvPr id="4" name="Chevron 3"/>
          <p:cNvSpPr/>
          <p:nvPr/>
        </p:nvSpPr>
        <p:spPr>
          <a:xfrm>
            <a:off x="642910" y="1857364"/>
            <a:ext cx="214314" cy="2143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 name="Chevron 4"/>
          <p:cNvSpPr/>
          <p:nvPr/>
        </p:nvSpPr>
        <p:spPr>
          <a:xfrm>
            <a:off x="714348" y="2571744"/>
            <a:ext cx="214314" cy="2143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 name="Chevron 5"/>
          <p:cNvSpPr/>
          <p:nvPr/>
        </p:nvSpPr>
        <p:spPr>
          <a:xfrm>
            <a:off x="642910" y="5000636"/>
            <a:ext cx="214314" cy="2143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7" name="Lightning Bolt 6"/>
          <p:cNvSpPr/>
          <p:nvPr/>
        </p:nvSpPr>
        <p:spPr>
          <a:xfrm>
            <a:off x="1428728" y="3714752"/>
            <a:ext cx="357190" cy="21431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85860"/>
            <a:ext cx="9144000" cy="5572139"/>
          </a:xfrm>
        </p:spPr>
        <p:txBody>
          <a:bodyPr>
            <a:normAutofit fontScale="90000"/>
          </a:bodyPr>
          <a:lstStyle/>
          <a:p>
            <a:r>
              <a:rPr lang="en-US" sz="2600" dirty="0" smtClean="0">
                <a:latin typeface="Times New Roman" pitchFamily="18" charset="0"/>
                <a:cs typeface="Times New Roman" pitchFamily="18" charset="0"/>
              </a:rPr>
              <a:t>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UPON RECEIPT OF CHANGECIPHERSPEC,  SERVER 	SENDS ITS OWN CHANGECIPHERSPEC  AND 	FINISHED 	MESSAGES</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AFTER BOTH CLIENT AND SERVER RECEIVE 	FINISH MESSAGES, HANDSHAKING PHASE IS 	OVER</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ALL FOLLOWING COMMUNICATION IS 	ENCRYPTED</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ENCRYPTION AND COMPRESSION METHODS CAN BE 	CHANGED WITH NEW CHANGECIPHERSPEC 	MESSAGES</a:t>
            </a:r>
            <a:br>
              <a:rPr lang="en-US" sz="2600" dirty="0" smtClean="0">
                <a:latin typeface="Times New Roman" pitchFamily="18" charset="0"/>
                <a:cs typeface="Times New Roman" pitchFamily="18" charset="0"/>
              </a:rPr>
            </a:br>
            <a:endParaRPr lang="en-IN" sz="2600" dirty="0">
              <a:latin typeface="Times New Roman" pitchFamily="18" charset="0"/>
              <a:cs typeface="Times New Roman" pitchFamily="18" charset="0"/>
            </a:endParaRPr>
          </a:p>
        </p:txBody>
      </p:sp>
      <p:sp>
        <p:nvSpPr>
          <p:cNvPr id="3" name="Text Placeholder 2"/>
          <p:cNvSpPr>
            <a:spLocks noGrp="1"/>
          </p:cNvSpPr>
          <p:nvPr>
            <p:ph type="body" idx="1"/>
          </p:nvPr>
        </p:nvSpPr>
        <p:spPr>
          <a:xfrm>
            <a:off x="142844" y="0"/>
            <a:ext cx="8858312" cy="1071546"/>
          </a:xfrm>
        </p:spPr>
        <p:txBody>
          <a:bodyPr>
            <a:noAutofit/>
          </a:bodyPr>
          <a:lstStyle/>
          <a:p>
            <a:r>
              <a:rPr lang="en-US" sz="4000" b="1" u="sng" dirty="0" smtClean="0">
                <a:effectLst>
                  <a:outerShdw blurRad="38100" dist="38100" dir="2700000" algn="tl">
                    <a:srgbClr val="000000">
                      <a:alpha val="43137"/>
                    </a:srgbClr>
                  </a:outerShdw>
                </a:effectLst>
                <a:latin typeface="Copperplate Gothic Bold" pitchFamily="34" charset="0"/>
                <a:cs typeface="Times New Roman" pitchFamily="18" charset="0"/>
              </a:rPr>
              <a:t> THE  END OF  THE  BEGINNING</a:t>
            </a:r>
            <a:endParaRPr lang="en-IN" sz="4000" b="1" u="sng" dirty="0">
              <a:effectLst>
                <a:outerShdw blurRad="38100" dist="38100" dir="2700000" algn="tl">
                  <a:srgbClr val="000000">
                    <a:alpha val="43137"/>
                  </a:srgbClr>
                </a:outerShdw>
              </a:effectLst>
              <a:latin typeface="Copperplate Gothic Bold" pitchFamily="34" charset="0"/>
              <a:cs typeface="Times New Roman" pitchFamily="18" charset="0"/>
            </a:endParaRPr>
          </a:p>
        </p:txBody>
      </p:sp>
      <p:sp>
        <p:nvSpPr>
          <p:cNvPr id="4" name="Chevron 3"/>
          <p:cNvSpPr/>
          <p:nvPr/>
        </p:nvSpPr>
        <p:spPr>
          <a:xfrm>
            <a:off x="642910" y="1714488"/>
            <a:ext cx="214314" cy="2143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 name="Chevron 4"/>
          <p:cNvSpPr/>
          <p:nvPr/>
        </p:nvSpPr>
        <p:spPr>
          <a:xfrm>
            <a:off x="714348" y="3143248"/>
            <a:ext cx="214314" cy="2143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 name="Chevron 5"/>
          <p:cNvSpPr/>
          <p:nvPr/>
        </p:nvSpPr>
        <p:spPr>
          <a:xfrm>
            <a:off x="642910" y="5500702"/>
            <a:ext cx="214314" cy="2143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7" name="Chevron 6"/>
          <p:cNvSpPr/>
          <p:nvPr/>
        </p:nvSpPr>
        <p:spPr>
          <a:xfrm>
            <a:off x="642910" y="4500570"/>
            <a:ext cx="214314" cy="2143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14422"/>
            <a:ext cx="9144000" cy="5643578"/>
          </a:xfrm>
        </p:spPr>
        <p:txBody>
          <a:bodyPr>
            <a:noAutofit/>
          </a:bodyPr>
          <a:lstStyle/>
          <a:p>
            <a:pPr algn="l"/>
            <a:r>
              <a:rPr lang="en-IN" sz="2000" dirty="0" smtClean="0">
                <a:latin typeface="Times New Roman" pitchFamily="18" charset="0"/>
                <a:cs typeface="Times New Roman" pitchFamily="18" charset="0"/>
              </a:rPr>
              <a:t>     </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I]  SSL server authentication.</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Ii] SSL client authentication. </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iii] An encrypted SSL connection. This  protects against                                        	 electronic eavesdropper.</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Iv] Integrity. This protects against hackers.</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V]  </a:t>
            </a:r>
            <a:r>
              <a:rPr sz="2000" smtClean="0">
                <a:latin typeface="Times New Roman" pitchFamily="18" charset="0"/>
                <a:cs typeface="Times New Roman" pitchFamily="18" charset="0"/>
              </a:rPr>
              <a:t>SSL includes two sub-protocols: </a:t>
            </a:r>
            <a:br>
              <a:rPr sz="2000" smtClean="0">
                <a:latin typeface="Times New Roman" pitchFamily="18" charset="0"/>
                <a:cs typeface="Times New Roman" pitchFamily="18" charset="0"/>
              </a:rPr>
            </a:br>
            <a:r>
              <a:rPr sz="2000" smtClean="0">
                <a:latin typeface="Times New Roman" pitchFamily="18" charset="0"/>
                <a:cs typeface="Times New Roman" pitchFamily="18" charset="0"/>
              </a:rPr>
              <a:t>                      1. the SSL Record Protocol </a:t>
            </a:r>
            <a:br>
              <a:rPr sz="2000" smtClean="0">
                <a:latin typeface="Times New Roman" pitchFamily="18" charset="0"/>
                <a:cs typeface="Times New Roman" pitchFamily="18" charset="0"/>
              </a:rPr>
            </a:br>
            <a:r>
              <a:rPr sz="2000" smtClean="0">
                <a:latin typeface="Times New Roman" pitchFamily="18" charset="0"/>
                <a:cs typeface="Times New Roman" pitchFamily="18" charset="0"/>
              </a:rPr>
              <a:t>                      2. the SSL Handshake Protocol.</a:t>
            </a:r>
            <a:br>
              <a:rPr sz="2000" smtClean="0">
                <a:latin typeface="Times New Roman" pitchFamily="18" charset="0"/>
                <a:cs typeface="Times New Roman" pitchFamily="18" charset="0"/>
              </a:rPr>
            </a:br>
            <a:r>
              <a:rPr sz="2000" smtClean="0">
                <a:latin typeface="Times New Roman" pitchFamily="18" charset="0"/>
                <a:cs typeface="Times New Roman" pitchFamily="18" charset="0"/>
              </a:rPr>
              <a:t/>
            </a:r>
            <a:br>
              <a:rPr sz="2000" smtClean="0">
                <a:latin typeface="Times New Roman" pitchFamily="18" charset="0"/>
                <a:cs typeface="Times New Roman" pitchFamily="18" charset="0"/>
              </a:rPr>
            </a:br>
            <a:r>
              <a:rPr lang="en-IN" sz="2000" dirty="0" smtClean="0">
                <a:latin typeface="Times New Roman" pitchFamily="18" charset="0"/>
                <a:cs typeface="Times New Roman" pitchFamily="18" charset="0"/>
              </a:rPr>
              <a:t>V</a:t>
            </a:r>
            <a:r>
              <a:rPr sz="2000" smtClean="0">
                <a:latin typeface="Times New Roman" pitchFamily="18" charset="0"/>
                <a:cs typeface="Times New Roman" pitchFamily="18" charset="0"/>
              </a:rPr>
              <a:t>i] Record Protocol -- defines the format used to transmit 			         data.</a:t>
            </a:r>
            <a:br>
              <a:rPr sz="2000" smtClean="0">
                <a:latin typeface="Times New Roman" pitchFamily="18" charset="0"/>
                <a:cs typeface="Times New Roman" pitchFamily="18" charset="0"/>
              </a:rPr>
            </a:br>
            <a:r>
              <a:rPr sz="2000" smtClean="0">
                <a:latin typeface="Times New Roman" pitchFamily="18" charset="0"/>
                <a:cs typeface="Times New Roman" pitchFamily="18" charset="0"/>
              </a:rPr>
              <a:t/>
            </a:r>
            <a:br>
              <a:rPr sz="2000" smtClean="0">
                <a:latin typeface="Times New Roman" pitchFamily="18" charset="0"/>
                <a:cs typeface="Times New Roman" pitchFamily="18" charset="0"/>
              </a:rPr>
            </a:br>
            <a:r>
              <a:rPr sz="2000" smtClean="0">
                <a:latin typeface="Times New Roman" pitchFamily="18" charset="0"/>
                <a:cs typeface="Times New Roman" pitchFamily="18" charset="0"/>
              </a:rPr>
              <a:t/>
            </a:r>
            <a:br>
              <a:rPr sz="2000" smtClean="0">
                <a:latin typeface="Times New Roman" pitchFamily="18" charset="0"/>
                <a:cs typeface="Times New Roman" pitchFamily="18" charset="0"/>
              </a:rPr>
            </a:b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endParaRPr lang="en-IN" sz="2000" dirty="0">
              <a:latin typeface="Times New Roman" pitchFamily="18" charset="0"/>
              <a:cs typeface="Times New Roman" pitchFamily="18" charset="0"/>
            </a:endParaRPr>
          </a:p>
        </p:txBody>
      </p:sp>
      <p:sp>
        <p:nvSpPr>
          <p:cNvPr id="3" name="Subtitle 2"/>
          <p:cNvSpPr>
            <a:spLocks noGrp="1"/>
          </p:cNvSpPr>
          <p:nvPr>
            <p:ph type="subTitle" idx="1"/>
          </p:nvPr>
        </p:nvSpPr>
        <p:spPr>
          <a:xfrm>
            <a:off x="0" y="0"/>
            <a:ext cx="9144000" cy="857232"/>
          </a:xfrm>
        </p:spPr>
        <p:txBody>
          <a:bodyPr>
            <a:normAutofit/>
          </a:bodyPr>
          <a:lstStyle/>
          <a:p>
            <a:pPr algn="ctr"/>
            <a:r>
              <a:rPr lang="en-US" sz="4000" u="sng" dirty="0" smtClean="0">
                <a:latin typeface="Copperplate Gothic Bold" pitchFamily="34" charset="0"/>
              </a:rPr>
              <a:t>Processing of SSL Protocol</a:t>
            </a:r>
            <a:endParaRPr lang="en-IN" sz="4000" u="sng" dirty="0">
              <a:latin typeface="Copperplate Gothic Bold" pitchFamily="34" charset="0"/>
            </a:endParaRPr>
          </a:p>
        </p:txBody>
      </p:sp>
    </p:spTree>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txBody>
          <a:bodyPr>
            <a:normAutofit/>
          </a:bodyPr>
          <a:lstStyle/>
          <a:p>
            <a:pPr marL="457200" indent="-457200"/>
            <a:r>
              <a:rPr lang="en-US" sz="2000" dirty="0" smtClean="0">
                <a:latin typeface="Times New Roman" pitchFamily="18" charset="0"/>
                <a:cs typeface="Times New Roman" pitchFamily="18" charset="0"/>
              </a:rPr>
              <a:t>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VII] HANDSHAKE PROTOCOL – USING THE RECORD PROTOCOL TO 			                          EXCHANGE MESSAGES BETWEEN            			                          AN  SSL-ENABLE SERVER AND SSL-	                                                       ENABLE CLIENT.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VIII] THE EXCHANGE OF MESSAGES FACILITATES THE FOLLOWING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ACTIONS:</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AUTHENTICATE THE SERVER TO THE CLIENT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ALLOWS THE CLIENT AND SERVER TO SELECT  A CIPHER  	 THAT  THEY BOTH SUPPORT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OPTIONALLY AUTHENTICATE THE CLIENT TO THE SERVER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USE PUBLIC-KEY ENCRYPTION TECHNIQUES TO GENERATE 	SHARE SECRETS</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ESTABLISH AN ENCRYPTED SSL CONNECTION.</a:t>
            </a:r>
            <a:r>
              <a:rPr lang="en-US" sz="2000" dirty="0" smtClean="0"/>
              <a:t/>
            </a:r>
            <a:br>
              <a:rPr lang="en-US" sz="2000" dirty="0" smtClean="0"/>
            </a:br>
            <a:endParaRPr lang="en-IN" sz="2000" dirty="0">
              <a:latin typeface="Times New Roman" pitchFamily="18" charset="0"/>
              <a:cs typeface="Times New Roman" pitchFamily="18" charset="0"/>
            </a:endParaRPr>
          </a:p>
        </p:txBody>
      </p:sp>
      <p:sp>
        <p:nvSpPr>
          <p:cNvPr id="5" name="Chevron 4"/>
          <p:cNvSpPr/>
          <p:nvPr/>
        </p:nvSpPr>
        <p:spPr>
          <a:xfrm>
            <a:off x="714348" y="2786058"/>
            <a:ext cx="214314" cy="2143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 name="Chevron 5"/>
          <p:cNvSpPr/>
          <p:nvPr/>
        </p:nvSpPr>
        <p:spPr>
          <a:xfrm>
            <a:off x="714348" y="3357562"/>
            <a:ext cx="214314" cy="2143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7" name="Chevron 6"/>
          <p:cNvSpPr/>
          <p:nvPr/>
        </p:nvSpPr>
        <p:spPr>
          <a:xfrm>
            <a:off x="714348" y="4286256"/>
            <a:ext cx="214314" cy="2143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 name="Chevron 7"/>
          <p:cNvSpPr/>
          <p:nvPr/>
        </p:nvSpPr>
        <p:spPr>
          <a:xfrm>
            <a:off x="714348" y="4929198"/>
            <a:ext cx="214314" cy="2143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 name="Chevron 8"/>
          <p:cNvSpPr/>
          <p:nvPr/>
        </p:nvSpPr>
        <p:spPr>
          <a:xfrm>
            <a:off x="714348" y="5786454"/>
            <a:ext cx="214314" cy="2143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Copperplate Gothic Bold" pitchFamily="34" charset="0"/>
              </a:rPr>
              <a:t>overview</a:t>
            </a:r>
            <a:endParaRPr lang="en-IN" b="1" u="sng" dirty="0">
              <a:latin typeface="Copperplate Gothic Bold" pitchFamily="34" charset="0"/>
            </a:endParaRPr>
          </a:p>
        </p:txBody>
      </p:sp>
      <p:sp>
        <p:nvSpPr>
          <p:cNvPr id="3" name="Content Placeholder 2"/>
          <p:cNvSpPr>
            <a:spLocks noGrp="1"/>
          </p:cNvSpPr>
          <p:nvPr>
            <p:ph idx="1"/>
          </p:nvPr>
        </p:nvSpPr>
        <p:spPr/>
        <p:txBody>
          <a:bodyPr>
            <a:normAutofit fontScale="92500" lnSpcReduction="20000"/>
          </a:bodyPr>
          <a:lstStyle/>
          <a:p>
            <a:r>
              <a:rPr lang="en-US" sz="2600" dirty="0" smtClean="0">
                <a:latin typeface="Algerian" pitchFamily="82" charset="0"/>
              </a:rPr>
              <a:t>Introduction</a:t>
            </a:r>
          </a:p>
          <a:p>
            <a:r>
              <a:rPr lang="en-US" sz="2600" dirty="0" smtClean="0">
                <a:latin typeface="Algerian" pitchFamily="82" charset="0"/>
              </a:rPr>
              <a:t>History</a:t>
            </a:r>
          </a:p>
          <a:p>
            <a:r>
              <a:rPr lang="en-US" sz="2600" dirty="0" smtClean="0">
                <a:latin typeface="Algerian" pitchFamily="82" charset="0"/>
              </a:rPr>
              <a:t>sslv2</a:t>
            </a:r>
          </a:p>
          <a:p>
            <a:r>
              <a:rPr lang="en-US" sz="2600" dirty="0" smtClean="0">
                <a:latin typeface="Algerian" pitchFamily="82" charset="0"/>
              </a:rPr>
              <a:t>Objectives</a:t>
            </a:r>
          </a:p>
          <a:p>
            <a:r>
              <a:rPr lang="en-US" sz="2600" dirty="0" err="1" smtClean="0">
                <a:latin typeface="Algerian" pitchFamily="82" charset="0"/>
              </a:rPr>
              <a:t>Ssl</a:t>
            </a:r>
            <a:endParaRPr lang="en-US" sz="2600" dirty="0" smtClean="0">
              <a:latin typeface="Algerian" pitchFamily="82" charset="0"/>
            </a:endParaRPr>
          </a:p>
          <a:p>
            <a:r>
              <a:rPr lang="en-US" sz="2600" dirty="0" smtClean="0">
                <a:latin typeface="Algerian" pitchFamily="82" charset="0"/>
              </a:rPr>
              <a:t>Handshaking</a:t>
            </a:r>
          </a:p>
          <a:p>
            <a:r>
              <a:rPr lang="en-US" sz="2600" dirty="0" smtClean="0">
                <a:latin typeface="Algerian" pitchFamily="82" charset="0"/>
              </a:rPr>
              <a:t>Processing</a:t>
            </a:r>
          </a:p>
          <a:p>
            <a:r>
              <a:rPr lang="en-US" sz="2600" dirty="0" smtClean="0">
                <a:latin typeface="Algerian" pitchFamily="82" charset="0"/>
              </a:rPr>
              <a:t>Functions </a:t>
            </a:r>
          </a:p>
          <a:p>
            <a:r>
              <a:rPr lang="en-US" sz="2600" smtClean="0">
                <a:latin typeface="Algerian" pitchFamily="82" charset="0"/>
              </a:rPr>
              <a:t>Algorithms used</a:t>
            </a:r>
            <a:endParaRPr lang="en-US" sz="2600" dirty="0" smtClean="0">
              <a:latin typeface="Algerian" pitchFamily="82" charset="0"/>
            </a:endParaRPr>
          </a:p>
          <a:p>
            <a:r>
              <a:rPr lang="en-US" sz="2600" dirty="0" smtClean="0">
                <a:latin typeface="Algerian" pitchFamily="82" charset="0"/>
              </a:rPr>
              <a:t>s/w &amp; h/w Requirements</a:t>
            </a:r>
          </a:p>
          <a:p>
            <a:r>
              <a:rPr lang="en-US" sz="2600" dirty="0" smtClean="0">
                <a:latin typeface="Algerian" pitchFamily="82" charset="0"/>
              </a:rPr>
              <a:t>Benefits</a:t>
            </a:r>
          </a:p>
          <a:p>
            <a:r>
              <a:rPr lang="en-US" sz="2600" dirty="0" smtClean="0">
                <a:latin typeface="Algerian" pitchFamily="82" charset="0"/>
              </a:rPr>
              <a:t>drawbacks</a:t>
            </a:r>
          </a:p>
          <a:p>
            <a:endParaRPr lang="en-US" sz="2600" dirty="0" smtClean="0">
              <a:latin typeface="Algerian" pitchFamily="82" charset="0"/>
            </a:endParaRPr>
          </a:p>
          <a:p>
            <a:endParaRPr lang="en-US" sz="2600" dirty="0" smtClean="0">
              <a:latin typeface="Algerian" pitchFamily="82" charset="0"/>
            </a:endParaRPr>
          </a:p>
          <a:p>
            <a:endParaRPr lang="en-IN" sz="2600" dirty="0">
              <a:latin typeface="Algerian" pitchFamily="82" charset="0"/>
            </a:endParaRPr>
          </a:p>
        </p:txBody>
      </p:sp>
    </p:spTree>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57298"/>
            <a:ext cx="9144000" cy="5500701"/>
          </a:xfrm>
        </p:spPr>
        <p:txBody>
          <a:bodyPr>
            <a:normAutofit/>
          </a:bodyPr>
          <a:lstStyle/>
          <a:p>
            <a:r>
              <a:rPr lang="en-US" sz="2000" dirty="0" smtClean="0">
                <a:latin typeface="Times New Roman" pitchFamily="18" charset="0"/>
                <a:cs typeface="Times New Roman" pitchFamily="18" charset="0"/>
              </a:rPr>
              <a:t>THE MAIN FUNCTION OF SSL PROTOCOL IS TO ESTABLISH A SECURE CONNECTION BETWEEN A SERVER AND A CLIENT.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THE SSL PROTOCOL USES RSA PUBLIC KEY CRYPTOGRAPHY FOR INTERNET SECURITY.</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PUBLIC KEY ENCRYPTION USES A PAIR OF ASYMMETRIC KEYS FOR ENCRYPTION AND DECRYPTION.</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EACH PAIR OF KEYS CONSISTS OF  A PUBLIC KEY AND A PRIVATE KEY. THE PUBLIC KEY IS MADE PUBLIC BY DISTRIBUTING IT WIDELY. THE PRIVATE KEY IS ALWAYS KEPT SECRET.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DATA ENCRYPTED WITH THE PUBLIC KEY CAN BE DECRYPTED ONLY WITH THE PRIVATE KEY, AND VICE VERSA.</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IN" sz="2000" dirty="0">
              <a:latin typeface="Times New Roman" pitchFamily="18" charset="0"/>
              <a:cs typeface="Times New Roman" pitchFamily="18" charset="0"/>
            </a:endParaRPr>
          </a:p>
        </p:txBody>
      </p:sp>
      <p:sp>
        <p:nvSpPr>
          <p:cNvPr id="3" name="Text Placeholder 2"/>
          <p:cNvSpPr>
            <a:spLocks noGrp="1"/>
          </p:cNvSpPr>
          <p:nvPr>
            <p:ph type="body" idx="1"/>
          </p:nvPr>
        </p:nvSpPr>
        <p:spPr>
          <a:xfrm>
            <a:off x="0" y="0"/>
            <a:ext cx="9144000" cy="1000108"/>
          </a:xfrm>
        </p:spPr>
        <p:txBody>
          <a:bodyPr>
            <a:noAutofit/>
          </a:bodyPr>
          <a:lstStyle/>
          <a:p>
            <a:pPr algn="ctr"/>
            <a:r>
              <a:rPr lang="en-US" sz="4000" u="sng" dirty="0" smtClean="0">
                <a:latin typeface="Copperplate Gothic Bold" pitchFamily="34" charset="0"/>
              </a:rPr>
              <a:t>FUNCTIONS OF SSL PROTOCOL</a:t>
            </a:r>
            <a:endParaRPr lang="en-IN" sz="4000" u="sng" dirty="0">
              <a:latin typeface="Copperplate Gothic Bold" pitchFamily="34" charset="0"/>
            </a:endParaRPr>
          </a:p>
        </p:txBody>
      </p:sp>
    </p:spTree>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7999"/>
          </a:xfrm>
        </p:spPr>
        <p:txBody>
          <a:bodyPr>
            <a:normAutofit/>
          </a:bodyPr>
          <a:lstStyle/>
          <a:p>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EACH PAIR OF KEYS CONSISTS OF  A PUBLIC KEY AND A PRIVATE KEY. THE PUBLIC KEY IS MADE PUBLIC BY DISTRIBUTING IT WIDELY; THE PRIVATE KEY IS ALWAYS KEPT SECRET.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DATA ENCRYPTED WITH THE PUBLIC KEY CAN BE DECRYPTED ONLY WITH THE PRIVATE KEY, AND VICE VERSA.</a:t>
            </a:r>
            <a:r>
              <a:rPr lang="en-US" sz="2000" dirty="0" smtClean="0"/>
              <a:t/>
            </a:r>
            <a:br>
              <a:rPr lang="en-US" sz="2000" dirty="0" smtClean="0"/>
            </a:br>
            <a:endParaRPr lang="en-IN" sz="2000" dirty="0"/>
          </a:p>
        </p:txBody>
      </p:sp>
      <p:sp>
        <p:nvSpPr>
          <p:cNvPr id="4" name="Rectangle 2"/>
          <p:cNvSpPr>
            <a:spLocks noChangeArrowheads="1"/>
          </p:cNvSpPr>
          <p:nvPr/>
        </p:nvSpPr>
        <p:spPr bwMode="auto">
          <a:xfrm>
            <a:off x="214282" y="2285992"/>
            <a:ext cx="3352800" cy="1676400"/>
          </a:xfrm>
          <a:prstGeom prst="rect">
            <a:avLst/>
          </a:prstGeom>
          <a:solidFill>
            <a:schemeClr val="bg1"/>
          </a:solidFill>
          <a:ln w="12700" cap="sq">
            <a:solidFill>
              <a:schemeClr val="tx1"/>
            </a:solidFill>
            <a:miter lim="800000"/>
            <a:headEnd type="none" w="sm" len="sm"/>
            <a:tailEnd type="none" w="sm" len="sm"/>
          </a:ln>
          <a:effectLst/>
        </p:spPr>
        <p:txBody>
          <a:bodyPr wrap="none" anchor="ctr"/>
          <a:lstStyle/>
          <a:p>
            <a:r>
              <a:rPr lang="en-US" b="1" dirty="0" smtClean="0">
                <a:effectLst>
                  <a:outerShdw blurRad="38100" dist="38100" dir="2700000" algn="tl">
                    <a:srgbClr val="000000">
                      <a:alpha val="43137"/>
                    </a:srgbClr>
                  </a:outerShdw>
                </a:effectLst>
                <a:latin typeface="Times New Roman" pitchFamily="18" charset="0"/>
                <a:cs typeface="Times New Roman" pitchFamily="18" charset="0"/>
              </a:rPr>
              <a:t>         Client’s </a:t>
            </a:r>
            <a:r>
              <a:rPr lang="en-US" b="1" dirty="0">
                <a:effectLst>
                  <a:outerShdw blurRad="38100" dist="38100" dir="2700000" algn="tl">
                    <a:srgbClr val="000000">
                      <a:alpha val="43137"/>
                    </a:srgbClr>
                  </a:outerShdw>
                </a:effectLst>
                <a:latin typeface="Times New Roman" pitchFamily="18" charset="0"/>
                <a:cs typeface="Times New Roman" pitchFamily="18" charset="0"/>
              </a:rPr>
              <a:t>SSL version #,</a:t>
            </a:r>
          </a:p>
          <a:p>
            <a:r>
              <a:rPr lang="en-US" b="1" dirty="0" smtClean="0">
                <a:effectLst>
                  <a:outerShdw blurRad="38100" dist="38100" dir="2700000" algn="tl">
                    <a:srgbClr val="000000">
                      <a:alpha val="43137"/>
                    </a:srgbClr>
                  </a:outerShdw>
                </a:effectLst>
                <a:latin typeface="Times New Roman" pitchFamily="18" charset="0"/>
                <a:cs typeface="Times New Roman" pitchFamily="18" charset="0"/>
              </a:rPr>
              <a:t>              Cipher </a:t>
            </a:r>
            <a:r>
              <a:rPr lang="en-US" b="1" dirty="0">
                <a:effectLst>
                  <a:outerShdw blurRad="38100" dist="38100" dir="2700000" algn="tl">
                    <a:srgbClr val="000000">
                      <a:alpha val="43137"/>
                    </a:srgbClr>
                  </a:outerShdw>
                </a:effectLst>
                <a:latin typeface="Times New Roman" pitchFamily="18" charset="0"/>
                <a:cs typeface="Times New Roman" pitchFamily="18" charset="0"/>
              </a:rPr>
              <a:t>settings, </a:t>
            </a:r>
            <a:endParaRPr lang="en-US" b="1" dirty="0" smtClean="0">
              <a:effectLst>
                <a:outerShdw blurRad="38100" dist="38100" dir="2700000" algn="tl">
                  <a:srgbClr val="000000">
                    <a:alpha val="43137"/>
                  </a:srgbClr>
                </a:outerShdw>
              </a:effectLst>
              <a:latin typeface="Times New Roman" pitchFamily="18" charset="0"/>
              <a:cs typeface="Times New Roman" pitchFamily="18" charset="0"/>
            </a:endParaRPr>
          </a:p>
          <a:p>
            <a:r>
              <a:rPr lang="en-US" b="1" dirty="0" smtClean="0">
                <a:effectLst>
                  <a:outerShdw blurRad="38100" dist="38100" dir="2700000" algn="tl">
                    <a:srgbClr val="000000">
                      <a:alpha val="43137"/>
                    </a:srgbClr>
                  </a:outerShdw>
                </a:effectLst>
                <a:latin typeface="Times New Roman" pitchFamily="18" charset="0"/>
                <a:cs typeface="Times New Roman" pitchFamily="18" charset="0"/>
              </a:rPr>
              <a:t>e.g</a:t>
            </a:r>
            <a:r>
              <a:rPr lang="en-US" b="1" dirty="0">
                <a:effectLst>
                  <a:outerShdw blurRad="38100" dist="38100" dir="2700000" algn="tl">
                    <a:srgbClr val="000000">
                      <a:alpha val="43137"/>
                    </a:srgbClr>
                  </a:outerShdw>
                </a:effectLst>
                <a:latin typeface="Times New Roman" pitchFamily="18" charset="0"/>
                <a:cs typeface="Times New Roman" pitchFamily="18" charset="0"/>
              </a:rPr>
              <a:t>. </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data, other info. </a:t>
            </a:r>
            <a:r>
              <a:rPr lang="en-US" b="1" dirty="0">
                <a:effectLst>
                  <a:outerShdw blurRad="38100" dist="38100" dir="2700000" algn="tl">
                    <a:srgbClr val="000000">
                      <a:alpha val="43137"/>
                    </a:srgbClr>
                  </a:outerShdw>
                </a:effectLst>
                <a:latin typeface="Times New Roman" pitchFamily="18" charset="0"/>
                <a:cs typeface="Times New Roman" pitchFamily="18" charset="0"/>
              </a:rPr>
              <a:t>the server </a:t>
            </a:r>
            <a:endParaRPr lang="en-US" b="1" dirty="0" smtClean="0">
              <a:effectLst>
                <a:outerShdw blurRad="38100" dist="38100" dir="2700000" algn="tl">
                  <a:srgbClr val="000000">
                    <a:alpha val="43137"/>
                  </a:srgbClr>
                </a:outerShdw>
              </a:effectLst>
              <a:latin typeface="Times New Roman" pitchFamily="18" charset="0"/>
              <a:cs typeface="Times New Roman" pitchFamily="18" charset="0"/>
            </a:endParaRPr>
          </a:p>
          <a:p>
            <a:r>
              <a:rPr lang="en-US" b="1" dirty="0" smtClean="0">
                <a:effectLst>
                  <a:outerShdw blurRad="38100" dist="38100" dir="2700000" algn="tl">
                    <a:srgbClr val="000000">
                      <a:alpha val="43137"/>
                    </a:srgbClr>
                  </a:outerShdw>
                </a:effectLst>
                <a:latin typeface="Times New Roman" pitchFamily="18" charset="0"/>
                <a:cs typeface="Times New Roman" pitchFamily="18" charset="0"/>
              </a:rPr>
              <a:t>       needs to communicate </a:t>
            </a:r>
            <a:r>
              <a:rPr lang="en-US" b="1" dirty="0">
                <a:effectLst>
                  <a:outerShdw blurRad="38100" dist="38100" dir="2700000" algn="tl">
                    <a:srgbClr val="000000">
                      <a:alpha val="43137"/>
                    </a:srgbClr>
                  </a:outerShdw>
                </a:effectLst>
                <a:latin typeface="Times New Roman" pitchFamily="18" charset="0"/>
                <a:cs typeface="Times New Roman" pitchFamily="18" charset="0"/>
              </a:rPr>
              <a:t>with </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 </a:t>
            </a:r>
          </a:p>
          <a:p>
            <a:r>
              <a:rPr lang="en-US" b="1" dirty="0" smtClean="0">
                <a:effectLst>
                  <a:outerShdw blurRad="38100" dist="38100" dir="2700000" algn="tl">
                    <a:srgbClr val="000000">
                      <a:alpha val="43137"/>
                    </a:srgbClr>
                  </a:outerShdw>
                </a:effectLst>
                <a:latin typeface="Times New Roman" pitchFamily="18" charset="0"/>
                <a:cs typeface="Times New Roman" pitchFamily="18" charset="0"/>
              </a:rPr>
              <a:t>       the client</a:t>
            </a: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AutoShape 19"/>
          <p:cNvSpPr>
            <a:spLocks noChangeArrowheads="1"/>
          </p:cNvSpPr>
          <p:nvPr/>
        </p:nvSpPr>
        <p:spPr bwMode="auto">
          <a:xfrm>
            <a:off x="5000628" y="2214554"/>
            <a:ext cx="3833810" cy="1785950"/>
          </a:xfrm>
          <a:prstGeom prst="roundRect">
            <a:avLst>
              <a:gd name="adj" fmla="val 16667"/>
            </a:avLst>
          </a:prstGeom>
          <a:solidFill>
            <a:schemeClr val="bg1"/>
          </a:solidFill>
          <a:ln w="12700" cap="sq">
            <a:solidFill>
              <a:schemeClr val="tx1"/>
            </a:solidFill>
            <a:round/>
            <a:headEnd type="none" w="sm" len="sm"/>
            <a:tailEnd type="none" w="sm" len="sm"/>
          </a:ln>
          <a:effectLst/>
        </p:spPr>
        <p:txBody>
          <a:bodyPr wrap="none" anchor="ctr"/>
          <a:lstStyle/>
          <a:p>
            <a:r>
              <a:rPr lang="en-US" b="1" dirty="0" smtClean="0">
                <a:effectLst>
                  <a:outerShdw blurRad="38100" dist="38100" dir="2700000" algn="tl">
                    <a:srgbClr val="000000">
                      <a:alpha val="43137"/>
                    </a:srgbClr>
                  </a:outerShdw>
                </a:effectLst>
                <a:latin typeface="Times New Roman" pitchFamily="18" charset="0"/>
                <a:cs typeface="Times New Roman" pitchFamily="18" charset="0"/>
              </a:rPr>
              <a:t>         Server’s </a:t>
            </a:r>
            <a:r>
              <a:rPr lang="en-US" b="1" dirty="0">
                <a:effectLst>
                  <a:outerShdw blurRad="38100" dist="38100" dir="2700000" algn="tl">
                    <a:srgbClr val="000000">
                      <a:alpha val="43137"/>
                    </a:srgbClr>
                  </a:outerShdw>
                </a:effectLst>
                <a:latin typeface="Times New Roman" pitchFamily="18" charset="0"/>
                <a:cs typeface="Times New Roman" pitchFamily="18" charset="0"/>
              </a:rPr>
              <a:t>SSL version </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a:t>
            </a:r>
          </a:p>
          <a:p>
            <a:r>
              <a:rPr lang="en-US" b="1" dirty="0" smtClean="0">
                <a:effectLst>
                  <a:outerShdw blurRad="38100" dist="38100" dir="2700000" algn="tl">
                    <a:srgbClr val="000000">
                      <a:alpha val="43137"/>
                    </a:srgbClr>
                  </a:outerShdw>
                </a:effectLst>
                <a:latin typeface="Times New Roman" pitchFamily="18" charset="0"/>
                <a:cs typeface="Times New Roman" pitchFamily="18" charset="0"/>
              </a:rPr>
              <a:t>             Cipher settings</a:t>
            </a:r>
            <a:r>
              <a:rPr lang="en-US" b="1" dirty="0">
                <a:effectLst>
                  <a:outerShdw blurRad="38100" dist="38100" dir="2700000" algn="tl">
                    <a:srgbClr val="000000">
                      <a:alpha val="43137"/>
                    </a:srgbClr>
                  </a:outerShdw>
                </a:effectLst>
                <a:latin typeface="Times New Roman" pitchFamily="18" charset="0"/>
                <a:cs typeface="Times New Roman" pitchFamily="18" charset="0"/>
              </a:rPr>
              <a:t>, </a:t>
            </a:r>
            <a:endParaRPr lang="en-US" b="1" dirty="0" smtClean="0">
              <a:effectLst>
                <a:outerShdw blurRad="38100" dist="38100" dir="2700000" algn="tl">
                  <a:srgbClr val="000000">
                    <a:alpha val="43137"/>
                  </a:srgbClr>
                </a:outerShdw>
              </a:effectLst>
              <a:latin typeface="Times New Roman" pitchFamily="18" charset="0"/>
              <a:cs typeface="Times New Roman" pitchFamily="18" charset="0"/>
            </a:endParaRPr>
          </a:p>
          <a:p>
            <a:r>
              <a:rPr lang="en-US" b="1" dirty="0">
                <a:effectLst>
                  <a:outerShdw blurRad="38100" dist="38100" dir="2700000" algn="tl">
                    <a:srgbClr val="000000">
                      <a:alpha val="43137"/>
                    </a:srgbClr>
                  </a:outerShdw>
                </a:effectLst>
                <a:latin typeface="Times New Roman" pitchFamily="18" charset="0"/>
                <a:cs typeface="Times New Roman" pitchFamily="18" charset="0"/>
              </a:rPr>
              <a:t>e</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.g</a:t>
            </a:r>
            <a:r>
              <a:rPr lang="en-US" b="1" dirty="0">
                <a:effectLst>
                  <a:outerShdw blurRad="38100" dist="38100" dir="2700000" algn="tl">
                    <a:srgbClr val="000000">
                      <a:alpha val="43137"/>
                    </a:srgbClr>
                  </a:outerShdw>
                </a:effectLst>
                <a:latin typeface="Times New Roman" pitchFamily="18" charset="0"/>
                <a:cs typeface="Times New Roman" pitchFamily="18" charset="0"/>
              </a:rPr>
              <a:t>. data, other </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inf. The </a:t>
            </a:r>
            <a:r>
              <a:rPr lang="en-US" b="1" dirty="0">
                <a:effectLst>
                  <a:outerShdw blurRad="38100" dist="38100" dir="2700000" algn="tl">
                    <a:srgbClr val="000000">
                      <a:alpha val="43137"/>
                    </a:srgbClr>
                  </a:outerShdw>
                </a:effectLst>
                <a:latin typeface="Times New Roman" pitchFamily="18" charset="0"/>
                <a:cs typeface="Times New Roman" pitchFamily="18" charset="0"/>
              </a:rPr>
              <a:t>client needs </a:t>
            </a:r>
            <a:endParaRPr lang="en-US" b="1" dirty="0" smtClean="0">
              <a:effectLst>
                <a:outerShdw blurRad="38100" dist="38100" dir="2700000" algn="tl">
                  <a:srgbClr val="000000">
                    <a:alpha val="43137"/>
                  </a:srgbClr>
                </a:outerShdw>
              </a:effectLst>
              <a:latin typeface="Times New Roman" pitchFamily="18" charset="0"/>
              <a:cs typeface="Times New Roman" pitchFamily="18" charset="0"/>
            </a:endParaRPr>
          </a:p>
          <a:p>
            <a:r>
              <a:rPr lang="en-US" b="1" dirty="0">
                <a:effectLst>
                  <a:outerShdw blurRad="38100" dist="38100" dir="2700000" algn="tl">
                    <a:srgbClr val="000000">
                      <a:alpha val="43137"/>
                    </a:srgbClr>
                  </a:outerShdw>
                </a:effectLst>
                <a:latin typeface="Times New Roman" pitchFamily="18" charset="0"/>
                <a:cs typeface="Times New Roman" pitchFamily="18" charset="0"/>
              </a:rPr>
              <a:t> </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       to </a:t>
            </a:r>
            <a:r>
              <a:rPr lang="en-US" b="1" dirty="0" err="1">
                <a:effectLst>
                  <a:outerShdw blurRad="38100" dist="38100" dir="2700000" algn="tl">
                    <a:srgbClr val="000000">
                      <a:alpha val="43137"/>
                    </a:srgbClr>
                  </a:outerShdw>
                </a:effectLst>
                <a:latin typeface="Times New Roman" pitchFamily="18" charset="0"/>
                <a:cs typeface="Times New Roman" pitchFamily="18" charset="0"/>
              </a:rPr>
              <a:t>comm</a:t>
            </a:r>
            <a:r>
              <a:rPr lang="en-US" b="1" dirty="0">
                <a:effectLst>
                  <a:outerShdw blurRad="38100" dist="38100" dir="2700000" algn="tl">
                    <a:srgbClr val="000000">
                      <a:alpha val="43137"/>
                    </a:srgbClr>
                  </a:outerShdw>
                </a:effectLst>
                <a:latin typeface="Times New Roman" pitchFamily="18" charset="0"/>
                <a:cs typeface="Times New Roman" pitchFamily="18" charset="0"/>
              </a:rPr>
              <a:t> with </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the </a:t>
            </a:r>
            <a:r>
              <a:rPr lang="en-US" b="1" dirty="0">
                <a:effectLst>
                  <a:outerShdw blurRad="38100" dist="38100" dir="2700000" algn="tl">
                    <a:srgbClr val="000000">
                      <a:alpha val="43137"/>
                    </a:srgbClr>
                  </a:outerShdw>
                </a:effectLst>
                <a:latin typeface="Times New Roman" pitchFamily="18" charset="0"/>
                <a:cs typeface="Times New Roman" pitchFamily="18" charset="0"/>
              </a:rPr>
              <a:t>server over </a:t>
            </a:r>
            <a:endParaRPr lang="en-US" b="1" dirty="0" smtClean="0">
              <a:effectLst>
                <a:outerShdw blurRad="38100" dist="38100" dir="2700000" algn="tl">
                  <a:srgbClr val="000000">
                    <a:alpha val="43137"/>
                  </a:srgbClr>
                </a:outerShdw>
              </a:effectLst>
              <a:latin typeface="Times New Roman" pitchFamily="18" charset="0"/>
              <a:cs typeface="Times New Roman" pitchFamily="18" charset="0"/>
            </a:endParaRPr>
          </a:p>
          <a:p>
            <a:r>
              <a:rPr lang="en-US" b="1" dirty="0">
                <a:effectLst>
                  <a:outerShdw blurRad="38100" dist="38100" dir="2700000" algn="tl">
                    <a:srgbClr val="000000">
                      <a:alpha val="43137"/>
                    </a:srgbClr>
                  </a:outerShdw>
                </a:effectLst>
                <a:latin typeface="Times New Roman" pitchFamily="18" charset="0"/>
                <a:cs typeface="Times New Roman" pitchFamily="18" charset="0"/>
              </a:rPr>
              <a:t> </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       SSL</a:t>
            </a:r>
            <a:r>
              <a:rPr lang="en-US" b="1" dirty="0">
                <a:effectLst>
                  <a:outerShdw blurRad="38100" dist="38100" dir="2700000" algn="tl">
                    <a:srgbClr val="000000">
                      <a:alpha val="43137"/>
                    </a:srgbClr>
                  </a:outerShdw>
                </a:effectLst>
                <a:latin typeface="Times New Roman" pitchFamily="18" charset="0"/>
                <a:cs typeface="Times New Roman" pitchFamily="18" charset="0"/>
              </a:rPr>
              <a:t>.</a:t>
            </a:r>
          </a:p>
          <a:p>
            <a:r>
              <a:rPr lang="en-US" b="1" dirty="0" smtClean="0">
                <a:effectLst>
                  <a:outerShdw blurRad="38100" dist="38100" dir="2700000" algn="tl">
                    <a:srgbClr val="000000">
                      <a:alpha val="43137"/>
                    </a:srgbClr>
                  </a:outerShdw>
                </a:effectLst>
                <a:latin typeface="Times New Roman" pitchFamily="18" charset="0"/>
                <a:cs typeface="Times New Roman" pitchFamily="18" charset="0"/>
              </a:rPr>
              <a:t>        Also </a:t>
            </a:r>
            <a:r>
              <a:rPr lang="en-US" b="1" dirty="0">
                <a:effectLst>
                  <a:outerShdw blurRad="38100" dist="38100" dir="2700000" algn="tl">
                    <a:srgbClr val="000000">
                      <a:alpha val="43137"/>
                    </a:srgbClr>
                  </a:outerShdw>
                </a:effectLst>
                <a:latin typeface="Times New Roman" pitchFamily="18" charset="0"/>
                <a:cs typeface="Times New Roman" pitchFamily="18" charset="0"/>
              </a:rPr>
              <a:t>send its own certificate</a:t>
            </a:r>
          </a:p>
        </p:txBody>
      </p:sp>
      <p:sp>
        <p:nvSpPr>
          <p:cNvPr id="6" name="Right Arrow 5"/>
          <p:cNvSpPr/>
          <p:nvPr/>
        </p:nvSpPr>
        <p:spPr>
          <a:xfrm>
            <a:off x="3571868" y="2428868"/>
            <a:ext cx="1428760" cy="35719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Left Arrow 6"/>
          <p:cNvSpPr/>
          <p:nvPr/>
        </p:nvSpPr>
        <p:spPr>
          <a:xfrm>
            <a:off x="3571868" y="3357562"/>
            <a:ext cx="1428760" cy="357190"/>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2">
                  <a:lumMod val="75000"/>
                </a:schemeClr>
              </a:solidFill>
            </a:endParaRPr>
          </a:p>
        </p:txBody>
      </p:sp>
      <p:sp>
        <p:nvSpPr>
          <p:cNvPr id="8" name="Rectangle 14"/>
          <p:cNvSpPr>
            <a:spLocks noChangeArrowheads="1"/>
          </p:cNvSpPr>
          <p:nvPr/>
        </p:nvSpPr>
        <p:spPr bwMode="auto">
          <a:xfrm>
            <a:off x="142844" y="4214818"/>
            <a:ext cx="3581400" cy="2057400"/>
          </a:xfrm>
          <a:prstGeom prst="rect">
            <a:avLst/>
          </a:prstGeom>
          <a:solidFill>
            <a:schemeClr val="bg1"/>
          </a:solidFill>
          <a:ln w="12700" cap="sq">
            <a:solidFill>
              <a:schemeClr val="tx1"/>
            </a:solidFill>
            <a:miter lim="800000"/>
            <a:headEnd type="none" w="sm" len="sm"/>
            <a:tailEnd type="none" w="sm" len="sm"/>
          </a:ln>
          <a:effectLst/>
        </p:spPr>
        <p:txBody>
          <a:bodyPr wrap="none" anchor="ctr"/>
          <a:lstStyle/>
          <a:p>
            <a:pPr algn="ctr"/>
            <a:r>
              <a:rPr lang="en-US" b="1" dirty="0" smtClean="0">
                <a:latin typeface="Times New Roman" pitchFamily="18" charset="0"/>
                <a:cs typeface="Times New Roman" pitchFamily="18" charset="0"/>
              </a:rPr>
              <a:t>Authenticate the server by</a:t>
            </a:r>
          </a:p>
          <a:p>
            <a:pPr algn="ctr"/>
            <a:r>
              <a:rPr lang="en-US" b="1" dirty="0" smtClean="0">
                <a:latin typeface="Times New Roman" pitchFamily="18" charset="0"/>
                <a:cs typeface="Times New Roman" pitchFamily="18" charset="0"/>
              </a:rPr>
              <a:t>some of the inf. If succeed</a:t>
            </a:r>
          </a:p>
          <a:p>
            <a:pPr algn="ctr"/>
            <a:r>
              <a:rPr lang="en-US" b="1" dirty="0" smtClean="0">
                <a:latin typeface="Times New Roman" pitchFamily="18" charset="0"/>
                <a:cs typeface="Times New Roman" pitchFamily="18" charset="0"/>
              </a:rPr>
              <a:t>use all data so far to create</a:t>
            </a:r>
          </a:p>
          <a:p>
            <a:pPr algn="ctr"/>
            <a:r>
              <a:rPr lang="en-US" b="1" dirty="0" smtClean="0">
                <a:latin typeface="Times New Roman" pitchFamily="18" charset="0"/>
                <a:cs typeface="Times New Roman" pitchFamily="18" charset="0"/>
              </a:rPr>
              <a:t>the </a:t>
            </a:r>
            <a:r>
              <a:rPr lang="en-US" b="1" u="sng" dirty="0" smtClean="0">
                <a:latin typeface="Times New Roman" pitchFamily="18" charset="0"/>
                <a:cs typeface="Times New Roman" pitchFamily="18" charset="0"/>
              </a:rPr>
              <a:t>premaster secret</a:t>
            </a:r>
            <a:r>
              <a:rPr lang="en-US" b="1" dirty="0" smtClean="0">
                <a:latin typeface="Times New Roman" pitchFamily="18" charset="0"/>
                <a:cs typeface="Times New Roman" pitchFamily="18" charset="0"/>
              </a:rPr>
              <a:t> for the</a:t>
            </a:r>
          </a:p>
          <a:p>
            <a:pPr algn="ctr"/>
            <a:r>
              <a:rPr lang="en-US" b="1" dirty="0" smtClean="0">
                <a:latin typeface="Times New Roman" pitchFamily="18" charset="0"/>
                <a:cs typeface="Times New Roman" pitchFamily="18" charset="0"/>
              </a:rPr>
              <a:t>session, encrypts it with the </a:t>
            </a:r>
          </a:p>
          <a:p>
            <a:pPr algn="ctr"/>
            <a:r>
              <a:rPr lang="en-US" b="1" dirty="0" smtClean="0">
                <a:latin typeface="Times New Roman" pitchFamily="18" charset="0"/>
                <a:cs typeface="Times New Roman" pitchFamily="18" charset="0"/>
              </a:rPr>
              <a:t>server’s public key.</a:t>
            </a:r>
            <a:endParaRPr lang="en-US" b="1" dirty="0">
              <a:latin typeface="Times New Roman" pitchFamily="18" charset="0"/>
              <a:cs typeface="Times New Roman" pitchFamily="18" charset="0"/>
            </a:endParaRPr>
          </a:p>
        </p:txBody>
      </p:sp>
      <p:sp>
        <p:nvSpPr>
          <p:cNvPr id="9" name="Rectangle 15"/>
          <p:cNvSpPr>
            <a:spLocks noChangeArrowheads="1"/>
          </p:cNvSpPr>
          <p:nvPr/>
        </p:nvSpPr>
        <p:spPr bwMode="auto">
          <a:xfrm>
            <a:off x="4786314" y="4214818"/>
            <a:ext cx="4038600" cy="2057400"/>
          </a:xfrm>
          <a:prstGeom prst="rect">
            <a:avLst/>
          </a:prstGeom>
          <a:solidFill>
            <a:schemeClr val="bg1"/>
          </a:solidFill>
          <a:ln w="12700" cap="sq">
            <a:solidFill>
              <a:schemeClr val="tx1"/>
            </a:solidFill>
            <a:miter lim="800000"/>
            <a:headEnd type="none" w="sm" len="sm"/>
            <a:tailEnd type="none" w="sm" len="sm"/>
          </a:ln>
          <a:effectLst/>
        </p:spPr>
        <p:txBody>
          <a:bodyPr wrap="none" anchor="ctr"/>
          <a:lstStyle/>
          <a:p>
            <a:pPr algn="ctr"/>
            <a:r>
              <a:rPr lang="en-US" b="1" dirty="0">
                <a:latin typeface="Times New Roman" pitchFamily="18" charset="0"/>
                <a:cs typeface="Times New Roman" pitchFamily="18" charset="0"/>
              </a:rPr>
              <a:t>If the server has requested </a:t>
            </a:r>
          </a:p>
          <a:p>
            <a:pPr algn="ctr"/>
            <a:r>
              <a:rPr lang="en-US" b="1" dirty="0">
                <a:latin typeface="Times New Roman" pitchFamily="18" charset="0"/>
                <a:cs typeface="Times New Roman" pitchFamily="18" charset="0"/>
              </a:rPr>
              <a:t>client authentication (optional)</a:t>
            </a:r>
          </a:p>
          <a:p>
            <a:pPr algn="ctr"/>
            <a:r>
              <a:rPr lang="en-US" b="1" dirty="0">
                <a:latin typeface="Times New Roman" pitchFamily="18" charset="0"/>
                <a:cs typeface="Times New Roman" pitchFamily="18" charset="0"/>
              </a:rPr>
              <a:t>the client also signs another</a:t>
            </a:r>
          </a:p>
          <a:p>
            <a:pPr algn="ctr"/>
            <a:r>
              <a:rPr lang="en-US" b="1" dirty="0">
                <a:latin typeface="Times New Roman" pitchFamily="18" charset="0"/>
                <a:cs typeface="Times New Roman" pitchFamily="18" charset="0"/>
              </a:rPr>
              <a:t>piece of data known by both</a:t>
            </a:r>
          </a:p>
          <a:p>
            <a:pPr algn="ctr"/>
            <a:r>
              <a:rPr lang="en-US" b="1" dirty="0">
                <a:latin typeface="Times New Roman" pitchFamily="18" charset="0"/>
                <a:cs typeface="Times New Roman" pitchFamily="18" charset="0"/>
              </a:rPr>
              <a:t>the client and the server.</a:t>
            </a:r>
          </a:p>
        </p:txBody>
      </p:sp>
      <p:sp>
        <p:nvSpPr>
          <p:cNvPr id="10" name="Down Arrow 9"/>
          <p:cNvSpPr/>
          <p:nvPr/>
        </p:nvSpPr>
        <p:spPr>
          <a:xfrm>
            <a:off x="3857620" y="5500702"/>
            <a:ext cx="714380" cy="1357298"/>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
          <p:cNvSpPr>
            <a:spLocks noChangeArrowheads="1"/>
          </p:cNvSpPr>
          <p:nvPr/>
        </p:nvSpPr>
        <p:spPr bwMode="auto">
          <a:xfrm>
            <a:off x="357158" y="357166"/>
            <a:ext cx="4419600" cy="3962400"/>
          </a:xfrm>
          <a:prstGeom prst="roundRect">
            <a:avLst>
              <a:gd name="adj" fmla="val 16667"/>
            </a:avLst>
          </a:prstGeom>
          <a:solidFill>
            <a:schemeClr val="bg1"/>
          </a:solidFill>
          <a:ln w="12700" cap="sq">
            <a:solidFill>
              <a:schemeClr val="tx1"/>
            </a:solidFill>
            <a:round/>
            <a:headEnd type="none" w="sm" len="sm"/>
            <a:tailEnd type="none" w="sm" len="sm"/>
          </a:ln>
          <a:effectLst/>
        </p:spPr>
        <p:txBody>
          <a:bodyPr wrap="none" anchor="ctr"/>
          <a:lstStyle/>
          <a:p>
            <a:pPr algn="ctr"/>
            <a:r>
              <a:rPr lang="en-US" b="1" dirty="0">
                <a:latin typeface="Times New Roman" pitchFamily="18" charset="0"/>
                <a:cs typeface="Times New Roman" pitchFamily="18" charset="0"/>
              </a:rPr>
              <a:t>If the server has requested </a:t>
            </a:r>
          </a:p>
          <a:p>
            <a:pPr algn="ctr"/>
            <a:r>
              <a:rPr lang="en-US" b="1" dirty="0">
                <a:latin typeface="Times New Roman" pitchFamily="18" charset="0"/>
                <a:cs typeface="Times New Roman" pitchFamily="18" charset="0"/>
              </a:rPr>
              <a:t>client </a:t>
            </a:r>
            <a:r>
              <a:rPr lang="en-US" b="1" dirty="0" err="1">
                <a:latin typeface="Times New Roman" pitchFamily="18" charset="0"/>
                <a:cs typeface="Times New Roman" pitchFamily="18" charset="0"/>
              </a:rPr>
              <a:t>authen</a:t>
            </a:r>
            <a:r>
              <a:rPr lang="en-US" b="1" dirty="0">
                <a:latin typeface="Times New Roman" pitchFamily="18" charset="0"/>
                <a:cs typeface="Times New Roman" pitchFamily="18" charset="0"/>
              </a:rPr>
              <a:t>., the server</a:t>
            </a:r>
          </a:p>
          <a:p>
            <a:pPr algn="ctr"/>
            <a:r>
              <a:rPr lang="en-US" b="1" dirty="0">
                <a:latin typeface="Times New Roman" pitchFamily="18" charset="0"/>
                <a:cs typeface="Times New Roman" pitchFamily="18" charset="0"/>
              </a:rPr>
              <a:t>attempts to </a:t>
            </a:r>
            <a:r>
              <a:rPr lang="en-US" b="1" dirty="0" err="1">
                <a:latin typeface="Times New Roman" pitchFamily="18" charset="0"/>
                <a:cs typeface="Times New Roman" pitchFamily="18" charset="0"/>
              </a:rPr>
              <a:t>authen</a:t>
            </a:r>
            <a:r>
              <a:rPr lang="en-US" b="1" dirty="0">
                <a:latin typeface="Times New Roman" pitchFamily="18" charset="0"/>
                <a:cs typeface="Times New Roman" pitchFamily="18" charset="0"/>
              </a:rPr>
              <a:t> the client.</a:t>
            </a:r>
          </a:p>
          <a:p>
            <a:pPr algn="ctr"/>
            <a:r>
              <a:rPr lang="en-US" b="1" dirty="0">
                <a:latin typeface="Times New Roman" pitchFamily="18" charset="0"/>
                <a:cs typeface="Times New Roman" pitchFamily="18" charset="0"/>
              </a:rPr>
              <a:t>If succeed, uses its private key</a:t>
            </a:r>
          </a:p>
          <a:p>
            <a:pPr algn="ctr"/>
            <a:r>
              <a:rPr lang="en-US" b="1" dirty="0">
                <a:latin typeface="Times New Roman" pitchFamily="18" charset="0"/>
                <a:cs typeface="Times New Roman" pitchFamily="18" charset="0"/>
              </a:rPr>
              <a:t>decrypt the premaster secret,</a:t>
            </a:r>
          </a:p>
          <a:p>
            <a:pPr algn="ctr"/>
            <a:r>
              <a:rPr lang="en-US" b="1" dirty="0">
                <a:latin typeface="Times New Roman" pitchFamily="18" charset="0"/>
                <a:cs typeface="Times New Roman" pitchFamily="18" charset="0"/>
              </a:rPr>
              <a:t>then perform a series of steps</a:t>
            </a:r>
          </a:p>
          <a:p>
            <a:pPr algn="ctr"/>
            <a:r>
              <a:rPr lang="en-US" b="1" dirty="0">
                <a:latin typeface="Times New Roman" pitchFamily="18" charset="0"/>
                <a:cs typeface="Times New Roman" pitchFamily="18" charset="0"/>
              </a:rPr>
              <a:t>to generate the </a:t>
            </a:r>
            <a:r>
              <a:rPr lang="en-US" b="1" u="sng" dirty="0">
                <a:latin typeface="Times New Roman" pitchFamily="18" charset="0"/>
                <a:cs typeface="Times New Roman" pitchFamily="18" charset="0"/>
              </a:rPr>
              <a:t>master secret</a:t>
            </a:r>
            <a:endParaRPr lang="en-US" b="1" dirty="0">
              <a:latin typeface="Times New Roman" pitchFamily="18" charset="0"/>
              <a:cs typeface="Times New Roman" pitchFamily="18" charset="0"/>
            </a:endParaRPr>
          </a:p>
          <a:p>
            <a:pPr algn="ctr"/>
            <a:r>
              <a:rPr lang="en-US" b="1" dirty="0">
                <a:latin typeface="Times New Roman" pitchFamily="18" charset="0"/>
                <a:cs typeface="Times New Roman" pitchFamily="18" charset="0"/>
              </a:rPr>
              <a:t>Use the master secret to generate</a:t>
            </a:r>
          </a:p>
          <a:p>
            <a:pPr algn="ctr"/>
            <a:r>
              <a:rPr lang="en-US" b="1" dirty="0">
                <a:latin typeface="Times New Roman" pitchFamily="18" charset="0"/>
                <a:cs typeface="Times New Roman" pitchFamily="18" charset="0"/>
              </a:rPr>
              <a:t>the </a:t>
            </a:r>
            <a:r>
              <a:rPr lang="en-US" b="1" u="sng" dirty="0">
                <a:latin typeface="Times New Roman" pitchFamily="18" charset="0"/>
                <a:cs typeface="Times New Roman" pitchFamily="18" charset="0"/>
              </a:rPr>
              <a:t>session keys</a:t>
            </a:r>
            <a:r>
              <a:rPr lang="en-US" b="1" dirty="0">
                <a:latin typeface="Times New Roman" pitchFamily="18" charset="0"/>
                <a:cs typeface="Times New Roman" pitchFamily="18" charset="0"/>
              </a:rPr>
              <a:t>.</a:t>
            </a:r>
          </a:p>
        </p:txBody>
      </p:sp>
      <p:sp>
        <p:nvSpPr>
          <p:cNvPr id="3" name="Rectangle 4"/>
          <p:cNvSpPr>
            <a:spLocks noChangeArrowheads="1"/>
          </p:cNvSpPr>
          <p:nvPr/>
        </p:nvSpPr>
        <p:spPr bwMode="auto">
          <a:xfrm>
            <a:off x="5143504" y="785794"/>
            <a:ext cx="3733800" cy="3124200"/>
          </a:xfrm>
          <a:prstGeom prst="rect">
            <a:avLst/>
          </a:prstGeom>
          <a:solidFill>
            <a:schemeClr val="bg1"/>
          </a:solidFill>
          <a:ln w="12700" cap="sq">
            <a:solidFill>
              <a:schemeClr val="tx1"/>
            </a:solidFill>
            <a:miter lim="800000"/>
            <a:headEnd type="none" w="sm" len="sm"/>
            <a:tailEnd type="none" w="sm" len="sm"/>
          </a:ln>
          <a:effectLst/>
        </p:spPr>
        <p:txBody>
          <a:bodyPr wrap="none" anchor="ctr"/>
          <a:lstStyle/>
          <a:p>
            <a:pPr algn="ctr"/>
            <a:r>
              <a:rPr lang="en-US" b="1" dirty="0">
                <a:latin typeface="Times New Roman" pitchFamily="18" charset="0"/>
                <a:cs typeface="Times New Roman" pitchFamily="18" charset="0"/>
              </a:rPr>
              <a:t>Also performs a series of</a:t>
            </a:r>
          </a:p>
          <a:p>
            <a:pPr algn="ctr"/>
            <a:r>
              <a:rPr lang="en-US" b="1" dirty="0">
                <a:latin typeface="Times New Roman" pitchFamily="18" charset="0"/>
                <a:cs typeface="Times New Roman" pitchFamily="18" charset="0"/>
              </a:rPr>
              <a:t>steps, starting from the</a:t>
            </a:r>
          </a:p>
          <a:p>
            <a:pPr algn="ctr"/>
            <a:r>
              <a:rPr lang="en-US" b="1" dirty="0">
                <a:latin typeface="Times New Roman" pitchFamily="18" charset="0"/>
                <a:cs typeface="Times New Roman" pitchFamily="18" charset="0"/>
              </a:rPr>
              <a:t>same premaster secret</a:t>
            </a:r>
          </a:p>
          <a:p>
            <a:pPr algn="ctr"/>
            <a:r>
              <a:rPr lang="en-US" b="1" dirty="0">
                <a:latin typeface="Times New Roman" pitchFamily="18" charset="0"/>
                <a:cs typeface="Times New Roman" pitchFamily="18" charset="0"/>
              </a:rPr>
              <a:t>to generate the </a:t>
            </a:r>
          </a:p>
          <a:p>
            <a:pPr algn="ctr"/>
            <a:r>
              <a:rPr lang="en-US" b="1" u="sng" dirty="0">
                <a:latin typeface="Times New Roman" pitchFamily="18" charset="0"/>
                <a:cs typeface="Times New Roman" pitchFamily="18" charset="0"/>
              </a:rPr>
              <a:t>master secret.</a:t>
            </a:r>
          </a:p>
          <a:p>
            <a:pPr algn="ctr"/>
            <a:r>
              <a:rPr lang="en-US" b="1" dirty="0">
                <a:latin typeface="Times New Roman" pitchFamily="18" charset="0"/>
                <a:cs typeface="Times New Roman" pitchFamily="18" charset="0"/>
              </a:rPr>
              <a:t>Use the master secret to </a:t>
            </a:r>
          </a:p>
          <a:p>
            <a:pPr algn="ctr"/>
            <a:r>
              <a:rPr lang="en-US" b="1" dirty="0">
                <a:latin typeface="Times New Roman" pitchFamily="18" charset="0"/>
                <a:cs typeface="Times New Roman" pitchFamily="18" charset="0"/>
              </a:rPr>
              <a:t>generate the </a:t>
            </a:r>
            <a:r>
              <a:rPr lang="en-US" b="1" u="sng" dirty="0">
                <a:latin typeface="Times New Roman" pitchFamily="18" charset="0"/>
                <a:cs typeface="Times New Roman" pitchFamily="18" charset="0"/>
              </a:rPr>
              <a:t>session keys</a:t>
            </a:r>
            <a:endParaRPr lang="en-US" b="1" dirty="0">
              <a:latin typeface="Times New Roman" pitchFamily="18" charset="0"/>
              <a:cs typeface="Times New Roman" pitchFamily="18" charset="0"/>
            </a:endParaRPr>
          </a:p>
        </p:txBody>
      </p:sp>
      <p:sp>
        <p:nvSpPr>
          <p:cNvPr id="4" name="Text Box 10"/>
          <p:cNvSpPr txBox="1">
            <a:spLocks noChangeArrowheads="1"/>
          </p:cNvSpPr>
          <p:nvPr/>
        </p:nvSpPr>
        <p:spPr bwMode="auto">
          <a:xfrm>
            <a:off x="428596" y="4572008"/>
            <a:ext cx="7316817" cy="2246769"/>
          </a:xfrm>
          <a:prstGeom prst="rect">
            <a:avLst/>
          </a:prstGeom>
          <a:noFill/>
          <a:ln w="12700" cap="sq">
            <a:noFill/>
            <a:miter lim="800000"/>
            <a:headEnd type="none" w="sm" len="sm"/>
            <a:tailEnd type="none" w="sm" len="sm"/>
          </a:ln>
          <a:effectLst/>
        </p:spPr>
        <p:txBody>
          <a:bodyPr wrap="square">
            <a:spAutoFit/>
          </a:bodyPr>
          <a:lstStyle/>
          <a:p>
            <a:r>
              <a:rPr lang="en-US" sz="2000" b="1" dirty="0" smtClean="0">
                <a:solidFill>
                  <a:srgbClr val="33CCFF"/>
                </a:solidFill>
                <a:effectLst>
                  <a:outerShdw blurRad="38100" dist="38100" dir="2700000" algn="tl">
                    <a:srgbClr val="000000">
                      <a:alpha val="43137"/>
                    </a:srgbClr>
                  </a:outerShdw>
                </a:effectLst>
                <a:latin typeface="Times New Roman" pitchFamily="18" charset="0"/>
                <a:cs typeface="Times New Roman" pitchFamily="18" charset="0"/>
              </a:rPr>
              <a:t>      </a:t>
            </a:r>
          </a:p>
          <a:p>
            <a:r>
              <a:rPr lang="en-US" sz="2000" b="1" dirty="0">
                <a:solidFill>
                  <a:srgbClr val="33CCFF"/>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000" b="1" dirty="0" smtClean="0">
                <a:solidFill>
                  <a:srgbClr val="33CCFF"/>
                </a:solidFill>
                <a:effectLst>
                  <a:outerShdw blurRad="38100" dist="38100" dir="2700000" algn="tl">
                    <a:srgbClr val="000000">
                      <a:alpha val="43137"/>
                    </a:srgbClr>
                  </a:outerShdw>
                </a:effectLst>
                <a:latin typeface="Times New Roman" pitchFamily="18" charset="0"/>
                <a:cs typeface="Times New Roman" pitchFamily="18" charset="0"/>
              </a:rPr>
              <a:t>           SESSION KEYS ARE USED TO ENCRYPT AND DECRYPT     INFORMATION EXCHANGE DURING THE SSL SESSION AND TO VERIFY ITS INTEGRITY.</a:t>
            </a:r>
          </a:p>
          <a:p>
            <a:endParaRPr lang="en-US" sz="2000" b="1" dirty="0">
              <a:solidFill>
                <a:srgbClr val="33CCFF"/>
              </a:solidFill>
              <a:effectLst>
                <a:outerShdw blurRad="38100" dist="38100" dir="2700000" algn="tl">
                  <a:srgbClr val="000000">
                    <a:alpha val="43137"/>
                  </a:srgbClr>
                </a:outerShdw>
              </a:effectLst>
              <a:latin typeface="Times New Roman" pitchFamily="18" charset="0"/>
              <a:cs typeface="Times New Roman" pitchFamily="18" charset="0"/>
            </a:endParaRPr>
          </a:p>
          <a:p>
            <a:r>
              <a:rPr lang="en-US" sz="2000" b="1" dirty="0" smtClean="0">
                <a:solidFill>
                  <a:srgbClr val="33CCFF"/>
                </a:solidFill>
                <a:effectLst>
                  <a:outerShdw blurRad="38100" dist="38100" dir="2700000" algn="tl">
                    <a:srgbClr val="000000">
                      <a:alpha val="43137"/>
                    </a:srgbClr>
                  </a:outerShdw>
                </a:effectLst>
                <a:latin typeface="Times New Roman" pitchFamily="18" charset="0"/>
                <a:cs typeface="Times New Roman" pitchFamily="18" charset="0"/>
              </a:rPr>
              <a:t>MASTER SECRETS PROTECT SESSION KEYS IN TRANSIT.</a:t>
            </a:r>
          </a:p>
          <a:p>
            <a:endParaRPr lang="en-US" sz="2000" b="1" dirty="0">
              <a:solidFill>
                <a:srgbClr val="33CCFF"/>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Explosion 2 5"/>
          <p:cNvSpPr/>
          <p:nvPr/>
        </p:nvSpPr>
        <p:spPr>
          <a:xfrm>
            <a:off x="0" y="4143380"/>
            <a:ext cx="1785918" cy="1071570"/>
          </a:xfrm>
          <a:prstGeom prst="irregularSeal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smtClean="0">
                <a:latin typeface="Times New Roman" pitchFamily="18" charset="0"/>
                <a:cs typeface="Times New Roman" pitchFamily="18" charset="0"/>
              </a:rPr>
              <a:t>NOTE</a:t>
            </a:r>
            <a:endParaRPr lang="en-IN" sz="1100" b="1" dirty="0">
              <a:latin typeface="Times New Roman" pitchFamily="18" charset="0"/>
              <a:cs typeface="Times New Roman" pitchFamily="18" charset="0"/>
            </a:endParaRPr>
          </a:p>
        </p:txBody>
      </p:sp>
    </p:spTree>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304800" y="1676400"/>
            <a:ext cx="2971800" cy="4114800"/>
          </a:xfrm>
          <a:prstGeom prst="rect">
            <a:avLst/>
          </a:prstGeom>
          <a:solidFill>
            <a:schemeClr val="bg1"/>
          </a:solidFill>
          <a:ln w="12700" cap="sq">
            <a:solidFill>
              <a:schemeClr val="tx1"/>
            </a:solidFill>
            <a:miter lim="800000"/>
            <a:headEnd type="none" w="sm" len="sm"/>
            <a:tailEnd type="none" w="sm" len="sm"/>
          </a:ln>
          <a:effectLst/>
        </p:spPr>
        <p:txBody>
          <a:bodyPr wrap="none" anchor="ctr"/>
          <a:lstStyle/>
          <a:p>
            <a:pPr algn="ctr"/>
            <a:r>
              <a:rPr lang="en-US" b="1" dirty="0">
                <a:effectLst>
                  <a:outerShdw blurRad="38100" dist="38100" dir="2700000" algn="tl">
                    <a:srgbClr val="000000">
                      <a:alpha val="43137"/>
                    </a:srgbClr>
                  </a:outerShdw>
                </a:effectLst>
                <a:latin typeface="Times New Roman" pitchFamily="18" charset="0"/>
                <a:cs typeface="Times New Roman" pitchFamily="18" charset="0"/>
              </a:rPr>
              <a:t>Informing the server</a:t>
            </a:r>
          </a:p>
          <a:p>
            <a:pPr algn="ctr"/>
            <a:r>
              <a:rPr lang="en-US" b="1" dirty="0">
                <a:effectLst>
                  <a:outerShdw blurRad="38100" dist="38100" dir="2700000" algn="tl">
                    <a:srgbClr val="000000">
                      <a:alpha val="43137"/>
                    </a:srgbClr>
                  </a:outerShdw>
                </a:effectLst>
                <a:latin typeface="Times New Roman" pitchFamily="18" charset="0"/>
                <a:cs typeface="Times New Roman" pitchFamily="18" charset="0"/>
              </a:rPr>
              <a:t>that the future </a:t>
            </a:r>
          </a:p>
          <a:p>
            <a:pPr algn="ctr"/>
            <a:r>
              <a:rPr lang="en-US" b="1" dirty="0">
                <a:effectLst>
                  <a:outerShdw blurRad="38100" dist="38100" dir="2700000" algn="tl">
                    <a:srgbClr val="000000">
                      <a:alpha val="43137"/>
                    </a:srgbClr>
                  </a:outerShdw>
                </a:effectLst>
                <a:latin typeface="Times New Roman" pitchFamily="18" charset="0"/>
                <a:cs typeface="Times New Roman" pitchFamily="18" charset="0"/>
              </a:rPr>
              <a:t>message from here</a:t>
            </a:r>
          </a:p>
          <a:p>
            <a:pPr algn="ctr"/>
            <a:r>
              <a:rPr lang="en-US" b="1" dirty="0">
                <a:effectLst>
                  <a:outerShdw blurRad="38100" dist="38100" dir="2700000" algn="tl">
                    <a:srgbClr val="000000">
                      <a:alpha val="43137"/>
                    </a:srgbClr>
                  </a:outerShdw>
                </a:effectLst>
                <a:latin typeface="Times New Roman" pitchFamily="18" charset="0"/>
                <a:cs typeface="Times New Roman" pitchFamily="18" charset="0"/>
              </a:rPr>
              <a:t>will be encrypted with</a:t>
            </a:r>
          </a:p>
          <a:p>
            <a:pPr algn="ctr"/>
            <a:r>
              <a:rPr lang="en-US" b="1" dirty="0">
                <a:effectLst>
                  <a:outerShdw blurRad="38100" dist="38100" dir="2700000" algn="tl">
                    <a:srgbClr val="000000">
                      <a:alpha val="43137"/>
                    </a:srgbClr>
                  </a:outerShdw>
                </a:effectLst>
                <a:latin typeface="Times New Roman" pitchFamily="18" charset="0"/>
                <a:cs typeface="Times New Roman" pitchFamily="18" charset="0"/>
              </a:rPr>
              <a:t>the session key.</a:t>
            </a:r>
          </a:p>
          <a:p>
            <a:pPr algn="ct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a:p>
            <a:pPr algn="ctr"/>
            <a:r>
              <a:rPr lang="en-US" b="1" dirty="0">
                <a:effectLst>
                  <a:outerShdw blurRad="38100" dist="38100" dir="2700000" algn="tl">
                    <a:srgbClr val="000000">
                      <a:alpha val="43137"/>
                    </a:srgbClr>
                  </a:outerShdw>
                </a:effectLst>
                <a:latin typeface="Times New Roman" pitchFamily="18" charset="0"/>
                <a:cs typeface="Times New Roman" pitchFamily="18" charset="0"/>
              </a:rPr>
              <a:t>Then sends a separate</a:t>
            </a:r>
          </a:p>
          <a:p>
            <a:pPr algn="ctr"/>
            <a:r>
              <a:rPr lang="en-US" b="1" dirty="0">
                <a:effectLst>
                  <a:outerShdw blurRad="38100" dist="38100" dir="2700000" algn="tl">
                    <a:srgbClr val="000000">
                      <a:alpha val="43137"/>
                    </a:srgbClr>
                  </a:outerShdw>
                </a:effectLst>
                <a:latin typeface="Times New Roman" pitchFamily="18" charset="0"/>
                <a:cs typeface="Times New Roman" pitchFamily="18" charset="0"/>
              </a:rPr>
              <a:t>(encrypted) message</a:t>
            </a:r>
          </a:p>
          <a:p>
            <a:pPr algn="ctr"/>
            <a:r>
              <a:rPr lang="en-US" b="1" dirty="0">
                <a:effectLst>
                  <a:outerShdw blurRad="38100" dist="38100" dir="2700000" algn="tl">
                    <a:srgbClr val="000000">
                      <a:alpha val="43137"/>
                    </a:srgbClr>
                  </a:outerShdw>
                </a:effectLst>
                <a:latin typeface="Times New Roman" pitchFamily="18" charset="0"/>
                <a:cs typeface="Times New Roman" pitchFamily="18" charset="0"/>
              </a:rPr>
              <a:t>indicating that the </a:t>
            </a:r>
          </a:p>
          <a:p>
            <a:pPr algn="ctr"/>
            <a:r>
              <a:rPr lang="en-US" b="1" dirty="0">
                <a:effectLst>
                  <a:outerShdw blurRad="38100" dist="38100" dir="2700000" algn="tl">
                    <a:srgbClr val="000000">
                      <a:alpha val="43137"/>
                    </a:srgbClr>
                  </a:outerShdw>
                </a:effectLst>
                <a:latin typeface="Times New Roman" pitchFamily="18" charset="0"/>
                <a:cs typeface="Times New Roman" pitchFamily="18" charset="0"/>
              </a:rPr>
              <a:t>client portion of </a:t>
            </a:r>
          </a:p>
          <a:p>
            <a:pPr algn="ctr"/>
            <a:r>
              <a:rPr lang="en-US" b="1" dirty="0">
                <a:effectLst>
                  <a:outerShdw blurRad="38100" dist="38100" dir="2700000" algn="tl">
                    <a:srgbClr val="000000">
                      <a:alpha val="43137"/>
                    </a:srgbClr>
                  </a:outerShdw>
                </a:effectLst>
                <a:latin typeface="Times New Roman" pitchFamily="18" charset="0"/>
                <a:cs typeface="Times New Roman" pitchFamily="18" charset="0"/>
              </a:rPr>
              <a:t>handshake is finished.</a:t>
            </a:r>
          </a:p>
        </p:txBody>
      </p:sp>
      <p:sp>
        <p:nvSpPr>
          <p:cNvPr id="3" name="AutoShape 2"/>
          <p:cNvSpPr>
            <a:spLocks noChangeArrowheads="1"/>
          </p:cNvSpPr>
          <p:nvPr/>
        </p:nvSpPr>
        <p:spPr bwMode="auto">
          <a:xfrm>
            <a:off x="5334000" y="1524000"/>
            <a:ext cx="3352800" cy="4343400"/>
          </a:xfrm>
          <a:prstGeom prst="roundRect">
            <a:avLst>
              <a:gd name="adj" fmla="val 16667"/>
            </a:avLst>
          </a:prstGeom>
          <a:solidFill>
            <a:schemeClr val="bg1"/>
          </a:solidFill>
          <a:ln w="12700" cap="sq">
            <a:solidFill>
              <a:schemeClr val="tx1"/>
            </a:solidFill>
            <a:round/>
            <a:headEnd type="none" w="sm" len="sm"/>
            <a:tailEnd type="none" w="sm" len="sm"/>
          </a:ln>
          <a:effectLst/>
        </p:spPr>
        <p:txBody>
          <a:bodyPr wrap="none" anchor="ctr"/>
          <a:lstStyle/>
          <a:p>
            <a:pPr algn="ctr"/>
            <a:r>
              <a:rPr lang="en-US" b="1" dirty="0">
                <a:effectLst>
                  <a:outerShdw blurRad="38100" dist="38100" dir="2700000" algn="tl">
                    <a:srgbClr val="000000">
                      <a:alpha val="43137"/>
                    </a:srgbClr>
                  </a:outerShdw>
                </a:effectLst>
                <a:latin typeface="Times New Roman" pitchFamily="18" charset="0"/>
                <a:cs typeface="Times New Roman" pitchFamily="18" charset="0"/>
              </a:rPr>
              <a:t>Informing the client</a:t>
            </a:r>
          </a:p>
          <a:p>
            <a:pPr algn="ctr"/>
            <a:r>
              <a:rPr lang="en-US" b="1" dirty="0">
                <a:effectLst>
                  <a:outerShdw blurRad="38100" dist="38100" dir="2700000" algn="tl">
                    <a:srgbClr val="000000">
                      <a:alpha val="43137"/>
                    </a:srgbClr>
                  </a:outerShdw>
                </a:effectLst>
                <a:latin typeface="Times New Roman" pitchFamily="18" charset="0"/>
                <a:cs typeface="Times New Roman" pitchFamily="18" charset="0"/>
              </a:rPr>
              <a:t>that the future message</a:t>
            </a:r>
          </a:p>
          <a:p>
            <a:pPr algn="ctr"/>
            <a:r>
              <a:rPr lang="en-US" b="1" dirty="0">
                <a:effectLst>
                  <a:outerShdw blurRad="38100" dist="38100" dir="2700000" algn="tl">
                    <a:srgbClr val="000000">
                      <a:alpha val="43137"/>
                    </a:srgbClr>
                  </a:outerShdw>
                </a:effectLst>
                <a:latin typeface="Times New Roman" pitchFamily="18" charset="0"/>
                <a:cs typeface="Times New Roman" pitchFamily="18" charset="0"/>
              </a:rPr>
              <a:t>from here will be </a:t>
            </a:r>
          </a:p>
          <a:p>
            <a:pPr algn="ctr"/>
            <a:r>
              <a:rPr lang="en-US" b="1" dirty="0">
                <a:effectLst>
                  <a:outerShdw blurRad="38100" dist="38100" dir="2700000" algn="tl">
                    <a:srgbClr val="000000">
                      <a:alpha val="43137"/>
                    </a:srgbClr>
                  </a:outerShdw>
                </a:effectLst>
                <a:latin typeface="Times New Roman" pitchFamily="18" charset="0"/>
                <a:cs typeface="Times New Roman" pitchFamily="18" charset="0"/>
              </a:rPr>
              <a:t>encrypted with the </a:t>
            </a:r>
          </a:p>
          <a:p>
            <a:pPr algn="ctr"/>
            <a:r>
              <a:rPr lang="en-US" b="1" dirty="0">
                <a:effectLst>
                  <a:outerShdw blurRad="38100" dist="38100" dir="2700000" algn="tl">
                    <a:srgbClr val="000000">
                      <a:alpha val="43137"/>
                    </a:srgbClr>
                  </a:outerShdw>
                </a:effectLst>
                <a:latin typeface="Times New Roman" pitchFamily="18" charset="0"/>
                <a:cs typeface="Times New Roman" pitchFamily="18" charset="0"/>
              </a:rPr>
              <a:t>session key.</a:t>
            </a:r>
          </a:p>
          <a:p>
            <a:pPr algn="ct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a:p>
            <a:pPr algn="ctr"/>
            <a:r>
              <a:rPr lang="en-US" b="1" dirty="0">
                <a:effectLst>
                  <a:outerShdw blurRad="38100" dist="38100" dir="2700000" algn="tl">
                    <a:srgbClr val="000000">
                      <a:alpha val="43137"/>
                    </a:srgbClr>
                  </a:outerShdw>
                </a:effectLst>
                <a:latin typeface="Times New Roman" pitchFamily="18" charset="0"/>
                <a:cs typeface="Times New Roman" pitchFamily="18" charset="0"/>
              </a:rPr>
              <a:t>Then sends a separate</a:t>
            </a:r>
          </a:p>
          <a:p>
            <a:pPr algn="ctr"/>
            <a:r>
              <a:rPr lang="en-US" b="1" dirty="0">
                <a:effectLst>
                  <a:outerShdw blurRad="38100" dist="38100" dir="2700000" algn="tl">
                    <a:srgbClr val="000000">
                      <a:alpha val="43137"/>
                    </a:srgbClr>
                  </a:outerShdw>
                </a:effectLst>
                <a:latin typeface="Times New Roman" pitchFamily="18" charset="0"/>
                <a:cs typeface="Times New Roman" pitchFamily="18" charset="0"/>
              </a:rPr>
              <a:t>(encrypted) message</a:t>
            </a:r>
          </a:p>
          <a:p>
            <a:pPr algn="ctr"/>
            <a:r>
              <a:rPr lang="en-US" b="1" dirty="0">
                <a:effectLst>
                  <a:outerShdw blurRad="38100" dist="38100" dir="2700000" algn="tl">
                    <a:srgbClr val="000000">
                      <a:alpha val="43137"/>
                    </a:srgbClr>
                  </a:outerShdw>
                </a:effectLst>
                <a:latin typeface="Times New Roman" pitchFamily="18" charset="0"/>
                <a:cs typeface="Times New Roman" pitchFamily="18" charset="0"/>
              </a:rPr>
              <a:t>indicating that the server</a:t>
            </a:r>
          </a:p>
          <a:p>
            <a:pPr algn="ctr"/>
            <a:r>
              <a:rPr lang="en-US" b="1" dirty="0">
                <a:effectLst>
                  <a:outerShdw blurRad="38100" dist="38100" dir="2700000" algn="tl">
                    <a:srgbClr val="000000">
                      <a:alpha val="43137"/>
                    </a:srgbClr>
                  </a:outerShdw>
                </a:effectLst>
                <a:latin typeface="Times New Roman" pitchFamily="18" charset="0"/>
                <a:cs typeface="Times New Roman" pitchFamily="18" charset="0"/>
              </a:rPr>
              <a:t>portion of handshake</a:t>
            </a:r>
          </a:p>
          <a:p>
            <a:pPr algn="ctr"/>
            <a:r>
              <a:rPr lang="en-US" b="1" dirty="0">
                <a:effectLst>
                  <a:outerShdw blurRad="38100" dist="38100" dir="2700000" algn="tl">
                    <a:srgbClr val="000000">
                      <a:alpha val="43137"/>
                    </a:srgbClr>
                  </a:outerShdw>
                </a:effectLst>
                <a:latin typeface="Times New Roman" pitchFamily="18" charset="0"/>
                <a:cs typeface="Times New Roman" pitchFamily="18" charset="0"/>
              </a:rPr>
              <a:t>is finished.</a:t>
            </a:r>
          </a:p>
        </p:txBody>
      </p:sp>
      <p:sp>
        <p:nvSpPr>
          <p:cNvPr id="4" name="AutoShape 4"/>
          <p:cNvSpPr>
            <a:spLocks noChangeArrowheads="1"/>
          </p:cNvSpPr>
          <p:nvPr/>
        </p:nvSpPr>
        <p:spPr bwMode="auto">
          <a:xfrm>
            <a:off x="3286116" y="3071810"/>
            <a:ext cx="2000264" cy="1228732"/>
          </a:xfrm>
          <a:prstGeom prst="leftRightArrow">
            <a:avLst>
              <a:gd name="adj1" fmla="val 50000"/>
              <a:gd name="adj2" fmla="val 24774"/>
            </a:avLst>
          </a:prstGeom>
          <a:solidFill>
            <a:schemeClr val="bg1"/>
          </a:solidFill>
          <a:ln w="12700" cap="sq">
            <a:solidFill>
              <a:schemeClr val="tx1"/>
            </a:solidFill>
            <a:miter lim="800000"/>
            <a:headEnd type="none" w="sm" len="sm"/>
            <a:tailEnd type="none" w="sm" len="sm"/>
          </a:ln>
          <a:effectLst/>
        </p:spPr>
        <p:txBody>
          <a:bodyPr wrap="none" anchor="ctr"/>
          <a:lstStyle/>
          <a:p>
            <a:endParaRPr lang="en-IN"/>
          </a:p>
        </p:txBody>
      </p:sp>
    </p:spTree>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500042"/>
            <a:ext cx="7572428" cy="1323439"/>
          </a:xfrm>
          <a:prstGeom prst="rect">
            <a:avLst/>
          </a:prstGeom>
        </p:spPr>
        <p:txBody>
          <a:bodyPr wrap="square">
            <a:spAutoFit/>
          </a:bodyPr>
          <a:lstStyle/>
          <a:p>
            <a:r>
              <a:rPr lang="en-US" sz="2000" b="1" dirty="0" smtClean="0">
                <a:solidFill>
                  <a:srgbClr val="33CCFF"/>
                </a:solidFill>
                <a:effectLst>
                  <a:outerShdw blurRad="38100" dist="38100" dir="2700000" algn="tl">
                    <a:srgbClr val="000000">
                      <a:alpha val="43137"/>
                    </a:srgbClr>
                  </a:outerShdw>
                </a:effectLst>
                <a:latin typeface="Times New Roman" pitchFamily="18" charset="0"/>
                <a:cs typeface="Times New Roman" pitchFamily="18" charset="0"/>
              </a:rPr>
              <a:t>THE SSL HANDSHAKE IS NOW COMPLETE. THE SERVER AND THE CLIENT USE THE SESSION KEYS TO ENCRYPT AND DECRYPT THE DATA THEY SEND TO EACH OTHER AND TO VALIDATE ITS INTEGRITY.</a:t>
            </a:r>
            <a:endParaRPr lang="en-US" sz="2000" b="1" dirty="0">
              <a:solidFill>
                <a:srgbClr val="33CCFF"/>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Rectangle 2"/>
          <p:cNvSpPr/>
          <p:nvPr/>
        </p:nvSpPr>
        <p:spPr>
          <a:xfrm>
            <a:off x="500034" y="2214554"/>
            <a:ext cx="7929618" cy="1357322"/>
          </a:xfrm>
          <a:prstGeom prst="rect">
            <a:avLst/>
          </a:prstGeom>
        </p:spPr>
        <p:txBody>
          <a:bodyPr wrap="square">
            <a:spAutoFit/>
          </a:bodyPr>
          <a:lstStyle/>
          <a:p>
            <a:r>
              <a:rPr lang="en-US" sz="2000" b="1" dirty="0" smtClean="0">
                <a:solidFill>
                  <a:srgbClr val="33CCFF"/>
                </a:solidFill>
                <a:effectLst>
                  <a:outerShdw blurRad="38100" dist="38100" dir="2700000" algn="tl">
                    <a:srgbClr val="000000">
                      <a:alpha val="43137"/>
                    </a:srgbClr>
                  </a:outerShdw>
                </a:effectLst>
                <a:latin typeface="Times New Roman" pitchFamily="18" charset="0"/>
                <a:cs typeface="Times New Roman" pitchFamily="18" charset="0"/>
              </a:rPr>
              <a:t>NOTE THAT BOTH CLIENT AND SERVER AUTHENTICATION INVOLVE ENCRYPTING SOME PIECES OF DATA WITH ONE KEY OF A PUBLIC-PRIVATE KEY PAIR AND DECRYPTING IT WITH THE OTHER KEY.</a:t>
            </a:r>
            <a:endParaRPr lang="en-US" sz="2000" b="1" dirty="0">
              <a:solidFill>
                <a:srgbClr val="33CCFF"/>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1604" y="142852"/>
            <a:ext cx="6000792" cy="707886"/>
          </a:xfrm>
          <a:prstGeom prst="rect">
            <a:avLst/>
          </a:prstGeom>
        </p:spPr>
        <p:txBody>
          <a:bodyPr wrap="square">
            <a:spAutoFit/>
          </a:bodyPr>
          <a:lstStyle/>
          <a:p>
            <a:r>
              <a:rPr lang="en-US" sz="4000" u="sng" dirty="0" smtClean="0">
                <a:latin typeface="Copperplate Gothic Bold" pitchFamily="34" charset="0"/>
              </a:rPr>
              <a:t> ALGORITHM USED</a:t>
            </a:r>
            <a:endParaRPr lang="en-IN" sz="4000" u="sng" dirty="0">
              <a:latin typeface="Copperplate Gothic Bold" pitchFamily="34" charset="0"/>
            </a:endParaRPr>
          </a:p>
        </p:txBody>
      </p:sp>
      <p:sp>
        <p:nvSpPr>
          <p:cNvPr id="3" name="Rectangle 2"/>
          <p:cNvSpPr/>
          <p:nvPr/>
        </p:nvSpPr>
        <p:spPr>
          <a:xfrm>
            <a:off x="1142976" y="2357430"/>
            <a:ext cx="5715024" cy="2092881"/>
          </a:xfrm>
          <a:prstGeom prst="rect">
            <a:avLst/>
          </a:prstGeom>
        </p:spPr>
        <p:txBody>
          <a:bodyPr wrap="square">
            <a:spAutoFit/>
          </a:bodyPr>
          <a:lstStyle/>
          <a:p>
            <a:pPr marL="339725" indent="-339725">
              <a:buClr>
                <a:srgbClr val="FFFFFF"/>
              </a:buClr>
              <a:buFont typeface="Times New Roman" pitchFamily="16" charset="0"/>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600" b="1" dirty="0" err="1" smtClean="0">
                <a:effectLst>
                  <a:outerShdw blurRad="38100" dist="38100" dir="2700000" algn="tl">
                    <a:srgbClr val="000000">
                      <a:alpha val="43137"/>
                    </a:srgbClr>
                  </a:outerShdw>
                </a:effectLst>
                <a:latin typeface="Times New Roman" pitchFamily="18" charset="0"/>
                <a:cs typeface="Times New Roman" pitchFamily="18" charset="0"/>
              </a:rPr>
              <a:t>i</a:t>
            </a:r>
            <a:r>
              <a:rPr lang="en-US" sz="2600" b="1" dirty="0" smtClean="0">
                <a:effectLst>
                  <a:outerShdw blurRad="38100" dist="38100" dir="2700000" algn="tl">
                    <a:srgbClr val="000000">
                      <a:alpha val="43137"/>
                    </a:srgbClr>
                  </a:outerShdw>
                </a:effectLst>
                <a:latin typeface="Times New Roman" pitchFamily="18" charset="0"/>
                <a:cs typeface="Times New Roman" pitchFamily="18" charset="0"/>
              </a:rPr>
              <a:t>]  RSA</a:t>
            </a:r>
          </a:p>
          <a:p>
            <a:pPr marL="339725" indent="-339725">
              <a:buClr>
                <a:srgbClr val="FFFFFF"/>
              </a:buClr>
              <a:buFont typeface="Times New Roman" pitchFamily="16" charset="0"/>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US" sz="26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marL="339725" indent="-339725">
              <a:buClr>
                <a:srgbClr val="FFFFFF"/>
              </a:buClr>
              <a:buFont typeface="Times New Roman" pitchFamily="16" charset="0"/>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600" b="1" dirty="0">
                <a:effectLst>
                  <a:outerShdw blurRad="38100" dist="38100" dir="2700000" algn="tl">
                    <a:srgbClr val="000000">
                      <a:alpha val="43137"/>
                    </a:srgbClr>
                  </a:outerShdw>
                </a:effectLst>
                <a:latin typeface="Times New Roman" pitchFamily="18" charset="0"/>
                <a:cs typeface="Times New Roman" pitchFamily="18" charset="0"/>
              </a:rPr>
              <a:t>i</a:t>
            </a:r>
            <a:r>
              <a:rPr lang="en-US" sz="2600" b="1" dirty="0" smtClean="0">
                <a:effectLst>
                  <a:outerShdw blurRad="38100" dist="38100" dir="2700000" algn="tl">
                    <a:srgbClr val="000000">
                      <a:alpha val="43137"/>
                    </a:srgbClr>
                  </a:outerShdw>
                </a:effectLst>
                <a:latin typeface="Times New Roman" pitchFamily="18" charset="0"/>
                <a:cs typeface="Times New Roman" pitchFamily="18" charset="0"/>
              </a:rPr>
              <a:t>i] DES</a:t>
            </a:r>
          </a:p>
          <a:p>
            <a:pPr marL="339725" indent="-339725">
              <a:buClr>
                <a:srgbClr val="FFFFFF"/>
              </a:buClr>
              <a:buFont typeface="Times New Roman" pitchFamily="16" charset="0"/>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US" sz="26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marL="339725" indent="-339725">
              <a:buClr>
                <a:srgbClr val="FFFFFF"/>
              </a:buClr>
              <a:buFont typeface="Times New Roman" pitchFamily="16" charset="0"/>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600" b="1" dirty="0">
                <a:effectLst>
                  <a:outerShdw blurRad="38100" dist="38100" dir="2700000" algn="tl">
                    <a:srgbClr val="000000">
                      <a:alpha val="43137"/>
                    </a:srgbClr>
                  </a:outerShdw>
                </a:effectLst>
                <a:latin typeface="Times New Roman" pitchFamily="18" charset="0"/>
                <a:cs typeface="Times New Roman" pitchFamily="18" charset="0"/>
              </a:rPr>
              <a:t>i</a:t>
            </a:r>
            <a:r>
              <a:rPr lang="en-US" sz="2600" b="1" dirty="0" smtClean="0">
                <a:effectLst>
                  <a:outerShdw blurRad="38100" dist="38100" dir="2700000" algn="tl">
                    <a:srgbClr val="000000">
                      <a:alpha val="43137"/>
                    </a:srgbClr>
                  </a:outerShdw>
                </a:effectLst>
                <a:latin typeface="Times New Roman" pitchFamily="18" charset="0"/>
                <a:cs typeface="Times New Roman" pitchFamily="18" charset="0"/>
              </a:rPr>
              <a:t>ii] SHA-1</a:t>
            </a:r>
          </a:p>
        </p:txBody>
      </p:sp>
    </p:spTree>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42852"/>
            <a:ext cx="9144000" cy="1600438"/>
          </a:xfrm>
          <a:prstGeom prst="rect">
            <a:avLst/>
          </a:prstGeom>
        </p:spPr>
        <p:txBody>
          <a:bodyPr wrap="square">
            <a:spAutoFit/>
          </a:bodyPr>
          <a:lstStyle/>
          <a:p>
            <a:r>
              <a:rPr lang="en-US" b="1" dirty="0" smtClean="0"/>
              <a:t>          </a:t>
            </a:r>
            <a:r>
              <a:rPr lang="en-US" sz="4000" b="1" u="sng" dirty="0" smtClean="0">
                <a:latin typeface="Copperplate Gothic Bold" pitchFamily="34" charset="0"/>
              </a:rPr>
              <a:t>S/W &amp; H/W  REQUIREMENT </a:t>
            </a:r>
            <a:r>
              <a:rPr lang="en-US" sz="4000" b="1" dirty="0" smtClean="0">
                <a:latin typeface="Copperplate Gothic Bold" pitchFamily="34" charset="0"/>
              </a:rPr>
              <a:t>			</a:t>
            </a:r>
            <a:r>
              <a:rPr lang="en-US" sz="4000" b="1" u="sng" dirty="0" smtClean="0">
                <a:latin typeface="Copperplate Gothic Bold" pitchFamily="34" charset="0"/>
              </a:rPr>
              <a:t>SPECIFICATION</a:t>
            </a:r>
            <a:r>
              <a:rPr lang="en-IN" dirty="0" smtClean="0"/>
              <a:t/>
            </a:r>
            <a:br>
              <a:rPr lang="en-IN" dirty="0" smtClean="0"/>
            </a:br>
            <a:endParaRPr lang="en-IN" dirty="0"/>
          </a:p>
        </p:txBody>
      </p:sp>
      <p:sp>
        <p:nvSpPr>
          <p:cNvPr id="3" name="Rectangle 2"/>
          <p:cNvSpPr/>
          <p:nvPr/>
        </p:nvSpPr>
        <p:spPr>
          <a:xfrm>
            <a:off x="0" y="1500174"/>
            <a:ext cx="9144000" cy="4739759"/>
          </a:xfrm>
          <a:prstGeom prst="rect">
            <a:avLst/>
          </a:prstGeom>
        </p:spPr>
        <p:txBody>
          <a:bodyPr wrap="square">
            <a:spAutoFit/>
          </a:bodyPr>
          <a:lstStyle/>
          <a:p>
            <a:pPr>
              <a:buFont typeface="Times New Roman" pitchFamily="16" charset="0"/>
              <a:buNone/>
            </a:pPr>
            <a:endParaRPr lang="en-US" sz="2000" b="1" dirty="0" smtClean="0">
              <a:solidFill>
                <a:srgbClr val="33CCFF"/>
              </a:solidFill>
              <a:latin typeface="Times New Roman" pitchFamily="18" charset="0"/>
              <a:cs typeface="Times New Roman" pitchFamily="18" charset="0"/>
            </a:endParaRPr>
          </a:p>
          <a:p>
            <a:pPr>
              <a:buFont typeface="Times New Roman" pitchFamily="16" charset="0"/>
              <a:buNone/>
            </a:pPr>
            <a:endParaRPr lang="en-US" sz="2000" b="1" dirty="0">
              <a:solidFill>
                <a:srgbClr val="33CCFF"/>
              </a:solidFill>
              <a:latin typeface="Times New Roman" pitchFamily="18" charset="0"/>
              <a:cs typeface="Times New Roman" pitchFamily="18" charset="0"/>
            </a:endParaRPr>
          </a:p>
          <a:p>
            <a:pPr>
              <a:buFont typeface="Times New Roman" pitchFamily="16" charset="0"/>
              <a:buNone/>
            </a:pPr>
            <a:r>
              <a:rPr lang="en-US" sz="2000" b="1" dirty="0" smtClean="0">
                <a:solidFill>
                  <a:srgbClr val="33CCFF"/>
                </a:solidFill>
                <a:latin typeface="Times New Roman" pitchFamily="18" charset="0"/>
                <a:cs typeface="Times New Roman" pitchFamily="18" charset="0"/>
              </a:rPr>
              <a:t>SOFTWARE REQUIREMENT SPECIFICATION</a:t>
            </a:r>
            <a:endParaRPr lang="en-IN" sz="2000" dirty="0" smtClean="0">
              <a:solidFill>
                <a:srgbClr val="33CCFF"/>
              </a:solidFill>
              <a:latin typeface="Times New Roman" pitchFamily="18" charset="0"/>
              <a:cs typeface="Times New Roman" pitchFamily="18" charset="0"/>
            </a:endParaRPr>
          </a:p>
          <a:p>
            <a:pPr>
              <a:buFont typeface="Times New Roman" pitchFamily="16" charset="0"/>
              <a:buNone/>
            </a:pPr>
            <a:r>
              <a:rPr lang="en-US" dirty="0" smtClean="0">
                <a:solidFill>
                  <a:srgbClr val="33CCFF"/>
                </a:solidFill>
                <a:latin typeface="Times New Roman" pitchFamily="18" charset="0"/>
                <a:cs typeface="Times New Roman" pitchFamily="18" charset="0"/>
              </a:rPr>
              <a:t>	OPERATING SYSTEM:		WINDOWS XP</a:t>
            </a:r>
            <a:endParaRPr lang="en-IN" dirty="0" smtClean="0">
              <a:solidFill>
                <a:srgbClr val="33CCFF"/>
              </a:solidFill>
              <a:latin typeface="Times New Roman" pitchFamily="18" charset="0"/>
              <a:cs typeface="Times New Roman" pitchFamily="18" charset="0"/>
            </a:endParaRPr>
          </a:p>
          <a:p>
            <a:pPr>
              <a:buFont typeface="Times New Roman" pitchFamily="16" charset="0"/>
              <a:buNone/>
            </a:pPr>
            <a:r>
              <a:rPr lang="en-US" dirty="0" smtClean="0">
                <a:solidFill>
                  <a:srgbClr val="33CCFF"/>
                </a:solidFill>
                <a:latin typeface="Times New Roman" pitchFamily="18" charset="0"/>
                <a:cs typeface="Times New Roman" pitchFamily="18" charset="0"/>
              </a:rPr>
              <a:t>	LANGUAGE:			JAVA2SDK 1.5.0. VERSION</a:t>
            </a:r>
            <a:endParaRPr lang="en-IN" dirty="0" smtClean="0">
              <a:solidFill>
                <a:srgbClr val="33CCFF"/>
              </a:solidFill>
              <a:latin typeface="Times New Roman" pitchFamily="18" charset="0"/>
              <a:cs typeface="Times New Roman" pitchFamily="18" charset="0"/>
            </a:endParaRPr>
          </a:p>
          <a:p>
            <a:pPr>
              <a:buFont typeface="Times New Roman" pitchFamily="16" charset="0"/>
              <a:buNone/>
            </a:pPr>
            <a:r>
              <a:rPr lang="en-US" dirty="0" smtClean="0">
                <a:solidFill>
                  <a:srgbClr val="33CCFF"/>
                </a:solidFill>
                <a:latin typeface="Times New Roman" pitchFamily="18" charset="0"/>
                <a:cs typeface="Times New Roman" pitchFamily="18" charset="0"/>
              </a:rPr>
              <a:t>	DOCUMENTATION TOOL:		MS-WORD</a:t>
            </a:r>
          </a:p>
          <a:p>
            <a:pPr>
              <a:buFont typeface="Times New Roman" pitchFamily="16" charset="0"/>
              <a:buNone/>
            </a:pPr>
            <a:endParaRPr lang="en-IN" dirty="0" smtClean="0">
              <a:solidFill>
                <a:srgbClr val="33CCFF"/>
              </a:solidFill>
              <a:latin typeface="Times New Roman" pitchFamily="18" charset="0"/>
              <a:cs typeface="Times New Roman" pitchFamily="18" charset="0"/>
            </a:endParaRPr>
          </a:p>
          <a:p>
            <a:pPr>
              <a:buFont typeface="Times New Roman" pitchFamily="16" charset="0"/>
              <a:buNone/>
            </a:pPr>
            <a:r>
              <a:rPr lang="en-US" sz="2000" b="1" dirty="0" smtClean="0">
                <a:solidFill>
                  <a:srgbClr val="33CCFF"/>
                </a:solidFill>
                <a:latin typeface="Times New Roman" pitchFamily="18" charset="0"/>
                <a:cs typeface="Times New Roman" pitchFamily="18" charset="0"/>
              </a:rPr>
              <a:t>HARDWARE REQUIREMENT SPECIFICATION</a:t>
            </a:r>
            <a:endParaRPr lang="en-IN" sz="2000" dirty="0" smtClean="0">
              <a:solidFill>
                <a:srgbClr val="33CCFF"/>
              </a:solidFill>
              <a:latin typeface="Times New Roman" pitchFamily="18" charset="0"/>
              <a:cs typeface="Times New Roman" pitchFamily="18" charset="0"/>
            </a:endParaRPr>
          </a:p>
          <a:p>
            <a:pPr>
              <a:buFont typeface="Times New Roman" pitchFamily="16" charset="0"/>
              <a:buNone/>
            </a:pPr>
            <a:r>
              <a:rPr lang="en-US" dirty="0" smtClean="0">
                <a:solidFill>
                  <a:srgbClr val="33CCFF"/>
                </a:solidFill>
                <a:latin typeface="Times New Roman" pitchFamily="18" charset="0"/>
                <a:cs typeface="Times New Roman" pitchFamily="18" charset="0"/>
              </a:rPr>
              <a:t>	PROCESSOR:			PENTIUM</a:t>
            </a:r>
            <a:endParaRPr lang="en-IN" dirty="0" smtClean="0">
              <a:solidFill>
                <a:srgbClr val="33CCFF"/>
              </a:solidFill>
              <a:latin typeface="Times New Roman" pitchFamily="18" charset="0"/>
              <a:cs typeface="Times New Roman" pitchFamily="18" charset="0"/>
            </a:endParaRPr>
          </a:p>
          <a:p>
            <a:pPr>
              <a:buFont typeface="Times New Roman" pitchFamily="16" charset="0"/>
              <a:buNone/>
            </a:pPr>
            <a:r>
              <a:rPr lang="en-US" dirty="0" smtClean="0">
                <a:solidFill>
                  <a:srgbClr val="33CCFF"/>
                </a:solidFill>
                <a:latin typeface="Times New Roman" pitchFamily="18" charset="0"/>
                <a:cs typeface="Times New Roman" pitchFamily="18" charset="0"/>
              </a:rPr>
              <a:t>	SPEED:				250 MHZ TO 833MHZ</a:t>
            </a:r>
            <a:endParaRPr lang="en-IN" dirty="0" smtClean="0">
              <a:solidFill>
                <a:srgbClr val="33CCFF"/>
              </a:solidFill>
              <a:latin typeface="Times New Roman" pitchFamily="18" charset="0"/>
              <a:cs typeface="Times New Roman" pitchFamily="18" charset="0"/>
            </a:endParaRPr>
          </a:p>
          <a:p>
            <a:pPr>
              <a:buFont typeface="Times New Roman" pitchFamily="16" charset="0"/>
              <a:buNone/>
            </a:pPr>
            <a:r>
              <a:rPr lang="en-US" dirty="0" smtClean="0">
                <a:solidFill>
                  <a:srgbClr val="33CCFF"/>
                </a:solidFill>
                <a:latin typeface="Times New Roman" pitchFamily="18" charset="0"/>
                <a:cs typeface="Times New Roman" pitchFamily="18" charset="0"/>
              </a:rPr>
              <a:t>	RAM:				512 MB</a:t>
            </a:r>
            <a:endParaRPr lang="en-IN" dirty="0" smtClean="0">
              <a:solidFill>
                <a:srgbClr val="33CCFF"/>
              </a:solidFill>
              <a:latin typeface="Times New Roman" pitchFamily="18" charset="0"/>
              <a:cs typeface="Times New Roman" pitchFamily="18" charset="0"/>
            </a:endParaRPr>
          </a:p>
          <a:p>
            <a:pPr>
              <a:buFont typeface="Times New Roman" pitchFamily="16" charset="0"/>
              <a:buNone/>
            </a:pPr>
            <a:r>
              <a:rPr lang="en-US" dirty="0" smtClean="0">
                <a:solidFill>
                  <a:srgbClr val="33CCFF"/>
                </a:solidFill>
                <a:latin typeface="Times New Roman" pitchFamily="18" charset="0"/>
                <a:cs typeface="Times New Roman" pitchFamily="18" charset="0"/>
              </a:rPr>
              <a:t>	HARD DISK:			40 GB</a:t>
            </a:r>
            <a:endParaRPr lang="en-IN" dirty="0" smtClean="0">
              <a:solidFill>
                <a:srgbClr val="33CCFF"/>
              </a:solidFill>
              <a:latin typeface="Times New Roman" pitchFamily="18" charset="0"/>
              <a:cs typeface="Times New Roman" pitchFamily="18" charset="0"/>
            </a:endParaRPr>
          </a:p>
          <a:p>
            <a:pPr>
              <a:buFont typeface="Times New Roman" pitchFamily="16" charset="0"/>
              <a:buNone/>
            </a:pPr>
            <a:r>
              <a:rPr lang="en-US" dirty="0" smtClean="0">
                <a:solidFill>
                  <a:srgbClr val="33CCFF"/>
                </a:solidFill>
                <a:latin typeface="Times New Roman" pitchFamily="18" charset="0"/>
                <a:cs typeface="Times New Roman" pitchFamily="18" charset="0"/>
              </a:rPr>
              <a:t>	NETWORK:			LAN</a:t>
            </a:r>
            <a:endParaRPr lang="en-IN" dirty="0" smtClean="0">
              <a:solidFill>
                <a:srgbClr val="33CCFF"/>
              </a:solidFill>
              <a:latin typeface="Times New Roman" pitchFamily="18" charset="0"/>
              <a:cs typeface="Times New Roman" pitchFamily="18" charset="0"/>
            </a:endParaRPr>
          </a:p>
          <a:p>
            <a:pPr>
              <a:buFont typeface="Times New Roman" pitchFamily="16" charset="0"/>
              <a:buNone/>
            </a:pPr>
            <a:r>
              <a:rPr lang="en-US" dirty="0" smtClean="0">
                <a:solidFill>
                  <a:srgbClr val="33CCFF"/>
                </a:solidFill>
                <a:latin typeface="Times New Roman" pitchFamily="18" charset="0"/>
                <a:cs typeface="Times New Roman" pitchFamily="18" charset="0"/>
              </a:rPr>
              <a:t>	LAN SPEED:			100Mbps</a:t>
            </a:r>
            <a:endParaRPr lang="en-IN" dirty="0" smtClean="0">
              <a:solidFill>
                <a:srgbClr val="33CCFF"/>
              </a:solidFill>
              <a:latin typeface="Times New Roman" pitchFamily="18" charset="0"/>
              <a:cs typeface="Times New Roman" pitchFamily="18" charset="0"/>
            </a:endParaRPr>
          </a:p>
          <a:p>
            <a:pPr>
              <a:buFont typeface="Times New Roman" pitchFamily="16" charset="0"/>
              <a:buNone/>
            </a:pPr>
            <a:r>
              <a:rPr lang="en-US" sz="2400" dirty="0" smtClean="0">
                <a:solidFill>
                  <a:srgbClr val="33CCFF"/>
                </a:solidFill>
                <a:latin typeface="Times New Roman" pitchFamily="18" charset="0"/>
                <a:cs typeface="Times New Roman" pitchFamily="18" charset="0"/>
              </a:rPr>
              <a:t> </a:t>
            </a:r>
            <a:endParaRPr lang="en-IN" sz="2400" dirty="0" smtClean="0">
              <a:solidFill>
                <a:srgbClr val="33CCFF"/>
              </a:solidFill>
              <a:latin typeface="Times New Roman" pitchFamily="18" charset="0"/>
              <a:cs typeface="Times New Roman" pitchFamily="18" charset="0"/>
            </a:endParaRPr>
          </a:p>
          <a:p>
            <a:pPr>
              <a:buFont typeface="Times New Roman" pitchFamily="16" charset="0"/>
              <a:buNone/>
            </a:pPr>
            <a:endParaRPr lang="en-IN" dirty="0" smtClean="0">
              <a:solidFill>
                <a:srgbClr val="33CCFF"/>
              </a:solidFill>
              <a:latin typeface="Times New Roman" pitchFamily="18" charset="0"/>
              <a:cs typeface="Times New Roman" pitchFamily="18" charset="0"/>
            </a:endParaRPr>
          </a:p>
        </p:txBody>
      </p:sp>
    </p:spTree>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14421"/>
            <a:ext cx="9144000" cy="5643579"/>
          </a:xfrm>
        </p:spPr>
        <p:txBody>
          <a:bodyPr>
            <a:normAutofit fontScale="90000"/>
          </a:bodyPr>
          <a:lstStyle/>
          <a:p>
            <a:r>
              <a:rPr lang="en-US" sz="2600" dirty="0" smtClean="0">
                <a:latin typeface="Times New Roman" pitchFamily="18" charset="0"/>
                <a:cs typeface="Times New Roman" pitchFamily="18" charset="0"/>
              </a:rPr>
              <a:t>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EASE OF IMPLEMENTATION</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FOR NETWORK APPLICATION DEVELOPERS</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AS EASY AS IMPLEMENTING 					UNSECURED SOCKETS</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FOR NETWORK IMPLEMENTATION 				DEVELOPERS</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SIMPLY ADD LAYER TO ESTABLISHED 			NETWORK PROTOCOL STACK</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FOR USERS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ONLY  NEED TO AUTHORIZE 					CERTIFICATES</a:t>
            </a:r>
            <a:br>
              <a:rPr lang="en-US" sz="2600" dirty="0" smtClean="0">
                <a:latin typeface="Times New Roman" pitchFamily="18" charset="0"/>
                <a:cs typeface="Times New Roman" pitchFamily="18" charset="0"/>
              </a:rPr>
            </a:br>
            <a:endParaRPr lang="en-IN" sz="2600" dirty="0">
              <a:latin typeface="Times New Roman" pitchFamily="18" charset="0"/>
              <a:cs typeface="Times New Roman" pitchFamily="18" charset="0"/>
            </a:endParaRPr>
          </a:p>
        </p:txBody>
      </p:sp>
      <p:sp>
        <p:nvSpPr>
          <p:cNvPr id="3" name="Text Placeholder 2"/>
          <p:cNvSpPr>
            <a:spLocks noGrp="1"/>
          </p:cNvSpPr>
          <p:nvPr>
            <p:ph type="body" idx="1"/>
          </p:nvPr>
        </p:nvSpPr>
        <p:spPr>
          <a:xfrm>
            <a:off x="1142976" y="142852"/>
            <a:ext cx="6629400" cy="857256"/>
          </a:xfrm>
        </p:spPr>
        <p:txBody>
          <a:bodyPr>
            <a:normAutofit/>
          </a:bodyPr>
          <a:lstStyle/>
          <a:p>
            <a:pPr algn="ctr"/>
            <a:r>
              <a:rPr lang="en-US" sz="4000" b="1" u="sng" dirty="0" smtClean="0">
                <a:effectLst>
                  <a:outerShdw blurRad="38100" dist="38100" dir="2700000" algn="tl">
                    <a:srgbClr val="000000">
                      <a:alpha val="43137"/>
                    </a:srgbClr>
                  </a:outerShdw>
                </a:effectLst>
                <a:latin typeface="Copperplate Gothic Bold" pitchFamily="34" charset="0"/>
              </a:rPr>
              <a:t>Benefits</a:t>
            </a:r>
            <a:endParaRPr lang="en-IN" sz="4000" b="1" u="sng" dirty="0">
              <a:effectLst>
                <a:outerShdw blurRad="38100" dist="38100" dir="2700000" algn="tl">
                  <a:srgbClr val="000000">
                    <a:alpha val="43137"/>
                  </a:srgbClr>
                </a:outerShdw>
              </a:effectLst>
              <a:latin typeface="Copperplate Gothic Bold" pitchFamily="34" charset="0"/>
            </a:endParaRPr>
          </a:p>
        </p:txBody>
      </p:sp>
      <p:sp>
        <p:nvSpPr>
          <p:cNvPr id="4" name="Chevron 3"/>
          <p:cNvSpPr/>
          <p:nvPr/>
        </p:nvSpPr>
        <p:spPr>
          <a:xfrm>
            <a:off x="714348" y="1643050"/>
            <a:ext cx="214314" cy="2143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 name="Lightning Bolt 4"/>
          <p:cNvSpPr/>
          <p:nvPr/>
        </p:nvSpPr>
        <p:spPr>
          <a:xfrm>
            <a:off x="1500166" y="5072074"/>
            <a:ext cx="357190" cy="21431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Lightning Bolt 5"/>
          <p:cNvSpPr/>
          <p:nvPr/>
        </p:nvSpPr>
        <p:spPr>
          <a:xfrm>
            <a:off x="1500166" y="3357562"/>
            <a:ext cx="357190" cy="21431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Lightning Bolt 6"/>
          <p:cNvSpPr/>
          <p:nvPr/>
        </p:nvSpPr>
        <p:spPr>
          <a:xfrm>
            <a:off x="1500166" y="1928802"/>
            <a:ext cx="357190" cy="21431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Elbow Connector 8"/>
          <p:cNvCxnSpPr/>
          <p:nvPr/>
        </p:nvCxnSpPr>
        <p:spPr>
          <a:xfrm>
            <a:off x="2357422" y="2357430"/>
            <a:ext cx="357190" cy="1428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a:xfrm>
            <a:off x="2357422" y="5429264"/>
            <a:ext cx="357190" cy="1428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a:off x="2357422" y="4071942"/>
            <a:ext cx="357190" cy="1428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71546"/>
            <a:ext cx="9144000" cy="5786453"/>
          </a:xfrm>
        </p:spPr>
        <p:txBody>
          <a:bodyPr>
            <a:normAutofit/>
          </a:bodyPr>
          <a:lstStyle/>
          <a:p>
            <a:r>
              <a:rPr lang="en-US" sz="2600" dirty="0" smtClean="0">
                <a:latin typeface="Times New Roman" pitchFamily="18" charset="0"/>
                <a:cs typeface="Times New Roman" pitchFamily="18" charset="0"/>
              </a:rPr>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MORE BANDWIDTH NEEDED</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SLOWER</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NEEDS A DEDICATED PORT – 443 FOR HTTPS</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ASSUMES RELIABLE TRANSPORT FOR 	UNDERLYING TRANSPORT PROTOCOL</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NO UDP</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		IMPLICATIONS FOR STREAMING MEDIA, 		VoIP</a:t>
            </a:r>
            <a:br>
              <a:rPr lang="en-US" sz="2600" dirty="0" smtClean="0">
                <a:latin typeface="Times New Roman" pitchFamily="18" charset="0"/>
                <a:cs typeface="Times New Roman" pitchFamily="18" charset="0"/>
              </a:rPr>
            </a:br>
            <a:endParaRPr lang="en-IN" sz="2600" dirty="0">
              <a:latin typeface="Times New Roman" pitchFamily="18" charset="0"/>
              <a:cs typeface="Times New Roman" pitchFamily="18" charset="0"/>
            </a:endParaRPr>
          </a:p>
        </p:txBody>
      </p:sp>
      <p:sp>
        <p:nvSpPr>
          <p:cNvPr id="3" name="Text Placeholder 2"/>
          <p:cNvSpPr>
            <a:spLocks noGrp="1"/>
          </p:cNvSpPr>
          <p:nvPr>
            <p:ph type="body" idx="1"/>
          </p:nvPr>
        </p:nvSpPr>
        <p:spPr>
          <a:xfrm>
            <a:off x="928662" y="142852"/>
            <a:ext cx="6629400" cy="785818"/>
          </a:xfrm>
        </p:spPr>
        <p:txBody>
          <a:bodyPr>
            <a:normAutofit/>
          </a:bodyPr>
          <a:lstStyle/>
          <a:p>
            <a:pPr algn="ctr"/>
            <a:r>
              <a:rPr lang="en-US" sz="4000" b="1" u="sng" dirty="0" smtClean="0">
                <a:latin typeface="Copperplate Gothic Bold" pitchFamily="34" charset="0"/>
              </a:rPr>
              <a:t>DRAWBACKS</a:t>
            </a:r>
            <a:endParaRPr lang="en-IN" sz="4000" b="1" u="sng" dirty="0">
              <a:latin typeface="Copperplate Gothic Bold" pitchFamily="34" charset="0"/>
            </a:endParaRPr>
          </a:p>
        </p:txBody>
      </p:sp>
      <p:sp>
        <p:nvSpPr>
          <p:cNvPr id="4" name="Chevron 3"/>
          <p:cNvSpPr/>
          <p:nvPr/>
        </p:nvSpPr>
        <p:spPr>
          <a:xfrm>
            <a:off x="714348" y="1571612"/>
            <a:ext cx="214314" cy="2143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 name="Chevron 4"/>
          <p:cNvSpPr/>
          <p:nvPr/>
        </p:nvSpPr>
        <p:spPr>
          <a:xfrm>
            <a:off x="714348" y="3929066"/>
            <a:ext cx="214314" cy="2143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 name="Chevron 5"/>
          <p:cNvSpPr/>
          <p:nvPr/>
        </p:nvSpPr>
        <p:spPr>
          <a:xfrm>
            <a:off x="714348" y="2357430"/>
            <a:ext cx="214314" cy="2143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7" name="Chevron 6"/>
          <p:cNvSpPr/>
          <p:nvPr/>
        </p:nvSpPr>
        <p:spPr>
          <a:xfrm>
            <a:off x="714348" y="3143248"/>
            <a:ext cx="214314" cy="2143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 name="Lightning Bolt 7"/>
          <p:cNvSpPr/>
          <p:nvPr/>
        </p:nvSpPr>
        <p:spPr>
          <a:xfrm>
            <a:off x="1428728" y="4643446"/>
            <a:ext cx="357190" cy="21431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Lightning Bolt 8"/>
          <p:cNvSpPr/>
          <p:nvPr/>
        </p:nvSpPr>
        <p:spPr>
          <a:xfrm>
            <a:off x="1428728" y="5000636"/>
            <a:ext cx="357190" cy="21431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77000"/>
            <a:lum/>
          </a:blip>
          <a:srcRect/>
          <a:stretch>
            <a:fillRect l="31000" t="9000" r="-77000" b="-2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1472" y="3214686"/>
            <a:ext cx="6629400" cy="3786214"/>
          </a:xfrm>
        </p:spPr>
        <p:txBody>
          <a:bodyPr/>
          <a:lstStyle/>
          <a:p>
            <a:r>
              <a:rPr lang="en-US" dirty="0" smtClean="0"/>
              <a:t/>
            </a:r>
            <a:br>
              <a:rPr lang="en-US" dirty="0" smtClean="0"/>
            </a:br>
            <a:r>
              <a:rPr lang="en-IN" dirty="0" smtClean="0"/>
              <a:t/>
            </a:r>
            <a:br>
              <a:rPr lang="en-IN" dirty="0" smtClean="0"/>
            </a:br>
            <a:r>
              <a:rPr lang="en-IN" sz="5000" dirty="0" smtClean="0">
                <a:latin typeface="Algerian" pitchFamily="82" charset="0"/>
              </a:rPr>
              <a:t>thank you…..</a:t>
            </a:r>
            <a:endParaRPr lang="en-IN" dirty="0"/>
          </a:p>
        </p:txBody>
      </p:sp>
    </p:spTree>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opperplate Gothic Bold" pitchFamily="34" charset="0"/>
              </a:rPr>
              <a:t>   </a:t>
            </a:r>
            <a:r>
              <a:rPr lang="en-US" u="sng" dirty="0" smtClean="0">
                <a:latin typeface="Copperplate Gothic Bold" pitchFamily="34" charset="0"/>
              </a:rPr>
              <a:t>introduction</a:t>
            </a:r>
            <a:endParaRPr lang="en-IN" u="sng" dirty="0">
              <a:latin typeface="Copperplate Gothic Bold" pitchFamily="34" charset="0"/>
            </a:endParaRPr>
          </a:p>
        </p:txBody>
      </p:sp>
      <p:sp>
        <p:nvSpPr>
          <p:cNvPr id="3" name="Content Placeholder 2"/>
          <p:cNvSpPr>
            <a:spLocks noGrp="1"/>
          </p:cNvSpPr>
          <p:nvPr>
            <p:ph idx="1"/>
          </p:nvPr>
        </p:nvSpPr>
        <p:spPr>
          <a:xfrm>
            <a:off x="0" y="1285860"/>
            <a:ext cx="9144000" cy="5429288"/>
          </a:xfrm>
        </p:spPr>
        <p:txBody>
          <a:bodyPr>
            <a:noAutofit/>
          </a:bodyPr>
          <a:lstStyle/>
          <a:p>
            <a:pPr>
              <a:buNone/>
            </a:pPr>
            <a:r>
              <a:rPr lang="en-IN" sz="1600" dirty="0" smtClean="0"/>
              <a:t>		</a:t>
            </a:r>
            <a:r>
              <a:rPr lang="en-IN" sz="1600" dirty="0" smtClean="0">
                <a:latin typeface="Times New Roman" pitchFamily="18" charset="0"/>
                <a:cs typeface="Times New Roman" pitchFamily="18" charset="0"/>
              </a:rPr>
              <a:t>    </a:t>
            </a:r>
            <a:r>
              <a:rPr lang="en-IN" sz="1800" b="1" dirty="0" smtClean="0">
                <a:solidFill>
                  <a:srgbClr val="33CCFF"/>
                </a:solidFill>
                <a:effectLst>
                  <a:outerShdw blurRad="38100" dist="38100" dir="2700000" algn="tl">
                    <a:srgbClr val="000000">
                      <a:alpha val="43137"/>
                    </a:srgbClr>
                  </a:outerShdw>
                </a:effectLst>
                <a:latin typeface="Times New Roman" pitchFamily="18" charset="0"/>
                <a:cs typeface="Times New Roman" pitchFamily="18" charset="0"/>
              </a:rPr>
              <a:t>This project deals with the Secure Sockets Layer Protocol. Today, we rely heavily on the Internet for electronic data transfer, financial transactions, communication, and information retrieval and so on. Be it the success and smooth operation of a business enterprise or the convenience of the general public, the Internet has become the answer for many of our needs. But any breach in the confidentiality and integrity of the data transferred over the Internet can nullify the advantages offered and cause great loss and inconvenience to the user. Thus, the growing use of Internet necessitates the development of a protocol that would make ‘secure and reliable transfer of data’ possible and at the same time, would be flexible enough to incorporate changes as the need arises.</a:t>
            </a:r>
          </a:p>
          <a:p>
            <a:pPr>
              <a:buNone/>
            </a:pPr>
            <a:r>
              <a:rPr lang="en-IN" sz="1800" b="1" dirty="0" smtClean="0">
                <a:solidFill>
                  <a:srgbClr val="33CCFF"/>
                </a:solidFill>
                <a:effectLst>
                  <a:outerShdw blurRad="38100" dist="38100" dir="2700000" algn="tl">
                    <a:srgbClr val="000000">
                      <a:alpha val="43137"/>
                    </a:srgbClr>
                  </a:outerShdw>
                </a:effectLst>
                <a:latin typeface="Times New Roman" pitchFamily="18" charset="0"/>
                <a:cs typeface="Times New Roman" pitchFamily="18" charset="0"/>
              </a:rPr>
              <a:t>                      Secure Sockets Layer (SSL) is one such protocol that has gained widespread popularity because of its various attractions like efficiency, cryptographic security, interoperability, and extensibility.</a:t>
            </a:r>
          </a:p>
          <a:p>
            <a:pPr>
              <a:buNone/>
            </a:pPr>
            <a:r>
              <a:rPr lang="en-IN" sz="1800" b="1" dirty="0" smtClean="0">
                <a:solidFill>
                  <a:srgbClr val="33CCFF"/>
                </a:solidFill>
                <a:effectLst>
                  <a:outerShdw blurRad="38100" dist="38100" dir="2700000" algn="tl">
                    <a:srgbClr val="000000">
                      <a:alpha val="43137"/>
                    </a:srgbClr>
                  </a:outerShdw>
                </a:effectLst>
                <a:latin typeface="Times New Roman" pitchFamily="18" charset="0"/>
                <a:cs typeface="Times New Roman" pitchFamily="18" charset="0"/>
              </a:rPr>
              <a:t>                      This project deals with the implementation of the Secure Sockets Layer protocol. Here we are mainly concerned with the implementation of the client and server entities and the SSL transaction between them. This transaction comprises of the authentication, key exchange and bulk data transfer. Our implementation guarantees secure and reliable communication (message exchange) and data transfer (files) between the two entities</a:t>
            </a:r>
            <a:r>
              <a:rPr lang="en-IN" sz="1600" dirty="0" smtClean="0">
                <a:solidFill>
                  <a:srgbClr val="33CCFF"/>
                </a:solidFill>
                <a:latin typeface="Times New Roman" pitchFamily="18" charset="0"/>
                <a:cs typeface="Times New Roman" pitchFamily="18" charset="0"/>
              </a:rPr>
              <a:t>.</a:t>
            </a:r>
          </a:p>
          <a:p>
            <a:pPr>
              <a:buNone/>
            </a:pPr>
            <a:endParaRPr lang="en-IN" sz="1600" dirty="0"/>
          </a:p>
        </p:txBody>
      </p:sp>
    </p:spTree>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u="sng" dirty="0" smtClean="0">
                <a:effectLst>
                  <a:outerShdw blurRad="38100" dist="38100" dir="2700000" algn="tl">
                    <a:srgbClr val="000000">
                      <a:alpha val="43137"/>
                    </a:srgbClr>
                  </a:outerShdw>
                </a:effectLst>
                <a:latin typeface="Copperplate Gothic Bold" pitchFamily="34" charset="0"/>
              </a:rPr>
              <a:t>history</a:t>
            </a:r>
            <a:endParaRPr lang="en-IN" sz="4000" b="1" u="sng" dirty="0">
              <a:effectLst>
                <a:outerShdw blurRad="38100" dist="38100" dir="2700000" algn="tl">
                  <a:srgbClr val="000000">
                    <a:alpha val="43137"/>
                  </a:srgbClr>
                </a:outerShdw>
              </a:effectLst>
              <a:latin typeface="Copperplate Gothic Bold" pitchFamily="34" charset="0"/>
            </a:endParaRPr>
          </a:p>
        </p:txBody>
      </p:sp>
      <p:sp>
        <p:nvSpPr>
          <p:cNvPr id="4" name="Rectangle 3"/>
          <p:cNvSpPr txBox="1">
            <a:spLocks noChangeArrowheads="1"/>
          </p:cNvSpPr>
          <p:nvPr/>
        </p:nvSpPr>
        <p:spPr>
          <a:xfrm>
            <a:off x="457200" y="1600200"/>
            <a:ext cx="8229600" cy="4972072"/>
          </a:xfrm>
          <a:prstGeom prst="rect">
            <a:avLst/>
          </a:prstGeom>
        </p:spPr>
        <p:txBody>
          <a:bodyPr vert="horz">
            <a:normAutofit lnSpcReduction="10000"/>
          </a:bodyPr>
          <a:lstStyle/>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en-US" sz="2600" b="1" i="0" u="none" strike="noStrike" kern="1200" cap="none" spc="0" normalizeH="0" baseline="0" noProof="0" dirty="0" smtClean="0">
              <a:ln>
                <a:noFill/>
              </a:ln>
              <a:solidFill>
                <a:srgbClr val="33CCFF"/>
              </a:solidFill>
              <a:effectLst>
                <a:outerShdw blurRad="38100" dist="38100" dir="2700000" algn="tl">
                  <a:srgbClr val="000000">
                    <a:alpha val="43137"/>
                  </a:srgbClr>
                </a:outerShdw>
              </a:effectLst>
              <a:uLnTx/>
              <a:uFillTx/>
              <a:latin typeface="Copperplate Gothic Bold" pitchFamily="34" charset="0"/>
            </a:endParaRP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sz="2600" b="1" i="0" u="none" strike="noStrike" kern="1200" cap="none" spc="0" normalizeH="0" baseline="0" noProof="0" dirty="0" smtClean="0">
                <a:ln>
                  <a:noFill/>
                </a:ln>
                <a:solidFill>
                  <a:srgbClr val="33CCFF"/>
                </a:solidFill>
                <a:effectLst>
                  <a:outerShdw blurRad="38100" dist="38100" dir="2700000" algn="tl">
                    <a:srgbClr val="000000">
                      <a:alpha val="43137"/>
                    </a:srgbClr>
                  </a:outerShdw>
                </a:effectLst>
                <a:uLnTx/>
                <a:uFillTx/>
                <a:latin typeface="Copperplate Gothic Bold" pitchFamily="34" charset="0"/>
              </a:rPr>
              <a:t>Need for secure web communication</a:t>
            </a: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en-US" sz="2600" b="1" i="0" u="none" strike="noStrike" kern="1200" cap="none" spc="0" normalizeH="0" baseline="0" noProof="0" dirty="0" smtClean="0">
              <a:ln>
                <a:noFill/>
              </a:ln>
              <a:solidFill>
                <a:srgbClr val="33CCFF"/>
              </a:solidFill>
              <a:effectLst>
                <a:outerShdw blurRad="38100" dist="38100" dir="2700000" algn="tl">
                  <a:srgbClr val="000000">
                    <a:alpha val="43137"/>
                  </a:srgbClr>
                </a:outerShdw>
              </a:effectLst>
              <a:uLnTx/>
              <a:uFillTx/>
              <a:latin typeface="Copperplate Gothic Bold" pitchFamily="34" charset="0"/>
            </a:endParaRP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sz="2600" b="1" i="0" u="none" strike="noStrike" kern="1200" cap="none" spc="0" normalizeH="0" baseline="0" noProof="0" dirty="0" smtClean="0">
                <a:ln>
                  <a:noFill/>
                </a:ln>
                <a:solidFill>
                  <a:srgbClr val="33CCFF"/>
                </a:solidFill>
                <a:effectLst>
                  <a:outerShdw blurRad="38100" dist="38100" dir="2700000" algn="tl">
                    <a:srgbClr val="000000">
                      <a:alpha val="43137"/>
                    </a:srgbClr>
                  </a:outerShdw>
                </a:effectLst>
                <a:uLnTx/>
                <a:uFillTx/>
                <a:latin typeface="Copperplate Gothic Bold" pitchFamily="34" charset="0"/>
              </a:rPr>
              <a:t>Netscape</a:t>
            </a:r>
          </a:p>
          <a:p>
            <a:pPr marL="722376" marR="0" lvl="1" indent="-274320" algn="l" defTabSz="914400" rtl="0" eaLnBrk="1" fontAlgn="auto" latinLnBrk="0" hangingPunct="1">
              <a:lnSpc>
                <a:spcPct val="100000"/>
              </a:lnSpc>
              <a:spcBef>
                <a:spcPct val="20000"/>
              </a:spcBef>
              <a:spcAft>
                <a:spcPts val="0"/>
              </a:spcAft>
              <a:buClr>
                <a:schemeClr val="accent1"/>
              </a:buClr>
              <a:buSzPct val="90000"/>
              <a:buFont typeface="Wingdings 2"/>
              <a:buChar char=""/>
              <a:tabLst/>
              <a:defRPr/>
            </a:pPr>
            <a:endParaRPr kumimoji="0" lang="en-US" sz="2000" b="1" i="0" u="none" strike="noStrike" kern="1200" cap="none" spc="0" normalizeH="0" baseline="0" noProof="0" dirty="0" smtClean="0">
              <a:ln>
                <a:noFill/>
              </a:ln>
              <a:solidFill>
                <a:srgbClr val="33CCFF"/>
              </a:solidFill>
              <a:effectLst>
                <a:outerShdw blurRad="38100" dist="38100" dir="2700000" algn="tl">
                  <a:srgbClr val="000000">
                    <a:alpha val="43137"/>
                  </a:srgbClr>
                </a:outerShdw>
              </a:effectLst>
              <a:uLnTx/>
              <a:uFillTx/>
              <a:latin typeface="Copperplate Gothic Bold" pitchFamily="34" charset="0"/>
            </a:endParaRPr>
          </a:p>
          <a:p>
            <a:pPr marL="722376" marR="0" lvl="1" indent="-274320" algn="l" defTabSz="914400" rtl="0" eaLnBrk="1" fontAlgn="auto" latinLnBrk="0" hangingPunct="1">
              <a:lnSpc>
                <a:spcPct val="100000"/>
              </a:lnSpc>
              <a:spcBef>
                <a:spcPct val="20000"/>
              </a:spcBef>
              <a:spcAft>
                <a:spcPts val="0"/>
              </a:spcAft>
              <a:buClr>
                <a:schemeClr val="accent1"/>
              </a:buClr>
              <a:buSzPct val="90000"/>
              <a:buFont typeface="Wingdings 2"/>
              <a:buChar char=""/>
              <a:tabLst/>
              <a:defRPr/>
            </a:pPr>
            <a:r>
              <a:rPr kumimoji="0" lang="en-US" sz="2000" b="1" i="0" u="none" strike="noStrike" kern="1200" cap="none" spc="0" normalizeH="0" baseline="0" noProof="0" dirty="0" smtClean="0">
                <a:ln>
                  <a:noFill/>
                </a:ln>
                <a:solidFill>
                  <a:srgbClr val="33CCFF"/>
                </a:solidFill>
                <a:effectLst>
                  <a:outerShdw blurRad="38100" dist="38100" dir="2700000" algn="tl">
                    <a:srgbClr val="000000">
                      <a:alpha val="43137"/>
                    </a:srgbClr>
                  </a:outerShdw>
                </a:effectLst>
                <a:uLnTx/>
                <a:uFillTx/>
                <a:latin typeface="Copperplate Gothic Bold" pitchFamily="34" charset="0"/>
              </a:rPr>
              <a:t>Worried especially about credit card transaction over the web</a:t>
            </a:r>
          </a:p>
          <a:p>
            <a:pPr marL="722376" marR="0" lvl="1" indent="-274320" algn="l" defTabSz="914400" rtl="0" eaLnBrk="1" fontAlgn="auto" latinLnBrk="0" hangingPunct="1">
              <a:lnSpc>
                <a:spcPct val="100000"/>
              </a:lnSpc>
              <a:spcBef>
                <a:spcPct val="20000"/>
              </a:spcBef>
              <a:spcAft>
                <a:spcPts val="0"/>
              </a:spcAft>
              <a:buClr>
                <a:schemeClr val="accent1"/>
              </a:buClr>
              <a:buSzPct val="90000"/>
              <a:buFont typeface="Wingdings 2"/>
              <a:buChar char=""/>
              <a:tabLst/>
              <a:defRPr/>
            </a:pPr>
            <a:endParaRPr kumimoji="0" lang="en-US" sz="2000" b="1" i="0" u="none" strike="noStrike" kern="1200" cap="none" spc="0" normalizeH="0" baseline="0" noProof="0" dirty="0" smtClean="0">
              <a:ln>
                <a:noFill/>
              </a:ln>
              <a:solidFill>
                <a:srgbClr val="33CCFF"/>
              </a:solidFill>
              <a:effectLst>
                <a:outerShdw blurRad="38100" dist="38100" dir="2700000" algn="tl">
                  <a:srgbClr val="000000">
                    <a:alpha val="43137"/>
                  </a:srgbClr>
                </a:outerShdw>
              </a:effectLst>
              <a:uLnTx/>
              <a:uFillTx/>
              <a:latin typeface="Copperplate Gothic Bold" pitchFamily="34" charset="0"/>
            </a:endParaRPr>
          </a:p>
          <a:p>
            <a:pPr marL="722376" marR="0" lvl="1" indent="-274320" algn="l" defTabSz="914400" rtl="0" eaLnBrk="1" fontAlgn="auto" latinLnBrk="0" hangingPunct="1">
              <a:lnSpc>
                <a:spcPct val="100000"/>
              </a:lnSpc>
              <a:spcBef>
                <a:spcPct val="20000"/>
              </a:spcBef>
              <a:spcAft>
                <a:spcPts val="0"/>
              </a:spcAft>
              <a:buClr>
                <a:schemeClr val="accent1"/>
              </a:buClr>
              <a:buSzPct val="90000"/>
              <a:buFont typeface="Wingdings 2"/>
              <a:buChar char=""/>
              <a:tabLst/>
              <a:defRPr/>
            </a:pPr>
            <a:r>
              <a:rPr kumimoji="0" lang="en-US" sz="2000" b="1" i="0" u="none" strike="noStrike" kern="1200" cap="none" spc="0" normalizeH="0" baseline="0" noProof="0" dirty="0" smtClean="0">
                <a:ln>
                  <a:noFill/>
                </a:ln>
                <a:solidFill>
                  <a:srgbClr val="33CCFF"/>
                </a:solidFill>
                <a:effectLst>
                  <a:outerShdw blurRad="38100" dist="38100" dir="2700000" algn="tl">
                    <a:srgbClr val="000000">
                      <a:alpha val="43137"/>
                    </a:srgbClr>
                  </a:outerShdw>
                </a:effectLst>
                <a:uLnTx/>
                <a:uFillTx/>
                <a:latin typeface="Copperplate Gothic Bold" pitchFamily="34" charset="0"/>
              </a:rPr>
              <a:t>Also worried about ease of implementation since they wanted this to be industry-standard, not proprietary</a:t>
            </a:r>
          </a:p>
          <a:p>
            <a:pPr marL="722376" marR="0" lvl="1" indent="-274320" algn="l" defTabSz="914400" rtl="0" eaLnBrk="1" fontAlgn="auto" latinLnBrk="0" hangingPunct="1">
              <a:lnSpc>
                <a:spcPct val="100000"/>
              </a:lnSpc>
              <a:spcBef>
                <a:spcPct val="20000"/>
              </a:spcBef>
              <a:spcAft>
                <a:spcPts val="0"/>
              </a:spcAft>
              <a:buClr>
                <a:schemeClr val="accent1"/>
              </a:buClr>
              <a:buSzPct val="90000"/>
              <a:buFont typeface="Wingdings 2"/>
              <a:buChar char=""/>
              <a:tabLst/>
              <a:defRPr/>
            </a:pPr>
            <a:endParaRPr kumimoji="0" lang="en-US" sz="2000" b="1" i="0" u="none" strike="noStrike" kern="1200" cap="none" spc="0" normalizeH="0" baseline="0" noProof="0" dirty="0" smtClean="0">
              <a:ln>
                <a:noFill/>
              </a:ln>
              <a:solidFill>
                <a:srgbClr val="33CCFF"/>
              </a:solidFill>
              <a:effectLst>
                <a:outerShdw blurRad="38100" dist="38100" dir="2700000" algn="tl">
                  <a:srgbClr val="000000">
                    <a:alpha val="43137"/>
                  </a:srgbClr>
                </a:outerShdw>
              </a:effectLst>
              <a:uLnTx/>
              <a:uFillTx/>
              <a:latin typeface="Copperplate Gothic Bold" pitchFamily="34" charset="0"/>
            </a:endParaRPr>
          </a:p>
          <a:p>
            <a:pPr marL="722376" marR="0" lvl="1" indent="-274320" algn="l" defTabSz="914400" rtl="0" eaLnBrk="1" fontAlgn="auto" latinLnBrk="0" hangingPunct="1">
              <a:lnSpc>
                <a:spcPct val="100000"/>
              </a:lnSpc>
              <a:spcBef>
                <a:spcPct val="20000"/>
              </a:spcBef>
              <a:spcAft>
                <a:spcPts val="0"/>
              </a:spcAft>
              <a:buClr>
                <a:schemeClr val="accent1"/>
              </a:buClr>
              <a:buSzPct val="90000"/>
              <a:buFont typeface="Wingdings 2"/>
              <a:buChar char=""/>
              <a:tabLst/>
              <a:defRPr/>
            </a:pPr>
            <a:r>
              <a:rPr kumimoji="0" lang="en-US" sz="2000" b="1" i="0" u="none" strike="noStrike" kern="1200" cap="none" spc="0" normalizeH="0" baseline="0" noProof="0" dirty="0" smtClean="0">
                <a:ln>
                  <a:noFill/>
                </a:ln>
                <a:solidFill>
                  <a:srgbClr val="33CCFF"/>
                </a:solidFill>
                <a:effectLst>
                  <a:outerShdw blurRad="38100" dist="38100" dir="2700000" algn="tl">
                    <a:srgbClr val="000000">
                      <a:alpha val="43137"/>
                    </a:srgbClr>
                  </a:outerShdw>
                </a:effectLst>
                <a:uLnTx/>
                <a:uFillTx/>
                <a:latin typeface="Copperplate Gothic Bold" pitchFamily="34" charset="0"/>
              </a:rPr>
              <a:t>SSLv1 - 1994</a:t>
            </a:r>
            <a:endParaRPr kumimoji="0" lang="en-US" sz="2000" b="1" i="0" u="none" strike="noStrike" kern="1200" cap="none" spc="0" normalizeH="0" baseline="0" noProof="0" dirty="0">
              <a:ln>
                <a:noFill/>
              </a:ln>
              <a:solidFill>
                <a:srgbClr val="33CCFF"/>
              </a:solidFill>
              <a:effectLst>
                <a:outerShdw blurRad="38100" dist="38100" dir="2700000" algn="tl">
                  <a:srgbClr val="000000">
                    <a:alpha val="43137"/>
                  </a:srgbClr>
                </a:outerShdw>
              </a:effectLst>
              <a:uLnTx/>
              <a:uFillTx/>
              <a:latin typeface="Copperplate Gothic Bold" pitchFamily="34" charset="0"/>
            </a:endParaRPr>
          </a:p>
        </p:txBody>
      </p:sp>
    </p:spTree>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u="sng" dirty="0" smtClean="0">
                <a:effectLst>
                  <a:outerShdw blurRad="38100" dist="38100" dir="2700000" algn="tl">
                    <a:srgbClr val="000000">
                      <a:alpha val="43137"/>
                    </a:srgbClr>
                  </a:outerShdw>
                </a:effectLst>
                <a:latin typeface="Comic Sans MS" pitchFamily="66" charset="0"/>
              </a:rPr>
              <a:t>SSLv2</a:t>
            </a:r>
            <a:endParaRPr lang="en-IN" sz="4000" b="1" u="sng" dirty="0">
              <a:effectLst>
                <a:outerShdw blurRad="38100" dist="38100" dir="2700000" algn="tl">
                  <a:srgbClr val="000000">
                    <a:alpha val="43137"/>
                  </a:srgbClr>
                </a:outerShdw>
              </a:effectLst>
              <a:latin typeface="Comic Sans MS" pitchFamily="66" charset="0"/>
            </a:endParaRPr>
          </a:p>
        </p:txBody>
      </p:sp>
      <p:sp>
        <p:nvSpPr>
          <p:cNvPr id="4" name="Rectangle 3"/>
          <p:cNvSpPr txBox="1">
            <a:spLocks noChangeArrowheads="1"/>
          </p:cNvSpPr>
          <p:nvPr/>
        </p:nvSpPr>
        <p:spPr>
          <a:xfrm>
            <a:off x="0" y="1600200"/>
            <a:ext cx="9144000" cy="5257800"/>
          </a:xfrm>
          <a:prstGeom prst="rect">
            <a:avLst/>
          </a:prstGeom>
        </p:spPr>
        <p:txBody>
          <a:bodyPr vert="horz">
            <a:normAutofit fontScale="85000" lnSpcReduction="20000"/>
          </a:bodyPr>
          <a:lstStyle/>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sz="3000" b="1" i="0" u="none" strike="noStrike" kern="1200" cap="none" spc="0" normalizeH="0" baseline="0" noProof="0" dirty="0" smtClean="0">
                <a:ln>
                  <a:noFill/>
                </a:ln>
                <a:solidFill>
                  <a:srgbClr val="33CCFF"/>
                </a:solidFill>
                <a:effectLst>
                  <a:outerShdw blurRad="38100" dist="38100" dir="2700000" algn="tl">
                    <a:srgbClr val="000000">
                      <a:alpha val="43137"/>
                    </a:srgbClr>
                  </a:outerShdw>
                </a:effectLst>
                <a:uLnTx/>
                <a:uFillTx/>
                <a:latin typeface="Times New Roman" pitchFamily="18" charset="0"/>
                <a:cs typeface="Times New Roman" pitchFamily="18" charset="0"/>
              </a:rPr>
              <a:t>SSLv2 ALSO RELEASED IN 1994</a:t>
            </a:r>
          </a:p>
          <a:p>
            <a:pPr marL="722376" marR="0" lvl="1" indent="-274320" algn="l" defTabSz="914400" rtl="0" eaLnBrk="1" fontAlgn="auto" latinLnBrk="0" hangingPunct="1">
              <a:lnSpc>
                <a:spcPct val="100000"/>
              </a:lnSpc>
              <a:spcBef>
                <a:spcPct val="20000"/>
              </a:spcBef>
              <a:spcAft>
                <a:spcPts val="0"/>
              </a:spcAft>
              <a:buClr>
                <a:schemeClr val="accent1"/>
              </a:buClr>
              <a:buSzPct val="90000"/>
              <a:buFont typeface="Wingdings 2"/>
              <a:buChar char=""/>
              <a:tabLst/>
              <a:defRPr/>
            </a:pPr>
            <a:r>
              <a:rPr kumimoji="0" lang="en-US" sz="2600" b="1" i="0" u="none" strike="noStrike" kern="1200" cap="none" spc="0" normalizeH="0" baseline="0" noProof="0" dirty="0" smtClean="0">
                <a:ln>
                  <a:noFill/>
                </a:ln>
                <a:solidFill>
                  <a:srgbClr val="33CCFF"/>
                </a:solidFill>
                <a:effectLst>
                  <a:outerShdw blurRad="38100" dist="38100" dir="2700000" algn="tl">
                    <a:srgbClr val="000000">
                      <a:alpha val="43137"/>
                    </a:srgbClr>
                  </a:outerShdw>
                </a:effectLst>
                <a:uLnTx/>
                <a:uFillTx/>
                <a:latin typeface="Times New Roman" pitchFamily="18" charset="0"/>
                <a:cs typeface="Times New Roman" pitchFamily="18" charset="0"/>
              </a:rPr>
              <a:t>SSLv1 WASN’T WIDELY IMPLEMENTED</a:t>
            </a: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en-US" sz="3000" b="1" i="0" u="none" strike="noStrike" kern="1200" cap="none" spc="0" normalizeH="0" baseline="0" noProof="0" dirty="0" smtClean="0">
              <a:ln>
                <a:noFill/>
              </a:ln>
              <a:solidFill>
                <a:srgbClr val="33CCFF"/>
              </a:solidFill>
              <a:effectLst>
                <a:outerShdw blurRad="38100" dist="38100" dir="2700000" algn="tl">
                  <a:srgbClr val="000000">
                    <a:alpha val="43137"/>
                  </a:srgbClr>
                </a:outerShdw>
              </a:effectLst>
              <a:uLnTx/>
              <a:uFillTx/>
              <a:latin typeface="Times New Roman" pitchFamily="18" charset="0"/>
              <a:cs typeface="Times New Roman" pitchFamily="18" charset="0"/>
            </a:endParaRP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sz="3000" b="1" i="0" u="none" strike="noStrike" kern="1200" cap="none" spc="0" normalizeH="0" baseline="0" noProof="0" dirty="0" smtClean="0">
                <a:ln>
                  <a:noFill/>
                </a:ln>
                <a:solidFill>
                  <a:srgbClr val="33CCFF"/>
                </a:solidFill>
                <a:effectLst>
                  <a:outerShdw blurRad="38100" dist="38100" dir="2700000" algn="tl">
                    <a:srgbClr val="000000">
                      <a:alpha val="43137"/>
                    </a:srgbClr>
                  </a:outerShdw>
                </a:effectLst>
                <a:uLnTx/>
                <a:uFillTx/>
                <a:latin typeface="Times New Roman" pitchFamily="18" charset="0"/>
                <a:cs typeface="Times New Roman" pitchFamily="18" charset="0"/>
              </a:rPr>
              <a:t>RULES FOR ESTABLISHING SECURE CONNECTION</a:t>
            </a: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en-US" sz="3000" b="1" i="0" u="none" strike="noStrike" kern="1200" cap="none" spc="0" normalizeH="0" baseline="0" noProof="0" dirty="0" smtClean="0">
              <a:ln>
                <a:noFill/>
              </a:ln>
              <a:solidFill>
                <a:srgbClr val="33CCFF"/>
              </a:solidFill>
              <a:effectLst>
                <a:outerShdw blurRad="38100" dist="38100" dir="2700000" algn="tl">
                  <a:srgbClr val="000000">
                    <a:alpha val="43137"/>
                  </a:srgbClr>
                </a:outerShdw>
              </a:effectLst>
              <a:uLnTx/>
              <a:uFillTx/>
              <a:latin typeface="Times New Roman" pitchFamily="18" charset="0"/>
              <a:cs typeface="Times New Roman" pitchFamily="18" charset="0"/>
            </a:endParaRP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sz="3000" b="1" i="0" u="none" strike="noStrike" kern="1200" cap="none" spc="0" normalizeH="0" baseline="0" noProof="0" dirty="0" smtClean="0">
                <a:ln>
                  <a:noFill/>
                </a:ln>
                <a:solidFill>
                  <a:srgbClr val="33CCFF"/>
                </a:solidFill>
                <a:effectLst>
                  <a:outerShdw blurRad="38100" dist="38100" dir="2700000" algn="tl">
                    <a:srgbClr val="000000">
                      <a:alpha val="43137"/>
                    </a:srgbClr>
                  </a:outerShdw>
                </a:effectLst>
                <a:uLnTx/>
                <a:uFillTx/>
                <a:latin typeface="Times New Roman" pitchFamily="18" charset="0"/>
                <a:cs typeface="Times New Roman" pitchFamily="18" charset="0"/>
              </a:rPr>
              <a:t>RULES FOR PUBLIC KEY ENCRYPTION</a:t>
            </a: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en-US" sz="3000" b="1" i="0" u="none" strike="noStrike" kern="1200" cap="none" spc="0" normalizeH="0" baseline="0" noProof="0" dirty="0" smtClean="0">
              <a:ln>
                <a:noFill/>
              </a:ln>
              <a:solidFill>
                <a:srgbClr val="33CCFF"/>
              </a:solidFill>
              <a:effectLst>
                <a:outerShdw blurRad="38100" dist="38100" dir="2700000" algn="tl">
                  <a:srgbClr val="000000">
                    <a:alpha val="43137"/>
                  </a:srgbClr>
                </a:outerShdw>
              </a:effectLst>
              <a:uLnTx/>
              <a:uFillTx/>
              <a:latin typeface="Times New Roman" pitchFamily="18" charset="0"/>
              <a:cs typeface="Times New Roman" pitchFamily="18" charset="0"/>
            </a:endParaRP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sz="3000" b="1" i="0" u="none" strike="noStrike" kern="1200" cap="none" spc="0" normalizeH="0" baseline="0" noProof="0" dirty="0" smtClean="0">
                <a:ln>
                  <a:noFill/>
                </a:ln>
                <a:solidFill>
                  <a:srgbClr val="33CCFF"/>
                </a:solidFill>
                <a:effectLst>
                  <a:outerShdw blurRad="38100" dist="38100" dir="2700000" algn="tl">
                    <a:srgbClr val="000000">
                      <a:alpha val="43137"/>
                    </a:srgbClr>
                  </a:outerShdw>
                </a:effectLst>
                <a:uLnTx/>
                <a:uFillTx/>
                <a:latin typeface="Times New Roman" pitchFamily="18" charset="0"/>
                <a:cs typeface="Times New Roman" pitchFamily="18" charset="0"/>
              </a:rPr>
              <a:t>OPTIONAL CERTIFICATE-BASED AUTHENTICATION FOR SERVERS AND EVEN CLIENTS</a:t>
            </a: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en-US" sz="3000" b="1" i="0" u="none" strike="noStrike" kern="1200" cap="none" spc="0" normalizeH="0" baseline="0" noProof="0" dirty="0" smtClean="0">
              <a:ln>
                <a:noFill/>
              </a:ln>
              <a:solidFill>
                <a:srgbClr val="33CCFF"/>
              </a:solidFill>
              <a:effectLst>
                <a:outerShdw blurRad="38100" dist="38100" dir="2700000" algn="tl">
                  <a:srgbClr val="000000">
                    <a:alpha val="43137"/>
                  </a:srgbClr>
                </a:outerShdw>
              </a:effectLst>
              <a:uLnTx/>
              <a:uFillTx/>
              <a:latin typeface="Times New Roman" pitchFamily="18" charset="0"/>
              <a:cs typeface="Times New Roman" pitchFamily="18" charset="0"/>
            </a:endParaRP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sz="3000" b="1" i="0" u="none" strike="noStrike" kern="1200" cap="none" spc="0" normalizeH="0" baseline="0" noProof="0" dirty="0" smtClean="0">
                <a:ln>
                  <a:noFill/>
                </a:ln>
                <a:solidFill>
                  <a:srgbClr val="33CCFF"/>
                </a:solidFill>
                <a:effectLst>
                  <a:outerShdw blurRad="38100" dist="38100" dir="2700000" algn="tl">
                    <a:srgbClr val="000000">
                      <a:alpha val="43137"/>
                    </a:srgbClr>
                  </a:outerShdw>
                </a:effectLst>
                <a:uLnTx/>
                <a:uFillTx/>
                <a:latin typeface="Times New Roman" pitchFamily="18" charset="0"/>
                <a:cs typeface="Times New Roman" pitchFamily="18" charset="0"/>
              </a:rPr>
              <a:t>FLEXIBLE</a:t>
            </a:r>
          </a:p>
          <a:p>
            <a:pPr marL="722376" marR="0" lvl="1" indent="-274320" algn="l" defTabSz="914400" rtl="0" eaLnBrk="1" fontAlgn="auto" latinLnBrk="0" hangingPunct="1">
              <a:lnSpc>
                <a:spcPct val="100000"/>
              </a:lnSpc>
              <a:spcBef>
                <a:spcPct val="20000"/>
              </a:spcBef>
              <a:spcAft>
                <a:spcPts val="0"/>
              </a:spcAft>
              <a:buClr>
                <a:schemeClr val="accent1"/>
              </a:buClr>
              <a:buSzPct val="90000"/>
              <a:buFont typeface="Wingdings 2"/>
              <a:buChar char=""/>
              <a:tabLst/>
              <a:defRPr/>
            </a:pPr>
            <a:r>
              <a:rPr kumimoji="0" lang="en-US" sz="2600" b="1" i="0" u="none" strike="noStrike" kern="1200" cap="none" spc="0" normalizeH="0" baseline="0" noProof="0" dirty="0" smtClean="0">
                <a:ln>
                  <a:noFill/>
                </a:ln>
                <a:solidFill>
                  <a:srgbClr val="33CCFF"/>
                </a:solidFill>
                <a:effectLst>
                  <a:outerShdw blurRad="38100" dist="38100" dir="2700000" algn="tl">
                    <a:srgbClr val="000000">
                      <a:alpha val="43137"/>
                    </a:srgbClr>
                  </a:outerShdw>
                </a:effectLst>
                <a:uLnTx/>
                <a:uFillTx/>
                <a:latin typeface="Times New Roman" pitchFamily="18" charset="0"/>
                <a:cs typeface="Times New Roman" pitchFamily="18" charset="0"/>
              </a:rPr>
              <a:t>NO SPECIFICALLY REQUIRED ENCRYPTION, COMPRESSION, OR KEY GENERATION ALGORITHM</a:t>
            </a:r>
            <a:endParaRPr kumimoji="0" lang="en-US" sz="2600" b="1" i="0" u="none" strike="noStrike" kern="1200" cap="none" spc="0" normalizeH="0" baseline="0" noProof="0" dirty="0">
              <a:ln>
                <a:noFill/>
              </a:ln>
              <a:solidFill>
                <a:srgbClr val="33CCFF"/>
              </a:solidFill>
              <a:effectLst>
                <a:outerShdw blurRad="38100" dist="38100" dir="2700000" algn="tl">
                  <a:srgbClr val="000000">
                    <a:alpha val="43137"/>
                  </a:srgbClr>
                </a:outerShdw>
              </a:effectLst>
              <a:uLnTx/>
              <a:uFillTx/>
              <a:latin typeface="Times New Roman" pitchFamily="18" charset="0"/>
              <a:cs typeface="Times New Roman" pitchFamily="18" charset="0"/>
            </a:endParaRPr>
          </a:p>
        </p:txBody>
      </p:sp>
    </p:spTree>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00108"/>
            <a:ext cx="9144000" cy="5857891"/>
          </a:xfrm>
        </p:spPr>
        <p:txBody>
          <a:bodyPr>
            <a:normAutofit fontScale="90000"/>
          </a:bodyPr>
          <a:lstStyle/>
          <a:p>
            <a: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smtClean="0">
                <a:effectLst/>
              </a:rPr>
              <a:t/>
            </a:r>
            <a:br>
              <a:rPr lang="en-US" sz="2400" dirty="0" smtClean="0">
                <a:effectLst/>
              </a:rPr>
            </a:br>
            <a:r>
              <a:rPr lang="en-US" sz="2400" dirty="0" smtClean="0">
                <a:effectLst/>
              </a:rPr>
              <a:t>	</a:t>
            </a:r>
            <a:r>
              <a:rPr lang="en-US" sz="2400" b="0" dirty="0" smtClean="0">
                <a:effectLst/>
                <a:latin typeface="Times New Roman" pitchFamily="18" charset="0"/>
                <a:cs typeface="Times New Roman" pitchFamily="18" charset="0"/>
              </a:rPr>
              <a:t>**</a:t>
            </a:r>
            <a:r>
              <a:rPr lang="en-US" sz="2400" b="0" u="sng" dirty="0" smtClean="0">
                <a:effectLst/>
                <a:latin typeface="Times New Roman" pitchFamily="18" charset="0"/>
                <a:cs typeface="Times New Roman" pitchFamily="18" charset="0"/>
              </a:rPr>
              <a:t>Authenticating the client and server to each other:-</a:t>
            </a:r>
            <a:r>
              <a:rPr lang="en-US" sz="2400" b="0" dirty="0" smtClean="0">
                <a:effectLst/>
                <a:latin typeface="Times New Roman" pitchFamily="18" charset="0"/>
                <a:cs typeface="Times New Roman" pitchFamily="18" charset="0"/>
              </a:rPr>
              <a:t> </a:t>
            </a:r>
            <a:br>
              <a:rPr lang="en-US" sz="2400" b="0" dirty="0" smtClean="0">
                <a:effectLst/>
                <a:latin typeface="Times New Roman" pitchFamily="18" charset="0"/>
                <a:cs typeface="Times New Roman" pitchFamily="18" charset="0"/>
              </a:rPr>
            </a:br>
            <a:r>
              <a:rPr lang="en-US" sz="2400" b="0" dirty="0" smtClean="0">
                <a:effectLst/>
                <a:latin typeface="Times New Roman" pitchFamily="18" charset="0"/>
                <a:cs typeface="Times New Roman" pitchFamily="18" charset="0"/>
              </a:rPr>
              <a:t>								The SSL protocol supports the use of standard key cryptographic techniques (public key encryption) to authenticate the communicating parties to each other.</a:t>
            </a:r>
            <a:r>
              <a:rPr lang="en-IN" sz="2400" b="0" dirty="0" smtClean="0">
                <a:effectLst/>
                <a:latin typeface="Times New Roman" pitchFamily="18" charset="0"/>
                <a:cs typeface="Times New Roman" pitchFamily="18" charset="0"/>
              </a:rPr>
              <a:t> </a:t>
            </a:r>
            <a:br>
              <a:rPr lang="en-IN" sz="2400" b="0" dirty="0" smtClean="0">
                <a:effectLst/>
                <a:latin typeface="Times New Roman" pitchFamily="18" charset="0"/>
                <a:cs typeface="Times New Roman" pitchFamily="18" charset="0"/>
              </a:rPr>
            </a:br>
            <a:r>
              <a:rPr lang="en-IN" sz="2400" b="0" dirty="0" smtClean="0">
                <a:effectLst/>
                <a:latin typeface="Times New Roman" pitchFamily="18" charset="0"/>
                <a:cs typeface="Times New Roman" pitchFamily="18" charset="0"/>
              </a:rPr>
              <a:t>   	</a:t>
            </a:r>
            <a:br>
              <a:rPr lang="en-IN" sz="2400" b="0" dirty="0" smtClean="0">
                <a:effectLst/>
                <a:latin typeface="Times New Roman" pitchFamily="18" charset="0"/>
                <a:cs typeface="Times New Roman" pitchFamily="18" charset="0"/>
              </a:rPr>
            </a:br>
            <a:r>
              <a:rPr lang="en-IN" sz="2400" b="0" dirty="0" smtClean="0">
                <a:effectLst/>
                <a:latin typeface="Times New Roman" pitchFamily="18" charset="0"/>
                <a:cs typeface="Times New Roman" pitchFamily="18" charset="0"/>
              </a:rPr>
              <a:t>	**</a:t>
            </a:r>
            <a:r>
              <a:rPr lang="en-IN" sz="2400" b="0" u="sng" dirty="0" smtClean="0">
                <a:effectLst/>
                <a:latin typeface="Times New Roman" pitchFamily="18" charset="0"/>
                <a:cs typeface="Times New Roman" pitchFamily="18" charset="0"/>
              </a:rPr>
              <a:t>Ensuring data integrity:-</a:t>
            </a:r>
            <a:r>
              <a:rPr lang="en-IN" sz="2400" b="0" dirty="0" smtClean="0">
                <a:effectLst/>
                <a:latin typeface="Times New Roman" pitchFamily="18" charset="0"/>
                <a:cs typeface="Times New Roman" pitchFamily="18" charset="0"/>
              </a:rPr>
              <a:t>   </a:t>
            </a:r>
            <a:br>
              <a:rPr lang="en-IN" sz="2400" b="0" dirty="0" smtClean="0">
                <a:effectLst/>
                <a:latin typeface="Times New Roman" pitchFamily="18" charset="0"/>
                <a:cs typeface="Times New Roman" pitchFamily="18" charset="0"/>
              </a:rPr>
            </a:br>
            <a:r>
              <a:rPr lang="en-IN" sz="2400" b="0" dirty="0" smtClean="0">
                <a:effectLst/>
                <a:latin typeface="Times New Roman" pitchFamily="18" charset="0"/>
                <a:cs typeface="Times New Roman" pitchFamily="18" charset="0"/>
              </a:rPr>
              <a:t>								 During a session, data cannot be either intentionally or unintentionally tampered with. </a:t>
            </a:r>
            <a:br>
              <a:rPr lang="en-IN" sz="2400" b="0" dirty="0" smtClean="0">
                <a:effectLst/>
                <a:latin typeface="Times New Roman" pitchFamily="18" charset="0"/>
                <a:cs typeface="Times New Roman" pitchFamily="18" charset="0"/>
              </a:rPr>
            </a:br>
            <a:r>
              <a:rPr lang="en-IN" sz="2400" b="0" dirty="0" smtClean="0">
                <a:effectLst/>
                <a:latin typeface="Times New Roman" pitchFamily="18" charset="0"/>
                <a:cs typeface="Times New Roman" pitchFamily="18" charset="0"/>
              </a:rPr>
              <a:t/>
            </a:r>
            <a:br>
              <a:rPr lang="en-IN" sz="2400" b="0" dirty="0" smtClean="0">
                <a:effectLst/>
                <a:latin typeface="Times New Roman" pitchFamily="18" charset="0"/>
                <a:cs typeface="Times New Roman" pitchFamily="18" charset="0"/>
              </a:rPr>
            </a:br>
            <a:r>
              <a:rPr lang="en-IN" sz="2400" b="0" dirty="0" smtClean="0">
                <a:effectLst/>
                <a:latin typeface="Times New Roman" pitchFamily="18" charset="0"/>
                <a:cs typeface="Times New Roman" pitchFamily="18" charset="0"/>
              </a:rPr>
              <a:t>      **</a:t>
            </a:r>
            <a:r>
              <a:rPr lang="en-IN" sz="2400" b="0" u="sng" dirty="0" smtClean="0">
                <a:effectLst/>
                <a:latin typeface="Times New Roman" pitchFamily="18" charset="0"/>
                <a:cs typeface="Times New Roman" pitchFamily="18" charset="0"/>
              </a:rPr>
              <a:t>Securing data privacy:-</a:t>
            </a:r>
            <a:r>
              <a:rPr lang="en-IN" sz="2400" b="0" dirty="0" smtClean="0">
                <a:effectLst/>
                <a:latin typeface="Times New Roman" pitchFamily="18" charset="0"/>
                <a:cs typeface="Times New Roman" pitchFamily="18" charset="0"/>
              </a:rPr>
              <a:t> </a:t>
            </a:r>
            <a:br>
              <a:rPr lang="en-IN" sz="2400" b="0" dirty="0" smtClean="0">
                <a:effectLst/>
                <a:latin typeface="Times New Roman" pitchFamily="18" charset="0"/>
                <a:cs typeface="Times New Roman" pitchFamily="18" charset="0"/>
              </a:rPr>
            </a:br>
            <a:r>
              <a:rPr lang="en-IN" sz="2400" b="0" dirty="0" smtClean="0">
                <a:effectLst/>
                <a:latin typeface="Times New Roman" pitchFamily="18" charset="0"/>
                <a:cs typeface="Times New Roman" pitchFamily="18" charset="0"/>
              </a:rPr>
              <a:t>							   Data in transport between the client and the server must be protected from interception and be readable only by the intended recipient. This prerequisite is necessary for both the data associated with the protocol itself (securing traffic during negotiations) and the application data that is sent during the session itself.</a:t>
            </a:r>
            <a:r>
              <a:rPr lang="en-IN" sz="1800" dirty="0" smtClean="0">
                <a:effectLst/>
              </a:rPr>
              <a:t/>
            </a:r>
            <a:br>
              <a:rPr lang="en-IN" sz="1800" dirty="0" smtClean="0">
                <a:effectLst/>
              </a:rPr>
            </a:br>
            <a:endParaRPr lang="en-IN" sz="1800" b="0" dirty="0">
              <a:solidFill>
                <a:schemeClr val="tx1"/>
              </a:solidFill>
              <a:effectLst/>
              <a:latin typeface="Times New Roman" pitchFamily="18" charset="0"/>
              <a:cs typeface="Times New Roman" pitchFamily="18" charset="0"/>
            </a:endParaRPr>
          </a:p>
        </p:txBody>
      </p:sp>
      <p:sp>
        <p:nvSpPr>
          <p:cNvPr id="3" name="Text Placeholder 2"/>
          <p:cNvSpPr>
            <a:spLocks noGrp="1"/>
          </p:cNvSpPr>
          <p:nvPr>
            <p:ph type="body" idx="1"/>
          </p:nvPr>
        </p:nvSpPr>
        <p:spPr>
          <a:xfrm>
            <a:off x="0" y="0"/>
            <a:ext cx="9144000" cy="857232"/>
          </a:xfrm>
        </p:spPr>
        <p:txBody>
          <a:bodyPr>
            <a:noAutofit/>
          </a:bodyPr>
          <a:lstStyle/>
          <a:p>
            <a:pPr algn="ctr"/>
            <a:r>
              <a:rPr lang="en-IN" sz="4000" b="1" u="sng" dirty="0" smtClean="0">
                <a:latin typeface="Copperplate Gothic Bold" pitchFamily="34" charset="0"/>
              </a:rPr>
              <a:t>THE  MAIN  OBJECTIVE  OF  SSL </a:t>
            </a:r>
            <a:endParaRPr lang="en-IN" sz="4000" u="sng" dirty="0">
              <a:latin typeface="Copperplate Gothic Bold" pitchFamily="34" charset="0"/>
            </a:endParaRPr>
          </a:p>
        </p:txBody>
      </p:sp>
    </p:spTree>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4414" y="0"/>
            <a:ext cx="6629400" cy="928670"/>
          </a:xfrm>
        </p:spPr>
        <p:txBody>
          <a:bodyPr>
            <a:normAutofit/>
          </a:bodyPr>
          <a:lstStyle/>
          <a:p>
            <a:pPr algn="ctr"/>
            <a:r>
              <a:rPr lang="en-US" sz="4000" b="1" u="sng" dirty="0" smtClean="0">
                <a:effectLst>
                  <a:outerShdw blurRad="38100" dist="38100" dir="2700000" algn="tl">
                    <a:srgbClr val="000000">
                      <a:alpha val="43137"/>
                    </a:srgbClr>
                  </a:outerShdw>
                </a:effectLst>
                <a:latin typeface="Copperplate Gothic Bold" pitchFamily="34" charset="0"/>
                <a:cs typeface="Times New Roman" pitchFamily="18" charset="0"/>
              </a:rPr>
              <a:t>SSL ROLES</a:t>
            </a:r>
            <a:endParaRPr lang="en-IN" sz="4000" b="1" u="sng" dirty="0">
              <a:effectLst>
                <a:outerShdw blurRad="38100" dist="38100" dir="2700000" algn="tl">
                  <a:srgbClr val="000000">
                    <a:alpha val="43137"/>
                  </a:srgbClr>
                </a:outerShdw>
              </a:effectLst>
              <a:latin typeface="Copperplate Gothic Bold" pitchFamily="34" charset="0"/>
              <a:cs typeface="Times New Roman" pitchFamily="18" charset="0"/>
            </a:endParaRPr>
          </a:p>
        </p:txBody>
      </p:sp>
      <p:sp>
        <p:nvSpPr>
          <p:cNvPr id="4" name="Rectangle 3"/>
          <p:cNvSpPr>
            <a:spLocks noGrp="1" noChangeArrowheads="1"/>
          </p:cNvSpPr>
          <p:nvPr>
            <p:ph type="title"/>
          </p:nvPr>
        </p:nvSpPr>
        <p:spPr>
          <a:xfrm>
            <a:off x="428596" y="1428736"/>
            <a:ext cx="8286776" cy="5143512"/>
          </a:xfrm>
        </p:spPr>
        <p:txBody>
          <a:bodyPr>
            <a:normAutofit/>
          </a:bodyPr>
          <a:lstStyle/>
          <a:p>
            <a:pPr>
              <a:buFont typeface="Wingdings" pitchFamily="2" charset="2"/>
              <a:buChar char="v"/>
            </a:pP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TWO ROLES</a:t>
            </a:r>
            <a:b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b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dirty="0" err="1" smtClean="0">
                <a:effectLst>
                  <a:outerShdw blurRad="38100" dist="38100" dir="2700000" algn="tl">
                    <a:srgbClr val="000000">
                      <a:alpha val="43137"/>
                    </a:srgbClr>
                  </a:outerShdw>
                </a:effectLst>
                <a:latin typeface="Times New Roman" pitchFamily="18" charset="0"/>
                <a:cs typeface="Times New Roman" pitchFamily="18" charset="0"/>
              </a:rPr>
              <a:t>i</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u="sng" dirty="0" smtClean="0">
                <a:effectLst>
                  <a:outerShdw blurRad="38100" dist="38100" dir="2700000" algn="tl">
                    <a:srgbClr val="000000">
                      <a:alpha val="43137"/>
                    </a:srgbClr>
                  </a:outerShdw>
                </a:effectLst>
                <a:latin typeface="Times New Roman" pitchFamily="18" charset="0"/>
                <a:cs typeface="Times New Roman" pitchFamily="18" charset="0"/>
              </a:rPr>
              <a:t>CLIENT</a:t>
            </a:r>
            <a:r>
              <a:rPr lang="en-US" sz="2000" u="sng"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INITIATES COMMUNICATION, LISTS 			         POSSIBILITIES FOR CHOICES</a:t>
            </a:r>
            <a:b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b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
            </a:r>
            <a:b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b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ii) </a:t>
            </a:r>
            <a:r>
              <a:rPr lang="en-US" sz="2000" b="1" u="sng" dirty="0" smtClean="0">
                <a:effectLst>
                  <a:outerShdw blurRad="38100" dist="38100" dir="2700000" algn="tl">
                    <a:srgbClr val="000000">
                      <a:alpha val="43137"/>
                    </a:srgbClr>
                  </a:outerShdw>
                </a:effectLst>
                <a:latin typeface="Times New Roman" pitchFamily="18" charset="0"/>
                <a:cs typeface="Times New Roman" pitchFamily="18" charset="0"/>
              </a:rPr>
              <a:t>SERVER:-</a:t>
            </a:r>
            <a:r>
              <a:rPr lang="en-US" sz="2000" u="sng"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LISTENS FOR CLIENT CONNECTIONS, 	      		          CHOOSES FROM POSSIBILITIES SENT FROM 		          CLIENTS</a:t>
            </a:r>
            <a:b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b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
            </a:r>
            <a:b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b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
            </a:r>
            <a:b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b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BOTH ROLES SIMPLY ADD SECURE SOCKETS LAYER TO PROTOCOL STACK</a:t>
            </a:r>
            <a:endParaRPr lang="en-US" sz="2000"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14422"/>
            <a:ext cx="9144000" cy="4500593"/>
          </a:xfrm>
        </p:spPr>
        <p:txBody>
          <a:bodyPr>
            <a:normAutofit/>
          </a:bodyPr>
          <a:lstStyle/>
          <a:p>
            <a:pPr>
              <a:lnSpc>
                <a:spcPct val="90000"/>
              </a:lnSpc>
            </a:pPr>
            <a:r>
              <a:rPr lang="en-US" sz="2400" dirty="0" smtClean="0">
                <a:latin typeface="Times New Roman" pitchFamily="18" charset="0"/>
                <a:cs typeface="Times New Roman" pitchFamily="18" charset="0"/>
              </a:rPr>
              <a:t>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SSL BETWEEN TRANSMISSION CONTROL PROTOCOL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(TCP) LAYER AND APPLICATION LAYER</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ACTUALLY 2 LAYERS</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RECORD</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SECURE APPLICATION</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CAN RUN UNDER ANY PROTOCOL THAT RELIES ON 	TCP, INCLUDING HTTP, LDAP, POP3, FTP</a:t>
            </a:r>
            <a:br>
              <a:rPr lang="en-US" sz="2400" dirty="0" smtClean="0">
                <a:latin typeface="Times New Roman" pitchFamily="18" charset="0"/>
                <a:cs typeface="Times New Roman" pitchFamily="18" charset="0"/>
              </a:rPr>
            </a:br>
            <a:endParaRPr lang="en-IN" sz="2400" dirty="0">
              <a:latin typeface="Times New Roman" pitchFamily="18" charset="0"/>
              <a:cs typeface="Times New Roman" pitchFamily="18" charset="0"/>
            </a:endParaRPr>
          </a:p>
        </p:txBody>
      </p:sp>
      <p:sp>
        <p:nvSpPr>
          <p:cNvPr id="3" name="Text Placeholder 2"/>
          <p:cNvSpPr>
            <a:spLocks noGrp="1"/>
          </p:cNvSpPr>
          <p:nvPr>
            <p:ph type="body" idx="1"/>
          </p:nvPr>
        </p:nvSpPr>
        <p:spPr>
          <a:xfrm>
            <a:off x="500034" y="285728"/>
            <a:ext cx="8215370" cy="714380"/>
          </a:xfrm>
        </p:spPr>
        <p:txBody>
          <a:bodyPr>
            <a:noAutofit/>
          </a:bodyPr>
          <a:lstStyle/>
          <a:p>
            <a:r>
              <a:rPr lang="en-US" sz="4000" dirty="0" smtClean="0">
                <a:latin typeface="Copperplate Gothic Bold" pitchFamily="34" charset="0"/>
              </a:rPr>
              <a:t>SSL and the Protocol Stack</a:t>
            </a:r>
            <a:endParaRPr lang="en-IN" sz="4000" dirty="0">
              <a:latin typeface="Copperplate Gothic Bold" pitchFamily="34" charset="0"/>
            </a:endParaRPr>
          </a:p>
        </p:txBody>
      </p:sp>
      <p:sp>
        <p:nvSpPr>
          <p:cNvPr id="6" name="Chevron 5"/>
          <p:cNvSpPr/>
          <p:nvPr/>
        </p:nvSpPr>
        <p:spPr>
          <a:xfrm>
            <a:off x="571472" y="3929066"/>
            <a:ext cx="285752" cy="2143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Chevron 6"/>
          <p:cNvSpPr/>
          <p:nvPr/>
        </p:nvSpPr>
        <p:spPr>
          <a:xfrm>
            <a:off x="571472" y="2571744"/>
            <a:ext cx="285752" cy="2143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Chevron 7"/>
          <p:cNvSpPr/>
          <p:nvPr/>
        </p:nvSpPr>
        <p:spPr>
          <a:xfrm>
            <a:off x="571472" y="1571612"/>
            <a:ext cx="285752" cy="2143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Lightning Bolt 8"/>
          <p:cNvSpPr/>
          <p:nvPr/>
        </p:nvSpPr>
        <p:spPr>
          <a:xfrm>
            <a:off x="1214414" y="2857496"/>
            <a:ext cx="357190" cy="21431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Lightning Bolt 9"/>
          <p:cNvSpPr/>
          <p:nvPr/>
        </p:nvSpPr>
        <p:spPr>
          <a:xfrm>
            <a:off x="1214414" y="3143248"/>
            <a:ext cx="357190" cy="21431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8" descr="ProtocolStack"/>
          <p:cNvPicPr>
            <a:picLocks noChangeAspect="1" noChangeArrowheads="1"/>
          </p:cNvPicPr>
          <p:nvPr/>
        </p:nvPicPr>
        <p:blipFill>
          <a:blip r:embed="rId2"/>
          <a:srcRect/>
          <a:stretch>
            <a:fillRect/>
          </a:stretch>
        </p:blipFill>
        <p:spPr>
          <a:xfrm>
            <a:off x="1219200" y="4648200"/>
            <a:ext cx="6737350" cy="2035175"/>
          </a:xfrm>
          <a:prstGeom prst="rect">
            <a:avLst/>
          </a:prstGeom>
          <a:noFill/>
          <a:ln/>
        </p:spPr>
      </p:pic>
    </p:spTree>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43050"/>
            <a:ext cx="9144000" cy="5214949"/>
          </a:xfrm>
        </p:spPr>
        <p:txBody>
          <a:bodyPr>
            <a:normAutofit/>
          </a:bodyPr>
          <a:lstStyle/>
          <a:p>
            <a:r>
              <a:rPr lang="en-US" sz="2400" dirty="0" smtClean="0">
                <a:latin typeface="Times New Roman" pitchFamily="18" charset="0"/>
                <a:cs typeface="Times New Roman" pitchFamily="18" charset="0"/>
              </a:rPr>
              <a:t>	HANDSHAKING PROTOCOL</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ESTABLISH COMMUNICATION VARIABLES</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CHANGECIPHERSPEC PROTOCOL</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ALERT TO A CHANGE IN COMMUNICATION 		VARIABLES</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ALERT PROTOCOL</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MESSAGES IMPORTANT TO SSL CONNECTIONS</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APPLICATION ENCRYPTION PROTOCOL</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ENCRYPT/DECRYPT APPLICATION DATA</a:t>
            </a:r>
            <a:br>
              <a:rPr lang="en-US" sz="2400" dirty="0" smtClean="0">
                <a:latin typeface="Times New Roman" pitchFamily="18" charset="0"/>
                <a:cs typeface="Times New Roman" pitchFamily="18" charset="0"/>
              </a:rPr>
            </a:br>
            <a:endParaRPr lang="en-IN" sz="2400" dirty="0">
              <a:latin typeface="Times New Roman" pitchFamily="18" charset="0"/>
              <a:cs typeface="Times New Roman" pitchFamily="18" charset="0"/>
            </a:endParaRPr>
          </a:p>
        </p:txBody>
      </p:sp>
      <p:sp>
        <p:nvSpPr>
          <p:cNvPr id="3" name="Text Placeholder 2"/>
          <p:cNvSpPr>
            <a:spLocks noGrp="1"/>
          </p:cNvSpPr>
          <p:nvPr>
            <p:ph type="body" idx="1"/>
          </p:nvPr>
        </p:nvSpPr>
        <p:spPr>
          <a:xfrm>
            <a:off x="142844" y="214290"/>
            <a:ext cx="8858312" cy="1214446"/>
          </a:xfrm>
        </p:spPr>
        <p:txBody>
          <a:bodyPr>
            <a:noAutofit/>
          </a:bodyPr>
          <a:lstStyle/>
          <a:p>
            <a:r>
              <a:rPr lang="en-US" sz="4000" b="1" dirty="0" smtClean="0">
                <a:effectLst>
                  <a:outerShdw blurRad="38100" dist="38100" dir="2700000" algn="tl">
                    <a:srgbClr val="000000">
                      <a:alpha val="43137"/>
                    </a:srgbClr>
                  </a:outerShdw>
                </a:effectLst>
                <a:latin typeface="Copperplate Gothic Bold" pitchFamily="34" charset="0"/>
              </a:rPr>
              <a:t>    THE  FOUR  UPPER  LAYER             		    PROTOCOLS</a:t>
            </a:r>
            <a:endParaRPr lang="en-IN" sz="4000" b="1" dirty="0">
              <a:effectLst>
                <a:outerShdw blurRad="38100" dist="38100" dir="2700000" algn="tl">
                  <a:srgbClr val="000000">
                    <a:alpha val="43137"/>
                  </a:srgbClr>
                </a:outerShdw>
              </a:effectLst>
              <a:latin typeface="Copperplate Gothic Bold" pitchFamily="34" charset="0"/>
            </a:endParaRPr>
          </a:p>
        </p:txBody>
      </p:sp>
      <p:sp>
        <p:nvSpPr>
          <p:cNvPr id="4" name="Chevron 3"/>
          <p:cNvSpPr/>
          <p:nvPr/>
        </p:nvSpPr>
        <p:spPr>
          <a:xfrm>
            <a:off x="642910" y="5357826"/>
            <a:ext cx="214314" cy="2143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 name="Chevron 4"/>
          <p:cNvSpPr/>
          <p:nvPr/>
        </p:nvSpPr>
        <p:spPr>
          <a:xfrm>
            <a:off x="642910" y="4286256"/>
            <a:ext cx="214314" cy="2143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 name="Chevron 5"/>
          <p:cNvSpPr/>
          <p:nvPr/>
        </p:nvSpPr>
        <p:spPr>
          <a:xfrm>
            <a:off x="642910" y="2786058"/>
            <a:ext cx="214314" cy="2143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7" name="Chevron 6"/>
          <p:cNvSpPr/>
          <p:nvPr/>
        </p:nvSpPr>
        <p:spPr>
          <a:xfrm>
            <a:off x="642910" y="1714488"/>
            <a:ext cx="214314" cy="2143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 name="Lightning Bolt 7"/>
          <p:cNvSpPr/>
          <p:nvPr/>
        </p:nvSpPr>
        <p:spPr>
          <a:xfrm>
            <a:off x="1428728" y="2000240"/>
            <a:ext cx="357190" cy="21431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Lightning Bolt 8"/>
          <p:cNvSpPr/>
          <p:nvPr/>
        </p:nvSpPr>
        <p:spPr>
          <a:xfrm>
            <a:off x="1500166" y="3071810"/>
            <a:ext cx="357190" cy="21431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Lightning Bolt 9"/>
          <p:cNvSpPr/>
          <p:nvPr/>
        </p:nvSpPr>
        <p:spPr>
          <a:xfrm>
            <a:off x="1428728" y="4572008"/>
            <a:ext cx="357190" cy="21431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Lightning Bolt 10"/>
          <p:cNvSpPr/>
          <p:nvPr/>
        </p:nvSpPr>
        <p:spPr>
          <a:xfrm>
            <a:off x="1428728" y="5715016"/>
            <a:ext cx="357190" cy="21431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297</TotalTime>
  <Words>575</Words>
  <Application>Microsoft Office PowerPoint</Application>
  <PresentationFormat>On-screen Show (4:3)</PresentationFormat>
  <Paragraphs>171</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Technic</vt:lpstr>
      <vt:lpstr>             Presented by:-       APOORV  CHITRAY   MARKANDEY  SINGH   VIKASH  KUMAR                       </vt:lpstr>
      <vt:lpstr>overview</vt:lpstr>
      <vt:lpstr>   introduction</vt:lpstr>
      <vt:lpstr>history</vt:lpstr>
      <vt:lpstr>SSLv2</vt:lpstr>
      <vt:lpstr>  **Authenticating the client and server to each other:-          The SSL protocol supports the use of standard key cryptographic techniques (public key encryption) to authenticate the communicating parties to each other.        **Ensuring data integrity:-             During a session, data cannot be either intentionally or unintentionally tampered with.         **Securing data privacy:-            Data in transport between the client and the server must be protected from interception and be readable only by the intended recipient. This prerequisite is necessary for both the data associated with the protocol itself (securing traffic during negotiations) and the application data that is sent during the session itself. </vt:lpstr>
      <vt:lpstr>TWO ROLES  i)  CLIENT:- INITIATES COMMUNICATION, LISTS             POSSIBILITIES FOR CHOICES   ii) SERVER:- LISTENS FOR CLIENT CONNECTIONS,                    CHOOSES FROM POSSIBILITIES SENT FROM             CLIENTS   BOTH ROLES SIMPLY ADD SECURE SOCKETS LAYER TO PROTOCOL STACK</vt:lpstr>
      <vt:lpstr>               SSL BETWEEN TRANSMISSION CONTROL PROTOCOL                   (TCP) LAYER AND APPLICATION LAYER               ACTUALLY 2 LAYERS                      RECORD                      SECURE APPLICATION   CAN RUN UNDER ANY PROTOCOL THAT RELIES ON  TCP, INCLUDING HTTP, LDAP, POP3, FTP </vt:lpstr>
      <vt:lpstr> HANDSHAKING PROTOCOL   ESTABLISH COMMUNICATION VARIABLES   CHANGECIPHERSPEC PROTOCOL   ALERT TO A CHANGE IN COMMUNICATION   VARIABLES   ALERT PROTOCOL   MESSAGES IMPORTANT TO SSL CONNECTIONS   APPLICATION ENCRYPTION PROTOCOL   ENCRYPT/DECRYPT APPLICATION DATA </vt:lpstr>
      <vt:lpstr> CLIENTHELLO  SERVERHELLO  *CERTIFICATE                 *=optional  SERVERKEYEXCHANGE  *CERTIFICATEREQUEST  SERVERHELLODONE  *CERTIFICATE  *CERTIFICATEVERIFY  CLIENTKEYEXCHANGE  CHANGECIPHERSPEC  FINISHED </vt:lpstr>
      <vt:lpstr>     Client Sends ClientHello  SSL version supported    32-byte random number    SessionID    List of supported encryption             methods   List of supported             compression methods  </vt:lpstr>
      <vt:lpstr>      Server Sends ServerHello  SSL version that will be used   32-byte random number   SessionID   Encryption method   that will be used   Compression method   that will be used  </vt:lpstr>
      <vt:lpstr>        TO AUTHENTICATE SERVER, SERVER SENDS CERTIFICATE   SERVER’S PUBLIC KEY CERTIFICATE   ISSUING AUTHORITY’S ROOT CERTIFICATE          WHEN CLIENT RECEIVES CERTIFICATE, IT DECIDES                       WHETHER OR NOT TO TRUST SERVER   THIS IS THE ONLY STEP THAT MIGHT INVOLVE USER                        IF USER NEVER SPECIFIED WHETHER OR NOT TO    TRUST ISSUING AUTHORITY BEFORE </vt:lpstr>
      <vt:lpstr>    SERVER SENDS SERVERKEYEXCHANGE   ANY INFORMATION NECESSARY FOR       PUBLIC KEY ENCRYPTION SYSTEM           IF SEVER WISHES CLIENT TO BE  AUTHENTICATED, SERVER SEND  CERTIFICATEREQUEST MESSAGE   THE CLIENT WOULD RESPOND TO THIS   WITH A CERTIFICATE  MESSAGE      ENCRYPTED WITH SERVER’S PUBLIC KEY    SERVER SENDS SERVERHELLODONE </vt:lpstr>
      <vt:lpstr> CLIENT SENDS CLIENTKEYEXCHANGE   INFORMATION NECESSARY FOR PUBLIC   KEY ENCRYPTION SYSTEM   ENCRYPTED WITH SERVER’S PUBLIC KEY    COMPUTE SECRET KEYS USING KEY  DERIVATION FUNCTION SUCH AS DIFFIE- HELLMAN   IF CLIENT IS BEING AUTHENTICATED, CLIENT  SENDS CERTIFICATEVERIFY   DIGEST OF PREVIOUS MESSAGES    ENCRYPTED WITH CLIENT’S PRIVATE KEY </vt:lpstr>
      <vt:lpstr>     SPECIAL PROTOCOL WITH ONLY ONE MESSAGE   WHEN CLIENT PROCESSES ENCRYPTION  INFORMATION, IT SENDS CHANGECIPHERSPEC  MESSAGE   SIGNALS ALL FOLLOWING MESSAGES WILL   BE ENCRYPTED   CHANGECIPHERSPEC IS ALWAYS FOLLOWED BY  FINISHED MESSAGE </vt:lpstr>
      <vt:lpstr>   UPON RECEIPT OF CHANGECIPHERSPEC,  SERVER  SENDS ITS OWN CHANGECIPHERSPEC  AND  FINISHED  MESSAGES    AFTER BOTH CLIENT AND SERVER RECEIVE  FINISH MESSAGES, HANDSHAKING PHASE IS  OVER    ALL FOLLOWING COMMUNICATION IS  ENCRYPTED    ENCRYPTION AND COMPRESSION METHODS CAN BE  CHANGED WITH NEW CHANGECIPHERSPEC  MESSAGES </vt:lpstr>
      <vt:lpstr>      I]  SSL server authentication.  Ii] SSL client authentication.   iii] An encrypted SSL connection. This  protects against                                          electronic eavesdropper.  Iv] Integrity. This protects against hackers.  V]  SSL includes two sub-protocols:                        1. the SSL Record Protocol                        2. the SSL Handshake Protocol.  Vi] Record Protocol -- defines the format used to transmit             data.    </vt:lpstr>
      <vt:lpstr>        VII] HANDSHAKE PROTOCOL – USING THE RECORD PROTOCOL TO                              EXCHANGE MESSAGES BETWEEN                                         AN  SSL-ENABLE SERVER AND SSL-                                                        ENABLE CLIENT.  VIII] THE EXCHANGE OF MESSAGES FACILITATES THE FOLLOWING            ACTIONS:    AUTHENTICATE THE SERVER TO THE CLIENT                  ALLOWS THE CLIENT AND SERVER TO SELECT  A CIPHER    THAT  THEY BOTH SUPPORT    OPTIONALLY AUTHENTICATE THE CLIENT TO THE SERVER    USE PUBLIC-KEY ENCRYPTION TECHNIQUES TO GENERATE  SHARE SECRETS    ESTABLISH AN ENCRYPTED SSL CONNECTION. </vt:lpstr>
      <vt:lpstr>THE MAIN FUNCTION OF SSL PROTOCOL IS TO ESTABLISH A SECURE CONNECTION BETWEEN A SERVER AND A CLIENT.  THE SSL PROTOCOL USES RSA PUBLIC KEY CRYPTOGRAPHY FOR INTERNET SECURITY.  PUBLIC KEY ENCRYPTION USES A PAIR OF ASYMMETRIC KEYS FOR ENCRYPTION AND DECRYPTION.  EACH PAIR OF KEYS CONSISTS OF  A PUBLIC KEY AND A PRIVATE KEY. THE PUBLIC KEY IS MADE PUBLIC BY DISTRIBUTING IT WIDELY. THE PRIVATE KEY IS ALWAYS KEPT SECRET.  DATA ENCRYPTED WITH THE PUBLIC KEY CAN BE DECRYPTED ONLY WITH THE PRIVATE KEY, AND VICE VERSA.  </vt:lpstr>
      <vt:lpstr> EACH PAIR OF KEYS CONSISTS OF  A PUBLIC KEY AND A PRIVATE KEY. THE PUBLIC KEY IS MADE PUBLIC BY DISTRIBUTING IT WIDELY; THE PRIVATE KEY IS ALWAYS KEPT SECRET.  DATA ENCRYPTED WITH THE PUBLIC KEY CAN BE DECRYPTED ONLY WITH THE PRIVATE KEY, AND VICE VERSA. </vt:lpstr>
      <vt:lpstr>Slide 22</vt:lpstr>
      <vt:lpstr>Slide 23</vt:lpstr>
      <vt:lpstr>Slide 24</vt:lpstr>
      <vt:lpstr>Slide 25</vt:lpstr>
      <vt:lpstr>Slide 26</vt:lpstr>
      <vt:lpstr>   EASE OF IMPLEMENTATION   FOR NETWORK APPLICATION DEVELOPERS    AS EASY AS IMPLEMENTING      UNSECURED SOCKETS    FOR NETWORK IMPLEMENTATION     DEVELOPERS    SIMPLY ADD LAYER TO ESTABLISHED    NETWORK PROTOCOL STACK    FOR USERS     ONLY  NEED TO AUTHORIZE      CERTIFICATES </vt:lpstr>
      <vt:lpstr>  MORE BANDWIDTH NEEDED    SLOWER    NEEDS A DEDICATED PORT – 443 FOR HTTPS   ASSUMES RELIABLE TRANSPORT FOR  UNDERLYING TRANSPORT PROTOCOL   NO UDP   IMPLICATIONS FOR STREAMING MEDIA,   VoIP </vt:lpstr>
      <vt:lpstr>  thank you…..</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Presented by:-       piyush  kumar  siingh   dhawal  pawar   piyush  pawar   anuranjan  verma                    </dc:title>
  <dc:creator>piyush</dc:creator>
  <cp:lastModifiedBy>USER</cp:lastModifiedBy>
  <cp:revision>3</cp:revision>
  <dcterms:created xsi:type="dcterms:W3CDTF">2011-05-19T08:42:26Z</dcterms:created>
  <dcterms:modified xsi:type="dcterms:W3CDTF">2012-03-29T06:14:33Z</dcterms:modified>
</cp:coreProperties>
</file>