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280900" cy="6858000"/>
  <p:notesSz cx="12280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26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1543" y="2125980"/>
            <a:ext cx="10444163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43087" y="3840480"/>
            <a:ext cx="86010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4362" y="1577340"/>
            <a:ext cx="534495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933" y="1577340"/>
            <a:ext cx="534495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55" y="38100"/>
            <a:ext cx="12211050" cy="2239645"/>
          </a:xfrm>
          <a:custGeom>
            <a:avLst/>
            <a:gdLst/>
            <a:ahLst/>
            <a:cxnLst/>
            <a:rect l="l" t="t" r="r" b="b"/>
            <a:pathLst>
              <a:path w="12211050" h="2239645">
                <a:moveTo>
                  <a:pt x="0" y="2239434"/>
                </a:moveTo>
                <a:lnTo>
                  <a:pt x="12211049" y="2239434"/>
                </a:lnTo>
                <a:lnTo>
                  <a:pt x="12211049" y="0"/>
                </a:lnTo>
                <a:lnTo>
                  <a:pt x="0" y="0"/>
                </a:lnTo>
                <a:lnTo>
                  <a:pt x="0" y="2239434"/>
                </a:lnTo>
                <a:close/>
              </a:path>
            </a:pathLst>
          </a:custGeom>
          <a:solidFill>
            <a:srgbClr val="0A1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49" y="2315641"/>
            <a:ext cx="12211050" cy="4504690"/>
          </a:xfrm>
          <a:custGeom>
            <a:avLst/>
            <a:gdLst/>
            <a:ahLst/>
            <a:cxnLst/>
            <a:rect l="l" t="t" r="r" b="b"/>
            <a:pathLst>
              <a:path w="12211050" h="4504690">
                <a:moveTo>
                  <a:pt x="3279051" y="0"/>
                </a:moveTo>
                <a:lnTo>
                  <a:pt x="0" y="0"/>
                </a:lnTo>
                <a:lnTo>
                  <a:pt x="0" y="4504258"/>
                </a:lnTo>
                <a:lnTo>
                  <a:pt x="3279051" y="4504258"/>
                </a:lnTo>
                <a:lnTo>
                  <a:pt x="3279051" y="0"/>
                </a:lnTo>
                <a:close/>
              </a:path>
              <a:path w="12211050" h="4504690">
                <a:moveTo>
                  <a:pt x="12211050" y="0"/>
                </a:moveTo>
                <a:lnTo>
                  <a:pt x="3317151" y="0"/>
                </a:lnTo>
                <a:lnTo>
                  <a:pt x="3317151" y="4504258"/>
                </a:lnTo>
                <a:lnTo>
                  <a:pt x="12211050" y="4504258"/>
                </a:lnTo>
                <a:lnTo>
                  <a:pt x="12211050" y="0"/>
                </a:lnTo>
                <a:close/>
              </a:path>
            </a:pathLst>
          </a:custGeom>
          <a:solidFill>
            <a:srgbClr val="0A1C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277534"/>
            <a:ext cx="12287250" cy="38100"/>
          </a:xfrm>
          <a:custGeom>
            <a:avLst/>
            <a:gdLst/>
            <a:ahLst/>
            <a:cxnLst/>
            <a:rect l="l" t="t" r="r" b="b"/>
            <a:pathLst>
              <a:path w="12287250" h="38100">
                <a:moveTo>
                  <a:pt x="0" y="38099"/>
                </a:moveTo>
                <a:lnTo>
                  <a:pt x="0" y="0"/>
                </a:lnTo>
                <a:lnTo>
                  <a:pt x="12287249" y="0"/>
                </a:lnTo>
                <a:lnTo>
                  <a:pt x="1228724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380" y="268918"/>
            <a:ext cx="1400174" cy="104774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088104" y="2306108"/>
            <a:ext cx="38100" cy="4552315"/>
          </a:xfrm>
          <a:custGeom>
            <a:avLst/>
            <a:gdLst/>
            <a:ahLst/>
            <a:cxnLst/>
            <a:rect l="l" t="t" r="r" b="b"/>
            <a:pathLst>
              <a:path w="38100" h="4552315">
                <a:moveTo>
                  <a:pt x="38099" y="4551891"/>
                </a:moveTo>
                <a:lnTo>
                  <a:pt x="0" y="4551891"/>
                </a:lnTo>
                <a:lnTo>
                  <a:pt x="0" y="0"/>
                </a:lnTo>
                <a:lnTo>
                  <a:pt x="38100" y="0"/>
                </a:lnTo>
                <a:lnTo>
                  <a:pt x="38099" y="4551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17102" y="2315677"/>
            <a:ext cx="38100" cy="4542790"/>
          </a:xfrm>
          <a:custGeom>
            <a:avLst/>
            <a:gdLst/>
            <a:ahLst/>
            <a:cxnLst/>
            <a:rect l="l" t="t" r="r" b="b"/>
            <a:pathLst>
              <a:path w="38100" h="4542790">
                <a:moveTo>
                  <a:pt x="38099" y="0"/>
                </a:moveTo>
                <a:lnTo>
                  <a:pt x="38099" y="4542322"/>
                </a:lnTo>
                <a:lnTo>
                  <a:pt x="0" y="4542322"/>
                </a:lnTo>
                <a:lnTo>
                  <a:pt x="0" y="0"/>
                </a:lnTo>
                <a:lnTo>
                  <a:pt x="38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65" y="4592035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3317146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18894" y="2296547"/>
            <a:ext cx="49530" cy="4561840"/>
          </a:xfrm>
          <a:custGeom>
            <a:avLst/>
            <a:gdLst/>
            <a:ahLst/>
            <a:cxnLst/>
            <a:rect l="l" t="t" r="r" b="b"/>
            <a:pathLst>
              <a:path w="49529" h="4561840">
                <a:moveTo>
                  <a:pt x="38100" y="4561452"/>
                </a:moveTo>
                <a:lnTo>
                  <a:pt x="0" y="4561452"/>
                </a:lnTo>
                <a:lnTo>
                  <a:pt x="11348" y="0"/>
                </a:lnTo>
                <a:lnTo>
                  <a:pt x="49448" y="94"/>
                </a:lnTo>
                <a:lnTo>
                  <a:pt x="38100" y="4561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710478" y="6679822"/>
            <a:ext cx="53975" cy="45720"/>
          </a:xfrm>
          <a:custGeom>
            <a:avLst/>
            <a:gdLst/>
            <a:ahLst/>
            <a:cxnLst/>
            <a:rect l="l" t="t" r="r" b="b"/>
            <a:pathLst>
              <a:path w="53975" h="45720">
                <a:moveTo>
                  <a:pt x="20612" y="45184"/>
                </a:moveTo>
                <a:lnTo>
                  <a:pt x="8736" y="44514"/>
                </a:lnTo>
                <a:lnTo>
                  <a:pt x="2038" y="39112"/>
                </a:lnTo>
                <a:lnTo>
                  <a:pt x="0" y="30494"/>
                </a:lnTo>
                <a:lnTo>
                  <a:pt x="729" y="19466"/>
                </a:lnTo>
                <a:lnTo>
                  <a:pt x="3780" y="8974"/>
                </a:lnTo>
                <a:lnTo>
                  <a:pt x="8706" y="1964"/>
                </a:lnTo>
                <a:lnTo>
                  <a:pt x="17874" y="0"/>
                </a:lnTo>
                <a:lnTo>
                  <a:pt x="30613" y="1250"/>
                </a:lnTo>
                <a:lnTo>
                  <a:pt x="41924" y="3571"/>
                </a:lnTo>
                <a:lnTo>
                  <a:pt x="46806" y="4822"/>
                </a:lnTo>
                <a:lnTo>
                  <a:pt x="53473" y="16252"/>
                </a:lnTo>
                <a:lnTo>
                  <a:pt x="36061" y="37102"/>
                </a:lnTo>
                <a:lnTo>
                  <a:pt x="20612" y="45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38100" cy="6858000"/>
          </a:xfrm>
          <a:custGeom>
            <a:avLst/>
            <a:gdLst/>
            <a:ahLst/>
            <a:cxnLst/>
            <a:rect l="l" t="t" r="r" b="b"/>
            <a:pathLst>
              <a:path w="38100" h="6858000">
                <a:moveTo>
                  <a:pt x="0" y="6857999"/>
                </a:moveTo>
                <a:lnTo>
                  <a:pt x="0" y="0"/>
                </a:lnTo>
                <a:lnTo>
                  <a:pt x="38055" y="0"/>
                </a:lnTo>
                <a:lnTo>
                  <a:pt x="38055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0"/>
            <a:ext cx="12287250" cy="6858000"/>
          </a:xfrm>
          <a:custGeom>
            <a:avLst/>
            <a:gdLst/>
            <a:ahLst/>
            <a:cxnLst/>
            <a:rect l="l" t="t" r="r" b="b"/>
            <a:pathLst>
              <a:path w="12287250" h="6858000">
                <a:moveTo>
                  <a:pt x="12287237" y="12"/>
                </a:moveTo>
                <a:lnTo>
                  <a:pt x="12249099" y="0"/>
                </a:lnTo>
                <a:lnTo>
                  <a:pt x="0" y="12"/>
                </a:lnTo>
                <a:lnTo>
                  <a:pt x="0" y="38112"/>
                </a:lnTo>
                <a:lnTo>
                  <a:pt x="12249099" y="38112"/>
                </a:lnTo>
                <a:lnTo>
                  <a:pt x="12249099" y="6819900"/>
                </a:lnTo>
                <a:lnTo>
                  <a:pt x="0" y="6819900"/>
                </a:lnTo>
                <a:lnTo>
                  <a:pt x="0" y="6858000"/>
                </a:lnTo>
                <a:lnTo>
                  <a:pt x="12249099" y="6858000"/>
                </a:lnTo>
                <a:lnTo>
                  <a:pt x="12287199" y="6858000"/>
                </a:lnTo>
                <a:lnTo>
                  <a:pt x="12287237" y="6819900"/>
                </a:lnTo>
                <a:lnTo>
                  <a:pt x="12287199" y="38112"/>
                </a:lnTo>
                <a:lnTo>
                  <a:pt x="1228723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9928" y="4058339"/>
            <a:ext cx="1514474" cy="70484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02406" y="2761404"/>
            <a:ext cx="3257549" cy="401002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6676" y="6026321"/>
            <a:ext cx="1504949" cy="67627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56271" y="4841064"/>
            <a:ext cx="1104899" cy="109537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48763" y="4967454"/>
            <a:ext cx="1314449" cy="85724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4178782" y="1146936"/>
            <a:ext cx="7404734" cy="19050"/>
          </a:xfrm>
          <a:custGeom>
            <a:avLst/>
            <a:gdLst/>
            <a:ahLst/>
            <a:cxnLst/>
            <a:rect l="l" t="t" r="r" b="b"/>
            <a:pathLst>
              <a:path w="7404734" h="19050">
                <a:moveTo>
                  <a:pt x="7404646" y="0"/>
                </a:moveTo>
                <a:lnTo>
                  <a:pt x="7404646" y="0"/>
                </a:lnTo>
                <a:lnTo>
                  <a:pt x="0" y="0"/>
                </a:lnTo>
                <a:lnTo>
                  <a:pt x="0" y="19050"/>
                </a:lnTo>
                <a:lnTo>
                  <a:pt x="7404646" y="19050"/>
                </a:lnTo>
                <a:lnTo>
                  <a:pt x="7404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4755" y="124616"/>
            <a:ext cx="9297738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362" y="1577340"/>
            <a:ext cx="1105852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77665" y="6377940"/>
            <a:ext cx="3931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4362" y="6377940"/>
            <a:ext cx="282606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6820" y="6377940"/>
            <a:ext cx="282606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6385" marR="5080" indent="-349885">
              <a:lnSpc>
                <a:spcPct val="114599"/>
              </a:lnSpc>
              <a:spcBef>
                <a:spcPts val="100"/>
              </a:spcBef>
            </a:pPr>
            <a:r>
              <a:rPr dirty="0"/>
              <a:t>PRESTIGE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ENGINEERING</a:t>
            </a:r>
            <a:r>
              <a:rPr spc="-20" dirty="0"/>
              <a:t> </a:t>
            </a:r>
            <a:r>
              <a:rPr dirty="0"/>
              <a:t>MANAGEMENT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RESEARCH </a:t>
            </a:r>
            <a:r>
              <a:rPr spc="-484" dirty="0"/>
              <a:t> </a:t>
            </a:r>
            <a:r>
              <a:rPr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ARTIFICIAL</a:t>
            </a:r>
            <a:r>
              <a:rPr spc="-10" dirty="0"/>
              <a:t> </a:t>
            </a:r>
            <a:r>
              <a:rPr dirty="0"/>
              <a:t>INTELLIGENCE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190" y="797104"/>
            <a:ext cx="10619740" cy="119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2780" marR="5080" indent="-3479800">
              <a:lnSpc>
                <a:spcPct val="116100"/>
              </a:lnSpc>
              <a:spcBef>
                <a:spcPts val="95"/>
              </a:spcBef>
            </a:pPr>
            <a:r>
              <a:rPr sz="21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Pix</a:t>
            </a:r>
            <a:r>
              <a:rPr lang="en-IN" sz="21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x</a:t>
            </a:r>
            <a:r>
              <a:rPr sz="2100" u="sng" spc="-12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el</a:t>
            </a:r>
            <a:r>
              <a:rPr sz="2100" u="sng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IN" sz="21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Tracker:</a:t>
            </a:r>
            <a:r>
              <a:rPr sz="21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1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Harnessi</a:t>
            </a:r>
            <a:r>
              <a:rPr lang="en-US" sz="2100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ng AI-Powered Object Detection and Motion for Real-</a:t>
            </a:r>
            <a:r>
              <a:rPr lang="en-US" sz="21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Time Insight</a:t>
            </a:r>
            <a:endParaRPr sz="2100" u="sng" dirty="0">
              <a:latin typeface="Trebuchet MS"/>
              <a:cs typeface="Trebuchet MS"/>
            </a:endParaRPr>
          </a:p>
          <a:p>
            <a:pPr marR="134620" algn="ctr">
              <a:lnSpc>
                <a:spcPct val="100000"/>
              </a:lnSpc>
              <a:spcBef>
                <a:spcPts val="300"/>
              </a:spcBef>
            </a:pPr>
            <a:endParaRPr lang="en-IN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R="134620" algn="ctr">
              <a:lnSpc>
                <a:spcPct val="100000"/>
              </a:lnSpc>
              <a:spcBef>
                <a:spcPts val="300"/>
              </a:spcBef>
            </a:pPr>
            <a:r>
              <a:rPr lang="en-IN" sz="1500" dirty="0">
                <a:solidFill>
                  <a:srgbClr val="FFFFFF"/>
                </a:solidFill>
                <a:latin typeface="Arial MT"/>
                <a:cs typeface="Arial MT"/>
              </a:rPr>
              <a:t>Dr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15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en-IN" sz="1500" dirty="0" err="1">
                <a:solidFill>
                  <a:srgbClr val="FFFFFF"/>
                </a:solidFill>
                <a:latin typeface="Arial MT"/>
                <a:cs typeface="Arial MT"/>
              </a:rPr>
              <a:t>veen</a:t>
            </a:r>
            <a:r>
              <a:rPr lang="en-IN" sz="1500" dirty="0">
                <a:solidFill>
                  <a:srgbClr val="FFFFFF"/>
                </a:solidFill>
                <a:latin typeface="Arial MT"/>
                <a:cs typeface="Arial MT"/>
              </a:rPr>
              <a:t> R.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lang="en-IN" sz="1500" dirty="0">
                <a:solidFill>
                  <a:srgbClr val="FFFFFF"/>
                </a:solidFill>
                <a:latin typeface="Arial MT"/>
                <a:cs typeface="Arial MT"/>
              </a:rPr>
              <a:t>ahi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Jatin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Dadlani,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Anvesh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Sharma,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Apoorv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Jain,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Himanshu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Bhadoriya</a:t>
            </a:r>
            <a:endParaRPr sz="1500" dirty="0">
              <a:latin typeface="Arial MT"/>
              <a:cs typeface="Arial MT"/>
            </a:endParaRPr>
          </a:p>
          <a:p>
            <a:pPr marR="187325" algn="ctr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Science,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Prestige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Research,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Indore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641" y="2422949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90" y="4718400"/>
            <a:ext cx="3017520" cy="200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lang="en-US" sz="1800" dirty="0">
              <a:latin typeface="Arial"/>
              <a:cs typeface="Arial"/>
            </a:endParaRPr>
          </a:p>
          <a:p>
            <a:pPr marL="184150" marR="180975" indent="-171450">
              <a:lnSpc>
                <a:spcPct val="1124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To develop a real-time object detection system optimized for edge devices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</a:p>
          <a:p>
            <a:pPr marL="184150" marR="180975" indent="-171450">
              <a:lnSpc>
                <a:spcPct val="1124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Arial MT"/>
              <a:cs typeface="Arial MT"/>
            </a:endParaRPr>
          </a:p>
          <a:p>
            <a:pPr marL="184150" marR="5080" indent="-171450">
              <a:lnSpc>
                <a:spcPct val="1124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To implement and optimize object detection models like SSD-Mobilenet-v2 and </a:t>
            </a:r>
            <a:r>
              <a:rPr lang="en-US" sz="1000" dirty="0" err="1">
                <a:solidFill>
                  <a:srgbClr val="FFFFFF"/>
                </a:solidFill>
                <a:latin typeface="Arial MT"/>
                <a:cs typeface="Arial MT"/>
              </a:rPr>
              <a:t>PedNet</a:t>
            </a: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 for NVIDIA Jetson Nano.</a:t>
            </a:r>
          </a:p>
          <a:p>
            <a:pPr marL="12700" marR="5080">
              <a:lnSpc>
                <a:spcPct val="112400"/>
              </a:lnSpc>
            </a:pPr>
            <a:endParaRPr lang="en-US" sz="1000" dirty="0">
              <a:latin typeface="Arial MT"/>
              <a:cs typeface="Arial MT"/>
            </a:endParaRPr>
          </a:p>
          <a:p>
            <a:pPr marL="184150" marR="197485" indent="-171450" algn="just">
              <a:lnSpc>
                <a:spcPct val="112400"/>
              </a:lnSpc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srgbClr val="FFFFFF"/>
                </a:solidFill>
                <a:latin typeface="Arial MT"/>
                <a:cs typeface="Arial MT"/>
              </a:rPr>
              <a:t>To integrate multi-model selection for diverse application scenarios.</a:t>
            </a:r>
            <a:endParaRPr lang="en-US" sz="1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2119" y="2368656"/>
            <a:ext cx="1930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787" y="3677974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486" y="2684720"/>
            <a:ext cx="3100705" cy="1878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11100"/>
              </a:lnSpc>
              <a:spcBef>
                <a:spcPts val="100"/>
              </a:spcBef>
            </a:pP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The project focuses on developing a real-time object detection system using the NVIDIA Jetson Nano. By leveraging pre-trained deep learning models like SSD-Mobilenet-v2, </a:t>
            </a:r>
            <a:r>
              <a:rPr lang="en-US" sz="1000" dirty="0" err="1">
                <a:solidFill>
                  <a:srgbClr val="FFFFFF"/>
                </a:solidFill>
                <a:latin typeface="Arial MT"/>
                <a:cs typeface="Arial MT"/>
              </a:rPr>
              <a:t>PedNet</a:t>
            </a: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, SSD-Inception-v2, and </a:t>
            </a:r>
            <a:r>
              <a:rPr lang="en-US" sz="1000" dirty="0" err="1">
                <a:solidFill>
                  <a:srgbClr val="FFFFFF"/>
                </a:solidFill>
                <a:latin typeface="Arial MT"/>
                <a:cs typeface="Arial MT"/>
              </a:rPr>
              <a:t>MultiBox</a:t>
            </a:r>
            <a:r>
              <a:rPr lang="en-US" sz="1000" dirty="0">
                <a:solidFill>
                  <a:srgbClr val="FFFFFF"/>
                </a:solidFill>
                <a:latin typeface="Arial MT"/>
                <a:cs typeface="Arial MT"/>
              </a:rPr>
              <a:t>, the system identifies objects in video streams in real-time. The implementation optimizes performance for edge devices, ensuring efficient processing with CUDA acceleration. This innovation aims to enhance automation systems, particularly in areas such as surveillance, robotics, and autonomous navigation.</a:t>
            </a:r>
            <a:endParaRPr lang="en-US" sz="1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6765" y="2280011"/>
            <a:ext cx="2488565" cy="943206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lang="en-IN" sz="1000" spc="5" dirty="0">
                <a:solidFill>
                  <a:srgbClr val="FFFFFF"/>
                </a:solidFill>
                <a:latin typeface="Arial MT"/>
                <a:cs typeface="Arial MT"/>
              </a:rPr>
              <a:t>Jetson Nano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1000" spc="5" dirty="0">
                <a:solidFill>
                  <a:srgbClr val="FFFFFF"/>
                </a:solidFill>
                <a:latin typeface="Arial MT"/>
                <a:cs typeface="Arial MT"/>
              </a:rPr>
              <a:t>Object Detection, </a:t>
            </a:r>
            <a:r>
              <a:rPr lang="en-IN" sz="1000" spc="-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z="1000" spc="5" dirty="0">
                <a:solidFill>
                  <a:srgbClr val="FFFFFF"/>
                </a:solidFill>
                <a:latin typeface="Arial MT"/>
                <a:cs typeface="Arial MT"/>
              </a:rPr>
              <a:t>Computer Vision, SSD-Mobilenet-v2, CUDA Acceleration</a:t>
            </a:r>
            <a:endParaRPr lang="en-IN" sz="10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17003" y="3587990"/>
            <a:ext cx="9795747" cy="2841876"/>
            <a:chOff x="3317003" y="3587990"/>
            <a:chExt cx="9795747" cy="2841876"/>
          </a:xfrm>
        </p:grpSpPr>
        <p:sp>
          <p:nvSpPr>
            <p:cNvPr id="11" name="object 11"/>
            <p:cNvSpPr/>
            <p:nvPr/>
          </p:nvSpPr>
          <p:spPr>
            <a:xfrm>
              <a:off x="13074650" y="3648566"/>
              <a:ext cx="38100" cy="2781300"/>
            </a:xfrm>
            <a:custGeom>
              <a:avLst/>
              <a:gdLst/>
              <a:ahLst/>
              <a:cxnLst/>
              <a:rect l="l" t="t" r="r" b="b"/>
              <a:pathLst>
                <a:path w="38100" h="2781300">
                  <a:moveTo>
                    <a:pt x="38100" y="2759722"/>
                  </a:moveTo>
                  <a:lnTo>
                    <a:pt x="21577" y="2743200"/>
                  </a:lnTo>
                  <a:lnTo>
                    <a:pt x="16522" y="2743200"/>
                  </a:lnTo>
                  <a:lnTo>
                    <a:pt x="0" y="2759722"/>
                  </a:lnTo>
                  <a:lnTo>
                    <a:pt x="0" y="2764777"/>
                  </a:lnTo>
                  <a:lnTo>
                    <a:pt x="16522" y="2781300"/>
                  </a:lnTo>
                  <a:lnTo>
                    <a:pt x="21577" y="2781300"/>
                  </a:lnTo>
                  <a:lnTo>
                    <a:pt x="38100" y="2764777"/>
                  </a:lnTo>
                  <a:lnTo>
                    <a:pt x="38100" y="2762250"/>
                  </a:lnTo>
                  <a:lnTo>
                    <a:pt x="38100" y="2759722"/>
                  </a:lnTo>
                  <a:close/>
                </a:path>
                <a:path w="38100" h="2781300">
                  <a:moveTo>
                    <a:pt x="38100" y="2245372"/>
                  </a:moveTo>
                  <a:lnTo>
                    <a:pt x="21577" y="2228850"/>
                  </a:lnTo>
                  <a:lnTo>
                    <a:pt x="16522" y="2228850"/>
                  </a:lnTo>
                  <a:lnTo>
                    <a:pt x="0" y="2245372"/>
                  </a:lnTo>
                  <a:lnTo>
                    <a:pt x="0" y="2250427"/>
                  </a:lnTo>
                  <a:lnTo>
                    <a:pt x="16522" y="2266950"/>
                  </a:lnTo>
                  <a:lnTo>
                    <a:pt x="21577" y="2266950"/>
                  </a:lnTo>
                  <a:lnTo>
                    <a:pt x="38100" y="2250427"/>
                  </a:lnTo>
                  <a:lnTo>
                    <a:pt x="38100" y="2247900"/>
                  </a:lnTo>
                  <a:lnTo>
                    <a:pt x="38100" y="2245372"/>
                  </a:lnTo>
                  <a:close/>
                </a:path>
                <a:path w="38100" h="2781300">
                  <a:moveTo>
                    <a:pt x="38100" y="1559572"/>
                  </a:moveTo>
                  <a:lnTo>
                    <a:pt x="21577" y="1543050"/>
                  </a:lnTo>
                  <a:lnTo>
                    <a:pt x="16522" y="1543050"/>
                  </a:lnTo>
                  <a:lnTo>
                    <a:pt x="0" y="1559572"/>
                  </a:lnTo>
                  <a:lnTo>
                    <a:pt x="0" y="1564627"/>
                  </a:lnTo>
                  <a:lnTo>
                    <a:pt x="16522" y="1581150"/>
                  </a:lnTo>
                  <a:lnTo>
                    <a:pt x="21577" y="1581150"/>
                  </a:lnTo>
                  <a:lnTo>
                    <a:pt x="38100" y="1564627"/>
                  </a:lnTo>
                  <a:lnTo>
                    <a:pt x="38100" y="1562100"/>
                  </a:lnTo>
                  <a:lnTo>
                    <a:pt x="38100" y="1559572"/>
                  </a:lnTo>
                  <a:close/>
                </a:path>
                <a:path w="38100" h="2781300">
                  <a:moveTo>
                    <a:pt x="38100" y="873772"/>
                  </a:moveTo>
                  <a:lnTo>
                    <a:pt x="21577" y="857250"/>
                  </a:lnTo>
                  <a:lnTo>
                    <a:pt x="16522" y="857250"/>
                  </a:lnTo>
                  <a:lnTo>
                    <a:pt x="0" y="873772"/>
                  </a:lnTo>
                  <a:lnTo>
                    <a:pt x="0" y="878827"/>
                  </a:lnTo>
                  <a:lnTo>
                    <a:pt x="16522" y="895350"/>
                  </a:lnTo>
                  <a:lnTo>
                    <a:pt x="21577" y="895350"/>
                  </a:lnTo>
                  <a:lnTo>
                    <a:pt x="38100" y="878827"/>
                  </a:lnTo>
                  <a:lnTo>
                    <a:pt x="38100" y="876300"/>
                  </a:lnTo>
                  <a:lnTo>
                    <a:pt x="38100" y="873772"/>
                  </a:lnTo>
                  <a:close/>
                </a:path>
                <a:path w="38100" h="27813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7003" y="3587990"/>
              <a:ext cx="2809240" cy="19050"/>
            </a:xfrm>
            <a:custGeom>
              <a:avLst/>
              <a:gdLst/>
              <a:ahLst/>
              <a:cxnLst/>
              <a:rect l="l" t="t" r="r" b="b"/>
              <a:pathLst>
                <a:path w="2809240" h="19050">
                  <a:moveTo>
                    <a:pt x="2809060" y="1905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23880" y="2422949"/>
            <a:ext cx="2185035" cy="305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</a:p>
          <a:p>
            <a:pPr marL="184150" marR="96520" indent="-171450">
              <a:lnSpc>
                <a:spcPct val="1125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lang="en-US" sz="1000" b="1" spc="-5" dirty="0">
                <a:solidFill>
                  <a:srgbClr val="FFFFFF"/>
                </a:solidFill>
                <a:latin typeface="Arial MT"/>
                <a:cs typeface="Arial"/>
              </a:rPr>
              <a:t>Autonomous Vehicles: </a:t>
            </a:r>
            <a:r>
              <a:rPr lang="en-US" sz="1000" b="1" dirty="0">
                <a:solidFill>
                  <a:srgbClr val="FFFFFF"/>
                </a:solidFill>
                <a:latin typeface="Arial MT"/>
                <a:cs typeface="Arial"/>
              </a:rPr>
              <a:t> 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Object detection for navigation and safety.</a:t>
            </a:r>
            <a:endParaRPr lang="en-US" sz="1000" b="1" spc="-5" dirty="0">
              <a:solidFill>
                <a:srgbClr val="FFFFFF"/>
              </a:solidFill>
              <a:latin typeface="Arial MT"/>
              <a:cs typeface="Arial"/>
            </a:endParaRPr>
          </a:p>
          <a:p>
            <a:pPr marL="184150" marR="60960" indent="-171450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lang="en-US" sz="1000" b="1" spc="-5" dirty="0">
                <a:solidFill>
                  <a:srgbClr val="FFFFFF"/>
                </a:solidFill>
                <a:latin typeface="Arial MT"/>
                <a:cs typeface="Arial"/>
              </a:rPr>
              <a:t>Surveillance: 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Real-time detection and tracking of suspicious objects or people for enhanced security.</a:t>
            </a:r>
            <a:endParaRPr lang="en-US" sz="1000" dirty="0">
              <a:latin typeface="Arial MT"/>
              <a:cs typeface="Arial MT"/>
            </a:endParaRPr>
          </a:p>
          <a:p>
            <a:pPr marL="184150" marR="5080" indent="-171450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lang="en-US" sz="1000" b="1" spc="-5" dirty="0">
                <a:solidFill>
                  <a:srgbClr val="FFFFFF"/>
                </a:solidFill>
                <a:latin typeface="Arial MT"/>
                <a:cs typeface="Arial"/>
              </a:rPr>
              <a:t>Robotics: 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Facilitating object detection to improve robot-environment interaction.</a:t>
            </a:r>
            <a:endParaRPr lang="en-US" sz="1000" dirty="0">
              <a:latin typeface="Arial MT"/>
              <a:cs typeface="Arial MT"/>
            </a:endParaRPr>
          </a:p>
          <a:p>
            <a:pPr marL="184150" marR="11430" indent="-171450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lang="en-US" sz="1000" b="1" spc="-5" dirty="0">
                <a:solidFill>
                  <a:srgbClr val="FFFFFF"/>
                </a:solidFill>
                <a:latin typeface="Arial MT"/>
                <a:cs typeface="Arial"/>
              </a:rPr>
              <a:t>Sports Analytics: 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Tracking player or object movements for performance analysis. </a:t>
            </a:r>
          </a:p>
          <a:p>
            <a:pPr marL="184150" marR="11430" indent="-171450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lang="en-US" sz="1000" spc="-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000" b="1" spc="-5" dirty="0">
                <a:solidFill>
                  <a:srgbClr val="FFFFFF"/>
                </a:solidFill>
                <a:latin typeface="Arial MT"/>
                <a:cs typeface="Arial"/>
              </a:rPr>
              <a:t>Drone Navigation: </a:t>
            </a:r>
            <a:r>
              <a:rPr lang="en-US" sz="1000" spc="-5" dirty="0">
                <a:solidFill>
                  <a:srgbClr val="FFFFFF"/>
                </a:solidFill>
                <a:latin typeface="Arial MT"/>
                <a:cs typeface="Arial MT"/>
              </a:rPr>
              <a:t>Safe and efficient navigation by detecting obstacles.</a:t>
            </a:r>
            <a:endParaRPr lang="en-US" sz="1000" dirty="0">
              <a:latin typeface="Arial MT"/>
              <a:cs typeface="Arial MT"/>
            </a:endParaRPr>
          </a:p>
        </p:txBody>
      </p:sp>
      <p:pic>
        <p:nvPicPr>
          <p:cNvPr id="14" name="Picture 2" descr="Jetson Nano Brings the Power of Modern AI to Edge Devices | NVIDIA">
            <a:extLst>
              <a:ext uri="{FF2B5EF4-FFF2-40B4-BE49-F238E27FC236}">
                <a16:creationId xmlns:a16="http://schemas.microsoft.com/office/drawing/2014/main" id="{17B0B7E3-AE2A-94CE-07BF-A4E9F84C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00" y="4953001"/>
            <a:ext cx="1446730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rducam CSI-USB UVC Camera Adapter Board for 12.3MP IMX477 RPi Camera ...">
            <a:extLst>
              <a:ext uri="{FF2B5EF4-FFF2-40B4-BE49-F238E27FC236}">
                <a16:creationId xmlns:a16="http://schemas.microsoft.com/office/drawing/2014/main" id="{8B50FD25-42C6-7900-611E-1ECBC41F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67" y="4933951"/>
            <a:ext cx="1009649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| NVIDIA Developer">
            <a:extLst>
              <a:ext uri="{FF2B5EF4-FFF2-40B4-BE49-F238E27FC236}">
                <a16:creationId xmlns:a16="http://schemas.microsoft.com/office/drawing/2014/main" id="{BECC5A36-EA25-62EA-C3A5-6FBCA6FB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91" y="6024139"/>
            <a:ext cx="1619031" cy="6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DEEA31-6303-317F-DD56-B78271F099E0}"/>
              </a:ext>
            </a:extLst>
          </p:cNvPr>
          <p:cNvSpPr/>
          <p:nvPr/>
        </p:nvSpPr>
        <p:spPr>
          <a:xfrm>
            <a:off x="6216650" y="2722669"/>
            <a:ext cx="3244522" cy="404008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B48700-D617-A755-8A12-BCAE7901F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6" t="7317" r="4813" b="14993"/>
          <a:stretch/>
        </p:blipFill>
        <p:spPr>
          <a:xfrm>
            <a:off x="3400929" y="4933951"/>
            <a:ext cx="1127671" cy="1009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B6BABB-99BC-EBBC-F8A3-7E97ABAD65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97" y="3992627"/>
            <a:ext cx="1588665" cy="891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111A3C-DE8A-5382-B8BC-664945EDCD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199" y="2928280"/>
            <a:ext cx="2810396" cy="35015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262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Trebuchet MS</vt:lpstr>
      <vt:lpstr>Office Theme</vt:lpstr>
      <vt:lpstr>PRESTIGE INSTITUTE OF ENGINEERING MANAGEMENT AND RESEARCH  DEPARTMENT OF ARTIFICIAL INTELLIGENCE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Anvesh Sharma</dc:creator>
  <cp:lastModifiedBy>Anvesh Sharma</cp:lastModifiedBy>
  <cp:revision>3</cp:revision>
  <dcterms:created xsi:type="dcterms:W3CDTF">2024-04-08T06:19:35Z</dcterms:created>
  <dcterms:modified xsi:type="dcterms:W3CDTF">2024-11-15T18:41:52Z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2024-04-08T00:00:00Z</vt:filetime>
  </property>
</Properties>
</file>