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8" r:id="rId3"/>
    <p:sldId id="265" r:id="rId4"/>
    <p:sldId id="266" r:id="rId5"/>
    <p:sldId id="278" r:id="rId6"/>
    <p:sldId id="260" r:id="rId7"/>
    <p:sldId id="259" r:id="rId8"/>
    <p:sldId id="257" r:id="rId9"/>
    <p:sldId id="267" r:id="rId10"/>
    <p:sldId id="268" r:id="rId11"/>
    <p:sldId id="269" r:id="rId12"/>
    <p:sldId id="270" r:id="rId13"/>
    <p:sldId id="271" r:id="rId14"/>
    <p:sldId id="272" r:id="rId15"/>
    <p:sldId id="273" r:id="rId16"/>
    <p:sldId id="274" r:id="rId17"/>
    <p:sldId id="275" r:id="rId18"/>
    <p:sldId id="276" r:id="rId19"/>
    <p:sldId id="279" r:id="rId20"/>
    <p:sldId id="280" r:id="rId21"/>
    <p:sldId id="281" r:id="rId22"/>
    <p:sldId id="282" r:id="rId23"/>
    <p:sldId id="283" r:id="rId24"/>
    <p:sldId id="284" r:id="rId25"/>
    <p:sldId id="261" r:id="rId26"/>
    <p:sldId id="285" r:id="rId27"/>
    <p:sldId id="286" r:id="rId28"/>
    <p:sldId id="264"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0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p:scale>
          <a:sx n="87" d="100"/>
          <a:sy n="87" d="100"/>
        </p:scale>
        <p:origin x="33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EE782-39E6-4116-B4F2-5B5197BAD2A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A51E931-4C96-45F8-B0CB-E1F9C6CC60CE}">
      <dgm:prSet/>
      <dgm:spPr/>
      <dgm:t>
        <a:bodyPr/>
        <a:lstStyle/>
        <a:p>
          <a:r>
            <a:rPr lang="en-IN" b="1" i="0" dirty="0"/>
            <a:t>Informed Decision-Making: </a:t>
          </a:r>
          <a:r>
            <a:rPr lang="en-IN" b="0" i="0" dirty="0"/>
            <a:t>Accurate predictions help buyers and sellers make well-informed decisions. Buyers can decide whether a property is a good investment, while sellers can set appropriate asking prices.</a:t>
          </a:r>
          <a:endParaRPr lang="en-US" dirty="0"/>
        </a:p>
      </dgm:t>
    </dgm:pt>
    <dgm:pt modelId="{83FBF01B-F170-4F57-BDCC-8B560FBA7166}" type="parTrans" cxnId="{2268EC87-F415-40F2-9A40-709B80E7165B}">
      <dgm:prSet/>
      <dgm:spPr/>
      <dgm:t>
        <a:bodyPr/>
        <a:lstStyle/>
        <a:p>
          <a:endParaRPr lang="en-US"/>
        </a:p>
      </dgm:t>
    </dgm:pt>
    <dgm:pt modelId="{9D17697A-0349-4965-8348-C284E62DA8B1}" type="sibTrans" cxnId="{2268EC87-F415-40F2-9A40-709B80E7165B}">
      <dgm:prSet/>
      <dgm:spPr/>
      <dgm:t>
        <a:bodyPr/>
        <a:lstStyle/>
        <a:p>
          <a:endParaRPr lang="en-US"/>
        </a:p>
      </dgm:t>
    </dgm:pt>
    <dgm:pt modelId="{1741017A-3C31-4CE3-8857-CFBFC2399726}">
      <dgm:prSet/>
      <dgm:spPr/>
      <dgm:t>
        <a:bodyPr/>
        <a:lstStyle/>
        <a:p>
          <a:r>
            <a:rPr lang="en-IN" b="1" i="0" dirty="0"/>
            <a:t>Pricing Strategy: </a:t>
          </a:r>
          <a:r>
            <a:rPr lang="en-IN" b="0" i="0" dirty="0"/>
            <a:t>For sellers and agents, knowing the accurate market value of a property is essential for setting the right price. Overpricing or under-pricing a property can lead to lost opportunities and financial consequences.</a:t>
          </a:r>
          <a:endParaRPr lang="en-US" dirty="0"/>
        </a:p>
      </dgm:t>
    </dgm:pt>
    <dgm:pt modelId="{EDADE3D4-8782-4810-BB48-F05D02D3C29B}" type="parTrans" cxnId="{D9B7269C-CD84-4D23-8C41-18B42F029497}">
      <dgm:prSet/>
      <dgm:spPr/>
      <dgm:t>
        <a:bodyPr/>
        <a:lstStyle/>
        <a:p>
          <a:endParaRPr lang="en-US"/>
        </a:p>
      </dgm:t>
    </dgm:pt>
    <dgm:pt modelId="{2414CF8D-491D-4A61-B250-452B19698C24}" type="sibTrans" cxnId="{D9B7269C-CD84-4D23-8C41-18B42F029497}">
      <dgm:prSet/>
      <dgm:spPr/>
      <dgm:t>
        <a:bodyPr/>
        <a:lstStyle/>
        <a:p>
          <a:endParaRPr lang="en-US"/>
        </a:p>
      </dgm:t>
    </dgm:pt>
    <dgm:pt modelId="{CBFB7176-B033-495A-A700-3EE6DED7304D}">
      <dgm:prSet/>
      <dgm:spPr/>
      <dgm:t>
        <a:bodyPr/>
        <a:lstStyle/>
        <a:p>
          <a:r>
            <a:rPr lang="en-IN" b="1" i="0" dirty="0"/>
            <a:t>Risk Mitigation: </a:t>
          </a:r>
          <a:r>
            <a:rPr lang="en-IN" b="0" i="0" dirty="0"/>
            <a:t>Real estate transactions often involve significant financial investments. Accurate predictions help investors and lenders assess and mitigate risks associated with real estate investments.</a:t>
          </a:r>
          <a:endParaRPr lang="en-US" dirty="0"/>
        </a:p>
      </dgm:t>
    </dgm:pt>
    <dgm:pt modelId="{6D5BFB1B-0374-4E8A-B04E-CC8C2820CA11}" type="parTrans" cxnId="{F01D1496-DCF8-4C4E-8F50-2AF88AAEB6B9}">
      <dgm:prSet/>
      <dgm:spPr/>
      <dgm:t>
        <a:bodyPr/>
        <a:lstStyle/>
        <a:p>
          <a:endParaRPr lang="en-US"/>
        </a:p>
      </dgm:t>
    </dgm:pt>
    <dgm:pt modelId="{3AE54E66-A8C1-48C7-B8BF-B870536E65A4}" type="sibTrans" cxnId="{F01D1496-DCF8-4C4E-8F50-2AF88AAEB6B9}">
      <dgm:prSet/>
      <dgm:spPr/>
      <dgm:t>
        <a:bodyPr/>
        <a:lstStyle/>
        <a:p>
          <a:endParaRPr lang="en-US"/>
        </a:p>
      </dgm:t>
    </dgm:pt>
    <dgm:pt modelId="{373865AD-F436-BC4C-8B21-9F16EFE4A2FF}" type="pres">
      <dgm:prSet presAssocID="{658EE782-39E6-4116-B4F2-5B5197BAD2A9}" presName="vert0" presStyleCnt="0">
        <dgm:presLayoutVars>
          <dgm:dir/>
          <dgm:animOne val="branch"/>
          <dgm:animLvl val="lvl"/>
        </dgm:presLayoutVars>
      </dgm:prSet>
      <dgm:spPr/>
    </dgm:pt>
    <dgm:pt modelId="{84F1B1F6-559B-A643-A64F-A6CA8F4BAA6E}" type="pres">
      <dgm:prSet presAssocID="{9A51E931-4C96-45F8-B0CB-E1F9C6CC60CE}" presName="thickLine" presStyleLbl="alignNode1" presStyleIdx="0" presStyleCnt="3"/>
      <dgm:spPr/>
    </dgm:pt>
    <dgm:pt modelId="{3A119B5B-82B6-E849-8FB2-6226010275D8}" type="pres">
      <dgm:prSet presAssocID="{9A51E931-4C96-45F8-B0CB-E1F9C6CC60CE}" presName="horz1" presStyleCnt="0"/>
      <dgm:spPr/>
    </dgm:pt>
    <dgm:pt modelId="{66674116-4E1A-A340-9766-CD21B31443F6}" type="pres">
      <dgm:prSet presAssocID="{9A51E931-4C96-45F8-B0CB-E1F9C6CC60CE}" presName="tx1" presStyleLbl="revTx" presStyleIdx="0" presStyleCnt="3"/>
      <dgm:spPr/>
    </dgm:pt>
    <dgm:pt modelId="{FD005E40-4EEA-7048-9562-97CA66405C3D}" type="pres">
      <dgm:prSet presAssocID="{9A51E931-4C96-45F8-B0CB-E1F9C6CC60CE}" presName="vert1" presStyleCnt="0"/>
      <dgm:spPr/>
    </dgm:pt>
    <dgm:pt modelId="{D263CC25-C69B-BD44-BCB1-EC3EBDF76AC5}" type="pres">
      <dgm:prSet presAssocID="{1741017A-3C31-4CE3-8857-CFBFC2399726}" presName="thickLine" presStyleLbl="alignNode1" presStyleIdx="1" presStyleCnt="3"/>
      <dgm:spPr/>
    </dgm:pt>
    <dgm:pt modelId="{DE052F36-F182-AD42-B806-B0D2A2B3E7F0}" type="pres">
      <dgm:prSet presAssocID="{1741017A-3C31-4CE3-8857-CFBFC2399726}" presName="horz1" presStyleCnt="0"/>
      <dgm:spPr/>
    </dgm:pt>
    <dgm:pt modelId="{70069E7E-7AEC-9441-AB8F-A84446CDC819}" type="pres">
      <dgm:prSet presAssocID="{1741017A-3C31-4CE3-8857-CFBFC2399726}" presName="tx1" presStyleLbl="revTx" presStyleIdx="1" presStyleCnt="3"/>
      <dgm:spPr/>
    </dgm:pt>
    <dgm:pt modelId="{3BCC1E25-B3B1-F84E-8BAA-D47214F6FCBF}" type="pres">
      <dgm:prSet presAssocID="{1741017A-3C31-4CE3-8857-CFBFC2399726}" presName="vert1" presStyleCnt="0"/>
      <dgm:spPr/>
    </dgm:pt>
    <dgm:pt modelId="{F38604A1-BED6-F444-BBF8-00EFE1C5F7B6}" type="pres">
      <dgm:prSet presAssocID="{CBFB7176-B033-495A-A700-3EE6DED7304D}" presName="thickLine" presStyleLbl="alignNode1" presStyleIdx="2" presStyleCnt="3"/>
      <dgm:spPr/>
    </dgm:pt>
    <dgm:pt modelId="{0EAC4ABD-A4D1-D742-AC71-DD2566AE5550}" type="pres">
      <dgm:prSet presAssocID="{CBFB7176-B033-495A-A700-3EE6DED7304D}" presName="horz1" presStyleCnt="0"/>
      <dgm:spPr/>
    </dgm:pt>
    <dgm:pt modelId="{05FEF6D7-A7E8-154C-9D92-CB3DF01A4E73}" type="pres">
      <dgm:prSet presAssocID="{CBFB7176-B033-495A-A700-3EE6DED7304D}" presName="tx1" presStyleLbl="revTx" presStyleIdx="2" presStyleCnt="3"/>
      <dgm:spPr/>
    </dgm:pt>
    <dgm:pt modelId="{7140B26B-80C2-F044-A551-DA7EDFD747B1}" type="pres">
      <dgm:prSet presAssocID="{CBFB7176-B033-495A-A700-3EE6DED7304D}" presName="vert1" presStyleCnt="0"/>
      <dgm:spPr/>
    </dgm:pt>
  </dgm:ptLst>
  <dgm:cxnLst>
    <dgm:cxn modelId="{15C2895E-4243-1D49-91FE-7117247A2EA9}" type="presOf" srcId="{CBFB7176-B033-495A-A700-3EE6DED7304D}" destId="{05FEF6D7-A7E8-154C-9D92-CB3DF01A4E73}" srcOrd="0" destOrd="0" presId="urn:microsoft.com/office/officeart/2008/layout/LinedList"/>
    <dgm:cxn modelId="{BD48DE60-6011-194D-BB5F-E1BFF93BE49F}" type="presOf" srcId="{658EE782-39E6-4116-B4F2-5B5197BAD2A9}" destId="{373865AD-F436-BC4C-8B21-9F16EFE4A2FF}" srcOrd="0" destOrd="0" presId="urn:microsoft.com/office/officeart/2008/layout/LinedList"/>
    <dgm:cxn modelId="{2268EC87-F415-40F2-9A40-709B80E7165B}" srcId="{658EE782-39E6-4116-B4F2-5B5197BAD2A9}" destId="{9A51E931-4C96-45F8-B0CB-E1F9C6CC60CE}" srcOrd="0" destOrd="0" parTransId="{83FBF01B-F170-4F57-BDCC-8B560FBA7166}" sibTransId="{9D17697A-0349-4965-8348-C284E62DA8B1}"/>
    <dgm:cxn modelId="{F01D1496-DCF8-4C4E-8F50-2AF88AAEB6B9}" srcId="{658EE782-39E6-4116-B4F2-5B5197BAD2A9}" destId="{CBFB7176-B033-495A-A700-3EE6DED7304D}" srcOrd="2" destOrd="0" parTransId="{6D5BFB1B-0374-4E8A-B04E-CC8C2820CA11}" sibTransId="{3AE54E66-A8C1-48C7-B8BF-B870536E65A4}"/>
    <dgm:cxn modelId="{DD1AC397-E8CA-964D-95A9-CD19B279CA40}" type="presOf" srcId="{1741017A-3C31-4CE3-8857-CFBFC2399726}" destId="{70069E7E-7AEC-9441-AB8F-A84446CDC819}" srcOrd="0" destOrd="0" presId="urn:microsoft.com/office/officeart/2008/layout/LinedList"/>
    <dgm:cxn modelId="{D9B7269C-CD84-4D23-8C41-18B42F029497}" srcId="{658EE782-39E6-4116-B4F2-5B5197BAD2A9}" destId="{1741017A-3C31-4CE3-8857-CFBFC2399726}" srcOrd="1" destOrd="0" parTransId="{EDADE3D4-8782-4810-BB48-F05D02D3C29B}" sibTransId="{2414CF8D-491D-4A61-B250-452B19698C24}"/>
    <dgm:cxn modelId="{C7BBE6BF-0CAD-6544-8116-3A95FB82E881}" type="presOf" srcId="{9A51E931-4C96-45F8-B0CB-E1F9C6CC60CE}" destId="{66674116-4E1A-A340-9766-CD21B31443F6}" srcOrd="0" destOrd="0" presId="urn:microsoft.com/office/officeart/2008/layout/LinedList"/>
    <dgm:cxn modelId="{DD3C7D56-9D0D-4644-AD5D-976840909230}" type="presParOf" srcId="{373865AD-F436-BC4C-8B21-9F16EFE4A2FF}" destId="{84F1B1F6-559B-A643-A64F-A6CA8F4BAA6E}" srcOrd="0" destOrd="0" presId="urn:microsoft.com/office/officeart/2008/layout/LinedList"/>
    <dgm:cxn modelId="{312FA8D2-9CC3-8542-B9E6-4E0849E94624}" type="presParOf" srcId="{373865AD-F436-BC4C-8B21-9F16EFE4A2FF}" destId="{3A119B5B-82B6-E849-8FB2-6226010275D8}" srcOrd="1" destOrd="0" presId="urn:microsoft.com/office/officeart/2008/layout/LinedList"/>
    <dgm:cxn modelId="{27AC8DAA-277F-1F45-86CA-DEE1B0ACBC34}" type="presParOf" srcId="{3A119B5B-82B6-E849-8FB2-6226010275D8}" destId="{66674116-4E1A-A340-9766-CD21B31443F6}" srcOrd="0" destOrd="0" presId="urn:microsoft.com/office/officeart/2008/layout/LinedList"/>
    <dgm:cxn modelId="{F1E5C4AA-D0D8-C345-BDAE-D21A1A1F8830}" type="presParOf" srcId="{3A119B5B-82B6-E849-8FB2-6226010275D8}" destId="{FD005E40-4EEA-7048-9562-97CA66405C3D}" srcOrd="1" destOrd="0" presId="urn:microsoft.com/office/officeart/2008/layout/LinedList"/>
    <dgm:cxn modelId="{3CACE908-0FD9-C14D-8845-CFC9A27A26A9}" type="presParOf" srcId="{373865AD-F436-BC4C-8B21-9F16EFE4A2FF}" destId="{D263CC25-C69B-BD44-BCB1-EC3EBDF76AC5}" srcOrd="2" destOrd="0" presId="urn:microsoft.com/office/officeart/2008/layout/LinedList"/>
    <dgm:cxn modelId="{C59F0A33-C110-DF4C-90DB-8A5D1543A3A1}" type="presParOf" srcId="{373865AD-F436-BC4C-8B21-9F16EFE4A2FF}" destId="{DE052F36-F182-AD42-B806-B0D2A2B3E7F0}" srcOrd="3" destOrd="0" presId="urn:microsoft.com/office/officeart/2008/layout/LinedList"/>
    <dgm:cxn modelId="{37DBF96B-A3B5-DB42-B6C2-2F85B68C39F8}" type="presParOf" srcId="{DE052F36-F182-AD42-B806-B0D2A2B3E7F0}" destId="{70069E7E-7AEC-9441-AB8F-A84446CDC819}" srcOrd="0" destOrd="0" presId="urn:microsoft.com/office/officeart/2008/layout/LinedList"/>
    <dgm:cxn modelId="{180109D8-0483-0B4D-8C49-FF77830DF55E}" type="presParOf" srcId="{DE052F36-F182-AD42-B806-B0D2A2B3E7F0}" destId="{3BCC1E25-B3B1-F84E-8BAA-D47214F6FCBF}" srcOrd="1" destOrd="0" presId="urn:microsoft.com/office/officeart/2008/layout/LinedList"/>
    <dgm:cxn modelId="{AD6668DE-46BE-4D4E-88C1-5BFC5560A17F}" type="presParOf" srcId="{373865AD-F436-BC4C-8B21-9F16EFE4A2FF}" destId="{F38604A1-BED6-F444-BBF8-00EFE1C5F7B6}" srcOrd="4" destOrd="0" presId="urn:microsoft.com/office/officeart/2008/layout/LinedList"/>
    <dgm:cxn modelId="{777AAC5F-EE73-674F-A56D-60E956CC492D}" type="presParOf" srcId="{373865AD-F436-BC4C-8B21-9F16EFE4A2FF}" destId="{0EAC4ABD-A4D1-D742-AC71-DD2566AE5550}" srcOrd="5" destOrd="0" presId="urn:microsoft.com/office/officeart/2008/layout/LinedList"/>
    <dgm:cxn modelId="{2B2400C4-FBB1-7E43-8E4E-4459CAA44E86}" type="presParOf" srcId="{0EAC4ABD-A4D1-D742-AC71-DD2566AE5550}" destId="{05FEF6D7-A7E8-154C-9D92-CB3DF01A4E73}" srcOrd="0" destOrd="0" presId="urn:microsoft.com/office/officeart/2008/layout/LinedList"/>
    <dgm:cxn modelId="{797518C4-1477-DB4A-9348-BFB7389830F7}" type="presParOf" srcId="{0EAC4ABD-A4D1-D742-AC71-DD2566AE5550}" destId="{7140B26B-80C2-F044-A551-DA7EDFD747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47C3BB-3B7A-4126-9606-A23E033D794A}" type="doc">
      <dgm:prSet loTypeId="urn:microsoft.com/office/officeart/2016/7/layout/LinearArrowProcessNumbered" loCatId="process" qsTypeId="urn:microsoft.com/office/officeart/2005/8/quickstyle/simple2" qsCatId="simple" csTypeId="urn:microsoft.com/office/officeart/2005/8/colors/colorful5" csCatId="colorful" phldr="1"/>
      <dgm:spPr/>
      <dgm:t>
        <a:bodyPr/>
        <a:lstStyle/>
        <a:p>
          <a:endParaRPr lang="en-US"/>
        </a:p>
      </dgm:t>
    </dgm:pt>
    <dgm:pt modelId="{A42D4D6B-7D8F-4422-A892-C3C1BE3B129B}">
      <dgm:prSet/>
      <dgm:spPr/>
      <dgm:t>
        <a:bodyPr/>
        <a:lstStyle/>
        <a:p>
          <a:r>
            <a:rPr lang="en-IN" b="0" i="0" dirty="0"/>
            <a:t>Separate numeric columns and categorical columns</a:t>
          </a:r>
          <a:endParaRPr lang="en-US" dirty="0"/>
        </a:p>
      </dgm:t>
    </dgm:pt>
    <dgm:pt modelId="{67797074-7072-461F-8DC6-F9196C82BF77}" type="parTrans" cxnId="{B1C72701-5145-4C69-8CB0-9DD0463800ED}">
      <dgm:prSet/>
      <dgm:spPr/>
      <dgm:t>
        <a:bodyPr/>
        <a:lstStyle/>
        <a:p>
          <a:endParaRPr lang="en-US"/>
        </a:p>
      </dgm:t>
    </dgm:pt>
    <dgm:pt modelId="{7A175721-472C-41C1-A1FE-5DCBCE2EED90}" type="sibTrans" cxnId="{B1C72701-5145-4C69-8CB0-9DD0463800ED}">
      <dgm:prSet phldrT="1" phldr="0"/>
      <dgm:spPr/>
      <dgm:t>
        <a:bodyPr/>
        <a:lstStyle/>
        <a:p>
          <a:r>
            <a:rPr lang="en-US"/>
            <a:t>1</a:t>
          </a:r>
        </a:p>
      </dgm:t>
    </dgm:pt>
    <dgm:pt modelId="{6331FF8C-2DAB-4282-B4DD-4D7319FF884A}">
      <dgm:prSet/>
      <dgm:spPr/>
      <dgm:t>
        <a:bodyPr/>
        <a:lstStyle/>
        <a:p>
          <a:r>
            <a:rPr lang="en-IN" b="0" i="1"/>
            <a:t>Find important features</a:t>
          </a:r>
          <a:endParaRPr lang="en-US"/>
        </a:p>
      </dgm:t>
    </dgm:pt>
    <dgm:pt modelId="{12EAD8F6-2D39-4A6C-A6DC-A9410B5ED279}" type="parTrans" cxnId="{E185833F-68AC-493A-AB76-68166CAE03AD}">
      <dgm:prSet/>
      <dgm:spPr/>
      <dgm:t>
        <a:bodyPr/>
        <a:lstStyle/>
        <a:p>
          <a:endParaRPr lang="en-US"/>
        </a:p>
      </dgm:t>
    </dgm:pt>
    <dgm:pt modelId="{F9807B2E-2B47-4048-A6DF-7BF10DA63584}" type="sibTrans" cxnId="{E185833F-68AC-493A-AB76-68166CAE03AD}">
      <dgm:prSet phldrT="2" phldr="0"/>
      <dgm:spPr/>
      <dgm:t>
        <a:bodyPr/>
        <a:lstStyle/>
        <a:p>
          <a:r>
            <a:rPr lang="en-US"/>
            <a:t>2</a:t>
          </a:r>
        </a:p>
      </dgm:t>
    </dgm:pt>
    <dgm:pt modelId="{D5012B0A-819B-4FE0-AEBF-F11F12CCA0EA}">
      <dgm:prSet/>
      <dgm:spPr/>
      <dgm:t>
        <a:bodyPr/>
        <a:lstStyle/>
        <a:p>
          <a:r>
            <a:rPr lang="en-IN" b="0" i="1"/>
            <a:t>Visualize feature importance of numerical and categorial columns </a:t>
          </a:r>
          <a:endParaRPr lang="en-US"/>
        </a:p>
      </dgm:t>
    </dgm:pt>
    <dgm:pt modelId="{9796A789-5B19-437F-9128-C94FC772A98F}" type="parTrans" cxnId="{A7C92F97-4091-4176-A4FD-01EACA92154D}">
      <dgm:prSet/>
      <dgm:spPr/>
      <dgm:t>
        <a:bodyPr/>
        <a:lstStyle/>
        <a:p>
          <a:endParaRPr lang="en-US"/>
        </a:p>
      </dgm:t>
    </dgm:pt>
    <dgm:pt modelId="{050DDD0B-41FC-4168-A078-170AE0D61A08}" type="sibTrans" cxnId="{A7C92F97-4091-4176-A4FD-01EACA92154D}">
      <dgm:prSet phldrT="3" phldr="0"/>
      <dgm:spPr/>
      <dgm:t>
        <a:bodyPr/>
        <a:lstStyle/>
        <a:p>
          <a:r>
            <a:rPr lang="en-US"/>
            <a:t>3</a:t>
          </a:r>
        </a:p>
      </dgm:t>
    </dgm:pt>
    <dgm:pt modelId="{0FC714FD-FE00-7145-9A83-27DE75134504}" type="pres">
      <dgm:prSet presAssocID="{8B47C3BB-3B7A-4126-9606-A23E033D794A}" presName="linearFlow" presStyleCnt="0">
        <dgm:presLayoutVars>
          <dgm:dir/>
          <dgm:animLvl val="lvl"/>
          <dgm:resizeHandles val="exact"/>
        </dgm:presLayoutVars>
      </dgm:prSet>
      <dgm:spPr/>
    </dgm:pt>
    <dgm:pt modelId="{2950142F-877A-7147-BC86-048937F2A083}" type="pres">
      <dgm:prSet presAssocID="{A42D4D6B-7D8F-4422-A892-C3C1BE3B129B}" presName="compositeNode" presStyleCnt="0"/>
      <dgm:spPr/>
    </dgm:pt>
    <dgm:pt modelId="{2D57A351-36F4-3842-9001-EB78663B0095}" type="pres">
      <dgm:prSet presAssocID="{A42D4D6B-7D8F-4422-A892-C3C1BE3B129B}" presName="parTx" presStyleLbl="node1" presStyleIdx="0" presStyleCnt="0">
        <dgm:presLayoutVars>
          <dgm:chMax val="0"/>
          <dgm:chPref val="0"/>
          <dgm:bulletEnabled val="1"/>
        </dgm:presLayoutVars>
      </dgm:prSet>
      <dgm:spPr/>
    </dgm:pt>
    <dgm:pt modelId="{48DA6FF3-4081-ED42-94A5-B90963D5AF97}" type="pres">
      <dgm:prSet presAssocID="{A42D4D6B-7D8F-4422-A892-C3C1BE3B129B}" presName="parSh" presStyleCnt="0"/>
      <dgm:spPr/>
    </dgm:pt>
    <dgm:pt modelId="{7890EDBD-64F0-814A-9232-270991496B70}" type="pres">
      <dgm:prSet presAssocID="{A42D4D6B-7D8F-4422-A892-C3C1BE3B129B}" presName="lineNode" presStyleLbl="alignAccFollowNode1" presStyleIdx="0" presStyleCnt="9"/>
      <dgm:spPr/>
    </dgm:pt>
    <dgm:pt modelId="{D30F712A-9A8C-4144-95B6-B9A870E2CB2E}" type="pres">
      <dgm:prSet presAssocID="{A42D4D6B-7D8F-4422-A892-C3C1BE3B129B}" presName="lineArrowNode" presStyleLbl="alignAccFollowNode1" presStyleIdx="1" presStyleCnt="9"/>
      <dgm:spPr/>
    </dgm:pt>
    <dgm:pt modelId="{F055D38D-EC0B-6541-90C4-2A4AD2435C7E}" type="pres">
      <dgm:prSet presAssocID="{7A175721-472C-41C1-A1FE-5DCBCE2EED90}" presName="sibTransNodeCircle" presStyleLbl="alignNode1" presStyleIdx="0" presStyleCnt="3">
        <dgm:presLayoutVars>
          <dgm:chMax val="0"/>
          <dgm:bulletEnabled/>
        </dgm:presLayoutVars>
      </dgm:prSet>
      <dgm:spPr/>
    </dgm:pt>
    <dgm:pt modelId="{23452C3B-C010-F345-ABC6-966EA28173E2}" type="pres">
      <dgm:prSet presAssocID="{7A175721-472C-41C1-A1FE-5DCBCE2EED90}" presName="spacerBetweenCircleAndCallout" presStyleCnt="0">
        <dgm:presLayoutVars/>
      </dgm:prSet>
      <dgm:spPr/>
    </dgm:pt>
    <dgm:pt modelId="{59A92320-4F46-C34C-94E8-FE9383F40F06}" type="pres">
      <dgm:prSet presAssocID="{A42D4D6B-7D8F-4422-A892-C3C1BE3B129B}" presName="nodeText" presStyleLbl="alignAccFollowNode1" presStyleIdx="2" presStyleCnt="9" custScaleY="100000">
        <dgm:presLayoutVars>
          <dgm:bulletEnabled val="1"/>
        </dgm:presLayoutVars>
      </dgm:prSet>
      <dgm:spPr/>
    </dgm:pt>
    <dgm:pt modelId="{063DB102-7E1F-CD4F-B84A-A0BE821E9B76}" type="pres">
      <dgm:prSet presAssocID="{7A175721-472C-41C1-A1FE-5DCBCE2EED90}" presName="sibTransComposite" presStyleCnt="0"/>
      <dgm:spPr/>
    </dgm:pt>
    <dgm:pt modelId="{04E6B955-7CD9-AE41-8594-022930267793}" type="pres">
      <dgm:prSet presAssocID="{6331FF8C-2DAB-4282-B4DD-4D7319FF884A}" presName="compositeNode" presStyleCnt="0"/>
      <dgm:spPr/>
    </dgm:pt>
    <dgm:pt modelId="{4E067EEC-BDA3-104C-86F5-5C50599CC611}" type="pres">
      <dgm:prSet presAssocID="{6331FF8C-2DAB-4282-B4DD-4D7319FF884A}" presName="parTx" presStyleLbl="node1" presStyleIdx="0" presStyleCnt="0">
        <dgm:presLayoutVars>
          <dgm:chMax val="0"/>
          <dgm:chPref val="0"/>
          <dgm:bulletEnabled val="1"/>
        </dgm:presLayoutVars>
      </dgm:prSet>
      <dgm:spPr/>
    </dgm:pt>
    <dgm:pt modelId="{4CFDCA86-6872-0140-9794-FE6378A28362}" type="pres">
      <dgm:prSet presAssocID="{6331FF8C-2DAB-4282-B4DD-4D7319FF884A}" presName="parSh" presStyleCnt="0"/>
      <dgm:spPr/>
    </dgm:pt>
    <dgm:pt modelId="{283D3001-E102-C040-A770-312E006DFE13}" type="pres">
      <dgm:prSet presAssocID="{6331FF8C-2DAB-4282-B4DD-4D7319FF884A}" presName="lineNode" presStyleLbl="alignAccFollowNode1" presStyleIdx="3" presStyleCnt="9"/>
      <dgm:spPr/>
    </dgm:pt>
    <dgm:pt modelId="{6F5A4DFC-BDC1-E043-8DE8-4CFEFD81D85B}" type="pres">
      <dgm:prSet presAssocID="{6331FF8C-2DAB-4282-B4DD-4D7319FF884A}" presName="lineArrowNode" presStyleLbl="alignAccFollowNode1" presStyleIdx="4" presStyleCnt="9"/>
      <dgm:spPr/>
    </dgm:pt>
    <dgm:pt modelId="{4BBBA596-0730-EC4D-9851-8FDDA80A25D9}" type="pres">
      <dgm:prSet presAssocID="{F9807B2E-2B47-4048-A6DF-7BF10DA63584}" presName="sibTransNodeCircle" presStyleLbl="alignNode1" presStyleIdx="1" presStyleCnt="3">
        <dgm:presLayoutVars>
          <dgm:chMax val="0"/>
          <dgm:bulletEnabled/>
        </dgm:presLayoutVars>
      </dgm:prSet>
      <dgm:spPr/>
    </dgm:pt>
    <dgm:pt modelId="{495DC962-5FB0-9C47-A2C7-0EDAC9593F00}" type="pres">
      <dgm:prSet presAssocID="{F9807B2E-2B47-4048-A6DF-7BF10DA63584}" presName="spacerBetweenCircleAndCallout" presStyleCnt="0">
        <dgm:presLayoutVars/>
      </dgm:prSet>
      <dgm:spPr/>
    </dgm:pt>
    <dgm:pt modelId="{7F44688B-D6D5-A946-A478-EA82BE14ABA8}" type="pres">
      <dgm:prSet presAssocID="{6331FF8C-2DAB-4282-B4DD-4D7319FF884A}" presName="nodeText" presStyleLbl="alignAccFollowNode1" presStyleIdx="5" presStyleCnt="9">
        <dgm:presLayoutVars>
          <dgm:bulletEnabled val="1"/>
        </dgm:presLayoutVars>
      </dgm:prSet>
      <dgm:spPr/>
    </dgm:pt>
    <dgm:pt modelId="{E2AB1ECE-4212-C54A-A52A-9A1C5802752D}" type="pres">
      <dgm:prSet presAssocID="{F9807B2E-2B47-4048-A6DF-7BF10DA63584}" presName="sibTransComposite" presStyleCnt="0"/>
      <dgm:spPr/>
    </dgm:pt>
    <dgm:pt modelId="{6BEAA4AD-82F2-A146-A7B8-F87C2ACF22C9}" type="pres">
      <dgm:prSet presAssocID="{D5012B0A-819B-4FE0-AEBF-F11F12CCA0EA}" presName="compositeNode" presStyleCnt="0"/>
      <dgm:spPr/>
    </dgm:pt>
    <dgm:pt modelId="{5CD48B03-F548-984D-98FD-84BA5B63934D}" type="pres">
      <dgm:prSet presAssocID="{D5012B0A-819B-4FE0-AEBF-F11F12CCA0EA}" presName="parTx" presStyleLbl="node1" presStyleIdx="0" presStyleCnt="0">
        <dgm:presLayoutVars>
          <dgm:chMax val="0"/>
          <dgm:chPref val="0"/>
          <dgm:bulletEnabled val="1"/>
        </dgm:presLayoutVars>
      </dgm:prSet>
      <dgm:spPr/>
    </dgm:pt>
    <dgm:pt modelId="{2FD44930-6DB3-A941-B9BC-5C432E551180}" type="pres">
      <dgm:prSet presAssocID="{D5012B0A-819B-4FE0-AEBF-F11F12CCA0EA}" presName="parSh" presStyleCnt="0"/>
      <dgm:spPr/>
    </dgm:pt>
    <dgm:pt modelId="{FCD929CF-2572-5842-B59C-90FE92F7EFFB}" type="pres">
      <dgm:prSet presAssocID="{D5012B0A-819B-4FE0-AEBF-F11F12CCA0EA}" presName="lineNode" presStyleLbl="alignAccFollowNode1" presStyleIdx="6" presStyleCnt="9"/>
      <dgm:spPr/>
    </dgm:pt>
    <dgm:pt modelId="{F1656227-7060-2346-8C1C-32E72E4CF820}" type="pres">
      <dgm:prSet presAssocID="{D5012B0A-819B-4FE0-AEBF-F11F12CCA0EA}" presName="lineArrowNode" presStyleLbl="alignAccFollowNode1" presStyleIdx="7" presStyleCnt="9"/>
      <dgm:spPr/>
    </dgm:pt>
    <dgm:pt modelId="{2CBCDF83-884E-944F-AF5A-68CBD4775D1B}" type="pres">
      <dgm:prSet presAssocID="{050DDD0B-41FC-4168-A078-170AE0D61A08}" presName="sibTransNodeCircle" presStyleLbl="alignNode1" presStyleIdx="2" presStyleCnt="3">
        <dgm:presLayoutVars>
          <dgm:chMax val="0"/>
          <dgm:bulletEnabled/>
        </dgm:presLayoutVars>
      </dgm:prSet>
      <dgm:spPr/>
    </dgm:pt>
    <dgm:pt modelId="{EBC9B300-DF30-0744-B5CB-A614D1924697}" type="pres">
      <dgm:prSet presAssocID="{050DDD0B-41FC-4168-A078-170AE0D61A08}" presName="spacerBetweenCircleAndCallout" presStyleCnt="0">
        <dgm:presLayoutVars/>
      </dgm:prSet>
      <dgm:spPr/>
    </dgm:pt>
    <dgm:pt modelId="{D693F139-512D-5447-BC6E-E60F980F7F61}" type="pres">
      <dgm:prSet presAssocID="{D5012B0A-819B-4FE0-AEBF-F11F12CCA0EA}" presName="nodeText" presStyleLbl="alignAccFollowNode1" presStyleIdx="8" presStyleCnt="9">
        <dgm:presLayoutVars>
          <dgm:bulletEnabled val="1"/>
        </dgm:presLayoutVars>
      </dgm:prSet>
      <dgm:spPr/>
    </dgm:pt>
  </dgm:ptLst>
  <dgm:cxnLst>
    <dgm:cxn modelId="{B1C72701-5145-4C69-8CB0-9DD0463800ED}" srcId="{8B47C3BB-3B7A-4126-9606-A23E033D794A}" destId="{A42D4D6B-7D8F-4422-A892-C3C1BE3B129B}" srcOrd="0" destOrd="0" parTransId="{67797074-7072-461F-8DC6-F9196C82BF77}" sibTransId="{7A175721-472C-41C1-A1FE-5DCBCE2EED90}"/>
    <dgm:cxn modelId="{91AF5406-6F56-8148-80C8-FF090A2E7D3F}" type="presOf" srcId="{D5012B0A-819B-4FE0-AEBF-F11F12CCA0EA}" destId="{D693F139-512D-5447-BC6E-E60F980F7F61}" srcOrd="0" destOrd="0" presId="urn:microsoft.com/office/officeart/2016/7/layout/LinearArrowProcessNumbered"/>
    <dgm:cxn modelId="{5C777D34-5930-4C4A-BBC8-0929C3DAD299}" type="presOf" srcId="{050DDD0B-41FC-4168-A078-170AE0D61A08}" destId="{2CBCDF83-884E-944F-AF5A-68CBD4775D1B}" srcOrd="0" destOrd="0" presId="urn:microsoft.com/office/officeart/2016/7/layout/LinearArrowProcessNumbered"/>
    <dgm:cxn modelId="{E185833F-68AC-493A-AB76-68166CAE03AD}" srcId="{8B47C3BB-3B7A-4126-9606-A23E033D794A}" destId="{6331FF8C-2DAB-4282-B4DD-4D7319FF884A}" srcOrd="1" destOrd="0" parTransId="{12EAD8F6-2D39-4A6C-A6DC-A9410B5ED279}" sibTransId="{F9807B2E-2B47-4048-A6DF-7BF10DA63584}"/>
    <dgm:cxn modelId="{A7C92F97-4091-4176-A4FD-01EACA92154D}" srcId="{8B47C3BB-3B7A-4126-9606-A23E033D794A}" destId="{D5012B0A-819B-4FE0-AEBF-F11F12CCA0EA}" srcOrd="2" destOrd="0" parTransId="{9796A789-5B19-437F-9128-C94FC772A98F}" sibTransId="{050DDD0B-41FC-4168-A078-170AE0D61A08}"/>
    <dgm:cxn modelId="{C6836F9B-923A-4049-87FA-4FF0EB444373}" type="presOf" srcId="{8B47C3BB-3B7A-4126-9606-A23E033D794A}" destId="{0FC714FD-FE00-7145-9A83-27DE75134504}" srcOrd="0" destOrd="0" presId="urn:microsoft.com/office/officeart/2016/7/layout/LinearArrowProcessNumbered"/>
    <dgm:cxn modelId="{4708C09C-2E5D-1A4D-8452-3A67A807F47E}" type="presOf" srcId="{A42D4D6B-7D8F-4422-A892-C3C1BE3B129B}" destId="{59A92320-4F46-C34C-94E8-FE9383F40F06}" srcOrd="0" destOrd="0" presId="urn:microsoft.com/office/officeart/2016/7/layout/LinearArrowProcessNumbered"/>
    <dgm:cxn modelId="{3E7171AF-7134-AE47-A25F-5D567284AE4A}" type="presOf" srcId="{F9807B2E-2B47-4048-A6DF-7BF10DA63584}" destId="{4BBBA596-0730-EC4D-9851-8FDDA80A25D9}" srcOrd="0" destOrd="0" presId="urn:microsoft.com/office/officeart/2016/7/layout/LinearArrowProcessNumbered"/>
    <dgm:cxn modelId="{1D7C33B9-4F26-A54A-A325-05618CDC5FCD}" type="presOf" srcId="{7A175721-472C-41C1-A1FE-5DCBCE2EED90}" destId="{F055D38D-EC0B-6541-90C4-2A4AD2435C7E}" srcOrd="0" destOrd="0" presId="urn:microsoft.com/office/officeart/2016/7/layout/LinearArrowProcessNumbered"/>
    <dgm:cxn modelId="{22E2F8D2-594D-8C4A-A9E6-2F0A91FE0DF0}" type="presOf" srcId="{6331FF8C-2DAB-4282-B4DD-4D7319FF884A}" destId="{7F44688B-D6D5-A946-A478-EA82BE14ABA8}" srcOrd="0" destOrd="0" presId="urn:microsoft.com/office/officeart/2016/7/layout/LinearArrowProcessNumbered"/>
    <dgm:cxn modelId="{DB3B267A-09DF-884A-A786-DB24D7327988}" type="presParOf" srcId="{0FC714FD-FE00-7145-9A83-27DE75134504}" destId="{2950142F-877A-7147-BC86-048937F2A083}" srcOrd="0" destOrd="0" presId="urn:microsoft.com/office/officeart/2016/7/layout/LinearArrowProcessNumbered"/>
    <dgm:cxn modelId="{43C40D26-3E61-B64F-865D-7D4BC18908EC}" type="presParOf" srcId="{2950142F-877A-7147-BC86-048937F2A083}" destId="{2D57A351-36F4-3842-9001-EB78663B0095}" srcOrd="0" destOrd="0" presId="urn:microsoft.com/office/officeart/2016/7/layout/LinearArrowProcessNumbered"/>
    <dgm:cxn modelId="{9267DA83-FF4B-5846-BB7F-CE565DB77932}" type="presParOf" srcId="{2950142F-877A-7147-BC86-048937F2A083}" destId="{48DA6FF3-4081-ED42-94A5-B90963D5AF97}" srcOrd="1" destOrd="0" presId="urn:microsoft.com/office/officeart/2016/7/layout/LinearArrowProcessNumbered"/>
    <dgm:cxn modelId="{70F07BE5-475E-044B-BADE-50D51C35369B}" type="presParOf" srcId="{48DA6FF3-4081-ED42-94A5-B90963D5AF97}" destId="{7890EDBD-64F0-814A-9232-270991496B70}" srcOrd="0" destOrd="0" presId="urn:microsoft.com/office/officeart/2016/7/layout/LinearArrowProcessNumbered"/>
    <dgm:cxn modelId="{BD4F41F8-0FCB-3142-A2D3-9DCB63BAC064}" type="presParOf" srcId="{48DA6FF3-4081-ED42-94A5-B90963D5AF97}" destId="{D30F712A-9A8C-4144-95B6-B9A870E2CB2E}" srcOrd="1" destOrd="0" presId="urn:microsoft.com/office/officeart/2016/7/layout/LinearArrowProcessNumbered"/>
    <dgm:cxn modelId="{37C3EADD-9AD5-1B48-A1CA-09B0313A2B3E}" type="presParOf" srcId="{48DA6FF3-4081-ED42-94A5-B90963D5AF97}" destId="{F055D38D-EC0B-6541-90C4-2A4AD2435C7E}" srcOrd="2" destOrd="0" presId="urn:microsoft.com/office/officeart/2016/7/layout/LinearArrowProcessNumbered"/>
    <dgm:cxn modelId="{C0A66540-A68C-3347-A26B-549A08963920}" type="presParOf" srcId="{48DA6FF3-4081-ED42-94A5-B90963D5AF97}" destId="{23452C3B-C010-F345-ABC6-966EA28173E2}" srcOrd="3" destOrd="0" presId="urn:microsoft.com/office/officeart/2016/7/layout/LinearArrowProcessNumbered"/>
    <dgm:cxn modelId="{17988CF8-55CA-E94F-89D6-7C262D4788D8}" type="presParOf" srcId="{2950142F-877A-7147-BC86-048937F2A083}" destId="{59A92320-4F46-C34C-94E8-FE9383F40F06}" srcOrd="2" destOrd="0" presId="urn:microsoft.com/office/officeart/2016/7/layout/LinearArrowProcessNumbered"/>
    <dgm:cxn modelId="{B1AF5E03-A7D1-2741-BCB4-D661118270A1}" type="presParOf" srcId="{0FC714FD-FE00-7145-9A83-27DE75134504}" destId="{063DB102-7E1F-CD4F-B84A-A0BE821E9B76}" srcOrd="1" destOrd="0" presId="urn:microsoft.com/office/officeart/2016/7/layout/LinearArrowProcessNumbered"/>
    <dgm:cxn modelId="{DE8DCAF9-961A-F24B-8B8A-2285AA9B9B02}" type="presParOf" srcId="{0FC714FD-FE00-7145-9A83-27DE75134504}" destId="{04E6B955-7CD9-AE41-8594-022930267793}" srcOrd="2" destOrd="0" presId="urn:microsoft.com/office/officeart/2016/7/layout/LinearArrowProcessNumbered"/>
    <dgm:cxn modelId="{02AA6162-11ED-634F-9915-FD50914E1605}" type="presParOf" srcId="{04E6B955-7CD9-AE41-8594-022930267793}" destId="{4E067EEC-BDA3-104C-86F5-5C50599CC611}" srcOrd="0" destOrd="0" presId="urn:microsoft.com/office/officeart/2016/7/layout/LinearArrowProcessNumbered"/>
    <dgm:cxn modelId="{91A79DFF-CA9B-BA4C-8B6F-1E1F6661024D}" type="presParOf" srcId="{04E6B955-7CD9-AE41-8594-022930267793}" destId="{4CFDCA86-6872-0140-9794-FE6378A28362}" srcOrd="1" destOrd="0" presId="urn:microsoft.com/office/officeart/2016/7/layout/LinearArrowProcessNumbered"/>
    <dgm:cxn modelId="{62CEEA82-4393-9647-82C0-0D047C7CCEA4}" type="presParOf" srcId="{4CFDCA86-6872-0140-9794-FE6378A28362}" destId="{283D3001-E102-C040-A770-312E006DFE13}" srcOrd="0" destOrd="0" presId="urn:microsoft.com/office/officeart/2016/7/layout/LinearArrowProcessNumbered"/>
    <dgm:cxn modelId="{63F9565A-C6DC-504D-B2DB-2914D8B8B8B7}" type="presParOf" srcId="{4CFDCA86-6872-0140-9794-FE6378A28362}" destId="{6F5A4DFC-BDC1-E043-8DE8-4CFEFD81D85B}" srcOrd="1" destOrd="0" presId="urn:microsoft.com/office/officeart/2016/7/layout/LinearArrowProcessNumbered"/>
    <dgm:cxn modelId="{FC99D508-00A7-4B49-A2D2-CF65F3C19030}" type="presParOf" srcId="{4CFDCA86-6872-0140-9794-FE6378A28362}" destId="{4BBBA596-0730-EC4D-9851-8FDDA80A25D9}" srcOrd="2" destOrd="0" presId="urn:microsoft.com/office/officeart/2016/7/layout/LinearArrowProcessNumbered"/>
    <dgm:cxn modelId="{835CFD49-4868-314F-8035-8B4AA3129042}" type="presParOf" srcId="{4CFDCA86-6872-0140-9794-FE6378A28362}" destId="{495DC962-5FB0-9C47-A2C7-0EDAC9593F00}" srcOrd="3" destOrd="0" presId="urn:microsoft.com/office/officeart/2016/7/layout/LinearArrowProcessNumbered"/>
    <dgm:cxn modelId="{96E7A3D1-0DAA-2F4A-A0CB-447854636D2F}" type="presParOf" srcId="{04E6B955-7CD9-AE41-8594-022930267793}" destId="{7F44688B-D6D5-A946-A478-EA82BE14ABA8}" srcOrd="2" destOrd="0" presId="urn:microsoft.com/office/officeart/2016/7/layout/LinearArrowProcessNumbered"/>
    <dgm:cxn modelId="{D74986FF-E009-7F4C-967A-B797583165D3}" type="presParOf" srcId="{0FC714FD-FE00-7145-9A83-27DE75134504}" destId="{E2AB1ECE-4212-C54A-A52A-9A1C5802752D}" srcOrd="3" destOrd="0" presId="urn:microsoft.com/office/officeart/2016/7/layout/LinearArrowProcessNumbered"/>
    <dgm:cxn modelId="{86979E08-1F40-F547-AB27-EBC49C1B82E5}" type="presParOf" srcId="{0FC714FD-FE00-7145-9A83-27DE75134504}" destId="{6BEAA4AD-82F2-A146-A7B8-F87C2ACF22C9}" srcOrd="4" destOrd="0" presId="urn:microsoft.com/office/officeart/2016/7/layout/LinearArrowProcessNumbered"/>
    <dgm:cxn modelId="{1C3B7C95-5C67-564F-9638-29206682F4D9}" type="presParOf" srcId="{6BEAA4AD-82F2-A146-A7B8-F87C2ACF22C9}" destId="{5CD48B03-F548-984D-98FD-84BA5B63934D}" srcOrd="0" destOrd="0" presId="urn:microsoft.com/office/officeart/2016/7/layout/LinearArrowProcessNumbered"/>
    <dgm:cxn modelId="{E600D647-804F-7C46-A07F-CF38367B960D}" type="presParOf" srcId="{6BEAA4AD-82F2-A146-A7B8-F87C2ACF22C9}" destId="{2FD44930-6DB3-A941-B9BC-5C432E551180}" srcOrd="1" destOrd="0" presId="urn:microsoft.com/office/officeart/2016/7/layout/LinearArrowProcessNumbered"/>
    <dgm:cxn modelId="{762ABE66-F13A-3D43-9628-62F647335358}" type="presParOf" srcId="{2FD44930-6DB3-A941-B9BC-5C432E551180}" destId="{FCD929CF-2572-5842-B59C-90FE92F7EFFB}" srcOrd="0" destOrd="0" presId="urn:microsoft.com/office/officeart/2016/7/layout/LinearArrowProcessNumbered"/>
    <dgm:cxn modelId="{EC2F0609-E5BE-504F-B1ED-FE8F38DAF23B}" type="presParOf" srcId="{2FD44930-6DB3-A941-B9BC-5C432E551180}" destId="{F1656227-7060-2346-8C1C-32E72E4CF820}" srcOrd="1" destOrd="0" presId="urn:microsoft.com/office/officeart/2016/7/layout/LinearArrowProcessNumbered"/>
    <dgm:cxn modelId="{0D75B772-BA77-1047-9425-23A79A00D9BA}" type="presParOf" srcId="{2FD44930-6DB3-A941-B9BC-5C432E551180}" destId="{2CBCDF83-884E-944F-AF5A-68CBD4775D1B}" srcOrd="2" destOrd="0" presId="urn:microsoft.com/office/officeart/2016/7/layout/LinearArrowProcessNumbered"/>
    <dgm:cxn modelId="{3A648D4C-C2FA-C443-8FBE-4DB8821A3321}" type="presParOf" srcId="{2FD44930-6DB3-A941-B9BC-5C432E551180}" destId="{EBC9B300-DF30-0744-B5CB-A614D1924697}" srcOrd="3" destOrd="0" presId="urn:microsoft.com/office/officeart/2016/7/layout/LinearArrowProcessNumbered"/>
    <dgm:cxn modelId="{57CF018D-FB76-804E-BCF8-6D4380D0C509}" type="presParOf" srcId="{6BEAA4AD-82F2-A146-A7B8-F87C2ACF22C9}" destId="{D693F139-512D-5447-BC6E-E60F980F7F61}"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51E33-B1F4-4001-AD42-0042C84348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7DF708-6BD1-4938-82BC-96240B2CE03D}">
      <dgm:prSet/>
      <dgm:spPr/>
      <dgm:t>
        <a:bodyPr/>
        <a:lstStyle/>
        <a:p>
          <a:pPr algn="l"/>
          <a:r>
            <a:rPr lang="en-US" dirty="0"/>
            <a:t>1.Lasso </a:t>
          </a:r>
        </a:p>
      </dgm:t>
    </dgm:pt>
    <dgm:pt modelId="{BDC0A4C4-028C-4E23-BC5B-5F921234BAE1}" type="parTrans" cxnId="{DA2BD3B2-8F21-4FCF-9358-5FEDC6D53216}">
      <dgm:prSet/>
      <dgm:spPr/>
      <dgm:t>
        <a:bodyPr/>
        <a:lstStyle/>
        <a:p>
          <a:pPr algn="l"/>
          <a:endParaRPr lang="en-US"/>
        </a:p>
      </dgm:t>
    </dgm:pt>
    <dgm:pt modelId="{B664C8F7-79D8-4998-860F-ECECFFCEF930}" type="sibTrans" cxnId="{DA2BD3B2-8F21-4FCF-9358-5FEDC6D53216}">
      <dgm:prSet/>
      <dgm:spPr/>
      <dgm:t>
        <a:bodyPr/>
        <a:lstStyle/>
        <a:p>
          <a:pPr algn="l"/>
          <a:endParaRPr lang="en-US"/>
        </a:p>
      </dgm:t>
    </dgm:pt>
    <dgm:pt modelId="{B3E92FFB-73FF-44ED-8AE2-ADEA5CDC26D0}">
      <dgm:prSet/>
      <dgm:spPr/>
      <dgm:t>
        <a:bodyPr/>
        <a:lstStyle/>
        <a:p>
          <a:pPr algn="l"/>
          <a:r>
            <a:rPr lang="en-IN" b="0" i="0"/>
            <a:t>Cross val score: 0.8278706401045717 </a:t>
          </a:r>
          <a:endParaRPr lang="en-US"/>
        </a:p>
      </dgm:t>
    </dgm:pt>
    <dgm:pt modelId="{8A8F7F3F-CC7C-4EDC-B188-EA6A49F7C5A2}" type="parTrans" cxnId="{5AA25EB8-9BB5-471A-A6C5-1320D3BA2B27}">
      <dgm:prSet/>
      <dgm:spPr/>
      <dgm:t>
        <a:bodyPr/>
        <a:lstStyle/>
        <a:p>
          <a:pPr algn="l"/>
          <a:endParaRPr lang="en-US"/>
        </a:p>
      </dgm:t>
    </dgm:pt>
    <dgm:pt modelId="{410448DE-6405-47DF-B756-FA2B0B9B24A7}" type="sibTrans" cxnId="{5AA25EB8-9BB5-471A-A6C5-1320D3BA2B27}">
      <dgm:prSet/>
      <dgm:spPr/>
      <dgm:t>
        <a:bodyPr/>
        <a:lstStyle/>
        <a:p>
          <a:pPr algn="l"/>
          <a:endParaRPr lang="en-US"/>
        </a:p>
      </dgm:t>
    </dgm:pt>
    <dgm:pt modelId="{6F248AA5-CF6D-404E-9644-4C47234AFC65}">
      <dgm:prSet/>
      <dgm:spPr/>
      <dgm:t>
        <a:bodyPr/>
        <a:lstStyle/>
        <a:p>
          <a:pPr algn="l"/>
          <a:r>
            <a:rPr lang="en-IN" b="0" i="0"/>
            <a:t>R^2 score: 0.8563418920151011 </a:t>
          </a:r>
          <a:endParaRPr lang="en-US"/>
        </a:p>
      </dgm:t>
    </dgm:pt>
    <dgm:pt modelId="{23CCA47C-2053-4264-8354-838763452DC9}" type="parTrans" cxnId="{640E5B97-A878-44CB-A8A8-CB16B5FCDE63}">
      <dgm:prSet/>
      <dgm:spPr/>
      <dgm:t>
        <a:bodyPr/>
        <a:lstStyle/>
        <a:p>
          <a:pPr algn="l"/>
          <a:endParaRPr lang="en-US"/>
        </a:p>
      </dgm:t>
    </dgm:pt>
    <dgm:pt modelId="{8F911B4F-65B8-41F4-89D8-14A92AABDE36}" type="sibTrans" cxnId="{640E5B97-A878-44CB-A8A8-CB16B5FCDE63}">
      <dgm:prSet/>
      <dgm:spPr/>
      <dgm:t>
        <a:bodyPr/>
        <a:lstStyle/>
        <a:p>
          <a:pPr algn="l"/>
          <a:endParaRPr lang="en-US"/>
        </a:p>
      </dgm:t>
    </dgm:pt>
    <dgm:pt modelId="{CF191128-CB64-4A6E-9110-A81211BE03D3}">
      <dgm:prSet/>
      <dgm:spPr/>
      <dgm:t>
        <a:bodyPr/>
        <a:lstStyle/>
        <a:p>
          <a:pPr algn="l"/>
          <a:r>
            <a:rPr lang="en-IN" b="0" i="0"/>
            <a:t>Mean Absolute Error: 19920.254536806577</a:t>
          </a:r>
          <a:endParaRPr lang="en-US"/>
        </a:p>
      </dgm:t>
    </dgm:pt>
    <dgm:pt modelId="{9D0FF0BB-8946-4809-A80A-0E53FADE81AC}" type="parTrans" cxnId="{D305DFE3-DAA9-46D3-BEC9-2D532C0CEF64}">
      <dgm:prSet/>
      <dgm:spPr/>
      <dgm:t>
        <a:bodyPr/>
        <a:lstStyle/>
        <a:p>
          <a:pPr algn="l"/>
          <a:endParaRPr lang="en-US"/>
        </a:p>
      </dgm:t>
    </dgm:pt>
    <dgm:pt modelId="{E0B46BAE-3156-472E-A7BD-C17F345136FD}" type="sibTrans" cxnId="{D305DFE3-DAA9-46D3-BEC9-2D532C0CEF64}">
      <dgm:prSet/>
      <dgm:spPr/>
      <dgm:t>
        <a:bodyPr/>
        <a:lstStyle/>
        <a:p>
          <a:pPr algn="l"/>
          <a:endParaRPr lang="en-US"/>
        </a:p>
      </dgm:t>
    </dgm:pt>
    <dgm:pt modelId="{C30341D2-28D6-4576-B9A5-E81A5062DD16}">
      <dgm:prSet/>
      <dgm:spPr/>
      <dgm:t>
        <a:bodyPr/>
        <a:lstStyle/>
        <a:p>
          <a:pPr algn="l"/>
          <a:r>
            <a:rPr lang="en-US" dirty="0"/>
            <a:t>2. Ridge </a:t>
          </a:r>
        </a:p>
      </dgm:t>
    </dgm:pt>
    <dgm:pt modelId="{FF810B5E-3393-4FBE-B694-42C3F5E2E1CC}" type="parTrans" cxnId="{FDBF56F7-1C3A-4267-9FAD-2A12239C96B1}">
      <dgm:prSet/>
      <dgm:spPr/>
      <dgm:t>
        <a:bodyPr/>
        <a:lstStyle/>
        <a:p>
          <a:pPr algn="l"/>
          <a:endParaRPr lang="en-US"/>
        </a:p>
      </dgm:t>
    </dgm:pt>
    <dgm:pt modelId="{6595DF38-F6E2-4E14-BCD7-0CDE2DBF661B}" type="sibTrans" cxnId="{FDBF56F7-1C3A-4267-9FAD-2A12239C96B1}">
      <dgm:prSet/>
      <dgm:spPr/>
      <dgm:t>
        <a:bodyPr/>
        <a:lstStyle/>
        <a:p>
          <a:pPr algn="l"/>
          <a:endParaRPr lang="en-US"/>
        </a:p>
      </dgm:t>
    </dgm:pt>
    <dgm:pt modelId="{28D60272-743C-49C3-98AC-6633AADF33BF}">
      <dgm:prSet/>
      <dgm:spPr/>
      <dgm:t>
        <a:bodyPr/>
        <a:lstStyle/>
        <a:p>
          <a:pPr algn="l"/>
          <a:r>
            <a:rPr lang="en-IN" b="0" i="0"/>
            <a:t>Cross val score: 0.8279207755115886 </a:t>
          </a:r>
          <a:endParaRPr lang="en-US"/>
        </a:p>
      </dgm:t>
    </dgm:pt>
    <dgm:pt modelId="{9AAE0653-C763-42E4-8CF4-A9878C00301A}" type="parTrans" cxnId="{AB8D79F7-A164-4B49-8D50-DCF5BEC09DC2}">
      <dgm:prSet/>
      <dgm:spPr/>
      <dgm:t>
        <a:bodyPr/>
        <a:lstStyle/>
        <a:p>
          <a:pPr algn="l"/>
          <a:endParaRPr lang="en-US"/>
        </a:p>
      </dgm:t>
    </dgm:pt>
    <dgm:pt modelId="{84EEAF66-9793-44EC-A0DF-D53B74E845ED}" type="sibTrans" cxnId="{AB8D79F7-A164-4B49-8D50-DCF5BEC09DC2}">
      <dgm:prSet/>
      <dgm:spPr/>
      <dgm:t>
        <a:bodyPr/>
        <a:lstStyle/>
        <a:p>
          <a:pPr algn="l"/>
          <a:endParaRPr lang="en-US"/>
        </a:p>
      </dgm:t>
    </dgm:pt>
    <dgm:pt modelId="{6068412E-D9F4-4A1E-A4CA-FDB9CF9CADFA}">
      <dgm:prSet/>
      <dgm:spPr/>
      <dgm:t>
        <a:bodyPr/>
        <a:lstStyle/>
        <a:p>
          <a:pPr algn="l"/>
          <a:r>
            <a:rPr lang="en-IN" b="0" i="0"/>
            <a:t>R^2 score: 0.8563675882488649 </a:t>
          </a:r>
          <a:endParaRPr lang="en-US"/>
        </a:p>
      </dgm:t>
    </dgm:pt>
    <dgm:pt modelId="{D7BB65FC-17F8-421C-8CDA-6489E14AC52F}" type="parTrans" cxnId="{98656AEF-A428-46DC-9D0C-859D4E89CEA3}">
      <dgm:prSet/>
      <dgm:spPr/>
      <dgm:t>
        <a:bodyPr/>
        <a:lstStyle/>
        <a:p>
          <a:pPr algn="l"/>
          <a:endParaRPr lang="en-US"/>
        </a:p>
      </dgm:t>
    </dgm:pt>
    <dgm:pt modelId="{9B32C7B1-5447-453D-921C-E2DEF48CB455}" type="sibTrans" cxnId="{98656AEF-A428-46DC-9D0C-859D4E89CEA3}">
      <dgm:prSet/>
      <dgm:spPr/>
      <dgm:t>
        <a:bodyPr/>
        <a:lstStyle/>
        <a:p>
          <a:pPr algn="l"/>
          <a:endParaRPr lang="en-US"/>
        </a:p>
      </dgm:t>
    </dgm:pt>
    <dgm:pt modelId="{F0A73CE5-4AED-4A03-A1EE-1C424881598E}">
      <dgm:prSet/>
      <dgm:spPr/>
      <dgm:t>
        <a:bodyPr/>
        <a:lstStyle/>
        <a:p>
          <a:pPr algn="l"/>
          <a:r>
            <a:rPr lang="en-IN" b="0" i="0" dirty="0"/>
            <a:t>Mean Absolute Error: 19915.71950193995</a:t>
          </a:r>
          <a:endParaRPr lang="en-US" dirty="0"/>
        </a:p>
      </dgm:t>
    </dgm:pt>
    <dgm:pt modelId="{A4CA86C2-A6E2-4830-8DD0-244A9E085FD0}" type="parTrans" cxnId="{1F02C78E-70A2-4DA1-9866-0BA40E9C9CA9}">
      <dgm:prSet/>
      <dgm:spPr/>
      <dgm:t>
        <a:bodyPr/>
        <a:lstStyle/>
        <a:p>
          <a:pPr algn="l"/>
          <a:endParaRPr lang="en-US"/>
        </a:p>
      </dgm:t>
    </dgm:pt>
    <dgm:pt modelId="{FABBC482-FBDF-4E72-B583-4926ED7B4C3F}" type="sibTrans" cxnId="{1F02C78E-70A2-4DA1-9866-0BA40E9C9CA9}">
      <dgm:prSet/>
      <dgm:spPr/>
      <dgm:t>
        <a:bodyPr/>
        <a:lstStyle/>
        <a:p>
          <a:pPr algn="l"/>
          <a:endParaRPr lang="en-US"/>
        </a:p>
      </dgm:t>
    </dgm:pt>
    <dgm:pt modelId="{5F5E1540-3F4F-4CAC-8C75-CBE3C5FB9395}">
      <dgm:prSet/>
      <dgm:spPr/>
      <dgm:t>
        <a:bodyPr/>
        <a:lstStyle/>
        <a:p>
          <a:pPr algn="l"/>
          <a:r>
            <a:rPr lang="en-IN"/>
            <a:t>Cross val score: 0.8680261377161251</a:t>
          </a:r>
          <a:endParaRPr lang="en-US"/>
        </a:p>
      </dgm:t>
    </dgm:pt>
    <dgm:pt modelId="{73267A6C-4DC3-4C9F-8B54-9E107F8E2073}" type="parTrans" cxnId="{271A2691-B9ED-451A-A7E6-503A77C11BB0}">
      <dgm:prSet/>
      <dgm:spPr/>
      <dgm:t>
        <a:bodyPr/>
        <a:lstStyle/>
        <a:p>
          <a:pPr algn="l"/>
          <a:endParaRPr lang="en-US"/>
        </a:p>
      </dgm:t>
    </dgm:pt>
    <dgm:pt modelId="{DA48F91A-32BE-4B12-90E1-28CB5A1D604C}" type="sibTrans" cxnId="{271A2691-B9ED-451A-A7E6-503A77C11BB0}">
      <dgm:prSet/>
      <dgm:spPr/>
      <dgm:t>
        <a:bodyPr/>
        <a:lstStyle/>
        <a:p>
          <a:pPr algn="l"/>
          <a:endParaRPr lang="en-US"/>
        </a:p>
      </dgm:t>
    </dgm:pt>
    <dgm:pt modelId="{DA525A5B-4FF9-4817-B984-E40E1D80A988}">
      <dgm:prSet/>
      <dgm:spPr/>
      <dgm:t>
        <a:bodyPr/>
        <a:lstStyle/>
        <a:p>
          <a:pPr algn="l"/>
          <a:r>
            <a:rPr lang="en-IN"/>
            <a:t>R^2 score: 0.8961563464770138 </a:t>
          </a:r>
          <a:endParaRPr lang="en-US"/>
        </a:p>
      </dgm:t>
    </dgm:pt>
    <dgm:pt modelId="{3477F182-ECC7-47B8-AAEA-BA10648762CA}" type="parTrans" cxnId="{B55BFAE5-B98C-49C1-96D5-14F0764BEEC6}">
      <dgm:prSet/>
      <dgm:spPr/>
      <dgm:t>
        <a:bodyPr/>
        <a:lstStyle/>
        <a:p>
          <a:pPr algn="l"/>
          <a:endParaRPr lang="en-US"/>
        </a:p>
      </dgm:t>
    </dgm:pt>
    <dgm:pt modelId="{2B6F99F8-7FE2-4A66-9E65-B7CBFD1F7160}" type="sibTrans" cxnId="{B55BFAE5-B98C-49C1-96D5-14F0764BEEC6}">
      <dgm:prSet/>
      <dgm:spPr/>
      <dgm:t>
        <a:bodyPr/>
        <a:lstStyle/>
        <a:p>
          <a:pPr algn="l"/>
          <a:endParaRPr lang="en-US"/>
        </a:p>
      </dgm:t>
    </dgm:pt>
    <dgm:pt modelId="{4EDA3096-E194-43A9-9CF8-A430353DFCBF}">
      <dgm:prSet/>
      <dgm:spPr/>
      <dgm:t>
        <a:bodyPr/>
        <a:lstStyle/>
        <a:p>
          <a:pPr algn="l"/>
          <a:r>
            <a:rPr lang="en-IN" dirty="0"/>
            <a:t>Mean Absolute Error: 15870.598473312402</a:t>
          </a:r>
          <a:endParaRPr lang="en-US" dirty="0"/>
        </a:p>
      </dgm:t>
    </dgm:pt>
    <dgm:pt modelId="{26CBA34A-E696-42FF-B2A1-5F9E0EC98D23}" type="parTrans" cxnId="{7A6778BA-28AF-4CBF-8BB7-EBC96F152864}">
      <dgm:prSet/>
      <dgm:spPr/>
      <dgm:t>
        <a:bodyPr/>
        <a:lstStyle/>
        <a:p>
          <a:pPr algn="l"/>
          <a:endParaRPr lang="en-US"/>
        </a:p>
      </dgm:t>
    </dgm:pt>
    <dgm:pt modelId="{0499552D-46A4-45AE-927F-3ADFDC34B8EE}" type="sibTrans" cxnId="{7A6778BA-28AF-4CBF-8BB7-EBC96F152864}">
      <dgm:prSet/>
      <dgm:spPr/>
      <dgm:t>
        <a:bodyPr/>
        <a:lstStyle/>
        <a:p>
          <a:pPr algn="l"/>
          <a:endParaRPr lang="en-US"/>
        </a:p>
      </dgm:t>
    </dgm:pt>
    <dgm:pt modelId="{0D7FB985-6E74-4644-80AA-80491B6BAA5F}">
      <dgm:prSet/>
      <dgm:spPr/>
      <dgm:t>
        <a:bodyPr/>
        <a:lstStyle/>
        <a:p>
          <a:pPr algn="l"/>
          <a:r>
            <a:rPr lang="en-US" dirty="0"/>
            <a:t>3. Random forest</a:t>
          </a:r>
        </a:p>
      </dgm:t>
    </dgm:pt>
    <dgm:pt modelId="{3A4A2F4A-C16A-4FAC-B54D-8E57B2104C93}" type="sibTrans" cxnId="{F94C65CB-4C1D-441B-8C5F-9032E3717B81}">
      <dgm:prSet/>
      <dgm:spPr/>
      <dgm:t>
        <a:bodyPr/>
        <a:lstStyle/>
        <a:p>
          <a:pPr algn="l"/>
          <a:endParaRPr lang="en-US"/>
        </a:p>
      </dgm:t>
    </dgm:pt>
    <dgm:pt modelId="{E0903F17-EA7A-4941-9D15-99546413F82A}" type="parTrans" cxnId="{F94C65CB-4C1D-441B-8C5F-9032E3717B81}">
      <dgm:prSet/>
      <dgm:spPr/>
      <dgm:t>
        <a:bodyPr/>
        <a:lstStyle/>
        <a:p>
          <a:pPr algn="l"/>
          <a:endParaRPr lang="en-US"/>
        </a:p>
      </dgm:t>
    </dgm:pt>
    <dgm:pt modelId="{F020B276-2BFC-4342-BC24-A5F756E581AA}">
      <dgm:prSet/>
      <dgm:spPr/>
      <dgm:t>
        <a:bodyPr/>
        <a:lstStyle/>
        <a:p>
          <a:pPr algn="l"/>
          <a:r>
            <a:rPr lang="en-IN" dirty="0">
              <a:latin typeface="Roboto" panose="02000000000000000000" pitchFamily="2" charset="0"/>
            </a:rPr>
            <a:t>4. </a:t>
          </a:r>
          <a:r>
            <a:rPr lang="en-IN" dirty="0" err="1">
              <a:latin typeface="Roboto" panose="02000000000000000000" pitchFamily="2" charset="0"/>
            </a:rPr>
            <a:t>GradientBoostingRegressor</a:t>
          </a:r>
          <a:endParaRPr lang="en-IN" dirty="0">
            <a:latin typeface="Roboto" panose="02000000000000000000" pitchFamily="2" charset="0"/>
          </a:endParaRPr>
        </a:p>
      </dgm:t>
    </dgm:pt>
    <dgm:pt modelId="{8A1EB7DC-3CE9-944E-9772-659E0D97EE56}" type="parTrans" cxnId="{0DCD7D7C-157B-8443-BD49-F6B934D56FAD}">
      <dgm:prSet/>
      <dgm:spPr/>
      <dgm:t>
        <a:bodyPr/>
        <a:lstStyle/>
        <a:p>
          <a:pPr algn="l"/>
          <a:endParaRPr lang="en-GB"/>
        </a:p>
      </dgm:t>
    </dgm:pt>
    <dgm:pt modelId="{22F8720E-BF1D-4540-8475-BCD3DF3752A5}" type="sibTrans" cxnId="{0DCD7D7C-157B-8443-BD49-F6B934D56FAD}">
      <dgm:prSet/>
      <dgm:spPr/>
      <dgm:t>
        <a:bodyPr/>
        <a:lstStyle/>
        <a:p>
          <a:pPr algn="l"/>
          <a:endParaRPr lang="en-GB"/>
        </a:p>
      </dgm:t>
    </dgm:pt>
    <dgm:pt modelId="{EBB325F9-8B9F-4541-AB9C-8C94B1B8B083}">
      <dgm:prSet/>
      <dgm:spPr/>
      <dgm:t>
        <a:bodyPr/>
        <a:lstStyle/>
        <a:p>
          <a:pPr algn="l"/>
          <a:r>
            <a:rPr lang="en-IN">
              <a:latin typeface="Courier New" panose="02070309020205020404" pitchFamily="49" charset="0"/>
            </a:rPr>
            <a:t>Cross val score: 0.8583668798091466</a:t>
          </a:r>
          <a:endParaRPr lang="en-IN" dirty="0">
            <a:latin typeface="Courier New" panose="02070309020205020404" pitchFamily="49" charset="0"/>
          </a:endParaRPr>
        </a:p>
      </dgm:t>
    </dgm:pt>
    <dgm:pt modelId="{973233A1-4586-5244-A2A1-6278836C717A}" type="parTrans" cxnId="{42D2178D-E509-5545-8B5B-1B3FFC00BE3F}">
      <dgm:prSet/>
      <dgm:spPr/>
      <dgm:t>
        <a:bodyPr/>
        <a:lstStyle/>
        <a:p>
          <a:pPr algn="l"/>
          <a:endParaRPr lang="en-GB"/>
        </a:p>
      </dgm:t>
    </dgm:pt>
    <dgm:pt modelId="{CDB5EB0D-08E5-AC45-B872-D82CF4449959}" type="sibTrans" cxnId="{42D2178D-E509-5545-8B5B-1B3FFC00BE3F}">
      <dgm:prSet/>
      <dgm:spPr/>
      <dgm:t>
        <a:bodyPr/>
        <a:lstStyle/>
        <a:p>
          <a:pPr algn="l"/>
          <a:endParaRPr lang="en-GB"/>
        </a:p>
      </dgm:t>
    </dgm:pt>
    <dgm:pt modelId="{AE59288E-2010-2D49-A671-C63AA81FFC27}">
      <dgm:prSet/>
      <dgm:spPr/>
      <dgm:t>
        <a:bodyPr/>
        <a:lstStyle/>
        <a:p>
          <a:pPr algn="l"/>
          <a:r>
            <a:rPr lang="en-IN">
              <a:latin typeface="Courier New" panose="02070309020205020404" pitchFamily="49" charset="0"/>
            </a:rPr>
            <a:t>R^2 score: 0.8697009470457316 </a:t>
          </a:r>
          <a:endParaRPr lang="en-IN" dirty="0">
            <a:latin typeface="Courier New" panose="02070309020205020404" pitchFamily="49" charset="0"/>
          </a:endParaRPr>
        </a:p>
      </dgm:t>
    </dgm:pt>
    <dgm:pt modelId="{72AA357E-8A95-7A44-8265-CD5C37E39AEF}" type="parTrans" cxnId="{43B8A18C-BF6B-944B-8253-B70CE9BF6E21}">
      <dgm:prSet/>
      <dgm:spPr/>
      <dgm:t>
        <a:bodyPr/>
        <a:lstStyle/>
        <a:p>
          <a:pPr algn="l"/>
          <a:endParaRPr lang="en-GB"/>
        </a:p>
      </dgm:t>
    </dgm:pt>
    <dgm:pt modelId="{928DD95B-A0DB-1C46-B967-C48F5E46771B}" type="sibTrans" cxnId="{43B8A18C-BF6B-944B-8253-B70CE9BF6E21}">
      <dgm:prSet/>
      <dgm:spPr/>
      <dgm:t>
        <a:bodyPr/>
        <a:lstStyle/>
        <a:p>
          <a:pPr algn="l"/>
          <a:endParaRPr lang="en-GB"/>
        </a:p>
      </dgm:t>
    </dgm:pt>
    <dgm:pt modelId="{0BEEB00C-FAC8-234A-B967-059373555892}">
      <dgm:prSet/>
      <dgm:spPr/>
      <dgm:t>
        <a:bodyPr/>
        <a:lstStyle/>
        <a:p>
          <a:pPr algn="l"/>
          <a:r>
            <a:rPr lang="en-IN" dirty="0">
              <a:latin typeface="Courier New" panose="02070309020205020404" pitchFamily="49" charset="0"/>
            </a:rPr>
            <a:t>Mean Absolute Error: 18272.807911483636</a:t>
          </a:r>
          <a:endParaRPr lang="en-IN" dirty="0">
            <a:latin typeface="Roboto" panose="02000000000000000000" pitchFamily="2" charset="0"/>
          </a:endParaRPr>
        </a:p>
      </dgm:t>
    </dgm:pt>
    <dgm:pt modelId="{5E1B6DDC-9C7A-6B4B-8E9D-A39BE61DF374}" type="parTrans" cxnId="{AE5E4B5C-74A2-9E47-A832-020640140137}">
      <dgm:prSet/>
      <dgm:spPr/>
      <dgm:t>
        <a:bodyPr/>
        <a:lstStyle/>
        <a:p>
          <a:pPr algn="l"/>
          <a:endParaRPr lang="en-GB"/>
        </a:p>
      </dgm:t>
    </dgm:pt>
    <dgm:pt modelId="{CD0528C0-4039-2B4F-9A14-2185687EEDBF}" type="sibTrans" cxnId="{AE5E4B5C-74A2-9E47-A832-020640140137}">
      <dgm:prSet/>
      <dgm:spPr/>
      <dgm:t>
        <a:bodyPr/>
        <a:lstStyle/>
        <a:p>
          <a:pPr algn="l"/>
          <a:endParaRPr lang="en-GB"/>
        </a:p>
      </dgm:t>
    </dgm:pt>
    <dgm:pt modelId="{71373146-D8B2-824D-A0B6-96073363026D}">
      <dgm:prSet/>
      <dgm:spPr/>
      <dgm:t>
        <a:bodyPr/>
        <a:lstStyle/>
        <a:p>
          <a:pPr algn="l"/>
          <a:r>
            <a:rPr lang="en-IN" b="0" i="0" u="none" strike="noStrike">
              <a:effectLst/>
              <a:latin typeface="Roboto" panose="02000000000000000000" pitchFamily="2" charset="0"/>
            </a:rPr>
            <a:t>5. Xgboost</a:t>
          </a:r>
          <a:endParaRPr lang="en-IN" b="0" i="0" u="none" strike="noStrike" dirty="0">
            <a:effectLst/>
            <a:latin typeface="Roboto" panose="02000000000000000000" pitchFamily="2" charset="0"/>
          </a:endParaRPr>
        </a:p>
      </dgm:t>
    </dgm:pt>
    <dgm:pt modelId="{C4259BC1-9303-0148-94F5-CED4EC7EBC79}" type="parTrans" cxnId="{9B5FF6F7-4D82-E64D-83FE-CA479F7595DF}">
      <dgm:prSet/>
      <dgm:spPr/>
      <dgm:t>
        <a:bodyPr/>
        <a:lstStyle/>
        <a:p>
          <a:pPr algn="l"/>
          <a:endParaRPr lang="en-GB"/>
        </a:p>
      </dgm:t>
    </dgm:pt>
    <dgm:pt modelId="{92522C9D-6757-EB4E-9036-2D1AA8FD9BC2}" type="sibTrans" cxnId="{9B5FF6F7-4D82-E64D-83FE-CA479F7595DF}">
      <dgm:prSet/>
      <dgm:spPr/>
      <dgm:t>
        <a:bodyPr/>
        <a:lstStyle/>
        <a:p>
          <a:pPr algn="l"/>
          <a:endParaRPr lang="en-GB"/>
        </a:p>
      </dgm:t>
    </dgm:pt>
    <dgm:pt modelId="{D53DC091-3876-4240-AE50-D882EA910F5B}">
      <dgm:prSet/>
      <dgm:spPr/>
      <dgm:t>
        <a:bodyPr/>
        <a:lstStyle/>
        <a:p>
          <a:pPr algn="l"/>
          <a:r>
            <a:rPr lang="en-IN" b="0" i="0" u="none" strike="noStrike">
              <a:effectLst/>
              <a:latin typeface="Courier New" panose="02070309020205020404" pitchFamily="49" charset="0"/>
            </a:rPr>
            <a:t>Cross val score: 0.8776698513007686 </a:t>
          </a:r>
          <a:endParaRPr lang="en-IN" b="0" i="0" u="none" strike="noStrike" dirty="0">
            <a:effectLst/>
            <a:latin typeface="Courier New" panose="02070309020205020404" pitchFamily="49" charset="0"/>
          </a:endParaRPr>
        </a:p>
      </dgm:t>
    </dgm:pt>
    <dgm:pt modelId="{83AB7146-BE0C-6B41-8F36-2AEDC5500946}" type="parTrans" cxnId="{2B0CFBC8-8DC3-FE4D-96E5-4B3EE578B2A8}">
      <dgm:prSet/>
      <dgm:spPr/>
      <dgm:t>
        <a:bodyPr/>
        <a:lstStyle/>
        <a:p>
          <a:pPr algn="l"/>
          <a:endParaRPr lang="en-GB"/>
        </a:p>
      </dgm:t>
    </dgm:pt>
    <dgm:pt modelId="{7E15FE77-91E9-6A4A-9A86-C97DC1C160D0}" type="sibTrans" cxnId="{2B0CFBC8-8DC3-FE4D-96E5-4B3EE578B2A8}">
      <dgm:prSet/>
      <dgm:spPr/>
      <dgm:t>
        <a:bodyPr/>
        <a:lstStyle/>
        <a:p>
          <a:pPr algn="l"/>
          <a:endParaRPr lang="en-GB"/>
        </a:p>
      </dgm:t>
    </dgm:pt>
    <dgm:pt modelId="{4396B321-9596-4247-AEF8-9F83F9BB4D31}">
      <dgm:prSet/>
      <dgm:spPr/>
      <dgm:t>
        <a:bodyPr/>
        <a:lstStyle/>
        <a:p>
          <a:pPr algn="l"/>
          <a:r>
            <a:rPr lang="en-IN" b="0" i="0" u="none" strike="noStrike">
              <a:effectLst/>
              <a:latin typeface="Courier New" panose="02070309020205020404" pitchFamily="49" charset="0"/>
            </a:rPr>
            <a:t>R^2 score: 0.9111848469304623 </a:t>
          </a:r>
          <a:endParaRPr lang="en-IN" b="0" i="0" u="none" strike="noStrike" dirty="0">
            <a:effectLst/>
            <a:latin typeface="Courier New" panose="02070309020205020404" pitchFamily="49" charset="0"/>
          </a:endParaRPr>
        </a:p>
      </dgm:t>
    </dgm:pt>
    <dgm:pt modelId="{E159A5EA-36C9-E34A-B12C-3575B8AE1017}" type="parTrans" cxnId="{719C324E-4AF4-9B4A-950F-6B9E9EE71814}">
      <dgm:prSet/>
      <dgm:spPr/>
      <dgm:t>
        <a:bodyPr/>
        <a:lstStyle/>
        <a:p>
          <a:pPr algn="l"/>
          <a:endParaRPr lang="en-GB"/>
        </a:p>
      </dgm:t>
    </dgm:pt>
    <dgm:pt modelId="{1DE918A8-5D62-4A4F-891A-DB98DD560A4B}" type="sibTrans" cxnId="{719C324E-4AF4-9B4A-950F-6B9E9EE71814}">
      <dgm:prSet/>
      <dgm:spPr/>
      <dgm:t>
        <a:bodyPr/>
        <a:lstStyle/>
        <a:p>
          <a:pPr algn="l"/>
          <a:endParaRPr lang="en-GB"/>
        </a:p>
      </dgm:t>
    </dgm:pt>
    <dgm:pt modelId="{E7215157-45EE-5643-849A-8461A63BC1F7}">
      <dgm:prSet/>
      <dgm:spPr/>
      <dgm:t>
        <a:bodyPr/>
        <a:lstStyle/>
        <a:p>
          <a:pPr algn="l"/>
          <a:r>
            <a:rPr lang="en-IN" b="0" i="0" u="none" strike="noStrike">
              <a:effectLst/>
              <a:latin typeface="Courier New" panose="02070309020205020404" pitchFamily="49" charset="0"/>
            </a:rPr>
            <a:t>Mean Absolute Error: 15124.044041895604</a:t>
          </a:r>
          <a:endParaRPr lang="en-IN" b="0" i="0" u="none" strike="noStrike" dirty="0">
            <a:effectLst/>
            <a:latin typeface="Courier New" panose="02070309020205020404" pitchFamily="49" charset="0"/>
          </a:endParaRPr>
        </a:p>
      </dgm:t>
    </dgm:pt>
    <dgm:pt modelId="{CE0B92AE-53E7-4543-A0A8-A67A2EC0F8EA}" type="parTrans" cxnId="{B0E6A91F-EF50-0E4D-B748-779F3AC59D97}">
      <dgm:prSet/>
      <dgm:spPr/>
      <dgm:t>
        <a:bodyPr/>
        <a:lstStyle/>
        <a:p>
          <a:pPr algn="l"/>
          <a:endParaRPr lang="en-GB"/>
        </a:p>
      </dgm:t>
    </dgm:pt>
    <dgm:pt modelId="{766811B3-3062-3E47-866C-5A541D1B5C54}" type="sibTrans" cxnId="{B0E6A91F-EF50-0E4D-B748-779F3AC59D97}">
      <dgm:prSet/>
      <dgm:spPr/>
      <dgm:t>
        <a:bodyPr/>
        <a:lstStyle/>
        <a:p>
          <a:pPr algn="l"/>
          <a:endParaRPr lang="en-GB"/>
        </a:p>
      </dgm:t>
    </dgm:pt>
    <dgm:pt modelId="{CB6AEB41-6887-EA4D-B911-1FCE218B6ABE}" type="pres">
      <dgm:prSet presAssocID="{8F651E33-B1F4-4001-AD42-0042C8434831}" presName="linear" presStyleCnt="0">
        <dgm:presLayoutVars>
          <dgm:animLvl val="lvl"/>
          <dgm:resizeHandles val="exact"/>
        </dgm:presLayoutVars>
      </dgm:prSet>
      <dgm:spPr/>
    </dgm:pt>
    <dgm:pt modelId="{8A38D3F0-0FF0-B547-A74E-E2587A88584E}" type="pres">
      <dgm:prSet presAssocID="{737DF708-6BD1-4938-82BC-96240B2CE03D}" presName="parentText" presStyleLbl="node1" presStyleIdx="0" presStyleCnt="5">
        <dgm:presLayoutVars>
          <dgm:chMax val="0"/>
          <dgm:bulletEnabled val="1"/>
        </dgm:presLayoutVars>
      </dgm:prSet>
      <dgm:spPr/>
    </dgm:pt>
    <dgm:pt modelId="{E3283AE0-DB7A-944F-8A61-B59CACD6CDBD}" type="pres">
      <dgm:prSet presAssocID="{737DF708-6BD1-4938-82BC-96240B2CE03D}" presName="childText" presStyleLbl="revTx" presStyleIdx="0" presStyleCnt="5">
        <dgm:presLayoutVars>
          <dgm:bulletEnabled val="1"/>
        </dgm:presLayoutVars>
      </dgm:prSet>
      <dgm:spPr/>
    </dgm:pt>
    <dgm:pt modelId="{464BFB4F-E6EE-784E-8B35-B46D739F06C7}" type="pres">
      <dgm:prSet presAssocID="{C30341D2-28D6-4576-B9A5-E81A5062DD16}" presName="parentText" presStyleLbl="node1" presStyleIdx="1" presStyleCnt="5">
        <dgm:presLayoutVars>
          <dgm:chMax val="0"/>
          <dgm:bulletEnabled val="1"/>
        </dgm:presLayoutVars>
      </dgm:prSet>
      <dgm:spPr/>
    </dgm:pt>
    <dgm:pt modelId="{C5466DEA-F57C-3D48-921E-191D731A4A44}" type="pres">
      <dgm:prSet presAssocID="{C30341D2-28D6-4576-B9A5-E81A5062DD16}" presName="childText" presStyleLbl="revTx" presStyleIdx="1" presStyleCnt="5">
        <dgm:presLayoutVars>
          <dgm:bulletEnabled val="1"/>
        </dgm:presLayoutVars>
      </dgm:prSet>
      <dgm:spPr/>
    </dgm:pt>
    <dgm:pt modelId="{02125A56-1613-6144-B38E-1C706A64DD30}" type="pres">
      <dgm:prSet presAssocID="{0D7FB985-6E74-4644-80AA-80491B6BAA5F}" presName="parentText" presStyleLbl="node1" presStyleIdx="2" presStyleCnt="5">
        <dgm:presLayoutVars>
          <dgm:chMax val="0"/>
          <dgm:bulletEnabled val="1"/>
        </dgm:presLayoutVars>
      </dgm:prSet>
      <dgm:spPr/>
    </dgm:pt>
    <dgm:pt modelId="{60188D39-E33B-524F-998F-67734B410389}" type="pres">
      <dgm:prSet presAssocID="{0D7FB985-6E74-4644-80AA-80491B6BAA5F}" presName="childText" presStyleLbl="revTx" presStyleIdx="2" presStyleCnt="5">
        <dgm:presLayoutVars>
          <dgm:bulletEnabled val="1"/>
        </dgm:presLayoutVars>
      </dgm:prSet>
      <dgm:spPr/>
    </dgm:pt>
    <dgm:pt modelId="{19189762-6AD8-604E-B3A0-0124B2740760}" type="pres">
      <dgm:prSet presAssocID="{F020B276-2BFC-4342-BC24-A5F756E581AA}" presName="parentText" presStyleLbl="node1" presStyleIdx="3" presStyleCnt="5">
        <dgm:presLayoutVars>
          <dgm:chMax val="0"/>
          <dgm:bulletEnabled val="1"/>
        </dgm:presLayoutVars>
      </dgm:prSet>
      <dgm:spPr/>
    </dgm:pt>
    <dgm:pt modelId="{27604C42-C660-D548-8A4E-10CECF5B645A}" type="pres">
      <dgm:prSet presAssocID="{F020B276-2BFC-4342-BC24-A5F756E581AA}" presName="childText" presStyleLbl="revTx" presStyleIdx="3" presStyleCnt="5">
        <dgm:presLayoutVars>
          <dgm:bulletEnabled val="1"/>
        </dgm:presLayoutVars>
      </dgm:prSet>
      <dgm:spPr/>
    </dgm:pt>
    <dgm:pt modelId="{83F16506-5F18-6342-A9DE-75C54101269A}" type="pres">
      <dgm:prSet presAssocID="{71373146-D8B2-824D-A0B6-96073363026D}" presName="parentText" presStyleLbl="node1" presStyleIdx="4" presStyleCnt="5">
        <dgm:presLayoutVars>
          <dgm:chMax val="0"/>
          <dgm:bulletEnabled val="1"/>
        </dgm:presLayoutVars>
      </dgm:prSet>
      <dgm:spPr/>
    </dgm:pt>
    <dgm:pt modelId="{974D2E8C-8157-3640-8FDF-4A8A004383B0}" type="pres">
      <dgm:prSet presAssocID="{71373146-D8B2-824D-A0B6-96073363026D}" presName="childText" presStyleLbl="revTx" presStyleIdx="4" presStyleCnt="5">
        <dgm:presLayoutVars>
          <dgm:bulletEnabled val="1"/>
        </dgm:presLayoutVars>
      </dgm:prSet>
      <dgm:spPr/>
    </dgm:pt>
  </dgm:ptLst>
  <dgm:cxnLst>
    <dgm:cxn modelId="{B7D34C0C-A9D6-9041-97FA-5139808FCF8F}" type="presOf" srcId="{737DF708-6BD1-4938-82BC-96240B2CE03D}" destId="{8A38D3F0-0FF0-B547-A74E-E2587A88584E}" srcOrd="0" destOrd="0" presId="urn:microsoft.com/office/officeart/2005/8/layout/vList2"/>
    <dgm:cxn modelId="{13A3400F-5F71-5A46-91C8-2430E2FA628F}" type="presOf" srcId="{8F651E33-B1F4-4001-AD42-0042C8434831}" destId="{CB6AEB41-6887-EA4D-B911-1FCE218B6ABE}" srcOrd="0" destOrd="0" presId="urn:microsoft.com/office/officeart/2005/8/layout/vList2"/>
    <dgm:cxn modelId="{652C4C1B-E6F0-624E-8FDD-7427F8083538}" type="presOf" srcId="{D53DC091-3876-4240-AE50-D882EA910F5B}" destId="{974D2E8C-8157-3640-8FDF-4A8A004383B0}" srcOrd="0" destOrd="0" presId="urn:microsoft.com/office/officeart/2005/8/layout/vList2"/>
    <dgm:cxn modelId="{DF49F71E-8155-8A4D-BB6B-EC670CFE8019}" type="presOf" srcId="{6F248AA5-CF6D-404E-9644-4C47234AFC65}" destId="{E3283AE0-DB7A-944F-8A61-B59CACD6CDBD}" srcOrd="0" destOrd="1" presId="urn:microsoft.com/office/officeart/2005/8/layout/vList2"/>
    <dgm:cxn modelId="{B0E6A91F-EF50-0E4D-B748-779F3AC59D97}" srcId="{71373146-D8B2-824D-A0B6-96073363026D}" destId="{E7215157-45EE-5643-849A-8461A63BC1F7}" srcOrd="2" destOrd="0" parTransId="{CE0B92AE-53E7-4543-A0A8-A67A2EC0F8EA}" sibTransId="{766811B3-3062-3E47-866C-5A541D1B5C54}"/>
    <dgm:cxn modelId="{75266E24-C3A0-8F49-B010-5D65D99365DA}" type="presOf" srcId="{4396B321-9596-4247-AEF8-9F83F9BB4D31}" destId="{974D2E8C-8157-3640-8FDF-4A8A004383B0}" srcOrd="0" destOrd="1" presId="urn:microsoft.com/office/officeart/2005/8/layout/vList2"/>
    <dgm:cxn modelId="{05FB7246-4EEF-F044-BF1C-EA405B736673}" type="presOf" srcId="{C30341D2-28D6-4576-B9A5-E81A5062DD16}" destId="{464BFB4F-E6EE-784E-8B35-B46D739F06C7}" srcOrd="0" destOrd="0" presId="urn:microsoft.com/office/officeart/2005/8/layout/vList2"/>
    <dgm:cxn modelId="{EE6AFB4A-8448-F743-95A8-D4279A4DB32A}" type="presOf" srcId="{4EDA3096-E194-43A9-9CF8-A430353DFCBF}" destId="{60188D39-E33B-524F-998F-67734B410389}" srcOrd="0" destOrd="2" presId="urn:microsoft.com/office/officeart/2005/8/layout/vList2"/>
    <dgm:cxn modelId="{719C324E-4AF4-9B4A-950F-6B9E9EE71814}" srcId="{71373146-D8B2-824D-A0B6-96073363026D}" destId="{4396B321-9596-4247-AEF8-9F83F9BB4D31}" srcOrd="1" destOrd="0" parTransId="{E159A5EA-36C9-E34A-B12C-3575B8AE1017}" sibTransId="{1DE918A8-5D62-4A4F-891A-DB98DD560A4B}"/>
    <dgm:cxn modelId="{A40CB24E-8E3C-CF48-8084-E1CC42FDA089}" type="presOf" srcId="{71373146-D8B2-824D-A0B6-96073363026D}" destId="{83F16506-5F18-6342-A9DE-75C54101269A}" srcOrd="0" destOrd="0" presId="urn:microsoft.com/office/officeart/2005/8/layout/vList2"/>
    <dgm:cxn modelId="{92DCF557-1222-DD49-BE01-5E88B9F46234}" type="presOf" srcId="{B3E92FFB-73FF-44ED-8AE2-ADEA5CDC26D0}" destId="{E3283AE0-DB7A-944F-8A61-B59CACD6CDBD}" srcOrd="0" destOrd="0" presId="urn:microsoft.com/office/officeart/2005/8/layout/vList2"/>
    <dgm:cxn modelId="{AE5E4B5C-74A2-9E47-A832-020640140137}" srcId="{F020B276-2BFC-4342-BC24-A5F756E581AA}" destId="{0BEEB00C-FAC8-234A-B967-059373555892}" srcOrd="2" destOrd="0" parTransId="{5E1B6DDC-9C7A-6B4B-8E9D-A39BE61DF374}" sibTransId="{CD0528C0-4039-2B4F-9A14-2185687EEDBF}"/>
    <dgm:cxn modelId="{BB1E9B60-F6D3-C443-AC2A-5CA1B739A9DE}" type="presOf" srcId="{28D60272-743C-49C3-98AC-6633AADF33BF}" destId="{C5466DEA-F57C-3D48-921E-191D731A4A44}" srcOrd="0" destOrd="0" presId="urn:microsoft.com/office/officeart/2005/8/layout/vList2"/>
    <dgm:cxn modelId="{0DCD7D7C-157B-8443-BD49-F6B934D56FAD}" srcId="{8F651E33-B1F4-4001-AD42-0042C8434831}" destId="{F020B276-2BFC-4342-BC24-A5F756E581AA}" srcOrd="3" destOrd="0" parTransId="{8A1EB7DC-3CE9-944E-9772-659E0D97EE56}" sibTransId="{22F8720E-BF1D-4540-8475-BCD3DF3752A5}"/>
    <dgm:cxn modelId="{ED0AD182-DED4-514C-B5BA-3EF7D801C237}" type="presOf" srcId="{EBB325F9-8B9F-4541-AB9C-8C94B1B8B083}" destId="{27604C42-C660-D548-8A4E-10CECF5B645A}" srcOrd="0" destOrd="0" presId="urn:microsoft.com/office/officeart/2005/8/layout/vList2"/>
    <dgm:cxn modelId="{43B8A18C-BF6B-944B-8253-B70CE9BF6E21}" srcId="{F020B276-2BFC-4342-BC24-A5F756E581AA}" destId="{AE59288E-2010-2D49-A671-C63AA81FFC27}" srcOrd="1" destOrd="0" parTransId="{72AA357E-8A95-7A44-8265-CD5C37E39AEF}" sibTransId="{928DD95B-A0DB-1C46-B967-C48F5E46771B}"/>
    <dgm:cxn modelId="{42D2178D-E509-5545-8B5B-1B3FFC00BE3F}" srcId="{F020B276-2BFC-4342-BC24-A5F756E581AA}" destId="{EBB325F9-8B9F-4541-AB9C-8C94B1B8B083}" srcOrd="0" destOrd="0" parTransId="{973233A1-4586-5244-A2A1-6278836C717A}" sibTransId="{CDB5EB0D-08E5-AC45-B872-D82CF4449959}"/>
    <dgm:cxn modelId="{1F02C78E-70A2-4DA1-9866-0BA40E9C9CA9}" srcId="{C30341D2-28D6-4576-B9A5-E81A5062DD16}" destId="{F0A73CE5-4AED-4A03-A1EE-1C424881598E}" srcOrd="2" destOrd="0" parTransId="{A4CA86C2-A6E2-4830-8DD0-244A9E085FD0}" sibTransId="{FABBC482-FBDF-4E72-B583-4926ED7B4C3F}"/>
    <dgm:cxn modelId="{271A2691-B9ED-451A-A7E6-503A77C11BB0}" srcId="{0D7FB985-6E74-4644-80AA-80491B6BAA5F}" destId="{5F5E1540-3F4F-4CAC-8C75-CBE3C5FB9395}" srcOrd="0" destOrd="0" parTransId="{73267A6C-4DC3-4C9F-8B54-9E107F8E2073}" sibTransId="{DA48F91A-32BE-4B12-90E1-28CB5A1D604C}"/>
    <dgm:cxn modelId="{8657DC95-173D-8C4F-9914-82D4109BF0EC}" type="presOf" srcId="{F020B276-2BFC-4342-BC24-A5F756E581AA}" destId="{19189762-6AD8-604E-B3A0-0124B2740760}" srcOrd="0" destOrd="0" presId="urn:microsoft.com/office/officeart/2005/8/layout/vList2"/>
    <dgm:cxn modelId="{640E5B97-A878-44CB-A8A8-CB16B5FCDE63}" srcId="{737DF708-6BD1-4938-82BC-96240B2CE03D}" destId="{6F248AA5-CF6D-404E-9644-4C47234AFC65}" srcOrd="1" destOrd="0" parTransId="{23CCA47C-2053-4264-8354-838763452DC9}" sibTransId="{8F911B4F-65B8-41F4-89D8-14A92AABDE36}"/>
    <dgm:cxn modelId="{DA2BD3B2-8F21-4FCF-9358-5FEDC6D53216}" srcId="{8F651E33-B1F4-4001-AD42-0042C8434831}" destId="{737DF708-6BD1-4938-82BC-96240B2CE03D}" srcOrd="0" destOrd="0" parTransId="{BDC0A4C4-028C-4E23-BC5B-5F921234BAE1}" sibTransId="{B664C8F7-79D8-4998-860F-ECECFFCEF930}"/>
    <dgm:cxn modelId="{5AA25EB8-9BB5-471A-A6C5-1320D3BA2B27}" srcId="{737DF708-6BD1-4938-82BC-96240B2CE03D}" destId="{B3E92FFB-73FF-44ED-8AE2-ADEA5CDC26D0}" srcOrd="0" destOrd="0" parTransId="{8A8F7F3F-CC7C-4EDC-B188-EA6A49F7C5A2}" sibTransId="{410448DE-6405-47DF-B756-FA2B0B9B24A7}"/>
    <dgm:cxn modelId="{7A6778BA-28AF-4CBF-8BB7-EBC96F152864}" srcId="{0D7FB985-6E74-4644-80AA-80491B6BAA5F}" destId="{4EDA3096-E194-43A9-9CF8-A430353DFCBF}" srcOrd="2" destOrd="0" parTransId="{26CBA34A-E696-42FF-B2A1-5F9E0EC98D23}" sibTransId="{0499552D-46A4-45AE-927F-3ADFDC34B8EE}"/>
    <dgm:cxn modelId="{78CA71C4-CF13-E94B-8122-89A1A6C36944}" type="presOf" srcId="{6068412E-D9F4-4A1E-A4CA-FDB9CF9CADFA}" destId="{C5466DEA-F57C-3D48-921E-191D731A4A44}" srcOrd="0" destOrd="1" presId="urn:microsoft.com/office/officeart/2005/8/layout/vList2"/>
    <dgm:cxn modelId="{2B0CFBC8-8DC3-FE4D-96E5-4B3EE578B2A8}" srcId="{71373146-D8B2-824D-A0B6-96073363026D}" destId="{D53DC091-3876-4240-AE50-D882EA910F5B}" srcOrd="0" destOrd="0" parTransId="{83AB7146-BE0C-6B41-8F36-2AEDC5500946}" sibTransId="{7E15FE77-91E9-6A4A-9A86-C97DC1C160D0}"/>
    <dgm:cxn modelId="{F94C65CB-4C1D-441B-8C5F-9032E3717B81}" srcId="{8F651E33-B1F4-4001-AD42-0042C8434831}" destId="{0D7FB985-6E74-4644-80AA-80491B6BAA5F}" srcOrd="2" destOrd="0" parTransId="{E0903F17-EA7A-4941-9D15-99546413F82A}" sibTransId="{3A4A2F4A-C16A-4FAC-B54D-8E57B2104C93}"/>
    <dgm:cxn modelId="{E2A6C3CB-6058-9A4B-8F5D-BC4AB6DD45A7}" type="presOf" srcId="{CF191128-CB64-4A6E-9110-A81211BE03D3}" destId="{E3283AE0-DB7A-944F-8A61-B59CACD6CDBD}" srcOrd="0" destOrd="2" presId="urn:microsoft.com/office/officeart/2005/8/layout/vList2"/>
    <dgm:cxn modelId="{026596DF-D7B5-7F48-A861-E0F8FC14296B}" type="presOf" srcId="{5F5E1540-3F4F-4CAC-8C75-CBE3C5FB9395}" destId="{60188D39-E33B-524F-998F-67734B410389}" srcOrd="0" destOrd="0" presId="urn:microsoft.com/office/officeart/2005/8/layout/vList2"/>
    <dgm:cxn modelId="{195BBDE0-3F0F-7E45-9B95-B67B162E020E}" type="presOf" srcId="{DA525A5B-4FF9-4817-B984-E40E1D80A988}" destId="{60188D39-E33B-524F-998F-67734B410389}" srcOrd="0" destOrd="1" presId="urn:microsoft.com/office/officeart/2005/8/layout/vList2"/>
    <dgm:cxn modelId="{1122A6E1-7D0C-5A45-8A1A-25F4FF010503}" type="presOf" srcId="{0BEEB00C-FAC8-234A-B967-059373555892}" destId="{27604C42-C660-D548-8A4E-10CECF5B645A}" srcOrd="0" destOrd="2" presId="urn:microsoft.com/office/officeart/2005/8/layout/vList2"/>
    <dgm:cxn modelId="{1C309BE2-FB7D-F043-861B-63BA9045FE51}" type="presOf" srcId="{0D7FB985-6E74-4644-80AA-80491B6BAA5F}" destId="{02125A56-1613-6144-B38E-1C706A64DD30}" srcOrd="0" destOrd="0" presId="urn:microsoft.com/office/officeart/2005/8/layout/vList2"/>
    <dgm:cxn modelId="{D305DFE3-DAA9-46D3-BEC9-2D532C0CEF64}" srcId="{737DF708-6BD1-4938-82BC-96240B2CE03D}" destId="{CF191128-CB64-4A6E-9110-A81211BE03D3}" srcOrd="2" destOrd="0" parTransId="{9D0FF0BB-8946-4809-A80A-0E53FADE81AC}" sibTransId="{E0B46BAE-3156-472E-A7BD-C17F345136FD}"/>
    <dgm:cxn modelId="{B55BFAE5-B98C-49C1-96D5-14F0764BEEC6}" srcId="{0D7FB985-6E74-4644-80AA-80491B6BAA5F}" destId="{DA525A5B-4FF9-4817-B984-E40E1D80A988}" srcOrd="1" destOrd="0" parTransId="{3477F182-ECC7-47B8-AAEA-BA10648762CA}" sibTransId="{2B6F99F8-7FE2-4A66-9E65-B7CBFD1F7160}"/>
    <dgm:cxn modelId="{98656AEF-A428-46DC-9D0C-859D4E89CEA3}" srcId="{C30341D2-28D6-4576-B9A5-E81A5062DD16}" destId="{6068412E-D9F4-4A1E-A4CA-FDB9CF9CADFA}" srcOrd="1" destOrd="0" parTransId="{D7BB65FC-17F8-421C-8CDA-6489E14AC52F}" sibTransId="{9B32C7B1-5447-453D-921C-E2DEF48CB455}"/>
    <dgm:cxn modelId="{FDBF56F7-1C3A-4267-9FAD-2A12239C96B1}" srcId="{8F651E33-B1F4-4001-AD42-0042C8434831}" destId="{C30341D2-28D6-4576-B9A5-E81A5062DD16}" srcOrd="1" destOrd="0" parTransId="{FF810B5E-3393-4FBE-B694-42C3F5E2E1CC}" sibTransId="{6595DF38-F6E2-4E14-BCD7-0CDE2DBF661B}"/>
    <dgm:cxn modelId="{5DCB71F7-E90F-3A47-9B01-4A2A8805D4BE}" type="presOf" srcId="{AE59288E-2010-2D49-A671-C63AA81FFC27}" destId="{27604C42-C660-D548-8A4E-10CECF5B645A}" srcOrd="0" destOrd="1" presId="urn:microsoft.com/office/officeart/2005/8/layout/vList2"/>
    <dgm:cxn modelId="{AB8D79F7-A164-4B49-8D50-DCF5BEC09DC2}" srcId="{C30341D2-28D6-4576-B9A5-E81A5062DD16}" destId="{28D60272-743C-49C3-98AC-6633AADF33BF}" srcOrd="0" destOrd="0" parTransId="{9AAE0653-C763-42E4-8CF4-A9878C00301A}" sibTransId="{84EEAF66-9793-44EC-A0DF-D53B74E845ED}"/>
    <dgm:cxn modelId="{9B5FF6F7-4D82-E64D-83FE-CA479F7595DF}" srcId="{8F651E33-B1F4-4001-AD42-0042C8434831}" destId="{71373146-D8B2-824D-A0B6-96073363026D}" srcOrd="4" destOrd="0" parTransId="{C4259BC1-9303-0148-94F5-CED4EC7EBC79}" sibTransId="{92522C9D-6757-EB4E-9036-2D1AA8FD9BC2}"/>
    <dgm:cxn modelId="{79A7EFFA-078C-564B-B38D-EEEF5BE35AD7}" type="presOf" srcId="{E7215157-45EE-5643-849A-8461A63BC1F7}" destId="{974D2E8C-8157-3640-8FDF-4A8A004383B0}" srcOrd="0" destOrd="2" presId="urn:microsoft.com/office/officeart/2005/8/layout/vList2"/>
    <dgm:cxn modelId="{A32F7AFC-50D8-4F48-BB24-83FAD9C48940}" type="presOf" srcId="{F0A73CE5-4AED-4A03-A1EE-1C424881598E}" destId="{C5466DEA-F57C-3D48-921E-191D731A4A44}" srcOrd="0" destOrd="2" presId="urn:microsoft.com/office/officeart/2005/8/layout/vList2"/>
    <dgm:cxn modelId="{A3F2355F-9B4B-0945-B49E-9E46FB4D32C4}" type="presParOf" srcId="{CB6AEB41-6887-EA4D-B911-1FCE218B6ABE}" destId="{8A38D3F0-0FF0-B547-A74E-E2587A88584E}" srcOrd="0" destOrd="0" presId="urn:microsoft.com/office/officeart/2005/8/layout/vList2"/>
    <dgm:cxn modelId="{AB815989-465E-6F4F-A45A-E2C9857B7932}" type="presParOf" srcId="{CB6AEB41-6887-EA4D-B911-1FCE218B6ABE}" destId="{E3283AE0-DB7A-944F-8A61-B59CACD6CDBD}" srcOrd="1" destOrd="0" presId="urn:microsoft.com/office/officeart/2005/8/layout/vList2"/>
    <dgm:cxn modelId="{DEE079D5-7B82-7441-B94A-B2A5B39C6468}" type="presParOf" srcId="{CB6AEB41-6887-EA4D-B911-1FCE218B6ABE}" destId="{464BFB4F-E6EE-784E-8B35-B46D739F06C7}" srcOrd="2" destOrd="0" presId="urn:microsoft.com/office/officeart/2005/8/layout/vList2"/>
    <dgm:cxn modelId="{8A3D4EBF-66CD-4544-8C9C-77747AB43252}" type="presParOf" srcId="{CB6AEB41-6887-EA4D-B911-1FCE218B6ABE}" destId="{C5466DEA-F57C-3D48-921E-191D731A4A44}" srcOrd="3" destOrd="0" presId="urn:microsoft.com/office/officeart/2005/8/layout/vList2"/>
    <dgm:cxn modelId="{A697C32C-44A1-E748-A6B1-B5488BD8E26A}" type="presParOf" srcId="{CB6AEB41-6887-EA4D-B911-1FCE218B6ABE}" destId="{02125A56-1613-6144-B38E-1C706A64DD30}" srcOrd="4" destOrd="0" presId="urn:microsoft.com/office/officeart/2005/8/layout/vList2"/>
    <dgm:cxn modelId="{48D82B37-4B6F-E140-9A0B-FAA5AC81FDC8}" type="presParOf" srcId="{CB6AEB41-6887-EA4D-B911-1FCE218B6ABE}" destId="{60188D39-E33B-524F-998F-67734B410389}" srcOrd="5" destOrd="0" presId="urn:microsoft.com/office/officeart/2005/8/layout/vList2"/>
    <dgm:cxn modelId="{E0056F7A-C04B-0B40-A006-0F64070C938E}" type="presParOf" srcId="{CB6AEB41-6887-EA4D-B911-1FCE218B6ABE}" destId="{19189762-6AD8-604E-B3A0-0124B2740760}" srcOrd="6" destOrd="0" presId="urn:microsoft.com/office/officeart/2005/8/layout/vList2"/>
    <dgm:cxn modelId="{67723813-55F2-104A-A3AC-69A95C8C3135}" type="presParOf" srcId="{CB6AEB41-6887-EA4D-B911-1FCE218B6ABE}" destId="{27604C42-C660-D548-8A4E-10CECF5B645A}" srcOrd="7" destOrd="0" presId="urn:microsoft.com/office/officeart/2005/8/layout/vList2"/>
    <dgm:cxn modelId="{EDDDDF14-59BD-2043-936C-841A31B084DE}" type="presParOf" srcId="{CB6AEB41-6887-EA4D-B911-1FCE218B6ABE}" destId="{83F16506-5F18-6342-A9DE-75C54101269A}" srcOrd="8" destOrd="0" presId="urn:microsoft.com/office/officeart/2005/8/layout/vList2"/>
    <dgm:cxn modelId="{19337327-315C-1E4D-8F52-6F02D8E2AC2E}" type="presParOf" srcId="{CB6AEB41-6887-EA4D-B911-1FCE218B6ABE}" destId="{974D2E8C-8157-3640-8FDF-4A8A004383B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1B1F6-559B-A643-A64F-A6CA8F4BAA6E}">
      <dsp:nvSpPr>
        <dsp:cNvPr id="0" name=""/>
        <dsp:cNvSpPr/>
      </dsp:nvSpPr>
      <dsp:spPr>
        <a:xfrm>
          <a:off x="0" y="2455"/>
          <a:ext cx="63034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74116-4E1A-A340-9766-CD21B31443F6}">
      <dsp:nvSpPr>
        <dsp:cNvPr id="0" name=""/>
        <dsp:cNvSpPr/>
      </dsp:nvSpPr>
      <dsp:spPr>
        <a:xfrm>
          <a:off x="0" y="2455"/>
          <a:ext cx="6303482"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i="0" kern="1200" dirty="0"/>
            <a:t>Informed Decision-Making: </a:t>
          </a:r>
          <a:r>
            <a:rPr lang="en-IN" sz="2100" b="0" i="0" kern="1200" dirty="0"/>
            <a:t>Accurate predictions help buyers and sellers make well-informed decisions. Buyers can decide whether a property is a good investment, while sellers can set appropriate asking prices.</a:t>
          </a:r>
          <a:endParaRPr lang="en-US" sz="2100" kern="1200" dirty="0"/>
        </a:p>
      </dsp:txBody>
      <dsp:txXfrm>
        <a:off x="0" y="2455"/>
        <a:ext cx="6303482" cy="1674762"/>
      </dsp:txXfrm>
    </dsp:sp>
    <dsp:sp modelId="{D263CC25-C69B-BD44-BCB1-EC3EBDF76AC5}">
      <dsp:nvSpPr>
        <dsp:cNvPr id="0" name=""/>
        <dsp:cNvSpPr/>
      </dsp:nvSpPr>
      <dsp:spPr>
        <a:xfrm>
          <a:off x="0" y="1677218"/>
          <a:ext cx="63034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69E7E-7AEC-9441-AB8F-A84446CDC819}">
      <dsp:nvSpPr>
        <dsp:cNvPr id="0" name=""/>
        <dsp:cNvSpPr/>
      </dsp:nvSpPr>
      <dsp:spPr>
        <a:xfrm>
          <a:off x="0" y="1677218"/>
          <a:ext cx="6303482"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i="0" kern="1200" dirty="0"/>
            <a:t>Pricing Strategy: </a:t>
          </a:r>
          <a:r>
            <a:rPr lang="en-IN" sz="2100" b="0" i="0" kern="1200" dirty="0"/>
            <a:t>For sellers and agents, knowing the accurate market value of a property is essential for setting the right price. Overpricing or under-pricing a property can lead to lost opportunities and financial consequences.</a:t>
          </a:r>
          <a:endParaRPr lang="en-US" sz="2100" kern="1200" dirty="0"/>
        </a:p>
      </dsp:txBody>
      <dsp:txXfrm>
        <a:off x="0" y="1677218"/>
        <a:ext cx="6303482" cy="1674762"/>
      </dsp:txXfrm>
    </dsp:sp>
    <dsp:sp modelId="{F38604A1-BED6-F444-BBF8-00EFE1C5F7B6}">
      <dsp:nvSpPr>
        <dsp:cNvPr id="0" name=""/>
        <dsp:cNvSpPr/>
      </dsp:nvSpPr>
      <dsp:spPr>
        <a:xfrm>
          <a:off x="0" y="3351981"/>
          <a:ext cx="630348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EF6D7-A7E8-154C-9D92-CB3DF01A4E73}">
      <dsp:nvSpPr>
        <dsp:cNvPr id="0" name=""/>
        <dsp:cNvSpPr/>
      </dsp:nvSpPr>
      <dsp:spPr>
        <a:xfrm>
          <a:off x="0" y="3351981"/>
          <a:ext cx="6303482" cy="1674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i="0" kern="1200" dirty="0"/>
            <a:t>Risk Mitigation: </a:t>
          </a:r>
          <a:r>
            <a:rPr lang="en-IN" sz="2100" b="0" i="0" kern="1200" dirty="0"/>
            <a:t>Real estate transactions often involve significant financial investments. Accurate predictions help investors and lenders assess and mitigate risks associated with real estate investments.</a:t>
          </a:r>
          <a:endParaRPr lang="en-US" sz="2100" kern="1200" dirty="0"/>
        </a:p>
      </dsp:txBody>
      <dsp:txXfrm>
        <a:off x="0" y="3351981"/>
        <a:ext cx="6303482" cy="1674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0EDBD-64F0-814A-9232-270991496B70}">
      <dsp:nvSpPr>
        <dsp:cNvPr id="0" name=""/>
        <dsp:cNvSpPr/>
      </dsp:nvSpPr>
      <dsp:spPr>
        <a:xfrm>
          <a:off x="911711" y="528672"/>
          <a:ext cx="729008"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F712A-9A8C-4144-95B6-B9A870E2CB2E}">
      <dsp:nvSpPr>
        <dsp:cNvPr id="0" name=""/>
        <dsp:cNvSpPr/>
      </dsp:nvSpPr>
      <dsp:spPr>
        <a:xfrm>
          <a:off x="1684460" y="467471"/>
          <a:ext cx="83835" cy="157436"/>
        </a:xfrm>
        <a:prstGeom prst="chevron">
          <a:avLst>
            <a:gd name="adj" fmla="val 90000"/>
          </a:avLst>
        </a:prstGeom>
        <a:solidFill>
          <a:schemeClr val="accent5">
            <a:tint val="40000"/>
            <a:alpha val="90000"/>
            <a:hueOff val="198319"/>
            <a:satOff val="9"/>
            <a:lumOff val="-4"/>
            <a:alphaOff val="0"/>
          </a:schemeClr>
        </a:solidFill>
        <a:ln w="12700" cap="flat" cmpd="sng" algn="ctr">
          <a:solidFill>
            <a:schemeClr val="accent5">
              <a:tint val="40000"/>
              <a:alpha val="90000"/>
              <a:hueOff val="198319"/>
              <a:satOff val="9"/>
              <a:lumOff val="-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55D38D-EC0B-6541-90C4-2A4AD2435C7E}">
      <dsp:nvSpPr>
        <dsp:cNvPr id="0" name=""/>
        <dsp:cNvSpPr/>
      </dsp:nvSpPr>
      <dsp:spPr>
        <a:xfrm>
          <a:off x="465979" y="174102"/>
          <a:ext cx="709211" cy="70921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7521" tIns="27521" rIns="27521" bIns="27521"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69841" y="277964"/>
        <a:ext cx="501487" cy="501487"/>
      </dsp:txXfrm>
    </dsp:sp>
    <dsp:sp modelId="{59A92320-4F46-C34C-94E8-FE9383F40F06}">
      <dsp:nvSpPr>
        <dsp:cNvPr id="0" name=""/>
        <dsp:cNvSpPr/>
      </dsp:nvSpPr>
      <dsp:spPr>
        <a:xfrm>
          <a:off x="450" y="1048901"/>
          <a:ext cx="1660286" cy="1965600"/>
        </a:xfrm>
        <a:prstGeom prst="upArrowCallout">
          <a:avLst>
            <a:gd name="adj1" fmla="val 50000"/>
            <a:gd name="adj2" fmla="val 20000"/>
            <a:gd name="adj3" fmla="val 20000"/>
            <a:gd name="adj4" fmla="val 100000"/>
          </a:avLst>
        </a:prstGeom>
        <a:solidFill>
          <a:schemeClr val="accent5">
            <a:tint val="40000"/>
            <a:alpha val="90000"/>
            <a:hueOff val="396637"/>
            <a:satOff val="19"/>
            <a:lumOff val="-9"/>
            <a:alphaOff val="0"/>
          </a:schemeClr>
        </a:solidFill>
        <a:ln w="12700" cap="flat" cmpd="sng" algn="ctr">
          <a:solidFill>
            <a:schemeClr val="accent5">
              <a:tint val="40000"/>
              <a:alpha val="90000"/>
              <a:hueOff val="396637"/>
              <a:satOff val="19"/>
              <a:lumOff val="-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65" tIns="165100" rIns="130965" bIns="165100" numCol="1" spcCol="1270" anchor="t" anchorCtr="0">
          <a:noAutofit/>
        </a:bodyPr>
        <a:lstStyle/>
        <a:p>
          <a:pPr marL="0" lvl="0" indent="0" algn="l" defTabSz="488950">
            <a:lnSpc>
              <a:spcPct val="90000"/>
            </a:lnSpc>
            <a:spcBef>
              <a:spcPct val="0"/>
            </a:spcBef>
            <a:spcAft>
              <a:spcPct val="35000"/>
            </a:spcAft>
            <a:buNone/>
          </a:pPr>
          <a:r>
            <a:rPr lang="en-IN" sz="1100" b="0" i="0" kern="1200" dirty="0"/>
            <a:t>Separate numeric columns and categorical columns</a:t>
          </a:r>
          <a:endParaRPr lang="en-US" sz="1100" kern="1200" dirty="0"/>
        </a:p>
      </dsp:txBody>
      <dsp:txXfrm>
        <a:off x="450" y="1380958"/>
        <a:ext cx="1660286" cy="1633543"/>
      </dsp:txXfrm>
    </dsp:sp>
    <dsp:sp modelId="{283D3001-E102-C040-A770-312E006DFE13}">
      <dsp:nvSpPr>
        <dsp:cNvPr id="0" name=""/>
        <dsp:cNvSpPr/>
      </dsp:nvSpPr>
      <dsp:spPr>
        <a:xfrm>
          <a:off x="1845213" y="528659"/>
          <a:ext cx="1632260" cy="71"/>
        </a:xfrm>
        <a:prstGeom prst="rect">
          <a:avLst/>
        </a:prstGeom>
        <a:solidFill>
          <a:schemeClr val="accent5">
            <a:tint val="40000"/>
            <a:alpha val="90000"/>
            <a:hueOff val="594956"/>
            <a:satOff val="28"/>
            <a:lumOff val="-13"/>
            <a:alphaOff val="0"/>
          </a:schemeClr>
        </a:solidFill>
        <a:ln w="12700" cap="flat" cmpd="sng" algn="ctr">
          <a:solidFill>
            <a:schemeClr val="accent5">
              <a:tint val="40000"/>
              <a:alpha val="90000"/>
              <a:hueOff val="594956"/>
              <a:satOff val="28"/>
              <a:lumOff val="-1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5A4DFC-BDC1-E043-8DE8-4CFEFD81D85B}">
      <dsp:nvSpPr>
        <dsp:cNvPr id="0" name=""/>
        <dsp:cNvSpPr/>
      </dsp:nvSpPr>
      <dsp:spPr>
        <a:xfrm>
          <a:off x="3521000" y="467458"/>
          <a:ext cx="83426" cy="157460"/>
        </a:xfrm>
        <a:prstGeom prst="chevron">
          <a:avLst>
            <a:gd name="adj" fmla="val 90000"/>
          </a:avLst>
        </a:prstGeom>
        <a:solidFill>
          <a:schemeClr val="accent5">
            <a:tint val="40000"/>
            <a:alpha val="90000"/>
            <a:hueOff val="793274"/>
            <a:satOff val="38"/>
            <a:lumOff val="-17"/>
            <a:alphaOff val="0"/>
          </a:schemeClr>
        </a:solidFill>
        <a:ln w="12700" cap="flat" cmpd="sng" algn="ctr">
          <a:solidFill>
            <a:schemeClr val="accent5">
              <a:tint val="40000"/>
              <a:alpha val="90000"/>
              <a:hueOff val="793274"/>
              <a:satOff val="38"/>
              <a:lumOff val="-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BBA596-0730-EC4D-9851-8FDDA80A25D9}">
      <dsp:nvSpPr>
        <dsp:cNvPr id="0" name=""/>
        <dsp:cNvSpPr/>
      </dsp:nvSpPr>
      <dsp:spPr>
        <a:xfrm>
          <a:off x="2306738" y="174090"/>
          <a:ext cx="709211" cy="709211"/>
        </a:xfrm>
        <a:prstGeom prst="ellipse">
          <a:avLst/>
        </a:prstGeom>
        <a:solidFill>
          <a:schemeClr val="accent5">
            <a:hueOff val="1049132"/>
            <a:satOff val="49"/>
            <a:lumOff val="-98"/>
            <a:alphaOff val="0"/>
          </a:schemeClr>
        </a:solidFill>
        <a:ln w="12700" cap="flat" cmpd="sng" algn="ctr">
          <a:solidFill>
            <a:schemeClr val="accent5">
              <a:hueOff val="1049132"/>
              <a:satOff val="49"/>
              <a:lumOff val="-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7521" tIns="27521" rIns="27521" bIns="27521"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410600" y="277952"/>
        <a:ext cx="501487" cy="501487"/>
      </dsp:txXfrm>
    </dsp:sp>
    <dsp:sp modelId="{7F44688B-D6D5-A946-A478-EA82BE14ABA8}">
      <dsp:nvSpPr>
        <dsp:cNvPr id="0" name=""/>
        <dsp:cNvSpPr/>
      </dsp:nvSpPr>
      <dsp:spPr>
        <a:xfrm>
          <a:off x="1845213" y="1048901"/>
          <a:ext cx="1632260" cy="1965600"/>
        </a:xfrm>
        <a:prstGeom prst="upArrowCallout">
          <a:avLst>
            <a:gd name="adj1" fmla="val 50000"/>
            <a:gd name="adj2" fmla="val 20000"/>
            <a:gd name="adj3" fmla="val 20000"/>
            <a:gd name="adj4" fmla="val 100000"/>
          </a:avLst>
        </a:prstGeom>
        <a:solidFill>
          <a:schemeClr val="accent5">
            <a:tint val="40000"/>
            <a:alpha val="90000"/>
            <a:hueOff val="991593"/>
            <a:satOff val="47"/>
            <a:lumOff val="-22"/>
            <a:alphaOff val="0"/>
          </a:schemeClr>
        </a:solidFill>
        <a:ln w="12700" cap="flat" cmpd="sng" algn="ctr">
          <a:solidFill>
            <a:schemeClr val="accent5">
              <a:tint val="40000"/>
              <a:alpha val="90000"/>
              <a:hueOff val="991593"/>
              <a:satOff val="47"/>
              <a:lumOff val="-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754" tIns="165100" rIns="128754" bIns="165100" numCol="1" spcCol="1270" anchor="t" anchorCtr="0">
          <a:noAutofit/>
        </a:bodyPr>
        <a:lstStyle/>
        <a:p>
          <a:pPr marL="0" lvl="0" indent="0" algn="l" defTabSz="488950">
            <a:lnSpc>
              <a:spcPct val="90000"/>
            </a:lnSpc>
            <a:spcBef>
              <a:spcPct val="0"/>
            </a:spcBef>
            <a:spcAft>
              <a:spcPct val="35000"/>
            </a:spcAft>
            <a:buNone/>
          </a:pPr>
          <a:r>
            <a:rPr lang="en-IN" sz="1100" b="0" i="1" kern="1200"/>
            <a:t>Find important features</a:t>
          </a:r>
          <a:endParaRPr lang="en-US" sz="1100" kern="1200"/>
        </a:p>
      </dsp:txBody>
      <dsp:txXfrm>
        <a:off x="1845213" y="1375353"/>
        <a:ext cx="1632260" cy="1639148"/>
      </dsp:txXfrm>
    </dsp:sp>
    <dsp:sp modelId="{FCD929CF-2572-5842-B59C-90FE92F7EFFB}">
      <dsp:nvSpPr>
        <dsp:cNvPr id="0" name=""/>
        <dsp:cNvSpPr/>
      </dsp:nvSpPr>
      <dsp:spPr>
        <a:xfrm>
          <a:off x="3658836" y="528654"/>
          <a:ext cx="816130" cy="71"/>
        </a:xfrm>
        <a:prstGeom prst="rect">
          <a:avLst/>
        </a:prstGeom>
        <a:solidFill>
          <a:schemeClr val="accent5">
            <a:tint val="40000"/>
            <a:alpha val="90000"/>
            <a:hueOff val="1189911"/>
            <a:satOff val="56"/>
            <a:lumOff val="-26"/>
            <a:alphaOff val="0"/>
          </a:schemeClr>
        </a:solidFill>
        <a:ln w="12700" cap="flat" cmpd="sng" algn="ctr">
          <a:solidFill>
            <a:schemeClr val="accent5">
              <a:tint val="40000"/>
              <a:alpha val="90000"/>
              <a:hueOff val="1189911"/>
              <a:satOff val="56"/>
              <a:lumOff val="-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BCDF83-884E-944F-AF5A-68CBD4775D1B}">
      <dsp:nvSpPr>
        <dsp:cNvPr id="0" name=""/>
        <dsp:cNvSpPr/>
      </dsp:nvSpPr>
      <dsp:spPr>
        <a:xfrm>
          <a:off x="4120360" y="174084"/>
          <a:ext cx="709211" cy="709211"/>
        </a:xfrm>
        <a:prstGeom prst="ellipse">
          <a:avLst/>
        </a:prstGeom>
        <a:solidFill>
          <a:schemeClr val="accent5">
            <a:hueOff val="2098264"/>
            <a:satOff val="97"/>
            <a:lumOff val="-196"/>
            <a:alphaOff val="0"/>
          </a:schemeClr>
        </a:solidFill>
        <a:ln w="12700" cap="flat" cmpd="sng" algn="ctr">
          <a:solidFill>
            <a:schemeClr val="accent5">
              <a:hueOff val="2098264"/>
              <a:satOff val="97"/>
              <a:lumOff val="-19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7521" tIns="27521" rIns="27521" bIns="27521"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224222" y="277946"/>
        <a:ext cx="501487" cy="501487"/>
      </dsp:txXfrm>
    </dsp:sp>
    <dsp:sp modelId="{D693F139-512D-5447-BC6E-E60F980F7F61}">
      <dsp:nvSpPr>
        <dsp:cNvPr id="0" name=""/>
        <dsp:cNvSpPr/>
      </dsp:nvSpPr>
      <dsp:spPr>
        <a:xfrm>
          <a:off x="3658836" y="1048895"/>
          <a:ext cx="1632260" cy="1965600"/>
        </a:xfrm>
        <a:prstGeom prst="upArrowCallout">
          <a:avLst>
            <a:gd name="adj1" fmla="val 50000"/>
            <a:gd name="adj2" fmla="val 20000"/>
            <a:gd name="adj3" fmla="val 20000"/>
            <a:gd name="adj4" fmla="val 100000"/>
          </a:avLst>
        </a:prstGeom>
        <a:solidFill>
          <a:schemeClr val="accent5">
            <a:tint val="40000"/>
            <a:alpha val="90000"/>
            <a:hueOff val="1586548"/>
            <a:satOff val="75"/>
            <a:lumOff val="-35"/>
            <a:alphaOff val="0"/>
          </a:schemeClr>
        </a:solidFill>
        <a:ln w="12700" cap="flat" cmpd="sng" algn="ctr">
          <a:solidFill>
            <a:schemeClr val="accent5">
              <a:tint val="40000"/>
              <a:alpha val="90000"/>
              <a:hueOff val="1586548"/>
              <a:satOff val="75"/>
              <a:lumOff val="-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754" tIns="165100" rIns="128754" bIns="165100" numCol="1" spcCol="1270" anchor="t" anchorCtr="0">
          <a:noAutofit/>
        </a:bodyPr>
        <a:lstStyle/>
        <a:p>
          <a:pPr marL="0" lvl="0" indent="0" algn="l" defTabSz="488950">
            <a:lnSpc>
              <a:spcPct val="90000"/>
            </a:lnSpc>
            <a:spcBef>
              <a:spcPct val="0"/>
            </a:spcBef>
            <a:spcAft>
              <a:spcPct val="35000"/>
            </a:spcAft>
            <a:buNone/>
          </a:pPr>
          <a:r>
            <a:rPr lang="en-IN" sz="1100" b="0" i="1" kern="1200"/>
            <a:t>Visualize feature importance of numerical and categorial columns </a:t>
          </a:r>
          <a:endParaRPr lang="en-US" sz="1100" kern="1200"/>
        </a:p>
      </dsp:txBody>
      <dsp:txXfrm>
        <a:off x="3658836" y="1375347"/>
        <a:ext cx="1632260" cy="1639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8D3F0-0FF0-B547-A74E-E2587A88584E}">
      <dsp:nvSpPr>
        <dsp:cNvPr id="0" name=""/>
        <dsp:cNvSpPr/>
      </dsp:nvSpPr>
      <dsp:spPr>
        <a:xfrm>
          <a:off x="0" y="58351"/>
          <a:ext cx="106630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1.Lasso </a:t>
          </a:r>
        </a:p>
      </dsp:txBody>
      <dsp:txXfrm>
        <a:off x="19904" y="78255"/>
        <a:ext cx="10623275" cy="367937"/>
      </dsp:txXfrm>
    </dsp:sp>
    <dsp:sp modelId="{E3283AE0-DB7A-944F-8A61-B59CACD6CDBD}">
      <dsp:nvSpPr>
        <dsp:cNvPr id="0" name=""/>
        <dsp:cNvSpPr/>
      </dsp:nvSpPr>
      <dsp:spPr>
        <a:xfrm>
          <a:off x="0" y="466096"/>
          <a:ext cx="10663083"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Cross val score: 0.8278706401045717 </a:t>
          </a:r>
          <a:endParaRPr lang="en-US" sz="1300" kern="1200"/>
        </a:p>
        <a:p>
          <a:pPr marL="114300" lvl="1" indent="-114300" algn="l" defTabSz="577850">
            <a:lnSpc>
              <a:spcPct val="90000"/>
            </a:lnSpc>
            <a:spcBef>
              <a:spcPct val="0"/>
            </a:spcBef>
            <a:spcAft>
              <a:spcPct val="20000"/>
            </a:spcAft>
            <a:buChar char="•"/>
          </a:pPr>
          <a:r>
            <a:rPr lang="en-IN" sz="1300" b="0" i="0" kern="1200"/>
            <a:t>R^2 score: 0.8563418920151011 </a:t>
          </a:r>
          <a:endParaRPr lang="en-US" sz="1300" kern="1200"/>
        </a:p>
        <a:p>
          <a:pPr marL="114300" lvl="1" indent="-114300" algn="l" defTabSz="577850">
            <a:lnSpc>
              <a:spcPct val="90000"/>
            </a:lnSpc>
            <a:spcBef>
              <a:spcPct val="0"/>
            </a:spcBef>
            <a:spcAft>
              <a:spcPct val="20000"/>
            </a:spcAft>
            <a:buChar char="•"/>
          </a:pPr>
          <a:r>
            <a:rPr lang="en-IN" sz="1300" b="0" i="0" kern="1200"/>
            <a:t>Mean Absolute Error: 19920.254536806577</a:t>
          </a:r>
          <a:endParaRPr lang="en-US" sz="1300" kern="1200"/>
        </a:p>
      </dsp:txBody>
      <dsp:txXfrm>
        <a:off x="0" y="466096"/>
        <a:ext cx="10663083" cy="668609"/>
      </dsp:txXfrm>
    </dsp:sp>
    <dsp:sp modelId="{464BFB4F-E6EE-784E-8B35-B46D739F06C7}">
      <dsp:nvSpPr>
        <dsp:cNvPr id="0" name=""/>
        <dsp:cNvSpPr/>
      </dsp:nvSpPr>
      <dsp:spPr>
        <a:xfrm>
          <a:off x="0" y="1134706"/>
          <a:ext cx="106630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2. Ridge </a:t>
          </a:r>
        </a:p>
      </dsp:txBody>
      <dsp:txXfrm>
        <a:off x="19904" y="1154610"/>
        <a:ext cx="10623275" cy="367937"/>
      </dsp:txXfrm>
    </dsp:sp>
    <dsp:sp modelId="{C5466DEA-F57C-3D48-921E-191D731A4A44}">
      <dsp:nvSpPr>
        <dsp:cNvPr id="0" name=""/>
        <dsp:cNvSpPr/>
      </dsp:nvSpPr>
      <dsp:spPr>
        <a:xfrm>
          <a:off x="0" y="1542451"/>
          <a:ext cx="10663083"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kern="1200"/>
            <a:t>Cross val score: 0.8279207755115886 </a:t>
          </a:r>
          <a:endParaRPr lang="en-US" sz="1300" kern="1200"/>
        </a:p>
        <a:p>
          <a:pPr marL="114300" lvl="1" indent="-114300" algn="l" defTabSz="577850">
            <a:lnSpc>
              <a:spcPct val="90000"/>
            </a:lnSpc>
            <a:spcBef>
              <a:spcPct val="0"/>
            </a:spcBef>
            <a:spcAft>
              <a:spcPct val="20000"/>
            </a:spcAft>
            <a:buChar char="•"/>
          </a:pPr>
          <a:r>
            <a:rPr lang="en-IN" sz="1300" b="0" i="0" kern="1200"/>
            <a:t>R^2 score: 0.8563675882488649 </a:t>
          </a:r>
          <a:endParaRPr lang="en-US" sz="1300" kern="1200"/>
        </a:p>
        <a:p>
          <a:pPr marL="114300" lvl="1" indent="-114300" algn="l" defTabSz="577850">
            <a:lnSpc>
              <a:spcPct val="90000"/>
            </a:lnSpc>
            <a:spcBef>
              <a:spcPct val="0"/>
            </a:spcBef>
            <a:spcAft>
              <a:spcPct val="20000"/>
            </a:spcAft>
            <a:buChar char="•"/>
          </a:pPr>
          <a:r>
            <a:rPr lang="en-IN" sz="1300" b="0" i="0" kern="1200" dirty="0"/>
            <a:t>Mean Absolute Error: 19915.71950193995</a:t>
          </a:r>
          <a:endParaRPr lang="en-US" sz="1300" kern="1200" dirty="0"/>
        </a:p>
      </dsp:txBody>
      <dsp:txXfrm>
        <a:off x="0" y="1542451"/>
        <a:ext cx="10663083" cy="668609"/>
      </dsp:txXfrm>
    </dsp:sp>
    <dsp:sp modelId="{02125A56-1613-6144-B38E-1C706A64DD30}">
      <dsp:nvSpPr>
        <dsp:cNvPr id="0" name=""/>
        <dsp:cNvSpPr/>
      </dsp:nvSpPr>
      <dsp:spPr>
        <a:xfrm>
          <a:off x="0" y="2211061"/>
          <a:ext cx="106630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3. Random forest</a:t>
          </a:r>
        </a:p>
      </dsp:txBody>
      <dsp:txXfrm>
        <a:off x="19904" y="2230965"/>
        <a:ext cx="10623275" cy="367937"/>
      </dsp:txXfrm>
    </dsp:sp>
    <dsp:sp modelId="{60188D39-E33B-524F-998F-67734B410389}">
      <dsp:nvSpPr>
        <dsp:cNvPr id="0" name=""/>
        <dsp:cNvSpPr/>
      </dsp:nvSpPr>
      <dsp:spPr>
        <a:xfrm>
          <a:off x="0" y="2618806"/>
          <a:ext cx="10663083"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a:t>Cross val score: 0.8680261377161251</a:t>
          </a:r>
          <a:endParaRPr lang="en-US" sz="1300" kern="1200"/>
        </a:p>
        <a:p>
          <a:pPr marL="114300" lvl="1" indent="-114300" algn="l" defTabSz="577850">
            <a:lnSpc>
              <a:spcPct val="90000"/>
            </a:lnSpc>
            <a:spcBef>
              <a:spcPct val="0"/>
            </a:spcBef>
            <a:spcAft>
              <a:spcPct val="20000"/>
            </a:spcAft>
            <a:buChar char="•"/>
          </a:pPr>
          <a:r>
            <a:rPr lang="en-IN" sz="1300" kern="1200"/>
            <a:t>R^2 score: 0.8961563464770138 </a:t>
          </a:r>
          <a:endParaRPr lang="en-US" sz="1300" kern="1200"/>
        </a:p>
        <a:p>
          <a:pPr marL="114300" lvl="1" indent="-114300" algn="l" defTabSz="577850">
            <a:lnSpc>
              <a:spcPct val="90000"/>
            </a:lnSpc>
            <a:spcBef>
              <a:spcPct val="0"/>
            </a:spcBef>
            <a:spcAft>
              <a:spcPct val="20000"/>
            </a:spcAft>
            <a:buChar char="•"/>
          </a:pPr>
          <a:r>
            <a:rPr lang="en-IN" sz="1300" kern="1200" dirty="0"/>
            <a:t>Mean Absolute Error: 15870.598473312402</a:t>
          </a:r>
          <a:endParaRPr lang="en-US" sz="1300" kern="1200" dirty="0"/>
        </a:p>
      </dsp:txBody>
      <dsp:txXfrm>
        <a:off x="0" y="2618806"/>
        <a:ext cx="10663083" cy="668609"/>
      </dsp:txXfrm>
    </dsp:sp>
    <dsp:sp modelId="{19189762-6AD8-604E-B3A0-0124B2740760}">
      <dsp:nvSpPr>
        <dsp:cNvPr id="0" name=""/>
        <dsp:cNvSpPr/>
      </dsp:nvSpPr>
      <dsp:spPr>
        <a:xfrm>
          <a:off x="0" y="3287416"/>
          <a:ext cx="106630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latin typeface="Roboto" panose="02000000000000000000" pitchFamily="2" charset="0"/>
            </a:rPr>
            <a:t>4. </a:t>
          </a:r>
          <a:r>
            <a:rPr lang="en-IN" sz="1700" kern="1200" dirty="0" err="1">
              <a:latin typeface="Roboto" panose="02000000000000000000" pitchFamily="2" charset="0"/>
            </a:rPr>
            <a:t>GradientBoostingRegressor</a:t>
          </a:r>
          <a:endParaRPr lang="en-IN" sz="1700" kern="1200" dirty="0">
            <a:latin typeface="Roboto" panose="02000000000000000000" pitchFamily="2" charset="0"/>
          </a:endParaRPr>
        </a:p>
      </dsp:txBody>
      <dsp:txXfrm>
        <a:off x="19904" y="3307320"/>
        <a:ext cx="10623275" cy="367937"/>
      </dsp:txXfrm>
    </dsp:sp>
    <dsp:sp modelId="{27604C42-C660-D548-8A4E-10CECF5B645A}">
      <dsp:nvSpPr>
        <dsp:cNvPr id="0" name=""/>
        <dsp:cNvSpPr/>
      </dsp:nvSpPr>
      <dsp:spPr>
        <a:xfrm>
          <a:off x="0" y="3695161"/>
          <a:ext cx="10663083" cy="651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a:latin typeface="Courier New" panose="02070309020205020404" pitchFamily="49" charset="0"/>
            </a:rPr>
            <a:t>Cross val score: 0.8583668798091466</a:t>
          </a:r>
          <a:endParaRPr lang="en-IN" sz="1300" kern="1200" dirty="0">
            <a:latin typeface="Courier New" panose="02070309020205020404" pitchFamily="49" charset="0"/>
          </a:endParaRPr>
        </a:p>
        <a:p>
          <a:pPr marL="114300" lvl="1" indent="-114300" algn="l" defTabSz="577850">
            <a:lnSpc>
              <a:spcPct val="90000"/>
            </a:lnSpc>
            <a:spcBef>
              <a:spcPct val="0"/>
            </a:spcBef>
            <a:spcAft>
              <a:spcPct val="20000"/>
            </a:spcAft>
            <a:buChar char="•"/>
          </a:pPr>
          <a:r>
            <a:rPr lang="en-IN" sz="1300" kern="1200">
              <a:latin typeface="Courier New" panose="02070309020205020404" pitchFamily="49" charset="0"/>
            </a:rPr>
            <a:t>R^2 score: 0.8697009470457316 </a:t>
          </a:r>
          <a:endParaRPr lang="en-IN" sz="1300" kern="1200" dirty="0">
            <a:latin typeface="Courier New" panose="02070309020205020404" pitchFamily="49" charset="0"/>
          </a:endParaRPr>
        </a:p>
        <a:p>
          <a:pPr marL="114300" lvl="1" indent="-114300" algn="l" defTabSz="577850">
            <a:lnSpc>
              <a:spcPct val="90000"/>
            </a:lnSpc>
            <a:spcBef>
              <a:spcPct val="0"/>
            </a:spcBef>
            <a:spcAft>
              <a:spcPct val="20000"/>
            </a:spcAft>
            <a:buChar char="•"/>
          </a:pPr>
          <a:r>
            <a:rPr lang="en-IN" sz="1300" kern="1200" dirty="0">
              <a:latin typeface="Courier New" panose="02070309020205020404" pitchFamily="49" charset="0"/>
            </a:rPr>
            <a:t>Mean Absolute Error: 18272.807911483636</a:t>
          </a:r>
          <a:endParaRPr lang="en-IN" sz="1300" kern="1200" dirty="0">
            <a:latin typeface="Roboto" panose="02000000000000000000" pitchFamily="2" charset="0"/>
          </a:endParaRPr>
        </a:p>
      </dsp:txBody>
      <dsp:txXfrm>
        <a:off x="0" y="3695161"/>
        <a:ext cx="10663083" cy="651014"/>
      </dsp:txXfrm>
    </dsp:sp>
    <dsp:sp modelId="{83F16506-5F18-6342-A9DE-75C54101269A}">
      <dsp:nvSpPr>
        <dsp:cNvPr id="0" name=""/>
        <dsp:cNvSpPr/>
      </dsp:nvSpPr>
      <dsp:spPr>
        <a:xfrm>
          <a:off x="0" y="4346176"/>
          <a:ext cx="10663083"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u="none" strike="noStrike" kern="1200">
              <a:effectLst/>
              <a:latin typeface="Roboto" panose="02000000000000000000" pitchFamily="2" charset="0"/>
            </a:rPr>
            <a:t>5. Xgboost</a:t>
          </a:r>
          <a:endParaRPr lang="en-IN" sz="1700" b="0" i="0" u="none" strike="noStrike" kern="1200" dirty="0">
            <a:effectLst/>
            <a:latin typeface="Roboto" panose="02000000000000000000" pitchFamily="2" charset="0"/>
          </a:endParaRPr>
        </a:p>
      </dsp:txBody>
      <dsp:txXfrm>
        <a:off x="19904" y="4366080"/>
        <a:ext cx="10623275" cy="367937"/>
      </dsp:txXfrm>
    </dsp:sp>
    <dsp:sp modelId="{974D2E8C-8157-3640-8FDF-4A8A004383B0}">
      <dsp:nvSpPr>
        <dsp:cNvPr id="0" name=""/>
        <dsp:cNvSpPr/>
      </dsp:nvSpPr>
      <dsp:spPr>
        <a:xfrm>
          <a:off x="0" y="4753921"/>
          <a:ext cx="10663083"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b="0" i="0" u="none" strike="noStrike" kern="1200">
              <a:effectLst/>
              <a:latin typeface="Courier New" panose="02070309020205020404" pitchFamily="49" charset="0"/>
            </a:rPr>
            <a:t>Cross val score: 0.8776698513007686 </a:t>
          </a:r>
          <a:endParaRPr lang="en-IN" sz="1300" b="0" i="0" u="none" strike="noStrike" kern="1200" dirty="0">
            <a:effectLst/>
            <a:latin typeface="Courier New" panose="02070309020205020404" pitchFamily="49" charset="0"/>
          </a:endParaRPr>
        </a:p>
        <a:p>
          <a:pPr marL="114300" lvl="1" indent="-114300" algn="l" defTabSz="577850">
            <a:lnSpc>
              <a:spcPct val="90000"/>
            </a:lnSpc>
            <a:spcBef>
              <a:spcPct val="0"/>
            </a:spcBef>
            <a:spcAft>
              <a:spcPct val="20000"/>
            </a:spcAft>
            <a:buChar char="•"/>
          </a:pPr>
          <a:r>
            <a:rPr lang="en-IN" sz="1300" b="0" i="0" u="none" strike="noStrike" kern="1200">
              <a:effectLst/>
              <a:latin typeface="Courier New" panose="02070309020205020404" pitchFamily="49" charset="0"/>
            </a:rPr>
            <a:t>R^2 score: 0.9111848469304623 </a:t>
          </a:r>
          <a:endParaRPr lang="en-IN" sz="1300" b="0" i="0" u="none" strike="noStrike" kern="1200" dirty="0">
            <a:effectLst/>
            <a:latin typeface="Courier New" panose="02070309020205020404" pitchFamily="49" charset="0"/>
          </a:endParaRPr>
        </a:p>
        <a:p>
          <a:pPr marL="114300" lvl="1" indent="-114300" algn="l" defTabSz="577850">
            <a:lnSpc>
              <a:spcPct val="90000"/>
            </a:lnSpc>
            <a:spcBef>
              <a:spcPct val="0"/>
            </a:spcBef>
            <a:spcAft>
              <a:spcPct val="20000"/>
            </a:spcAft>
            <a:buChar char="•"/>
          </a:pPr>
          <a:r>
            <a:rPr lang="en-IN" sz="1300" b="0" i="0" u="none" strike="noStrike" kern="1200">
              <a:effectLst/>
              <a:latin typeface="Courier New" panose="02070309020205020404" pitchFamily="49" charset="0"/>
            </a:rPr>
            <a:t>Mean Absolute Error: 15124.044041895604</a:t>
          </a:r>
          <a:endParaRPr lang="en-IN" sz="1300" b="0" i="0" u="none" strike="noStrike" kern="1200" dirty="0">
            <a:effectLst/>
            <a:latin typeface="Courier New" panose="02070309020205020404" pitchFamily="49" charset="0"/>
          </a:endParaRPr>
        </a:p>
      </dsp:txBody>
      <dsp:txXfrm>
        <a:off x="0" y="4753921"/>
        <a:ext cx="10663083" cy="6334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10/17/23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2355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13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12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355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5773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20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82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46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82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13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10/17/23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61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10/17/23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10469408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Four wooden houses with different sizes">
            <a:extLst>
              <a:ext uri="{FF2B5EF4-FFF2-40B4-BE49-F238E27FC236}">
                <a16:creationId xmlns:a16="http://schemas.microsoft.com/office/drawing/2014/main" id="{2D6D1A91-B2A9-1C0E-BD13-6F9830204C56}"/>
              </a:ext>
            </a:extLst>
          </p:cNvPr>
          <p:cNvPicPr>
            <a:picLocks noChangeAspect="1"/>
          </p:cNvPicPr>
          <p:nvPr/>
        </p:nvPicPr>
        <p:blipFill rotWithShape="1">
          <a:blip r:embed="rId2"/>
          <a:srcRect t="1537" b="14193"/>
          <a:stretch/>
        </p:blipFill>
        <p:spPr>
          <a:xfrm>
            <a:off x="20" y="10"/>
            <a:ext cx="12191980" cy="6857990"/>
          </a:xfrm>
          <a:prstGeom prst="rect">
            <a:avLst/>
          </a:prstGeom>
        </p:spPr>
      </p:pic>
      <p:sp>
        <p:nvSpPr>
          <p:cNvPr id="46" name="Rectangle">
            <a:extLst>
              <a:ext uri="{FF2B5EF4-FFF2-40B4-BE49-F238E27FC236}">
                <a16:creationId xmlns:a16="http://schemas.microsoft.com/office/drawing/2014/main" id="{C3CDF984-1C69-1F45-B391-9A023DD8F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477047"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47" name="Cross 46">
            <a:extLst>
              <a:ext uri="{FF2B5EF4-FFF2-40B4-BE49-F238E27FC236}">
                <a16:creationId xmlns:a16="http://schemas.microsoft.com/office/drawing/2014/main" id="{B6ADAAA2-0742-D744-ACFF-7206E2A7A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961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77919-E782-9E23-AACC-B9475E793E09}"/>
              </a:ext>
            </a:extLst>
          </p:cNvPr>
          <p:cNvSpPr>
            <a:spLocks noGrp="1"/>
          </p:cNvSpPr>
          <p:nvPr>
            <p:ph type="ctrTitle"/>
          </p:nvPr>
        </p:nvSpPr>
        <p:spPr>
          <a:xfrm>
            <a:off x="797105" y="428626"/>
            <a:ext cx="4174945" cy="3657600"/>
          </a:xfrm>
        </p:spPr>
        <p:txBody>
          <a:bodyPr>
            <a:normAutofit/>
          </a:bodyPr>
          <a:lstStyle/>
          <a:p>
            <a:pPr>
              <a:lnSpc>
                <a:spcPct val="90000"/>
              </a:lnSpc>
            </a:pPr>
            <a:r>
              <a:rPr lang="en-IN" sz="3800">
                <a:effectLst/>
                <a:latin typeface="Sylfaen" pitchFamily="18" charset="0"/>
              </a:rPr>
              <a:t>Predicting House Prices - Advanced Regression Techniques </a:t>
            </a:r>
            <a:endParaRPr lang="en-US" sz="3800" dirty="0"/>
          </a:p>
        </p:txBody>
      </p:sp>
      <p:sp>
        <p:nvSpPr>
          <p:cNvPr id="3" name="Subtitle 2">
            <a:extLst>
              <a:ext uri="{FF2B5EF4-FFF2-40B4-BE49-F238E27FC236}">
                <a16:creationId xmlns:a16="http://schemas.microsoft.com/office/drawing/2014/main" id="{10D065A1-3F68-823C-4F2D-B327ECBBE538}"/>
              </a:ext>
            </a:extLst>
          </p:cNvPr>
          <p:cNvSpPr>
            <a:spLocks noGrp="1"/>
          </p:cNvSpPr>
          <p:nvPr>
            <p:ph type="subTitle" idx="1"/>
          </p:nvPr>
        </p:nvSpPr>
        <p:spPr>
          <a:xfrm>
            <a:off x="797105" y="4466844"/>
            <a:ext cx="4155008" cy="1362455"/>
          </a:xfrm>
        </p:spPr>
        <p:txBody>
          <a:bodyPr>
            <a:normAutofit/>
          </a:bodyPr>
          <a:lstStyle/>
          <a:p>
            <a:pPr>
              <a:lnSpc>
                <a:spcPct val="90000"/>
              </a:lnSpc>
            </a:pPr>
            <a:r>
              <a:rPr lang="en-US" sz="1300"/>
              <a:t>BY : APOORV SINGHAI</a:t>
            </a:r>
          </a:p>
          <a:p>
            <a:pPr>
              <a:lnSpc>
                <a:spcPct val="90000"/>
              </a:lnSpc>
            </a:pPr>
            <a:r>
              <a:rPr lang="en-US" sz="1300"/>
              <a:t>BRANCH :DATA SCIENCE AND ENGINEERING</a:t>
            </a:r>
          </a:p>
          <a:p>
            <a:pPr>
              <a:lnSpc>
                <a:spcPct val="90000"/>
              </a:lnSpc>
            </a:pPr>
            <a:r>
              <a:rPr lang="en-US" sz="1300"/>
              <a:t>ROLL NO : 2009068206</a:t>
            </a:r>
            <a:endParaRPr lang="en-US" sz="1300" dirty="0"/>
          </a:p>
        </p:txBody>
      </p:sp>
    </p:spTree>
    <p:extLst>
      <p:ext uri="{BB962C8B-B14F-4D97-AF65-F5344CB8AC3E}">
        <p14:creationId xmlns:p14="http://schemas.microsoft.com/office/powerpoint/2010/main" val="3744571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AF9A03-CBE2-7776-78D5-8459F7B48001}"/>
              </a:ext>
            </a:extLst>
          </p:cNvPr>
          <p:cNvSpPr>
            <a:spLocks noGrp="1"/>
          </p:cNvSpPr>
          <p:nvPr>
            <p:ph idx="1"/>
          </p:nvPr>
        </p:nvSpPr>
        <p:spPr>
          <a:xfrm>
            <a:off x="565150" y="2691638"/>
            <a:ext cx="4114799" cy="3188586"/>
          </a:xfrm>
        </p:spPr>
        <p:txBody>
          <a:bodyPr>
            <a:normAutofit/>
          </a:bodyPr>
          <a:lstStyle/>
          <a:p>
            <a:pPr marL="0" indent="0">
              <a:buNone/>
            </a:pPr>
            <a:r>
              <a:rPr lang="en-IN" b="0" i="0" u="none" strike="noStrike" dirty="0">
                <a:effectLst/>
                <a:latin typeface="Roboto" panose="02000000000000000000" pitchFamily="2" charset="0"/>
              </a:rPr>
              <a:t>Another scatter plot of </a:t>
            </a:r>
            <a:r>
              <a:rPr lang="en-IN" dirty="0" err="1"/>
              <a:t>LotFrontage</a:t>
            </a:r>
            <a:r>
              <a:rPr lang="en-IN" b="0" i="0" u="none" strike="noStrike" dirty="0">
                <a:effectLst/>
                <a:latin typeface="Roboto" panose="02000000000000000000" pitchFamily="2" charset="0"/>
              </a:rPr>
              <a:t> </a:t>
            </a:r>
            <a:r>
              <a:rPr lang="en-IN" b="0" i="0" u="none" strike="noStrike" dirty="0" err="1">
                <a:effectLst/>
                <a:latin typeface="Roboto" panose="02000000000000000000" pitchFamily="2" charset="0"/>
              </a:rPr>
              <a:t>w.r.t</a:t>
            </a:r>
            <a:r>
              <a:rPr lang="en-IN" b="0" i="0" u="none" strike="noStrike" dirty="0">
                <a:effectLst/>
                <a:latin typeface="Roboto" panose="02000000000000000000" pitchFamily="2" charset="0"/>
              </a:rPr>
              <a:t> </a:t>
            </a:r>
            <a:r>
              <a:rPr lang="en-IN" dirty="0" err="1"/>
              <a:t>SalePrice</a:t>
            </a:r>
            <a:endParaRPr lang="en-IN" dirty="0"/>
          </a:p>
        </p:txBody>
      </p:sp>
      <p:pic>
        <p:nvPicPr>
          <p:cNvPr id="5" name="Picture 4">
            <a:extLst>
              <a:ext uri="{FF2B5EF4-FFF2-40B4-BE49-F238E27FC236}">
                <a16:creationId xmlns:a16="http://schemas.microsoft.com/office/drawing/2014/main" id="{EB3EAAAE-4910-C815-C1AE-6344000047E0}"/>
              </a:ext>
            </a:extLst>
          </p:cNvPr>
          <p:cNvPicPr>
            <a:picLocks noChangeAspect="1"/>
          </p:cNvPicPr>
          <p:nvPr/>
        </p:nvPicPr>
        <p:blipFill>
          <a:blip r:embed="rId2"/>
          <a:stretch>
            <a:fillRect/>
          </a:stretch>
        </p:blipFill>
        <p:spPr>
          <a:xfrm>
            <a:off x="5496305" y="1497220"/>
            <a:ext cx="5712431" cy="4127230"/>
          </a:xfrm>
          <a:prstGeom prst="rect">
            <a:avLst/>
          </a:prstGeom>
        </p:spPr>
      </p:pic>
    </p:spTree>
    <p:extLst>
      <p:ext uri="{BB962C8B-B14F-4D97-AF65-F5344CB8AC3E}">
        <p14:creationId xmlns:p14="http://schemas.microsoft.com/office/powerpoint/2010/main" val="196788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EA4E871-5F8F-479B-7FE2-71298C1729CA}"/>
              </a:ext>
            </a:extLst>
          </p:cNvPr>
          <p:cNvSpPr>
            <a:spLocks noGrp="1"/>
          </p:cNvSpPr>
          <p:nvPr>
            <p:ph idx="1"/>
          </p:nvPr>
        </p:nvSpPr>
        <p:spPr>
          <a:xfrm>
            <a:off x="8016857" y="1740310"/>
            <a:ext cx="3609983" cy="4139914"/>
          </a:xfrm>
        </p:spPr>
        <p:txBody>
          <a:bodyPr anchor="ctr">
            <a:normAutofit fontScale="92500" lnSpcReduction="10000"/>
          </a:bodyPr>
          <a:lstStyle/>
          <a:p>
            <a:pPr marL="0" indent="0">
              <a:lnSpc>
                <a:spcPct val="120000"/>
              </a:lnSpc>
              <a:buNone/>
            </a:pPr>
            <a:r>
              <a:rPr lang="en-US" sz="2000" kern="1200" spc="-150" dirty="0" err="1">
                <a:latin typeface="Roboto" panose="02000000000000000000" pitchFamily="2" charset="0"/>
                <a:ea typeface="Roboto" panose="02000000000000000000" pitchFamily="2" charset="0"/>
                <a:cs typeface="Roboto" panose="02000000000000000000" pitchFamily="2" charset="0"/>
              </a:rPr>
              <a:t>OverallQual</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refers overall quality of the house. This is a important feature. </a:t>
            </a:r>
            <a:r>
              <a:rPr lang="en-US" sz="2000" i="0" u="none" strike="noStrike" kern="1200" spc="-150" dirty="0" err="1">
                <a:effectLst/>
                <a:latin typeface="Roboto" panose="02000000000000000000" pitchFamily="2" charset="0"/>
                <a:ea typeface="Roboto" panose="02000000000000000000" pitchFamily="2" charset="0"/>
                <a:cs typeface="Roboto" panose="02000000000000000000" pitchFamily="2" charset="0"/>
              </a:rPr>
              <a:t>SalePrice</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a:t>
            </a:r>
            <a:r>
              <a:rPr lang="en-US" sz="2000" i="0" u="none" strike="noStrike" kern="1200" spc="-150" dirty="0" err="1">
                <a:effectLst/>
                <a:latin typeface="Roboto" panose="02000000000000000000" pitchFamily="2" charset="0"/>
                <a:ea typeface="Roboto" panose="02000000000000000000" pitchFamily="2" charset="0"/>
                <a:cs typeface="Roboto" panose="02000000000000000000" pitchFamily="2" charset="0"/>
              </a:rPr>
              <a:t>largly</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depends on it. Because if the house quality is </a:t>
            </a:r>
            <a:r>
              <a:rPr lang="en-US" sz="2000" kern="1200" spc="-150" dirty="0">
                <a:latin typeface="Roboto" panose="02000000000000000000" pitchFamily="2" charset="0"/>
                <a:ea typeface="Roboto" panose="02000000000000000000" pitchFamily="2" charset="0"/>
                <a:cs typeface="Roboto" panose="02000000000000000000" pitchFamily="2" charset="0"/>
              </a:rPr>
              <a:t>Very Excellent</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than it is more likely to be sold with high price. Let's </a:t>
            </a:r>
            <a:r>
              <a:rPr lang="en-US" sz="2000" i="0" u="none" strike="noStrike" kern="1200" spc="-150" dirty="0" err="1">
                <a:effectLst/>
                <a:latin typeface="Roboto" panose="02000000000000000000" pitchFamily="2" charset="0"/>
                <a:ea typeface="Roboto" panose="02000000000000000000" pitchFamily="2" charset="0"/>
                <a:cs typeface="Roboto" panose="02000000000000000000" pitchFamily="2" charset="0"/>
              </a:rPr>
              <a:t>analyse</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this column.</a:t>
            </a:r>
          </a:p>
          <a:p>
            <a:pPr marL="0" indent="0">
              <a:lnSpc>
                <a:spcPct val="120000"/>
              </a:lnSpc>
              <a:buNone/>
            </a:pPr>
            <a:b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br>
            <a:b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br>
            <a:r>
              <a:rPr lang="en-US" sz="2000" kern="1200" spc="-150" dirty="0">
                <a:latin typeface="Roboto" panose="02000000000000000000" pitchFamily="2" charset="0"/>
                <a:ea typeface="Roboto" panose="02000000000000000000" pitchFamily="2" charset="0"/>
                <a:cs typeface="Roboto" panose="02000000000000000000" pitchFamily="2" charset="0"/>
              </a:rPr>
              <a:t>27.3%</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houses of the train dataset has </a:t>
            </a:r>
            <a:r>
              <a:rPr lang="en-US" sz="2000" kern="1200" spc="-150" dirty="0">
                <a:latin typeface="Roboto" panose="02000000000000000000" pitchFamily="2" charset="0"/>
                <a:ea typeface="Roboto" panose="02000000000000000000" pitchFamily="2" charset="0"/>
                <a:cs typeface="Roboto" panose="02000000000000000000" pitchFamily="2" charset="0"/>
              </a:rPr>
              <a:t>Average</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quality. And </a:t>
            </a:r>
            <a:r>
              <a:rPr lang="en-US" sz="2000" kern="1200" spc="-150" dirty="0">
                <a:latin typeface="Roboto" panose="02000000000000000000" pitchFamily="2" charset="0"/>
                <a:ea typeface="Roboto" panose="02000000000000000000" pitchFamily="2" charset="0"/>
                <a:cs typeface="Roboto" panose="02000000000000000000" pitchFamily="2" charset="0"/>
              </a:rPr>
              <a:t>0.1%</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houses are </a:t>
            </a:r>
            <a:r>
              <a:rPr lang="en-US" sz="2000" kern="1200" spc="-150" dirty="0">
                <a:latin typeface="Roboto" panose="02000000000000000000" pitchFamily="2" charset="0"/>
                <a:ea typeface="Roboto" panose="02000000000000000000" pitchFamily="2" charset="0"/>
                <a:cs typeface="Roboto" panose="02000000000000000000" pitchFamily="2" charset="0"/>
              </a:rPr>
              <a:t>Very Poor</a:t>
            </a:r>
            <a:r>
              <a:rPr lang="en-US" sz="2000" i="0" u="none" strike="noStrike" kern="1200" spc="-150" dirty="0">
                <a:effectLst/>
                <a:latin typeface="Roboto" panose="02000000000000000000" pitchFamily="2" charset="0"/>
                <a:ea typeface="Roboto" panose="02000000000000000000" pitchFamily="2" charset="0"/>
                <a:cs typeface="Roboto" panose="02000000000000000000" pitchFamily="2" charset="0"/>
              </a:rPr>
              <a:t> in quality.</a:t>
            </a:r>
            <a:endParaRPr lang="en-US" sz="2000"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pie chart with different colored circles&#10;&#10;Description automatically generated">
            <a:extLst>
              <a:ext uri="{FF2B5EF4-FFF2-40B4-BE49-F238E27FC236}">
                <a16:creationId xmlns:a16="http://schemas.microsoft.com/office/drawing/2014/main" id="{7175ECBA-E9BC-AF12-1BE0-4F86D9C80715}"/>
              </a:ext>
            </a:extLst>
          </p:cNvPr>
          <p:cNvPicPr>
            <a:picLocks noChangeAspect="1"/>
          </p:cNvPicPr>
          <p:nvPr/>
        </p:nvPicPr>
        <p:blipFill>
          <a:blip r:embed="rId2"/>
          <a:stretch>
            <a:fillRect/>
          </a:stretch>
        </p:blipFill>
        <p:spPr>
          <a:xfrm>
            <a:off x="973667" y="1613995"/>
            <a:ext cx="6254910" cy="3893680"/>
          </a:xfrm>
          <a:prstGeom prst="rect">
            <a:avLst/>
          </a:prstGeom>
        </p:spPr>
      </p:pic>
      <p:sp>
        <p:nvSpPr>
          <p:cNvPr id="11" name="Cross 1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80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DA855-3260-A91E-8FC0-8D71790800FA}"/>
              </a:ext>
            </a:extLst>
          </p:cNvPr>
          <p:cNvSpPr>
            <a:spLocks noGrp="1"/>
          </p:cNvSpPr>
          <p:nvPr>
            <p:ph idx="1"/>
          </p:nvPr>
        </p:nvSpPr>
        <p:spPr>
          <a:xfrm>
            <a:off x="565150" y="2691638"/>
            <a:ext cx="3609983" cy="3188586"/>
          </a:xfrm>
        </p:spPr>
        <p:txBody>
          <a:bodyPr>
            <a:normAutofit/>
          </a:bodyPr>
          <a:lstStyle/>
          <a:p>
            <a:pPr marL="0" indent="0">
              <a:buNone/>
            </a:pPr>
            <a:r>
              <a:rPr lang="en-IN" b="0" i="0" u="none" strike="noStrike" dirty="0">
                <a:effectLst/>
                <a:latin typeface="Roboto" panose="02000000000000000000" pitchFamily="2" charset="0"/>
              </a:rPr>
              <a:t>Let's see the </a:t>
            </a:r>
            <a:r>
              <a:rPr lang="en-IN" dirty="0" err="1"/>
              <a:t>SalePrice</a:t>
            </a:r>
            <a:r>
              <a:rPr lang="en-IN" b="0" i="0" u="none" strike="noStrike" dirty="0">
                <a:effectLst/>
                <a:latin typeface="Roboto" panose="02000000000000000000" pitchFamily="2" charset="0"/>
              </a:rPr>
              <a:t> variation </a:t>
            </a:r>
            <a:r>
              <a:rPr lang="en-IN" b="0" i="0" u="none" strike="noStrike" dirty="0" err="1">
                <a:effectLst/>
                <a:latin typeface="Roboto" panose="02000000000000000000" pitchFamily="2" charset="0"/>
              </a:rPr>
              <a:t>w.r.t</a:t>
            </a:r>
            <a:r>
              <a:rPr lang="en-IN" b="0" i="0" u="none" strike="noStrike" dirty="0">
                <a:effectLst/>
                <a:latin typeface="Roboto" panose="02000000000000000000" pitchFamily="2" charset="0"/>
              </a:rPr>
              <a:t> </a:t>
            </a:r>
            <a:r>
              <a:rPr lang="en-IN" dirty="0" err="1"/>
              <a:t>OverallQual</a:t>
            </a:r>
            <a:endParaRPr lang="en-US" dirty="0"/>
          </a:p>
        </p:txBody>
      </p:sp>
      <p:pic>
        <p:nvPicPr>
          <p:cNvPr id="4" name="Picture 3">
            <a:extLst>
              <a:ext uri="{FF2B5EF4-FFF2-40B4-BE49-F238E27FC236}">
                <a16:creationId xmlns:a16="http://schemas.microsoft.com/office/drawing/2014/main" id="{01478857-5648-3B3E-81D5-C99541A86811}"/>
              </a:ext>
            </a:extLst>
          </p:cNvPr>
          <p:cNvPicPr>
            <a:picLocks noChangeAspect="1"/>
          </p:cNvPicPr>
          <p:nvPr/>
        </p:nvPicPr>
        <p:blipFill>
          <a:blip r:embed="rId2"/>
          <a:stretch>
            <a:fillRect/>
          </a:stretch>
        </p:blipFill>
        <p:spPr>
          <a:xfrm>
            <a:off x="5627242" y="1497220"/>
            <a:ext cx="4663536" cy="4127230"/>
          </a:xfrm>
          <a:prstGeom prst="rect">
            <a:avLst/>
          </a:prstGeom>
        </p:spPr>
      </p:pic>
      <p:sp>
        <p:nvSpPr>
          <p:cNvPr id="16" name="Cross 1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9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3E724-68F5-D966-41F0-7DBEEA1E0833}"/>
              </a:ext>
            </a:extLst>
          </p:cNvPr>
          <p:cNvSpPr>
            <a:spLocks noGrp="1"/>
          </p:cNvSpPr>
          <p:nvPr>
            <p:ph idx="1"/>
          </p:nvPr>
        </p:nvSpPr>
        <p:spPr>
          <a:xfrm>
            <a:off x="7493001" y="2691638"/>
            <a:ext cx="4133840" cy="3188586"/>
          </a:xfrm>
        </p:spPr>
        <p:txBody>
          <a:bodyPr>
            <a:normAutofit/>
          </a:bodyPr>
          <a:lstStyle/>
          <a:p>
            <a:pPr marL="0" indent="0">
              <a:buNone/>
            </a:pPr>
            <a:r>
              <a:rPr lang="en-IN" dirty="0"/>
              <a:t>Foundation</a:t>
            </a:r>
            <a:r>
              <a:rPr lang="en-IN" b="0" i="0" u="none" strike="noStrike" dirty="0">
                <a:effectLst/>
                <a:latin typeface="Roboto" panose="02000000000000000000" pitchFamily="2" charset="0"/>
              </a:rPr>
              <a:t> is another important feature. It represent how strong a </a:t>
            </a:r>
            <a:r>
              <a:rPr lang="en-IN" b="0" i="0" u="none" strike="noStrike" dirty="0" err="1">
                <a:effectLst/>
                <a:latin typeface="Roboto" panose="02000000000000000000" pitchFamily="2" charset="0"/>
              </a:rPr>
              <a:t>bulding</a:t>
            </a:r>
            <a:r>
              <a:rPr lang="en-IN" b="0" i="0" u="none" strike="noStrike" dirty="0">
                <a:effectLst/>
                <a:latin typeface="Roboto" panose="02000000000000000000" pitchFamily="2" charset="0"/>
              </a:rPr>
              <a:t> can be. Buildings life depends on it. So, this column </a:t>
            </a:r>
            <a:r>
              <a:rPr lang="en-IN" b="0" i="0" u="none" strike="noStrike">
                <a:effectLst/>
                <a:latin typeface="Roboto" panose="02000000000000000000" pitchFamily="2" charset="0"/>
              </a:rPr>
              <a:t>worth analysing.</a:t>
            </a:r>
            <a:endParaRPr lang="en-US" dirty="0"/>
          </a:p>
        </p:txBody>
      </p:sp>
      <p:pic>
        <p:nvPicPr>
          <p:cNvPr id="4" name="Picture 3">
            <a:extLst>
              <a:ext uri="{FF2B5EF4-FFF2-40B4-BE49-F238E27FC236}">
                <a16:creationId xmlns:a16="http://schemas.microsoft.com/office/drawing/2014/main" id="{2AF73197-9354-CD7A-1B85-468F8DDF6E49}"/>
              </a:ext>
            </a:extLst>
          </p:cNvPr>
          <p:cNvPicPr>
            <a:picLocks noChangeAspect="1"/>
          </p:cNvPicPr>
          <p:nvPr/>
        </p:nvPicPr>
        <p:blipFill>
          <a:blip r:embed="rId2"/>
          <a:stretch>
            <a:fillRect/>
          </a:stretch>
        </p:blipFill>
        <p:spPr>
          <a:xfrm>
            <a:off x="325934" y="855406"/>
            <a:ext cx="6193563" cy="4769044"/>
          </a:xfrm>
          <a:prstGeom prst="rect">
            <a:avLst/>
          </a:prstGeom>
        </p:spPr>
      </p:pic>
      <p:sp>
        <p:nvSpPr>
          <p:cNvPr id="11" name="Cross 10">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97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42C602-9AEE-28EE-3555-4AF0EE13B18E}"/>
              </a:ext>
            </a:extLst>
          </p:cNvPr>
          <p:cNvSpPr>
            <a:spLocks noGrp="1"/>
          </p:cNvSpPr>
          <p:nvPr>
            <p:ph idx="1"/>
          </p:nvPr>
        </p:nvSpPr>
        <p:spPr>
          <a:xfrm>
            <a:off x="565150" y="2691638"/>
            <a:ext cx="5066001" cy="3188586"/>
          </a:xfrm>
        </p:spPr>
        <p:txBody>
          <a:bodyPr>
            <a:normAutofit/>
          </a:bodyPr>
          <a:lstStyle/>
          <a:p>
            <a:pPr marL="0" indent="0">
              <a:buNone/>
            </a:pPr>
            <a:r>
              <a:rPr lang="en-IN" b="0" i="0" u="none" strike="noStrike" dirty="0">
                <a:effectLst/>
                <a:latin typeface="Roboto" panose="02000000000000000000" pitchFamily="2" charset="0"/>
              </a:rPr>
              <a:t>Let's see how </a:t>
            </a:r>
            <a:r>
              <a:rPr lang="en-IN" dirty="0" err="1"/>
              <a:t>SalePrice</a:t>
            </a:r>
            <a:r>
              <a:rPr lang="en-IN" b="0" i="0" u="none" strike="noStrike" dirty="0">
                <a:effectLst/>
                <a:latin typeface="Roboto" panose="02000000000000000000" pitchFamily="2" charset="0"/>
              </a:rPr>
              <a:t> varies </a:t>
            </a:r>
            <a:r>
              <a:rPr lang="en-IN" b="0" i="0" u="none" strike="noStrike" dirty="0" err="1">
                <a:effectLst/>
                <a:latin typeface="Roboto" panose="02000000000000000000" pitchFamily="2" charset="0"/>
              </a:rPr>
              <a:t>w.r.t</a:t>
            </a:r>
            <a:r>
              <a:rPr lang="en-IN" b="0" i="0" u="none" strike="noStrike" dirty="0">
                <a:effectLst/>
                <a:latin typeface="Roboto" panose="02000000000000000000" pitchFamily="2" charset="0"/>
              </a:rPr>
              <a:t> </a:t>
            </a:r>
            <a:r>
              <a:rPr lang="en-IN" b="0" i="0" u="none" strike="noStrike" dirty="0" err="1">
                <a:effectLst/>
                <a:latin typeface="Roboto" panose="02000000000000000000" pitchFamily="2" charset="0"/>
              </a:rPr>
              <a:t>TypeOfFoundation</a:t>
            </a:r>
            <a:endParaRPr lang="en-US" dirty="0"/>
          </a:p>
        </p:txBody>
      </p:sp>
      <p:pic>
        <p:nvPicPr>
          <p:cNvPr id="4" name="Picture 3">
            <a:extLst>
              <a:ext uri="{FF2B5EF4-FFF2-40B4-BE49-F238E27FC236}">
                <a16:creationId xmlns:a16="http://schemas.microsoft.com/office/drawing/2014/main" id="{F5623744-D44C-7AD7-A1A1-79C6EA5BDA15}"/>
              </a:ext>
            </a:extLst>
          </p:cNvPr>
          <p:cNvPicPr>
            <a:picLocks noChangeAspect="1"/>
          </p:cNvPicPr>
          <p:nvPr/>
        </p:nvPicPr>
        <p:blipFill rotWithShape="1">
          <a:blip r:embed="rId2"/>
          <a:srcRect l="334" r="13602" b="-1"/>
          <a:stretch/>
        </p:blipFill>
        <p:spPr>
          <a:xfrm>
            <a:off x="6163734" y="1096772"/>
            <a:ext cx="5571066" cy="5761228"/>
          </a:xfrm>
          <a:prstGeom prst="rect">
            <a:avLst/>
          </a:prstGeom>
        </p:spPr>
      </p:pic>
      <p:sp>
        <p:nvSpPr>
          <p:cNvPr id="16" name="Cross 15">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82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DFE1C-0623-128E-9FF5-38E31CCB71E8}"/>
              </a:ext>
            </a:extLst>
          </p:cNvPr>
          <p:cNvSpPr>
            <a:spLocks noGrp="1"/>
          </p:cNvSpPr>
          <p:nvPr>
            <p:ph idx="1"/>
          </p:nvPr>
        </p:nvSpPr>
        <p:spPr>
          <a:xfrm>
            <a:off x="565150" y="2691638"/>
            <a:ext cx="4114799" cy="3188586"/>
          </a:xfrm>
        </p:spPr>
        <p:txBody>
          <a:bodyPr>
            <a:normAutofit/>
          </a:bodyPr>
          <a:lstStyle/>
          <a:p>
            <a:pPr marL="0" indent="0">
              <a:buNone/>
            </a:pPr>
            <a:r>
              <a:rPr lang="en-IN" b="0" i="0" u="none" strike="noStrike" dirty="0">
                <a:effectLst/>
                <a:latin typeface="Roboto" panose="02000000000000000000" pitchFamily="2" charset="0"/>
              </a:rPr>
              <a:t>Let's see how </a:t>
            </a:r>
            <a:r>
              <a:rPr lang="en-IN" dirty="0" err="1"/>
              <a:t>SalePrice</a:t>
            </a:r>
            <a:r>
              <a:rPr lang="en-IN" b="0" i="0" u="none" strike="noStrike" dirty="0">
                <a:effectLst/>
                <a:latin typeface="Roboto" panose="02000000000000000000" pitchFamily="2" charset="0"/>
              </a:rPr>
              <a:t> varies </a:t>
            </a:r>
            <a:r>
              <a:rPr lang="en-IN" b="0" i="0" u="none" strike="noStrike" dirty="0" err="1">
                <a:effectLst/>
                <a:latin typeface="Roboto" panose="02000000000000000000" pitchFamily="2" charset="0"/>
              </a:rPr>
              <a:t>w.r.t</a:t>
            </a:r>
            <a:r>
              <a:rPr lang="en-IN" b="0" i="0" u="none" strike="noStrike" dirty="0">
                <a:effectLst/>
                <a:latin typeface="Roboto" panose="02000000000000000000" pitchFamily="2" charset="0"/>
              </a:rPr>
              <a:t> </a:t>
            </a:r>
            <a:r>
              <a:rPr lang="en-IN" dirty="0" err="1"/>
              <a:t>GarageCars</a:t>
            </a:r>
            <a:endParaRPr lang="en-US" dirty="0"/>
          </a:p>
        </p:txBody>
      </p:sp>
      <p:pic>
        <p:nvPicPr>
          <p:cNvPr id="4" name="Picture 3">
            <a:extLst>
              <a:ext uri="{FF2B5EF4-FFF2-40B4-BE49-F238E27FC236}">
                <a16:creationId xmlns:a16="http://schemas.microsoft.com/office/drawing/2014/main" id="{D3564BB5-BFB0-8D90-D501-F60B07E26B5B}"/>
              </a:ext>
            </a:extLst>
          </p:cNvPr>
          <p:cNvPicPr>
            <a:picLocks noChangeAspect="1"/>
          </p:cNvPicPr>
          <p:nvPr/>
        </p:nvPicPr>
        <p:blipFill>
          <a:blip r:embed="rId2"/>
          <a:stretch>
            <a:fillRect/>
          </a:stretch>
        </p:blipFill>
        <p:spPr>
          <a:xfrm>
            <a:off x="5698353" y="1497220"/>
            <a:ext cx="5308336" cy="4127230"/>
          </a:xfrm>
          <a:prstGeom prst="rect">
            <a:avLst/>
          </a:prstGeom>
        </p:spPr>
      </p:pic>
    </p:spTree>
    <p:extLst>
      <p:ext uri="{BB962C8B-B14F-4D97-AF65-F5344CB8AC3E}">
        <p14:creationId xmlns:p14="http://schemas.microsoft.com/office/powerpoint/2010/main" val="97322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7FDF65-785B-8F2D-5707-BAD9062F113E}"/>
              </a:ext>
            </a:extLst>
          </p:cNvPr>
          <p:cNvSpPr txBox="1"/>
          <p:nvPr/>
        </p:nvSpPr>
        <p:spPr>
          <a:xfrm>
            <a:off x="565150" y="2691638"/>
            <a:ext cx="4114799" cy="3188586"/>
          </a:xfrm>
          <a:prstGeom prst="rect">
            <a:avLst/>
          </a:prstGeom>
        </p:spPr>
        <p:txBody>
          <a:bodyPr vert="horz" lIns="91440" tIns="45720" rIns="91440" bIns="45720" rtlCol="0">
            <a:normAutofit/>
          </a:bodyPr>
          <a:lstStyle/>
          <a:p>
            <a:pPr>
              <a:spcAft>
                <a:spcPts val="600"/>
              </a:spcAft>
            </a:pPr>
            <a:r>
              <a:rPr lang="en-US" sz="2800" u="none" strike="noStrike" dirty="0">
                <a:effectLst/>
              </a:rPr>
              <a:t>Let's see how </a:t>
            </a:r>
            <a:r>
              <a:rPr lang="en-US" sz="2800" dirty="0" err="1"/>
              <a:t>SalePrice</a:t>
            </a:r>
            <a:r>
              <a:rPr lang="en-US" sz="2800" u="none" strike="noStrike" dirty="0">
                <a:effectLst/>
              </a:rPr>
              <a:t> varies </a:t>
            </a:r>
            <a:r>
              <a:rPr lang="en-US" sz="2800" u="none" strike="noStrike" dirty="0" err="1">
                <a:effectLst/>
              </a:rPr>
              <a:t>w.r.t</a:t>
            </a:r>
            <a:r>
              <a:rPr lang="en-US" sz="2800" u="none" strike="noStrike" dirty="0">
                <a:effectLst/>
              </a:rPr>
              <a:t> </a:t>
            </a:r>
            <a:r>
              <a:rPr lang="en-US" sz="2800" u="none" strike="noStrike" dirty="0" err="1">
                <a:effectLst/>
              </a:rPr>
              <a:t>NumberOfFireplaces</a:t>
            </a:r>
            <a:endParaRPr lang="en-US" sz="2800" dirty="0"/>
          </a:p>
        </p:txBody>
      </p:sp>
      <p:pic>
        <p:nvPicPr>
          <p:cNvPr id="6" name="Picture 5">
            <a:extLst>
              <a:ext uri="{FF2B5EF4-FFF2-40B4-BE49-F238E27FC236}">
                <a16:creationId xmlns:a16="http://schemas.microsoft.com/office/drawing/2014/main" id="{053F7D0F-66D7-7CD9-0454-A9A2B4E30A03}"/>
              </a:ext>
            </a:extLst>
          </p:cNvPr>
          <p:cNvPicPr>
            <a:picLocks noChangeAspect="1"/>
          </p:cNvPicPr>
          <p:nvPr/>
        </p:nvPicPr>
        <p:blipFill>
          <a:blip r:embed="rId2"/>
          <a:stretch>
            <a:fillRect/>
          </a:stretch>
        </p:blipFill>
        <p:spPr>
          <a:xfrm>
            <a:off x="5910372" y="1497220"/>
            <a:ext cx="4884297" cy="4127230"/>
          </a:xfrm>
          <a:prstGeom prst="rect">
            <a:avLst/>
          </a:prstGeom>
        </p:spPr>
      </p:pic>
    </p:spTree>
    <p:extLst>
      <p:ext uri="{BB962C8B-B14F-4D97-AF65-F5344CB8AC3E}">
        <p14:creationId xmlns:p14="http://schemas.microsoft.com/office/powerpoint/2010/main" val="345914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D49721-E602-3D08-BD1D-13E517FA4B88}"/>
              </a:ext>
            </a:extLst>
          </p:cNvPr>
          <p:cNvSpPr>
            <a:spLocks noGrp="1"/>
          </p:cNvSpPr>
          <p:nvPr>
            <p:ph idx="1"/>
          </p:nvPr>
        </p:nvSpPr>
        <p:spPr>
          <a:xfrm>
            <a:off x="565150" y="2691638"/>
            <a:ext cx="5066001" cy="3188586"/>
          </a:xfrm>
        </p:spPr>
        <p:txBody>
          <a:bodyPr>
            <a:normAutofit/>
          </a:bodyPr>
          <a:lstStyle/>
          <a:p>
            <a:pPr marL="0" indent="0">
              <a:buNone/>
            </a:pPr>
            <a:r>
              <a:rPr lang="en-IN" b="0" i="0" u="none" strike="noStrike" dirty="0">
                <a:effectLst/>
                <a:latin typeface="Roboto" panose="02000000000000000000" pitchFamily="2" charset="0"/>
              </a:rPr>
              <a:t>Let's plot a distribution plot of </a:t>
            </a:r>
            <a:r>
              <a:rPr lang="en-IN" dirty="0" err="1"/>
              <a:t>YearBuilt</a:t>
            </a:r>
            <a:r>
              <a:rPr lang="en-IN" b="0" i="0" u="none" strike="noStrike" dirty="0">
                <a:effectLst/>
                <a:latin typeface="Roboto" panose="02000000000000000000" pitchFamily="2" charset="0"/>
              </a:rPr>
              <a:t> column representing the year of a house was bult </a:t>
            </a:r>
            <a:r>
              <a:rPr lang="en-IN" b="0" i="0" u="none" strike="noStrike" dirty="0" err="1">
                <a:effectLst/>
                <a:latin typeface="Roboto" panose="02000000000000000000" pitchFamily="2" charset="0"/>
              </a:rPr>
              <a:t>w.r.t</a:t>
            </a:r>
            <a:r>
              <a:rPr lang="en-IN" b="0" i="0" u="none" strike="noStrike" dirty="0">
                <a:effectLst/>
                <a:latin typeface="Roboto" panose="02000000000000000000" pitchFamily="2" charset="0"/>
              </a:rPr>
              <a:t> </a:t>
            </a:r>
            <a:r>
              <a:rPr lang="en-IN" b="0" i="0" u="none" strike="noStrike" dirty="0" err="1">
                <a:effectLst/>
                <a:latin typeface="Roboto" panose="02000000000000000000" pitchFamily="2" charset="0"/>
              </a:rPr>
              <a:t>saleprice</a:t>
            </a:r>
            <a:endParaRPr lang="en-US" dirty="0"/>
          </a:p>
        </p:txBody>
      </p:sp>
      <p:pic>
        <p:nvPicPr>
          <p:cNvPr id="4" name="Picture 3">
            <a:extLst>
              <a:ext uri="{FF2B5EF4-FFF2-40B4-BE49-F238E27FC236}">
                <a16:creationId xmlns:a16="http://schemas.microsoft.com/office/drawing/2014/main" id="{046DC031-F922-524C-DA22-A1A515AE7858}"/>
              </a:ext>
            </a:extLst>
          </p:cNvPr>
          <p:cNvPicPr>
            <a:picLocks noChangeAspect="1"/>
          </p:cNvPicPr>
          <p:nvPr/>
        </p:nvPicPr>
        <p:blipFill rotWithShape="1">
          <a:blip r:embed="rId2"/>
          <a:srcRect r="3501" b="3"/>
          <a:stretch/>
        </p:blipFill>
        <p:spPr>
          <a:xfrm>
            <a:off x="6163734" y="1096772"/>
            <a:ext cx="5571066" cy="5761228"/>
          </a:xfrm>
          <a:prstGeom prst="rect">
            <a:avLst/>
          </a:prstGeom>
        </p:spPr>
      </p:pic>
      <p:sp>
        <p:nvSpPr>
          <p:cNvPr id="11" name="Cross 10">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41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370238-1E47-F524-C48F-A34B0FCA65F8}"/>
              </a:ext>
            </a:extLst>
          </p:cNvPr>
          <p:cNvPicPr>
            <a:picLocks noChangeAspect="1"/>
          </p:cNvPicPr>
          <p:nvPr/>
        </p:nvPicPr>
        <p:blipFill>
          <a:blip r:embed="rId2"/>
          <a:stretch>
            <a:fillRect/>
          </a:stretch>
        </p:blipFill>
        <p:spPr>
          <a:xfrm>
            <a:off x="2403987" y="154346"/>
            <a:ext cx="7329947" cy="6501344"/>
          </a:xfrm>
          <a:prstGeom prst="rect">
            <a:avLst/>
          </a:prstGeom>
        </p:spPr>
      </p:pic>
    </p:spTree>
    <p:extLst>
      <p:ext uri="{BB962C8B-B14F-4D97-AF65-F5344CB8AC3E}">
        <p14:creationId xmlns:p14="http://schemas.microsoft.com/office/powerpoint/2010/main" val="397411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5522-577E-BCB8-32E3-8593DD5DA537}"/>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82089CE-7AE8-EE46-2488-DE77CF6D1B28}"/>
              </a:ext>
            </a:extLst>
          </p:cNvPr>
          <p:cNvSpPr>
            <a:spLocks noGrp="1"/>
          </p:cNvSpPr>
          <p:nvPr>
            <p:ph idx="1"/>
          </p:nvPr>
        </p:nvSpPr>
        <p:spPr/>
        <p:txBody>
          <a:bodyPr/>
          <a:lstStyle/>
          <a:p>
            <a:pPr marL="0" indent="0">
              <a:buNone/>
            </a:pPr>
            <a:r>
              <a:rPr lang="en-IN" b="0" i="0" u="none" strike="noStrike" dirty="0">
                <a:solidFill>
                  <a:srgbClr val="000000"/>
                </a:solidFill>
                <a:effectLst/>
                <a:latin typeface="Inter"/>
              </a:rPr>
              <a:t>Reducing Skewness and kurtosis from data.</a:t>
            </a:r>
          </a:p>
          <a:p>
            <a:pPr marL="0" indent="0">
              <a:buNone/>
            </a:pPr>
            <a:endParaRPr lang="en-US" dirty="0"/>
          </a:p>
        </p:txBody>
      </p:sp>
    </p:spTree>
    <p:extLst>
      <p:ext uri="{BB962C8B-B14F-4D97-AF65-F5344CB8AC3E}">
        <p14:creationId xmlns:p14="http://schemas.microsoft.com/office/powerpoint/2010/main" val="424107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4F990-30E2-7E7C-A6BC-F9A26A226B80}"/>
              </a:ext>
            </a:extLst>
          </p:cNvPr>
          <p:cNvSpPr>
            <a:spLocks noGrp="1"/>
          </p:cNvSpPr>
          <p:nvPr>
            <p:ph type="title"/>
          </p:nvPr>
        </p:nvSpPr>
        <p:spPr>
          <a:xfrm>
            <a:off x="7493192" y="1204721"/>
            <a:ext cx="4133647" cy="1446550"/>
          </a:xfrm>
        </p:spPr>
        <p:txBody>
          <a:bodyPr>
            <a:normAutofit/>
          </a:bodyPr>
          <a:lstStyle/>
          <a:p>
            <a:r>
              <a:rPr lang="en-US"/>
              <a:t>PROBLEM STATEMENT</a:t>
            </a:r>
          </a:p>
        </p:txBody>
      </p:sp>
      <p:sp>
        <p:nvSpPr>
          <p:cNvPr id="3" name="Content Placeholder 2">
            <a:extLst>
              <a:ext uri="{FF2B5EF4-FFF2-40B4-BE49-F238E27FC236}">
                <a16:creationId xmlns:a16="http://schemas.microsoft.com/office/drawing/2014/main" id="{035DD6B0-5C04-814B-1A08-DA3DD545DD58}"/>
              </a:ext>
            </a:extLst>
          </p:cNvPr>
          <p:cNvSpPr>
            <a:spLocks noGrp="1"/>
          </p:cNvSpPr>
          <p:nvPr>
            <p:ph idx="1"/>
          </p:nvPr>
        </p:nvSpPr>
        <p:spPr>
          <a:xfrm>
            <a:off x="7493193" y="2691638"/>
            <a:ext cx="4133647" cy="3188586"/>
          </a:xfrm>
        </p:spPr>
        <p:txBody>
          <a:bodyPr>
            <a:normAutofit/>
          </a:bodyPr>
          <a:lstStyle/>
          <a:p>
            <a:pPr marL="0" indent="0">
              <a:buNone/>
            </a:pPr>
            <a:r>
              <a:rPr lang="en-IN">
                <a:latin typeface="Sylfaen" pitchFamily="18" charset="0"/>
              </a:rPr>
              <a:t>T</a:t>
            </a:r>
            <a:r>
              <a:rPr lang="en-IN">
                <a:effectLst/>
                <a:latin typeface="Sylfaen" pitchFamily="18" charset="0"/>
              </a:rPr>
              <a:t>o build a machine learning model that accurately predicts the sale price of a house, given a set of features such as square footage, number of bedrooms and bathrooms, location, and amenities. </a:t>
            </a:r>
          </a:p>
          <a:p>
            <a:endParaRPr lang="en-IN" dirty="0"/>
          </a:p>
          <a:p>
            <a:endParaRPr lang="en-US" dirty="0"/>
          </a:p>
          <a:p>
            <a:endParaRPr lang="en-US" dirty="0"/>
          </a:p>
        </p:txBody>
      </p:sp>
      <p:pic>
        <p:nvPicPr>
          <p:cNvPr id="18" name="Picture 17" descr="Wooden blocks stacked to create a bar graph">
            <a:extLst>
              <a:ext uri="{FF2B5EF4-FFF2-40B4-BE49-F238E27FC236}">
                <a16:creationId xmlns:a16="http://schemas.microsoft.com/office/drawing/2014/main" id="{D5A29C65-BFAE-42F6-30F9-D25B369FA970}"/>
              </a:ext>
            </a:extLst>
          </p:cNvPr>
          <p:cNvPicPr>
            <a:picLocks noChangeAspect="1"/>
          </p:cNvPicPr>
          <p:nvPr/>
        </p:nvPicPr>
        <p:blipFill rotWithShape="1">
          <a:blip r:embed="rId2"/>
          <a:srcRect l="21462" r="10719" b="-1"/>
          <a:stretch/>
        </p:blipFill>
        <p:spPr>
          <a:xfrm>
            <a:off x="20" y="10"/>
            <a:ext cx="6967738" cy="6857990"/>
          </a:xfrm>
          <a:prstGeom prst="rect">
            <a:avLst/>
          </a:prstGeom>
        </p:spPr>
      </p:pic>
      <p:sp>
        <p:nvSpPr>
          <p:cNvPr id="19" name="Cross 18">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56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537819B-0479-60C1-C4B3-2C14FC88B982}"/>
              </a:ext>
            </a:extLst>
          </p:cNvPr>
          <p:cNvPicPr>
            <a:picLocks noGrp="1" noChangeAspect="1"/>
          </p:cNvPicPr>
          <p:nvPr>
            <p:ph sz="half" idx="1"/>
          </p:nvPr>
        </p:nvPicPr>
        <p:blipFill>
          <a:blip r:embed="rId2"/>
          <a:stretch>
            <a:fillRect/>
          </a:stretch>
        </p:blipFill>
        <p:spPr>
          <a:xfrm>
            <a:off x="973666" y="1216914"/>
            <a:ext cx="4788128" cy="5000655"/>
          </a:xfrm>
          <a:prstGeom prst="rect">
            <a:avLst/>
          </a:prstGeom>
        </p:spPr>
      </p:pic>
      <p:pic>
        <p:nvPicPr>
          <p:cNvPr id="6" name="Content Placeholder 5">
            <a:extLst>
              <a:ext uri="{FF2B5EF4-FFF2-40B4-BE49-F238E27FC236}">
                <a16:creationId xmlns:a16="http://schemas.microsoft.com/office/drawing/2014/main" id="{323E01B7-2E99-0EF4-4C3E-5B23EB93344D}"/>
              </a:ext>
            </a:extLst>
          </p:cNvPr>
          <p:cNvPicPr>
            <a:picLocks noGrp="1" noChangeAspect="1"/>
          </p:cNvPicPr>
          <p:nvPr>
            <p:ph sz="half" idx="2"/>
          </p:nvPr>
        </p:nvPicPr>
        <p:blipFill>
          <a:blip r:embed="rId3"/>
          <a:stretch>
            <a:fillRect/>
          </a:stretch>
        </p:blipFill>
        <p:spPr>
          <a:xfrm>
            <a:off x="6561017" y="1015816"/>
            <a:ext cx="4609560" cy="4826368"/>
          </a:xfrm>
          <a:prstGeom prst="rect">
            <a:avLst/>
          </a:prstGeom>
        </p:spPr>
      </p:pic>
      <p:sp>
        <p:nvSpPr>
          <p:cNvPr id="19" name="Cross 18">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43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77CCF9-2C54-44E1-3A40-E41217929C67}"/>
              </a:ext>
            </a:extLst>
          </p:cNvPr>
          <p:cNvPicPr>
            <a:picLocks noChangeAspect="1"/>
          </p:cNvPicPr>
          <p:nvPr/>
        </p:nvPicPr>
        <p:blipFill>
          <a:blip r:embed="rId2"/>
          <a:stretch>
            <a:fillRect/>
          </a:stretch>
        </p:blipFill>
        <p:spPr>
          <a:xfrm>
            <a:off x="1559029" y="1609214"/>
            <a:ext cx="3098800" cy="3251200"/>
          </a:xfrm>
          <a:prstGeom prst="rect">
            <a:avLst/>
          </a:prstGeom>
        </p:spPr>
      </p:pic>
      <p:pic>
        <p:nvPicPr>
          <p:cNvPr id="6" name="Picture 5">
            <a:extLst>
              <a:ext uri="{FF2B5EF4-FFF2-40B4-BE49-F238E27FC236}">
                <a16:creationId xmlns:a16="http://schemas.microsoft.com/office/drawing/2014/main" id="{28C0DFAD-AE0D-A779-0B6F-1773C5F60428}"/>
              </a:ext>
            </a:extLst>
          </p:cNvPr>
          <p:cNvPicPr>
            <a:picLocks noChangeAspect="1"/>
          </p:cNvPicPr>
          <p:nvPr/>
        </p:nvPicPr>
        <p:blipFill>
          <a:blip r:embed="rId3"/>
          <a:stretch>
            <a:fillRect/>
          </a:stretch>
        </p:blipFill>
        <p:spPr>
          <a:xfrm>
            <a:off x="6698431" y="1609214"/>
            <a:ext cx="3111500" cy="3251200"/>
          </a:xfrm>
          <a:prstGeom prst="rect">
            <a:avLst/>
          </a:prstGeom>
        </p:spPr>
      </p:pic>
    </p:spTree>
    <p:extLst>
      <p:ext uri="{BB962C8B-B14F-4D97-AF65-F5344CB8AC3E}">
        <p14:creationId xmlns:p14="http://schemas.microsoft.com/office/powerpoint/2010/main" val="265255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34FC7E-54A8-5D6F-2208-A93BC5568CF6}"/>
              </a:ext>
            </a:extLst>
          </p:cNvPr>
          <p:cNvPicPr>
            <a:picLocks noChangeAspect="1"/>
          </p:cNvPicPr>
          <p:nvPr/>
        </p:nvPicPr>
        <p:blipFill>
          <a:blip r:embed="rId2"/>
          <a:stretch>
            <a:fillRect/>
          </a:stretch>
        </p:blipFill>
        <p:spPr>
          <a:xfrm>
            <a:off x="1257709" y="1596923"/>
            <a:ext cx="3098800" cy="3251200"/>
          </a:xfrm>
          <a:prstGeom prst="rect">
            <a:avLst/>
          </a:prstGeom>
        </p:spPr>
      </p:pic>
      <p:pic>
        <p:nvPicPr>
          <p:cNvPr id="6" name="Picture 5">
            <a:extLst>
              <a:ext uri="{FF2B5EF4-FFF2-40B4-BE49-F238E27FC236}">
                <a16:creationId xmlns:a16="http://schemas.microsoft.com/office/drawing/2014/main" id="{D4372E1D-D83B-8D5D-18CA-451522418ADE}"/>
              </a:ext>
            </a:extLst>
          </p:cNvPr>
          <p:cNvPicPr>
            <a:picLocks noChangeAspect="1"/>
          </p:cNvPicPr>
          <p:nvPr/>
        </p:nvPicPr>
        <p:blipFill>
          <a:blip r:embed="rId3"/>
          <a:stretch>
            <a:fillRect/>
          </a:stretch>
        </p:blipFill>
        <p:spPr>
          <a:xfrm>
            <a:off x="6279743" y="1582175"/>
            <a:ext cx="3111500" cy="3251200"/>
          </a:xfrm>
          <a:prstGeom prst="rect">
            <a:avLst/>
          </a:prstGeom>
        </p:spPr>
      </p:pic>
    </p:spTree>
    <p:extLst>
      <p:ext uri="{BB962C8B-B14F-4D97-AF65-F5344CB8AC3E}">
        <p14:creationId xmlns:p14="http://schemas.microsoft.com/office/powerpoint/2010/main" val="393464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aper folded as graph">
            <a:extLst>
              <a:ext uri="{FF2B5EF4-FFF2-40B4-BE49-F238E27FC236}">
                <a16:creationId xmlns:a16="http://schemas.microsoft.com/office/drawing/2014/main" id="{575177DD-F682-9437-A747-728750FDDA06}"/>
              </a:ext>
            </a:extLst>
          </p:cNvPr>
          <p:cNvPicPr>
            <a:picLocks noChangeAspect="1"/>
          </p:cNvPicPr>
          <p:nvPr/>
        </p:nvPicPr>
        <p:blipFill rotWithShape="1">
          <a:blip r:embed="rId2"/>
          <a:srcRect l="25428" r="23740" b="-1"/>
          <a:stretch/>
        </p:blipFill>
        <p:spPr>
          <a:xfrm>
            <a:off x="1764" y="10"/>
            <a:ext cx="5222474" cy="6857990"/>
          </a:xfrm>
          <a:prstGeom prst="rect">
            <a:avLst/>
          </a:prstGeom>
        </p:spPr>
      </p:pic>
      <p:sp>
        <p:nvSpPr>
          <p:cNvPr id="11" name="Rectangle">
            <a:extLst>
              <a:ext uri="{FF2B5EF4-FFF2-40B4-BE49-F238E27FC236}">
                <a16:creationId xmlns:a16="http://schemas.microsoft.com/office/drawing/2014/main" id="{012D3DE8-D97E-7C4A-A951-51BC9267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096772"/>
            <a:ext cx="5222474" cy="5761228"/>
          </a:xfrm>
          <a:prstGeom prst="rect">
            <a:avLst/>
          </a:prstGeom>
          <a:gradFill flip="none" rotWithShape="1">
            <a:gsLst>
              <a:gs pos="32000">
                <a:schemeClr val="tx1">
                  <a:alpha val="67000"/>
                </a:schemeClr>
              </a:gs>
              <a:gs pos="0">
                <a:schemeClr val="tx1">
                  <a:alpha val="55000"/>
                </a:schemeClr>
              </a:gs>
              <a:gs pos="99000">
                <a:schemeClr val="tx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91C4962-3133-A0FF-1E8F-8138BBB1CF42}"/>
              </a:ext>
            </a:extLst>
          </p:cNvPr>
          <p:cNvSpPr>
            <a:spLocks noGrp="1"/>
          </p:cNvSpPr>
          <p:nvPr>
            <p:ph type="title"/>
          </p:nvPr>
        </p:nvSpPr>
        <p:spPr>
          <a:xfrm>
            <a:off x="565149" y="1553972"/>
            <a:ext cx="4114800" cy="4064931"/>
          </a:xfrm>
        </p:spPr>
        <p:txBody>
          <a:bodyPr>
            <a:normAutofit/>
          </a:bodyPr>
          <a:lstStyle/>
          <a:p>
            <a:r>
              <a:rPr lang="en-US">
                <a:solidFill>
                  <a:schemeClr val="bg1"/>
                </a:solidFill>
              </a:rPr>
              <a:t>MODEL BUILDING</a:t>
            </a:r>
          </a:p>
        </p:txBody>
      </p:sp>
      <p:sp>
        <p:nvSpPr>
          <p:cNvPr id="3" name="Content Placeholder 2">
            <a:extLst>
              <a:ext uri="{FF2B5EF4-FFF2-40B4-BE49-F238E27FC236}">
                <a16:creationId xmlns:a16="http://schemas.microsoft.com/office/drawing/2014/main" id="{2786D1A0-2998-52AF-4F55-756C954EC307}"/>
              </a:ext>
            </a:extLst>
          </p:cNvPr>
          <p:cNvSpPr>
            <a:spLocks noGrp="1"/>
          </p:cNvSpPr>
          <p:nvPr>
            <p:ph idx="1"/>
          </p:nvPr>
        </p:nvSpPr>
        <p:spPr>
          <a:xfrm>
            <a:off x="6096000" y="1553972"/>
            <a:ext cx="5530839" cy="4327398"/>
          </a:xfrm>
        </p:spPr>
        <p:txBody>
          <a:bodyPr>
            <a:normAutofit/>
          </a:bodyPr>
          <a:lstStyle/>
          <a:p>
            <a:pPr marL="0" indent="0">
              <a:buNone/>
            </a:pPr>
            <a:r>
              <a:rPr lang="en-US" dirty="0"/>
              <a:t>During the model building phase, we experimented with several regression algorithms, each offering unique advantages. These algorithms included:</a:t>
            </a:r>
          </a:p>
          <a:p>
            <a:pPr marL="0" indent="0">
              <a:buNone/>
            </a:pPr>
            <a:r>
              <a:rPr lang="en-US" dirty="0"/>
              <a:t>  1. Ridge Regression</a:t>
            </a:r>
          </a:p>
          <a:p>
            <a:pPr marL="0" indent="0">
              <a:buNone/>
            </a:pPr>
            <a:r>
              <a:rPr lang="en-US" dirty="0"/>
              <a:t>  2. Lasso Regression</a:t>
            </a:r>
          </a:p>
          <a:p>
            <a:pPr marL="0" indent="0">
              <a:buNone/>
            </a:pPr>
            <a:r>
              <a:rPr lang="en-US" dirty="0"/>
              <a:t>  3. Random Forests</a:t>
            </a:r>
          </a:p>
          <a:p>
            <a:pPr marL="0" indent="0">
              <a:buNone/>
            </a:pPr>
            <a:r>
              <a:rPr lang="en-US" dirty="0"/>
              <a:t>  4. Gradient Boosting Regressor</a:t>
            </a:r>
          </a:p>
          <a:p>
            <a:pPr marL="0" indent="0">
              <a:buNone/>
            </a:pPr>
            <a:r>
              <a:rPr lang="en-US" dirty="0"/>
              <a:t>  5. </a:t>
            </a:r>
            <a:r>
              <a:rPr lang="en-US" dirty="0" err="1"/>
              <a:t>XGBoost</a:t>
            </a:r>
            <a:endParaRPr lang="en-US" dirty="0"/>
          </a:p>
          <a:p>
            <a:pPr marL="0" indent="0">
              <a:buNone/>
            </a:pPr>
            <a:endParaRPr lang="en-US" dirty="0"/>
          </a:p>
        </p:txBody>
      </p:sp>
      <p:sp>
        <p:nvSpPr>
          <p:cNvPr id="13" name="Rectangle">
            <a:extLst>
              <a:ext uri="{FF2B5EF4-FFF2-40B4-BE49-F238E27FC236}">
                <a16:creationId xmlns:a16="http://schemas.microsoft.com/office/drawing/2014/main" id="{F9A7C64A-7759-E942-8BF4-90D754872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2471" y="1096772"/>
            <a:ext cx="492517" cy="5761228"/>
          </a:xfrm>
          <a:prstGeom prst="rect">
            <a:avLst/>
          </a:prstGeom>
          <a:solidFill>
            <a:schemeClr val="bg2"/>
          </a:soli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5" name="Cross 14">
            <a:extLst>
              <a:ext uri="{FF2B5EF4-FFF2-40B4-BE49-F238E27FC236}">
                <a16:creationId xmlns:a16="http://schemas.microsoft.com/office/drawing/2014/main" id="{6E8F4613-F584-E34B-9CDA-FF05A0B4C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0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276E95-1B84-914C-B0C5-9FA065619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85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DB83-7735-75A9-D038-6A36306F2E2E}"/>
              </a:ext>
            </a:extLst>
          </p:cNvPr>
          <p:cNvSpPr>
            <a:spLocks noGrp="1"/>
          </p:cNvSpPr>
          <p:nvPr>
            <p:ph type="title"/>
          </p:nvPr>
        </p:nvSpPr>
        <p:spPr>
          <a:xfrm>
            <a:off x="565149" y="791767"/>
            <a:ext cx="8267296" cy="1446550"/>
          </a:xfrm>
        </p:spPr>
        <p:txBody>
          <a:bodyPr/>
          <a:lstStyle/>
          <a:p>
            <a:r>
              <a:rPr lang="en-US" dirty="0"/>
              <a:t>Why These Models Were Selected</a:t>
            </a:r>
            <a:br>
              <a:rPr lang="en-US" dirty="0"/>
            </a:br>
            <a:endParaRPr lang="en-US" dirty="0"/>
          </a:p>
        </p:txBody>
      </p:sp>
      <p:sp>
        <p:nvSpPr>
          <p:cNvPr id="3" name="Content Placeholder 2">
            <a:extLst>
              <a:ext uri="{FF2B5EF4-FFF2-40B4-BE49-F238E27FC236}">
                <a16:creationId xmlns:a16="http://schemas.microsoft.com/office/drawing/2014/main" id="{2872B6AC-364E-F8ED-1298-971E6938F585}"/>
              </a:ext>
            </a:extLst>
          </p:cNvPr>
          <p:cNvSpPr>
            <a:spLocks noGrp="1"/>
          </p:cNvSpPr>
          <p:nvPr>
            <p:ph idx="1"/>
          </p:nvPr>
        </p:nvSpPr>
        <p:spPr>
          <a:xfrm>
            <a:off x="815872" y="2131198"/>
            <a:ext cx="11012334" cy="4726801"/>
          </a:xfrm>
        </p:spPr>
        <p:txBody>
          <a:bodyPr>
            <a:normAutofit fontScale="85000" lnSpcReduction="20000"/>
          </a:bodyPr>
          <a:lstStyle/>
          <a:p>
            <a:pPr marL="0" indent="0">
              <a:buNone/>
            </a:pPr>
            <a:r>
              <a:rPr lang="en-US" sz="3000" dirty="0"/>
              <a:t>The selection of these models was driven by specific considerations:</a:t>
            </a:r>
          </a:p>
          <a:p>
            <a:pPr marL="0" indent="0">
              <a:buNone/>
            </a:pPr>
            <a:r>
              <a:rPr lang="en-US" sz="3000" dirty="0"/>
              <a:t>  - </a:t>
            </a:r>
            <a:r>
              <a:rPr lang="en-US" sz="3000" b="1" dirty="0"/>
              <a:t>Ridge and Lasso Regression: </a:t>
            </a:r>
            <a:r>
              <a:rPr lang="en-US" sz="3000" dirty="0"/>
              <a:t>We started with Ridge and Lasso because they handle multicollinearity well, preventing overfitting and improving model interpretability.</a:t>
            </a:r>
          </a:p>
          <a:p>
            <a:pPr marL="0" indent="0">
              <a:buNone/>
            </a:pPr>
            <a:r>
              <a:rPr lang="en-US" sz="3000" dirty="0"/>
              <a:t>  - </a:t>
            </a:r>
            <a:r>
              <a:rPr lang="en-US" sz="3000" b="1" dirty="0"/>
              <a:t>Random Forests: </a:t>
            </a:r>
            <a:r>
              <a:rPr lang="en-US" sz="3000" dirty="0"/>
              <a:t>We included Random Forests for their robustness against outliers and ability to capture complex relationships.</a:t>
            </a:r>
          </a:p>
          <a:p>
            <a:pPr marL="0" indent="0">
              <a:buNone/>
            </a:pPr>
            <a:r>
              <a:rPr lang="en-US" sz="3000" dirty="0"/>
              <a:t>  - </a:t>
            </a:r>
            <a:r>
              <a:rPr lang="en-US" sz="3000" b="1" dirty="0"/>
              <a:t>Gradient Boosting Regressor</a:t>
            </a:r>
            <a:r>
              <a:rPr lang="en-US" sz="3000" dirty="0"/>
              <a:t>: Gradient Boosting excels in predictive accuracy by combining multiple weak learners.</a:t>
            </a:r>
          </a:p>
          <a:p>
            <a:pPr marL="0" indent="0">
              <a:buNone/>
            </a:pPr>
            <a:r>
              <a:rPr lang="en-US" sz="3000" dirty="0"/>
              <a:t>  - </a:t>
            </a:r>
            <a:r>
              <a:rPr lang="en-US" sz="3000" b="1" dirty="0" err="1"/>
              <a:t>XGBoost</a:t>
            </a:r>
            <a:r>
              <a:rPr lang="en-US" sz="3000" dirty="0"/>
              <a:t>: </a:t>
            </a:r>
            <a:r>
              <a:rPr lang="en-US" sz="3000" dirty="0" err="1"/>
              <a:t>XGBoost</a:t>
            </a:r>
            <a:r>
              <a:rPr lang="en-US" sz="3000" dirty="0"/>
              <a:t>, an advanced gradient boosting algorithm, was chosen for its speed and performance optimization.</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654088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6459-433F-1E22-8C53-01371C769795}"/>
              </a:ext>
            </a:extLst>
          </p:cNvPr>
          <p:cNvSpPr>
            <a:spLocks noGrp="1"/>
          </p:cNvSpPr>
          <p:nvPr>
            <p:ph type="title"/>
          </p:nvPr>
        </p:nvSpPr>
        <p:spPr>
          <a:xfrm>
            <a:off x="461909" y="254501"/>
            <a:ext cx="11248309" cy="1446550"/>
          </a:xfrm>
        </p:spPr>
        <p:txBody>
          <a:bodyPr/>
          <a:lstStyle/>
          <a:p>
            <a:pPr algn="ctr"/>
            <a:r>
              <a:rPr lang="en-US" dirty="0"/>
              <a:t>MODEL EVALUATION</a:t>
            </a:r>
          </a:p>
        </p:txBody>
      </p:sp>
      <p:graphicFrame>
        <p:nvGraphicFramePr>
          <p:cNvPr id="6" name="Content Placeholder 2">
            <a:extLst>
              <a:ext uri="{FF2B5EF4-FFF2-40B4-BE49-F238E27FC236}">
                <a16:creationId xmlns:a16="http://schemas.microsoft.com/office/drawing/2014/main" id="{78F688B1-66C3-E5DF-9093-42C614ED4E94}"/>
              </a:ext>
            </a:extLst>
          </p:cNvPr>
          <p:cNvGraphicFramePr>
            <a:graphicFrameLocks noGrp="1"/>
          </p:cNvGraphicFramePr>
          <p:nvPr>
            <p:ph idx="1"/>
            <p:extLst>
              <p:ext uri="{D42A27DB-BD31-4B8C-83A1-F6EECF244321}">
                <p14:modId xmlns:p14="http://schemas.microsoft.com/office/powerpoint/2010/main" val="1543459925"/>
              </p:ext>
            </p:extLst>
          </p:nvPr>
        </p:nvGraphicFramePr>
        <p:xfrm>
          <a:off x="764458" y="1157806"/>
          <a:ext cx="10663084" cy="5445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5AEAE09-9DDF-CDCB-2A9E-2359CFD78F3A}"/>
              </a:ext>
            </a:extLst>
          </p:cNvPr>
          <p:cNvSpPr txBox="1"/>
          <p:nvPr/>
        </p:nvSpPr>
        <p:spPr>
          <a:xfrm>
            <a:off x="6233653" y="1312606"/>
            <a:ext cx="5801031" cy="646331"/>
          </a:xfrm>
          <a:prstGeom prst="rect">
            <a:avLst/>
          </a:prstGeom>
          <a:noFill/>
        </p:spPr>
        <p:txBody>
          <a:bodyPr wrap="square" rtlCol="0">
            <a:spAutoFit/>
          </a:bodyPr>
          <a:lstStyle/>
          <a:p>
            <a:pPr marL="0" indent="0">
              <a:buNone/>
            </a:pPr>
            <a:endParaRPr lang="en-IN" b="0" i="0" u="none" strike="noStrike"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366879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3D66-5757-1F57-4AFD-122570752952}"/>
              </a:ext>
            </a:extLst>
          </p:cNvPr>
          <p:cNvSpPr>
            <a:spLocks noGrp="1"/>
          </p:cNvSpPr>
          <p:nvPr>
            <p:ph type="title"/>
          </p:nvPr>
        </p:nvSpPr>
        <p:spPr>
          <a:xfrm>
            <a:off x="565149" y="1012992"/>
            <a:ext cx="9139290" cy="1446550"/>
          </a:xfrm>
        </p:spPr>
        <p:txBody>
          <a:bodyPr>
            <a:normAutofit/>
          </a:bodyPr>
          <a:lstStyle/>
          <a:p>
            <a:r>
              <a:rPr lang="en-US" sz="3200" b="1" dirty="0"/>
              <a:t>MODEL SELECTION </a:t>
            </a:r>
          </a:p>
        </p:txBody>
      </p:sp>
      <p:sp>
        <p:nvSpPr>
          <p:cNvPr id="3" name="Content Placeholder 2">
            <a:extLst>
              <a:ext uri="{FF2B5EF4-FFF2-40B4-BE49-F238E27FC236}">
                <a16:creationId xmlns:a16="http://schemas.microsoft.com/office/drawing/2014/main" id="{D37332BA-05A2-7EC4-AE0B-1CF52AB7988A}"/>
              </a:ext>
            </a:extLst>
          </p:cNvPr>
          <p:cNvSpPr>
            <a:spLocks noGrp="1"/>
          </p:cNvSpPr>
          <p:nvPr>
            <p:ph idx="1"/>
          </p:nvPr>
        </p:nvSpPr>
        <p:spPr>
          <a:xfrm>
            <a:off x="565149" y="2020529"/>
            <a:ext cx="10879598" cy="4409768"/>
          </a:xfrm>
        </p:spPr>
        <p:txBody>
          <a:bodyPr>
            <a:normAutofit fontScale="25000" lnSpcReduction="20000"/>
          </a:bodyPr>
          <a:lstStyle/>
          <a:p>
            <a:pPr marL="0" indent="0">
              <a:buNone/>
            </a:pPr>
            <a:r>
              <a:rPr lang="en-US" sz="8000" dirty="0"/>
              <a:t>Model selection is a critical step in regression tasks due to several key reasons:</a:t>
            </a:r>
          </a:p>
          <a:p>
            <a:pPr marL="0" indent="0">
              <a:buNone/>
            </a:pPr>
            <a:endParaRPr lang="en-US" sz="8000" dirty="0"/>
          </a:p>
          <a:p>
            <a:r>
              <a:rPr lang="en-US" sz="8000" dirty="0"/>
              <a:t> It directly impacts predictive accuracy: The chosen model significantly affects how well it predicts house prices.</a:t>
            </a:r>
          </a:p>
          <a:p>
            <a:r>
              <a:rPr lang="en-US" sz="8000" dirty="0"/>
              <a:t>It influences generalizability: The selected model's ability to generalize to new data is vital for real-world applications.</a:t>
            </a:r>
          </a:p>
          <a:p>
            <a:r>
              <a:rPr lang="en-US" sz="8000" dirty="0"/>
              <a:t>It ensures handling of unseen data: A well-chosen model should be capable of providing accurate predictions for houses not seen during training.</a:t>
            </a:r>
          </a:p>
          <a:p>
            <a:endParaRPr lang="en-US" sz="8000" dirty="0"/>
          </a:p>
          <a:p>
            <a:pPr marL="0" indent="0">
              <a:buNone/>
            </a:pPr>
            <a:r>
              <a:rPr lang="en-US" sz="8000" dirty="0"/>
              <a:t>The diverse set of models we explored allowed us to find the most suitable one for our dataset, which ultimately led to improved predictive capabilities. This extensive model selection process is essential to maximize the performance of our machine learning solution.</a:t>
            </a:r>
          </a:p>
          <a:p>
            <a:pPr marL="0" indent="0">
              <a:buNone/>
            </a:pPr>
            <a:endParaRPr lang="en-US" sz="2800" dirty="0"/>
          </a:p>
          <a:p>
            <a:pPr marL="0" indent="0">
              <a:buNone/>
            </a:pPr>
            <a:br>
              <a:rPr lang="en-US" dirty="0"/>
            </a:br>
            <a:endParaRPr lang="en-US" dirty="0"/>
          </a:p>
        </p:txBody>
      </p:sp>
    </p:spTree>
    <p:extLst>
      <p:ext uri="{BB962C8B-B14F-4D97-AF65-F5344CB8AC3E}">
        <p14:creationId xmlns:p14="http://schemas.microsoft.com/office/powerpoint/2010/main" val="241800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7F0F4-D8D7-F46C-ABF6-42AD9DFCC0B9}"/>
              </a:ext>
            </a:extLst>
          </p:cNvPr>
          <p:cNvSpPr>
            <a:spLocks noGrp="1"/>
          </p:cNvSpPr>
          <p:nvPr>
            <p:ph type="title"/>
          </p:nvPr>
        </p:nvSpPr>
        <p:spPr>
          <a:xfrm>
            <a:off x="797105" y="1625608"/>
            <a:ext cx="3377643" cy="2722164"/>
          </a:xfrm>
        </p:spPr>
        <p:txBody>
          <a:bodyPr vert="horz" lIns="91440" tIns="45720" rIns="91440" bIns="45720" rtlCol="0" anchor="b">
            <a:normAutofit/>
          </a:bodyPr>
          <a:lstStyle/>
          <a:p>
            <a:pPr>
              <a:lnSpc>
                <a:spcPct val="90000"/>
              </a:lnSpc>
            </a:pPr>
            <a:r>
              <a:rPr lang="en-US" sz="4200" b="0" i="0" u="none" strike="noStrike" kern="1200" spc="-150">
                <a:solidFill>
                  <a:schemeClr val="tx1"/>
                </a:solidFill>
                <a:effectLst/>
                <a:latin typeface="+mj-lt"/>
                <a:ea typeface="+mj-ea"/>
                <a:cs typeface="+mj-cs"/>
              </a:rPr>
              <a:t>Identify the best performing model</a:t>
            </a:r>
            <a:br>
              <a:rPr lang="en-US" sz="4200" b="0" i="0" u="none" strike="noStrike" kern="1200" spc="-150">
                <a:solidFill>
                  <a:schemeClr val="tx1"/>
                </a:solidFill>
                <a:effectLst/>
                <a:latin typeface="+mj-lt"/>
                <a:ea typeface="+mj-ea"/>
                <a:cs typeface="+mj-cs"/>
              </a:rPr>
            </a:br>
            <a:endParaRPr lang="en-US" sz="4200" kern="1200" spc="-15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9F6C4D32-81B7-FD78-EDC4-21C44753345F}"/>
              </a:ext>
            </a:extLst>
          </p:cNvPr>
          <p:cNvPicPr>
            <a:picLocks noChangeAspect="1"/>
          </p:cNvPicPr>
          <p:nvPr/>
        </p:nvPicPr>
        <p:blipFill>
          <a:blip r:embed="rId2"/>
          <a:stretch>
            <a:fillRect/>
          </a:stretch>
        </p:blipFill>
        <p:spPr>
          <a:xfrm>
            <a:off x="4662603" y="1096772"/>
            <a:ext cx="7038896" cy="5261576"/>
          </a:xfrm>
          <a:prstGeom prst="rect">
            <a:avLst/>
          </a:prstGeom>
        </p:spPr>
      </p:pic>
      <p:sp>
        <p:nvSpPr>
          <p:cNvPr id="19" name="Cross 18">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97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4B090-B196-C583-7ED6-54B5E0CE5376}"/>
              </a:ext>
            </a:extLst>
          </p:cNvPr>
          <p:cNvSpPr>
            <a:spLocks noGrp="1"/>
          </p:cNvSpPr>
          <p:nvPr>
            <p:ph type="title"/>
          </p:nvPr>
        </p:nvSpPr>
        <p:spPr>
          <a:xfrm>
            <a:off x="661020" y="2899559"/>
            <a:ext cx="3377643" cy="1058882"/>
          </a:xfrm>
        </p:spPr>
        <p:txBody>
          <a:bodyPr vert="horz" lIns="91440" tIns="45720" rIns="91440" bIns="45720" rtlCol="0" anchor="b">
            <a:normAutofit/>
          </a:bodyPr>
          <a:lstStyle/>
          <a:p>
            <a:pPr algn="ctr">
              <a:lnSpc>
                <a:spcPct val="90000"/>
              </a:lnSpc>
            </a:pPr>
            <a:r>
              <a:rPr lang="en-US" sz="4000" kern="1200" spc="-150" dirty="0">
                <a:solidFill>
                  <a:schemeClr val="tx1"/>
                </a:solidFill>
                <a:latin typeface="+mj-lt"/>
                <a:ea typeface="+mj-ea"/>
                <a:cs typeface="+mj-cs"/>
              </a:rPr>
              <a:t>OUTPUT</a:t>
            </a:r>
          </a:p>
        </p:txBody>
      </p:sp>
      <p:pic>
        <p:nvPicPr>
          <p:cNvPr id="5" name="Content Placeholder 4" descr="A screenshot of a computer&#10;&#10;Description automatically generated">
            <a:extLst>
              <a:ext uri="{FF2B5EF4-FFF2-40B4-BE49-F238E27FC236}">
                <a16:creationId xmlns:a16="http://schemas.microsoft.com/office/drawing/2014/main" id="{F89EB72E-92BE-EBFB-7E99-8175B7521DC5}"/>
              </a:ext>
            </a:extLst>
          </p:cNvPr>
          <p:cNvPicPr>
            <a:picLocks noGrp="1" noChangeAspect="1"/>
          </p:cNvPicPr>
          <p:nvPr>
            <p:ph idx="1"/>
          </p:nvPr>
        </p:nvPicPr>
        <p:blipFill>
          <a:blip r:embed="rId2"/>
          <a:stretch>
            <a:fillRect/>
          </a:stretch>
        </p:blipFill>
        <p:spPr>
          <a:xfrm>
            <a:off x="4699682" y="1330575"/>
            <a:ext cx="6518652" cy="3585258"/>
          </a:xfrm>
          <a:prstGeom prst="rect">
            <a:avLst/>
          </a:prstGeom>
        </p:spPr>
      </p:pic>
      <p:sp>
        <p:nvSpPr>
          <p:cNvPr id="20" name="Cross 19">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3C46A6-F6AC-1633-DFFE-8410C4B26AB8}"/>
              </a:ext>
            </a:extLst>
          </p:cNvPr>
          <p:cNvSpPr txBox="1"/>
          <p:nvPr/>
        </p:nvSpPr>
        <p:spPr>
          <a:xfrm>
            <a:off x="4581695" y="5047503"/>
            <a:ext cx="6518651" cy="369332"/>
          </a:xfrm>
          <a:prstGeom prst="rect">
            <a:avLst/>
          </a:prstGeom>
          <a:noFill/>
        </p:spPr>
        <p:txBody>
          <a:bodyPr wrap="square" rtlCol="0">
            <a:spAutoFit/>
          </a:bodyPr>
          <a:lstStyle/>
          <a:p>
            <a:r>
              <a:rPr lang="en-US" dirty="0"/>
              <a:t>Predicted output using </a:t>
            </a:r>
            <a:r>
              <a:rPr lang="en-US" dirty="0" err="1"/>
              <a:t>Xgboost</a:t>
            </a:r>
            <a:r>
              <a:rPr lang="en-US" dirty="0"/>
              <a:t> model on given test data set</a:t>
            </a:r>
          </a:p>
        </p:txBody>
      </p:sp>
    </p:spTree>
    <p:extLst>
      <p:ext uri="{BB962C8B-B14F-4D97-AF65-F5344CB8AC3E}">
        <p14:creationId xmlns:p14="http://schemas.microsoft.com/office/powerpoint/2010/main" val="325326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AD75E6C-3D31-A343-9949-5DAAD6F6D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08E9674-F648-66DD-AF44-AFD423C04470}"/>
              </a:ext>
            </a:extLst>
          </p:cNvPr>
          <p:cNvSpPr>
            <a:spLocks noGrp="1"/>
          </p:cNvSpPr>
          <p:nvPr>
            <p:ph type="title"/>
          </p:nvPr>
        </p:nvSpPr>
        <p:spPr>
          <a:xfrm>
            <a:off x="1057281" y="2353900"/>
            <a:ext cx="8966805" cy="2722164"/>
          </a:xfrm>
        </p:spPr>
        <p:txBody>
          <a:bodyPr vert="horz" lIns="91440" tIns="45720" rIns="91440" bIns="45720" rtlCol="0" anchor="t">
            <a:normAutofit/>
          </a:bodyPr>
          <a:lstStyle/>
          <a:p>
            <a:pPr algn="ctr"/>
            <a:r>
              <a:rPr lang="en-US" sz="8000" kern="1200" spc="-150" dirty="0">
                <a:solidFill>
                  <a:schemeClr val="tx1"/>
                </a:solidFill>
                <a:latin typeface="+mj-lt"/>
                <a:ea typeface="+mj-ea"/>
                <a:cs typeface="+mj-cs"/>
              </a:rPr>
              <a:t>THANK YOU</a:t>
            </a:r>
          </a:p>
        </p:txBody>
      </p:sp>
    </p:spTree>
    <p:extLst>
      <p:ext uri="{BB962C8B-B14F-4D97-AF65-F5344CB8AC3E}">
        <p14:creationId xmlns:p14="http://schemas.microsoft.com/office/powerpoint/2010/main" val="102769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85D42-7859-DA1E-BB2A-E3E9042DC539}"/>
              </a:ext>
            </a:extLst>
          </p:cNvPr>
          <p:cNvSpPr>
            <a:spLocks noGrp="1"/>
          </p:cNvSpPr>
          <p:nvPr>
            <p:ph type="title"/>
          </p:nvPr>
        </p:nvSpPr>
        <p:spPr>
          <a:xfrm>
            <a:off x="565150" y="449809"/>
            <a:ext cx="6303482" cy="1446550"/>
          </a:xfrm>
        </p:spPr>
        <p:txBody>
          <a:bodyPr>
            <a:normAutofit/>
          </a:bodyPr>
          <a:lstStyle/>
          <a:p>
            <a:pPr>
              <a:lnSpc>
                <a:spcPct val="90000"/>
              </a:lnSpc>
            </a:pPr>
            <a:r>
              <a:rPr lang="en-US" sz="3100" dirty="0"/>
              <a:t>IMPORTANCE OF ACCURATE PREDICTIONS IN REAL ESTATE</a:t>
            </a:r>
          </a:p>
        </p:txBody>
      </p:sp>
      <p:graphicFrame>
        <p:nvGraphicFramePr>
          <p:cNvPr id="29" name="Content Placeholder 2">
            <a:extLst>
              <a:ext uri="{FF2B5EF4-FFF2-40B4-BE49-F238E27FC236}">
                <a16:creationId xmlns:a16="http://schemas.microsoft.com/office/drawing/2014/main" id="{35D673FC-748D-0E24-5FD5-6FEAFD5F0E9A}"/>
              </a:ext>
            </a:extLst>
          </p:cNvPr>
          <p:cNvGraphicFramePr>
            <a:graphicFrameLocks noGrp="1"/>
          </p:cNvGraphicFramePr>
          <p:nvPr>
            <p:ph idx="1"/>
            <p:extLst>
              <p:ext uri="{D42A27DB-BD31-4B8C-83A1-F6EECF244321}">
                <p14:modId xmlns:p14="http://schemas.microsoft.com/office/powerpoint/2010/main" val="2565518105"/>
              </p:ext>
            </p:extLst>
          </p:nvPr>
        </p:nvGraphicFramePr>
        <p:xfrm>
          <a:off x="565149" y="1637414"/>
          <a:ext cx="6303483"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Figures of houses in different position and sizes">
            <a:extLst>
              <a:ext uri="{FF2B5EF4-FFF2-40B4-BE49-F238E27FC236}">
                <a16:creationId xmlns:a16="http://schemas.microsoft.com/office/drawing/2014/main" id="{B394029C-733D-D290-596E-914A862838E3}"/>
              </a:ext>
            </a:extLst>
          </p:cNvPr>
          <p:cNvPicPr>
            <a:picLocks noChangeAspect="1"/>
          </p:cNvPicPr>
          <p:nvPr/>
        </p:nvPicPr>
        <p:blipFill rotWithShape="1">
          <a:blip r:embed="rId7"/>
          <a:srcRect l="20540" r="38054" b="-2"/>
          <a:stretch/>
        </p:blipFill>
        <p:spPr>
          <a:xfrm>
            <a:off x="7494078" y="1096772"/>
            <a:ext cx="4240722" cy="5047064"/>
          </a:xfrm>
          <a:prstGeom prst="rect">
            <a:avLst/>
          </a:prstGeom>
        </p:spPr>
      </p:pic>
      <p:sp>
        <p:nvSpPr>
          <p:cNvPr id="22" name="Cross 21">
            <a:extLst>
              <a:ext uri="{FF2B5EF4-FFF2-40B4-BE49-F238E27FC236}">
                <a16:creationId xmlns:a16="http://schemas.microsoft.com/office/drawing/2014/main" id="{DA7B3086-613B-B44B-8231-1C082E4A6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61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9">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table with numbers and letters&#10;&#10;Description automatically generated">
            <a:extLst>
              <a:ext uri="{FF2B5EF4-FFF2-40B4-BE49-F238E27FC236}">
                <a16:creationId xmlns:a16="http://schemas.microsoft.com/office/drawing/2014/main" id="{5A394A0A-0F9F-3447-4B8D-568614AE11CB}"/>
              </a:ext>
            </a:extLst>
          </p:cNvPr>
          <p:cNvPicPr>
            <a:picLocks noChangeAspect="1"/>
          </p:cNvPicPr>
          <p:nvPr/>
        </p:nvPicPr>
        <p:blipFill rotWithShape="1">
          <a:blip r:embed="rId2">
            <a:alphaModFix amt="20000"/>
          </a:blip>
          <a:srcRect t="25487" b="11133"/>
          <a:stretch/>
        </p:blipFill>
        <p:spPr>
          <a:xfrm>
            <a:off x="20" y="10"/>
            <a:ext cx="12191980" cy="6857990"/>
          </a:xfrm>
          <a:prstGeom prst="rect">
            <a:avLst/>
          </a:prstGeom>
        </p:spPr>
      </p:pic>
      <p:sp>
        <p:nvSpPr>
          <p:cNvPr id="1082"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084" name="Rectangle 1083">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FCA28-C4F6-6C5F-25BE-447993D170F4}"/>
              </a:ext>
            </a:extLst>
          </p:cNvPr>
          <p:cNvSpPr>
            <a:spLocks noGrp="1"/>
          </p:cNvSpPr>
          <p:nvPr>
            <p:ph type="title"/>
          </p:nvPr>
        </p:nvSpPr>
        <p:spPr>
          <a:xfrm>
            <a:off x="565149" y="1204721"/>
            <a:ext cx="8267296" cy="1446550"/>
          </a:xfrm>
        </p:spPr>
        <p:txBody>
          <a:bodyPr>
            <a:normAutofit/>
          </a:bodyPr>
          <a:lstStyle/>
          <a:p>
            <a:r>
              <a:rPr lang="en-US" dirty="0"/>
              <a:t>DATASET USED </a:t>
            </a:r>
          </a:p>
        </p:txBody>
      </p:sp>
      <p:sp>
        <p:nvSpPr>
          <p:cNvPr id="3" name="Content Placeholder 2">
            <a:extLst>
              <a:ext uri="{FF2B5EF4-FFF2-40B4-BE49-F238E27FC236}">
                <a16:creationId xmlns:a16="http://schemas.microsoft.com/office/drawing/2014/main" id="{0E15F289-0F78-4DAE-DFA4-57EEF59225D2}"/>
              </a:ext>
            </a:extLst>
          </p:cNvPr>
          <p:cNvSpPr>
            <a:spLocks noGrp="1"/>
          </p:cNvSpPr>
          <p:nvPr>
            <p:ph idx="1"/>
          </p:nvPr>
        </p:nvSpPr>
        <p:spPr>
          <a:xfrm>
            <a:off x="565150" y="2307265"/>
            <a:ext cx="8919092" cy="3572959"/>
          </a:xfrm>
        </p:spPr>
        <p:txBody>
          <a:bodyPr>
            <a:normAutofit/>
          </a:bodyPr>
          <a:lstStyle/>
          <a:p>
            <a:pPr>
              <a:lnSpc>
                <a:spcPct val="90000"/>
              </a:lnSpc>
              <a:buFont typeface="Wingdings" pitchFamily="2" charset="2"/>
              <a:buChar char="Ø"/>
            </a:pPr>
            <a:r>
              <a:rPr lang="en-IN" b="0" i="0" u="none" strike="noStrike" dirty="0">
                <a:effectLst/>
                <a:latin typeface="Inter"/>
              </a:rPr>
              <a:t>A dataset was chosen which has 79 explanatory variables describing every aspect of residential homes.</a:t>
            </a:r>
          </a:p>
          <a:p>
            <a:pPr>
              <a:lnSpc>
                <a:spcPct val="90000"/>
              </a:lnSpc>
              <a:buFont typeface="Wingdings" pitchFamily="2" charset="2"/>
              <a:buChar char="Ø"/>
            </a:pPr>
            <a:r>
              <a:rPr lang="en-IN" u="none" strike="noStrike" dirty="0">
                <a:effectLst/>
              </a:rPr>
              <a:t>Train data</a:t>
            </a:r>
            <a:r>
              <a:rPr lang="en-IN" dirty="0"/>
              <a:t> </a:t>
            </a:r>
            <a:r>
              <a:rPr lang="en-IN" b="0" dirty="0">
                <a:effectLst/>
              </a:rPr>
              <a:t>=</a:t>
            </a:r>
            <a:r>
              <a:rPr lang="en-IN" dirty="0"/>
              <a:t> </a:t>
            </a:r>
            <a:r>
              <a:rPr lang="en-IN" dirty="0">
                <a:effectLst/>
              </a:rPr>
              <a:t>house-prices-advanced-regression-techniques/</a:t>
            </a:r>
            <a:r>
              <a:rPr lang="en-IN" dirty="0" err="1">
                <a:effectLst/>
              </a:rPr>
              <a:t>train.csv</a:t>
            </a:r>
            <a:endParaRPr lang="en-IN" dirty="0">
              <a:effectLst/>
            </a:endParaRPr>
          </a:p>
          <a:p>
            <a:pPr>
              <a:lnSpc>
                <a:spcPct val="90000"/>
              </a:lnSpc>
              <a:buFont typeface="Wingdings" pitchFamily="2" charset="2"/>
              <a:buChar char="Ø"/>
            </a:pPr>
            <a:r>
              <a:rPr lang="en-IN" dirty="0"/>
              <a:t> T</a:t>
            </a:r>
            <a:r>
              <a:rPr lang="en-IN" u="none" strike="noStrike" dirty="0">
                <a:effectLst/>
              </a:rPr>
              <a:t>est data</a:t>
            </a:r>
            <a:r>
              <a:rPr lang="en-IN" dirty="0"/>
              <a:t> </a:t>
            </a:r>
            <a:r>
              <a:rPr lang="en-IN" b="0" dirty="0">
                <a:effectLst/>
              </a:rPr>
              <a:t>=</a:t>
            </a:r>
            <a:r>
              <a:rPr lang="en-IN" dirty="0"/>
              <a:t> </a:t>
            </a:r>
            <a:r>
              <a:rPr lang="en-IN" dirty="0">
                <a:effectLst/>
              </a:rPr>
              <a:t>house-prices-advanced-regression-techniques/</a:t>
            </a:r>
            <a:r>
              <a:rPr lang="en-IN" dirty="0" err="1">
                <a:effectLst/>
              </a:rPr>
              <a:t>test.csv</a:t>
            </a:r>
            <a:endParaRPr lang="en-IN" dirty="0">
              <a:effectLst/>
            </a:endParaRPr>
          </a:p>
          <a:p>
            <a:pPr>
              <a:lnSpc>
                <a:spcPct val="90000"/>
              </a:lnSpc>
              <a:buFont typeface="Wingdings" pitchFamily="2" charset="2"/>
              <a:buChar char="Ø"/>
            </a:pPr>
            <a:r>
              <a:rPr lang="en-IN" dirty="0" err="1"/>
              <a:t>T</a:t>
            </a:r>
            <a:r>
              <a:rPr lang="en-IN" u="none" strike="noStrike" dirty="0" err="1">
                <a:effectLst/>
              </a:rPr>
              <a:t>rain</a:t>
            </a:r>
            <a:r>
              <a:rPr lang="en-IN" b="0" dirty="0" err="1">
                <a:effectLst/>
              </a:rPr>
              <a:t>.</a:t>
            </a:r>
            <a:r>
              <a:rPr lang="en-IN" dirty="0" err="1">
                <a:effectLst/>
              </a:rPr>
              <a:t>shape</a:t>
            </a:r>
            <a:r>
              <a:rPr lang="en-IN" dirty="0"/>
              <a:t> = ((1460, 81) </a:t>
            </a:r>
          </a:p>
          <a:p>
            <a:pPr>
              <a:lnSpc>
                <a:spcPct val="90000"/>
              </a:lnSpc>
              <a:buFont typeface="Wingdings" pitchFamily="2" charset="2"/>
              <a:buChar char="Ø"/>
            </a:pPr>
            <a:r>
              <a:rPr lang="en-IN" dirty="0" err="1"/>
              <a:t>T</a:t>
            </a:r>
            <a:r>
              <a:rPr lang="en-IN" u="none" strike="noStrike" dirty="0" err="1">
                <a:effectLst/>
              </a:rPr>
              <a:t>est</a:t>
            </a:r>
            <a:r>
              <a:rPr lang="en-IN" b="0" dirty="0" err="1">
                <a:effectLst/>
              </a:rPr>
              <a:t>.</a:t>
            </a:r>
            <a:r>
              <a:rPr lang="en-IN" dirty="0" err="1">
                <a:effectLst/>
              </a:rPr>
              <a:t>shape</a:t>
            </a:r>
            <a:r>
              <a:rPr lang="en-IN" dirty="0">
                <a:effectLst/>
              </a:rPr>
              <a:t> =</a:t>
            </a:r>
            <a:r>
              <a:rPr lang="en-IN" dirty="0"/>
              <a:t>(1459, 80))</a:t>
            </a:r>
            <a:endParaRPr lang="en-IN" dirty="0">
              <a:effectLst/>
            </a:endParaRPr>
          </a:p>
          <a:p>
            <a:pPr>
              <a:lnSpc>
                <a:spcPct val="90000"/>
              </a:lnSpc>
            </a:pPr>
            <a:endParaRPr lang="en-US" sz="2200" dirty="0"/>
          </a:p>
        </p:txBody>
      </p:sp>
      <p:sp>
        <p:nvSpPr>
          <p:cNvPr id="1086" name="Cross 1085">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E65F31-F02B-7688-2722-D485311E77FD}"/>
              </a:ext>
            </a:extLst>
          </p:cNvPr>
          <p:cNvSpPr txBox="1"/>
          <p:nvPr/>
        </p:nvSpPr>
        <p:spPr>
          <a:xfrm>
            <a:off x="5200650" y="6143835"/>
            <a:ext cx="1214438" cy="14052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615089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756471-E459-72D7-5FF4-803E5BF943AC}"/>
              </a:ext>
            </a:extLst>
          </p:cNvPr>
          <p:cNvSpPr>
            <a:spLocks noGrp="1"/>
          </p:cNvSpPr>
          <p:nvPr>
            <p:ph idx="1"/>
          </p:nvPr>
        </p:nvSpPr>
        <p:spPr>
          <a:xfrm>
            <a:off x="565150" y="2691638"/>
            <a:ext cx="4114799" cy="3188586"/>
          </a:xfrm>
        </p:spPr>
        <p:txBody>
          <a:bodyPr>
            <a:normAutofit/>
          </a:bodyPr>
          <a:lstStyle/>
          <a:p>
            <a:pPr marL="0" indent="0">
              <a:buNone/>
            </a:pPr>
            <a:r>
              <a:rPr lang="en-US" dirty="0"/>
              <a:t>Print a concise summary and descriptive statistics of the dataset.</a:t>
            </a:r>
          </a:p>
          <a:p>
            <a:pPr marL="0" indent="0">
              <a:buNone/>
            </a:pPr>
            <a:endParaRPr lang="en-US" dirty="0"/>
          </a:p>
        </p:txBody>
      </p:sp>
      <p:pic>
        <p:nvPicPr>
          <p:cNvPr id="6" name="Picture 5" descr="A table with numbers and letters&#10;&#10;Description automatically generated">
            <a:extLst>
              <a:ext uri="{FF2B5EF4-FFF2-40B4-BE49-F238E27FC236}">
                <a16:creationId xmlns:a16="http://schemas.microsoft.com/office/drawing/2014/main" id="{881F1970-598F-637A-9D70-A816141B6332}"/>
              </a:ext>
            </a:extLst>
          </p:cNvPr>
          <p:cNvPicPr>
            <a:picLocks noChangeAspect="1"/>
          </p:cNvPicPr>
          <p:nvPr/>
        </p:nvPicPr>
        <p:blipFill>
          <a:blip r:embed="rId2"/>
          <a:stretch>
            <a:fillRect/>
          </a:stretch>
        </p:blipFill>
        <p:spPr>
          <a:xfrm>
            <a:off x="4679948" y="332627"/>
            <a:ext cx="7285582" cy="6192745"/>
          </a:xfrm>
          <a:prstGeom prst="rect">
            <a:avLst/>
          </a:prstGeom>
        </p:spPr>
      </p:pic>
    </p:spTree>
    <p:extLst>
      <p:ext uri="{BB962C8B-B14F-4D97-AF65-F5344CB8AC3E}">
        <p14:creationId xmlns:p14="http://schemas.microsoft.com/office/powerpoint/2010/main" val="32413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39E1-1500-E4FF-D4D2-80AD337D2B15}"/>
              </a:ext>
            </a:extLst>
          </p:cNvPr>
          <p:cNvSpPr>
            <a:spLocks noGrp="1"/>
          </p:cNvSpPr>
          <p:nvPr>
            <p:ph type="title"/>
          </p:nvPr>
        </p:nvSpPr>
        <p:spPr>
          <a:xfrm>
            <a:off x="565149" y="1204721"/>
            <a:ext cx="5472909" cy="1446550"/>
          </a:xfrm>
        </p:spPr>
        <p:txBody>
          <a:bodyPr>
            <a:normAutofit/>
          </a:bodyPr>
          <a:lstStyle/>
          <a:p>
            <a:r>
              <a:rPr lang="en-US" dirty="0"/>
              <a:t>FEATURE ENGINEERING</a:t>
            </a:r>
          </a:p>
        </p:txBody>
      </p:sp>
      <p:pic>
        <p:nvPicPr>
          <p:cNvPr id="4" name="Picture 3">
            <a:extLst>
              <a:ext uri="{FF2B5EF4-FFF2-40B4-BE49-F238E27FC236}">
                <a16:creationId xmlns:a16="http://schemas.microsoft.com/office/drawing/2014/main" id="{CCD849C0-075D-716F-295C-9C5FCECA0E56}"/>
              </a:ext>
            </a:extLst>
          </p:cNvPr>
          <p:cNvPicPr>
            <a:picLocks noChangeAspect="1"/>
          </p:cNvPicPr>
          <p:nvPr/>
        </p:nvPicPr>
        <p:blipFill rotWithShape="1">
          <a:blip r:embed="rId2"/>
          <a:srcRect r="2182"/>
          <a:stretch/>
        </p:blipFill>
        <p:spPr>
          <a:xfrm>
            <a:off x="6917548" y="69804"/>
            <a:ext cx="4945275" cy="6718392"/>
          </a:xfrm>
          <a:prstGeom prst="rect">
            <a:avLst/>
          </a:prstGeom>
        </p:spPr>
      </p:pic>
      <p:graphicFrame>
        <p:nvGraphicFramePr>
          <p:cNvPr id="15" name="Content Placeholder 2">
            <a:extLst>
              <a:ext uri="{FF2B5EF4-FFF2-40B4-BE49-F238E27FC236}">
                <a16:creationId xmlns:a16="http://schemas.microsoft.com/office/drawing/2014/main" id="{DDB5ADB1-E054-B5BD-66DD-DC0EA36A829C}"/>
              </a:ext>
            </a:extLst>
          </p:cNvPr>
          <p:cNvGraphicFramePr>
            <a:graphicFrameLocks noGrp="1"/>
          </p:cNvGraphicFramePr>
          <p:nvPr>
            <p:ph idx="1"/>
          </p:nvPr>
        </p:nvGraphicFramePr>
        <p:xfrm>
          <a:off x="565150" y="2691638"/>
          <a:ext cx="5472909" cy="3188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246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9B68-736C-A42B-817F-F1A2881278FF}"/>
              </a:ext>
            </a:extLst>
          </p:cNvPr>
          <p:cNvSpPr>
            <a:spLocks noGrp="1"/>
          </p:cNvSpPr>
          <p:nvPr>
            <p:ph type="title"/>
          </p:nvPr>
        </p:nvSpPr>
        <p:spPr>
          <a:xfrm>
            <a:off x="565149" y="1204721"/>
            <a:ext cx="5472909" cy="1446550"/>
          </a:xfrm>
        </p:spPr>
        <p:txBody>
          <a:bodyPr>
            <a:normAutofit/>
          </a:bodyPr>
          <a:lstStyle/>
          <a:p>
            <a:r>
              <a:rPr lang="en-US" dirty="0"/>
              <a:t>DATA PREPARATION</a:t>
            </a:r>
          </a:p>
        </p:txBody>
      </p:sp>
      <p:sp>
        <p:nvSpPr>
          <p:cNvPr id="3" name="Content Placeholder 2">
            <a:extLst>
              <a:ext uri="{FF2B5EF4-FFF2-40B4-BE49-F238E27FC236}">
                <a16:creationId xmlns:a16="http://schemas.microsoft.com/office/drawing/2014/main" id="{EB2981E6-4EFD-1D93-A5B0-7AA6473BAA23}"/>
              </a:ext>
            </a:extLst>
          </p:cNvPr>
          <p:cNvSpPr>
            <a:spLocks noGrp="1"/>
          </p:cNvSpPr>
          <p:nvPr>
            <p:ph idx="1"/>
          </p:nvPr>
        </p:nvSpPr>
        <p:spPr>
          <a:xfrm>
            <a:off x="565150" y="2243138"/>
            <a:ext cx="5910512" cy="3637086"/>
          </a:xfrm>
        </p:spPr>
        <p:txBody>
          <a:bodyPr>
            <a:normAutofit/>
          </a:bodyPr>
          <a:lstStyle/>
          <a:p>
            <a:r>
              <a:rPr lang="en-IN" sz="2800" i="1" dirty="0"/>
              <a:t>D</a:t>
            </a:r>
            <a:r>
              <a:rPr lang="en-IN" sz="2800" b="0" i="1" dirty="0">
                <a:effectLst/>
              </a:rPr>
              <a:t>rop columns where number of null values is greater than 500</a:t>
            </a:r>
          </a:p>
          <a:p>
            <a:r>
              <a:rPr lang="en-IN" sz="2800" b="0" i="0" u="none" strike="noStrike" dirty="0">
                <a:effectLst/>
                <a:latin typeface="Inter"/>
              </a:rPr>
              <a:t>Removing features with less importance. </a:t>
            </a:r>
            <a:r>
              <a:rPr lang="en-IN" sz="2800" i="0" u="none" strike="noStrike" dirty="0">
                <a:effectLst/>
                <a:latin typeface="Inter"/>
              </a:rPr>
              <a:t>Less important features was selected by correlation score.</a:t>
            </a:r>
          </a:p>
          <a:p>
            <a:r>
              <a:rPr lang="en-IN" sz="2800" dirty="0">
                <a:latin typeface="Inter"/>
              </a:rPr>
              <a:t>C</a:t>
            </a:r>
            <a:r>
              <a:rPr lang="en-IN" sz="2800" b="0" i="0" u="none" strike="noStrike" dirty="0">
                <a:effectLst/>
                <a:latin typeface="Inter"/>
              </a:rPr>
              <a:t>heck for null values and </a:t>
            </a:r>
            <a:r>
              <a:rPr lang="en-IN" sz="2800" b="0" i="1" dirty="0">
                <a:effectLst/>
              </a:rPr>
              <a:t>filling null values.</a:t>
            </a:r>
            <a:endParaRPr lang="en-US" sz="2800" dirty="0"/>
          </a:p>
        </p:txBody>
      </p:sp>
      <p:pic>
        <p:nvPicPr>
          <p:cNvPr id="16" name="Picture 15" descr="Magnifying glass showing decling performance">
            <a:extLst>
              <a:ext uri="{FF2B5EF4-FFF2-40B4-BE49-F238E27FC236}">
                <a16:creationId xmlns:a16="http://schemas.microsoft.com/office/drawing/2014/main" id="{DC29E0A1-86F4-ACDB-AB3F-C192670F1F25}"/>
              </a:ext>
            </a:extLst>
          </p:cNvPr>
          <p:cNvPicPr>
            <a:picLocks noChangeAspect="1"/>
          </p:cNvPicPr>
          <p:nvPr/>
        </p:nvPicPr>
        <p:blipFill rotWithShape="1">
          <a:blip r:embed="rId2"/>
          <a:srcRect l="809" r="31372" b="-1"/>
          <a:stretch/>
        </p:blipFill>
        <p:spPr>
          <a:xfrm>
            <a:off x="6925062" y="1497220"/>
            <a:ext cx="4193286" cy="4127230"/>
          </a:xfrm>
          <a:prstGeom prst="rect">
            <a:avLst/>
          </a:prstGeom>
        </p:spPr>
      </p:pic>
    </p:spTree>
    <p:extLst>
      <p:ext uri="{BB962C8B-B14F-4D97-AF65-F5344CB8AC3E}">
        <p14:creationId xmlns:p14="http://schemas.microsoft.com/office/powerpoint/2010/main" val="92115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AC6B56A-7018-22B9-A8B2-0F61CD36E342}"/>
              </a:ext>
            </a:extLst>
          </p:cNvPr>
          <p:cNvSpPr>
            <a:spLocks noGrp="1"/>
          </p:cNvSpPr>
          <p:nvPr>
            <p:ph type="title"/>
          </p:nvPr>
        </p:nvSpPr>
        <p:spPr>
          <a:xfrm>
            <a:off x="565149" y="1204721"/>
            <a:ext cx="4114799" cy="1446550"/>
          </a:xfrm>
        </p:spPr>
        <p:txBody>
          <a:bodyPr>
            <a:normAutofit/>
          </a:bodyPr>
          <a:lstStyle/>
          <a:p>
            <a:r>
              <a:rPr lang="en-US" dirty="0"/>
              <a:t>EDA</a:t>
            </a:r>
          </a:p>
        </p:txBody>
      </p:sp>
      <p:sp>
        <p:nvSpPr>
          <p:cNvPr id="3" name="Content Placeholder 2">
            <a:extLst>
              <a:ext uri="{FF2B5EF4-FFF2-40B4-BE49-F238E27FC236}">
                <a16:creationId xmlns:a16="http://schemas.microsoft.com/office/drawing/2014/main" id="{2B962DE2-E7AA-2255-DFCC-C5BDE9663179}"/>
              </a:ext>
            </a:extLst>
          </p:cNvPr>
          <p:cNvSpPr>
            <a:spLocks noGrp="1"/>
          </p:cNvSpPr>
          <p:nvPr>
            <p:ph idx="1"/>
          </p:nvPr>
        </p:nvSpPr>
        <p:spPr>
          <a:xfrm>
            <a:off x="565150" y="2691638"/>
            <a:ext cx="4114799" cy="3188586"/>
          </a:xfrm>
        </p:spPr>
        <p:txBody>
          <a:bodyPr>
            <a:normAutofit/>
          </a:bodyPr>
          <a:lstStyle/>
          <a:p>
            <a:r>
              <a:rPr lang="en-IN" dirty="0">
                <a:latin typeface="Roboto" panose="02000000000000000000" pitchFamily="2" charset="0"/>
              </a:rPr>
              <a:t>Plot a scatter plot visualizing </a:t>
            </a:r>
            <a:r>
              <a:rPr lang="en-IN" dirty="0" err="1"/>
              <a:t>GrLivArea</a:t>
            </a:r>
            <a:r>
              <a:rPr lang="en-IN" dirty="0">
                <a:latin typeface="Roboto" panose="02000000000000000000" pitchFamily="2" charset="0"/>
              </a:rPr>
              <a:t> and   </a:t>
            </a:r>
            <a:r>
              <a:rPr lang="en-IN" dirty="0" err="1"/>
              <a:t>SalePrice</a:t>
            </a:r>
            <a:r>
              <a:rPr lang="en-IN" dirty="0"/>
              <a:t>.</a:t>
            </a:r>
          </a:p>
          <a:p>
            <a:r>
              <a:rPr lang="en-IN" dirty="0">
                <a:latin typeface="Roboto" panose="02000000000000000000" pitchFamily="2" charset="0"/>
              </a:rPr>
              <a:t>There are some odd values that saying Ground living area is bigger than </a:t>
            </a:r>
            <a:r>
              <a:rPr lang="en-IN" dirty="0"/>
              <a:t>4000</a:t>
            </a:r>
            <a:r>
              <a:rPr lang="en-IN" dirty="0">
                <a:latin typeface="Roboto" panose="02000000000000000000" pitchFamily="2" charset="0"/>
              </a:rPr>
              <a:t>. We will treat them as outliers.</a:t>
            </a:r>
          </a:p>
          <a:p>
            <a:endParaRPr lang="en-US" dirty="0"/>
          </a:p>
          <a:p>
            <a:endParaRPr lang="en-US" dirty="0"/>
          </a:p>
        </p:txBody>
      </p:sp>
      <p:pic>
        <p:nvPicPr>
          <p:cNvPr id="4" name="Picture 3">
            <a:extLst>
              <a:ext uri="{FF2B5EF4-FFF2-40B4-BE49-F238E27FC236}">
                <a16:creationId xmlns:a16="http://schemas.microsoft.com/office/drawing/2014/main" id="{D2698058-F6F9-8E04-319E-485AACF82A5A}"/>
              </a:ext>
            </a:extLst>
          </p:cNvPr>
          <p:cNvPicPr>
            <a:picLocks noChangeAspect="1"/>
          </p:cNvPicPr>
          <p:nvPr/>
        </p:nvPicPr>
        <p:blipFill>
          <a:blip r:embed="rId2"/>
          <a:stretch>
            <a:fillRect/>
          </a:stretch>
        </p:blipFill>
        <p:spPr>
          <a:xfrm>
            <a:off x="5496305" y="1497220"/>
            <a:ext cx="5712431" cy="4127230"/>
          </a:xfrm>
          <a:prstGeom prst="rect">
            <a:avLst/>
          </a:prstGeom>
        </p:spPr>
      </p:pic>
    </p:spTree>
    <p:extLst>
      <p:ext uri="{BB962C8B-B14F-4D97-AF65-F5344CB8AC3E}">
        <p14:creationId xmlns:p14="http://schemas.microsoft.com/office/powerpoint/2010/main" val="337909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D4AFC-9E68-E4A3-9406-30A31EA86B4B}"/>
              </a:ext>
            </a:extLst>
          </p:cNvPr>
          <p:cNvSpPr>
            <a:spLocks noGrp="1"/>
          </p:cNvSpPr>
          <p:nvPr>
            <p:ph idx="4294967295"/>
          </p:nvPr>
        </p:nvSpPr>
        <p:spPr>
          <a:xfrm>
            <a:off x="1519084" y="714375"/>
            <a:ext cx="9202993" cy="5165725"/>
          </a:xfrm>
        </p:spPr>
        <p:txBody>
          <a:bodyPr>
            <a:normAutofit lnSpcReduction="10000"/>
          </a:bodyPr>
          <a:lstStyle/>
          <a:p>
            <a:pPr marL="0" indent="0" algn="ctr">
              <a:buNone/>
            </a:pPr>
            <a:r>
              <a:rPr lang="en-IN" sz="2200" dirty="0">
                <a:latin typeface="Roboto" panose="02000000000000000000" pitchFamily="2" charset="0"/>
              </a:rPr>
              <a:t>P</a:t>
            </a:r>
            <a:r>
              <a:rPr lang="en-IN" sz="2200" b="0" i="0" u="none" strike="noStrike" dirty="0">
                <a:effectLst/>
                <a:latin typeface="Roboto" panose="02000000000000000000" pitchFamily="2" charset="0"/>
              </a:rPr>
              <a:t>lot another scatter plot visualizing </a:t>
            </a:r>
            <a:r>
              <a:rPr lang="en-IN" sz="2200" dirty="0" err="1"/>
              <a:t>LotArea</a:t>
            </a:r>
            <a:r>
              <a:rPr lang="en-IN" sz="2200" b="0" i="0" u="none" strike="noStrike" dirty="0">
                <a:effectLst/>
                <a:latin typeface="Roboto" panose="02000000000000000000" pitchFamily="2" charset="0"/>
              </a:rPr>
              <a:t> and </a:t>
            </a:r>
            <a:r>
              <a:rPr lang="en-IN" sz="2200" dirty="0" err="1"/>
              <a:t>SalePrice</a:t>
            </a:r>
            <a:r>
              <a:rPr lang="en-IN" sz="2200" dirty="0"/>
              <a:t>.</a:t>
            </a:r>
          </a:p>
          <a:p>
            <a:pPr marL="0" indent="0">
              <a:buNone/>
            </a:pPr>
            <a:endParaRPr lang="en-IN"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0" indent="0" algn="ctr">
              <a:buNone/>
            </a:pPr>
            <a:r>
              <a:rPr lang="en-IN" sz="2200" b="0" i="0" u="none" strike="noStrike" dirty="0">
                <a:effectLst/>
                <a:latin typeface="Roboto" panose="02000000000000000000" pitchFamily="2" charset="0"/>
              </a:rPr>
              <a:t>We will consider </a:t>
            </a:r>
            <a:r>
              <a:rPr lang="en-IN" sz="2200" dirty="0" err="1"/>
              <a:t>LotArea</a:t>
            </a:r>
            <a:r>
              <a:rPr lang="en-IN" sz="2200" b="0" i="0" u="none" strike="noStrike" dirty="0">
                <a:effectLst/>
                <a:latin typeface="Roboto" panose="02000000000000000000" pitchFamily="2" charset="0"/>
              </a:rPr>
              <a:t> greater than </a:t>
            </a:r>
            <a:r>
              <a:rPr lang="en-IN" sz="2200" dirty="0"/>
              <a:t>150000</a:t>
            </a:r>
            <a:r>
              <a:rPr lang="en-IN" sz="2200" b="0" i="0" u="none" strike="noStrike" dirty="0">
                <a:effectLst/>
                <a:latin typeface="Roboto" panose="02000000000000000000" pitchFamily="2" charset="0"/>
              </a:rPr>
              <a:t> as outliers.</a:t>
            </a:r>
            <a:endParaRPr lang="en-IN" sz="2200" dirty="0"/>
          </a:p>
          <a:p>
            <a:endParaRPr lang="en-US" sz="2200" dirty="0"/>
          </a:p>
        </p:txBody>
      </p:sp>
      <p:pic>
        <p:nvPicPr>
          <p:cNvPr id="6" name="Picture 5">
            <a:extLst>
              <a:ext uri="{FF2B5EF4-FFF2-40B4-BE49-F238E27FC236}">
                <a16:creationId xmlns:a16="http://schemas.microsoft.com/office/drawing/2014/main" id="{BB1B8878-FC2B-F9A9-CDC8-942A9FB34745}"/>
              </a:ext>
            </a:extLst>
          </p:cNvPr>
          <p:cNvPicPr>
            <a:picLocks noChangeAspect="1"/>
          </p:cNvPicPr>
          <p:nvPr/>
        </p:nvPicPr>
        <p:blipFill>
          <a:blip r:embed="rId2"/>
          <a:stretch>
            <a:fillRect/>
          </a:stretch>
        </p:blipFill>
        <p:spPr>
          <a:xfrm>
            <a:off x="2646003" y="1424015"/>
            <a:ext cx="5185391" cy="3746444"/>
          </a:xfrm>
          <a:prstGeom prst="rect">
            <a:avLst/>
          </a:prstGeom>
        </p:spPr>
      </p:pic>
    </p:spTree>
    <p:extLst>
      <p:ext uri="{BB962C8B-B14F-4D97-AF65-F5344CB8AC3E}">
        <p14:creationId xmlns:p14="http://schemas.microsoft.com/office/powerpoint/2010/main" val="1439364691"/>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470</TotalTime>
  <Words>914</Words>
  <Application>Microsoft Macintosh PowerPoint</Application>
  <PresentationFormat>Widescreen</PresentationFormat>
  <Paragraphs>105</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Courier New</vt:lpstr>
      <vt:lpstr>Inter</vt:lpstr>
      <vt:lpstr>Roboto</vt:lpstr>
      <vt:lpstr>Seaford Display</vt:lpstr>
      <vt:lpstr>Sylfaen</vt:lpstr>
      <vt:lpstr>System Font Regular</vt:lpstr>
      <vt:lpstr>Tenorite</vt:lpstr>
      <vt:lpstr>Wingdings</vt:lpstr>
      <vt:lpstr>MadridVTI</vt:lpstr>
      <vt:lpstr>Predicting House Prices - Advanced Regression Techniques </vt:lpstr>
      <vt:lpstr>PROBLEM STATEMENT</vt:lpstr>
      <vt:lpstr>IMPORTANCE OF ACCURATE PREDICTIONS IN REAL ESTATE</vt:lpstr>
      <vt:lpstr>DATASET USED </vt:lpstr>
      <vt:lpstr>PowerPoint Presentation</vt:lpstr>
      <vt:lpstr>FEATURE ENGINEERING</vt:lpstr>
      <vt:lpstr>DATA PREPARATION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PowerPoint Presentation</vt:lpstr>
      <vt:lpstr>PowerPoint Presentation</vt:lpstr>
      <vt:lpstr>PowerPoint Presentation</vt:lpstr>
      <vt:lpstr>MODEL BUILDING</vt:lpstr>
      <vt:lpstr>Why These Models Were Selected </vt:lpstr>
      <vt:lpstr>MODEL EVALUATION</vt:lpstr>
      <vt:lpstr>MODEL SELECTION </vt:lpstr>
      <vt:lpstr>Identify the best performing model </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 Advanced Regression Techniques </dc:title>
  <dc:creator>HARSHIKA SOFAT</dc:creator>
  <cp:lastModifiedBy>HARSHIKA SOFAT</cp:lastModifiedBy>
  <cp:revision>2</cp:revision>
  <dcterms:created xsi:type="dcterms:W3CDTF">2023-10-17T10:28:25Z</dcterms:created>
  <dcterms:modified xsi:type="dcterms:W3CDTF">2023-10-17T18:18:53Z</dcterms:modified>
</cp:coreProperties>
</file>