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Proxima Nova"/>
      <p:regular r:id="rId45"/>
      <p:bold r:id="rId46"/>
      <p:italic r:id="rId47"/>
      <p:boldItalic r:id="rId48"/>
    </p:embeddedFont>
    <p:embeddedFont>
      <p:font typeface="Roboto"/>
      <p:regular r:id="rId49"/>
      <p:bold r:id="rId50"/>
      <p:italic r:id="rId51"/>
      <p:boldItalic r:id="rId52"/>
    </p:embeddedFont>
    <p:embeddedFont>
      <p:font typeface="Quattrocento Sans"/>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QuattrocentoSans-regular.fntdata"/><Relationship Id="rId52" Type="http://schemas.openxmlformats.org/officeDocument/2006/relationships/font" Target="fonts/Roboto-boldItalic.fntdata"/><Relationship Id="rId11" Type="http://schemas.openxmlformats.org/officeDocument/2006/relationships/slide" Target="slides/slide7.xml"/><Relationship Id="rId55" Type="http://schemas.openxmlformats.org/officeDocument/2006/relationships/font" Target="fonts/QuattrocentoSans-italic.fntdata"/><Relationship Id="rId10" Type="http://schemas.openxmlformats.org/officeDocument/2006/relationships/slide" Target="slides/slide6.xml"/><Relationship Id="rId54"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Quattrocento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7a0417d27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7a0417d27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7a0417d27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7a0417d27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7a0417d27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7a0417d27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7a0417d27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a0417d27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7a0417d27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7a0417d27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a0417d27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a0417d27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a0417d27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a0417d27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a0417d27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a0417d27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7a0417d27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7a0417d27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7a0417d27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7a0417d27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8e48a09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8e48a09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78e48a09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78e48a09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9e27b1a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9e27b1a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7a0450d61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7a0450d61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78e48a09f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78e48a09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7a0450d61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7a0450d61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a0450d619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a0450d619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7a0450d619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7a0450d619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7a0450d61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7a0450d61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7a0450d619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7a0450d619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7a0450d619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7a0450d619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78e48a09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78e48a09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a49e977b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a49e977b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a49e977bc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a49e977bc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a49e977bc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a49e977bc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a49e977bc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a49e977bc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8e48a09f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78e48a09f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7a0450d619_2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7a0450d619_2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78e48a09f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78e48a09f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8e48a09f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78e48a09f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78e48a09f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78e48a09f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78e48a09f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78e48a09f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8e48a09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78e48a09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7a0417d2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7a0417d2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8e48a09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8e48a09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8ebff05e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8ebff05e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8e48a09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8e48a09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9e27b1a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9e27b1a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78e48a09f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78e48a09f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0" y="965800"/>
            <a:ext cx="7705800" cy="7926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spcBef>
                <a:spcPts val="0"/>
              </a:spcBef>
              <a:spcAft>
                <a:spcPts val="0"/>
              </a:spcAft>
              <a:buClr>
                <a:schemeClr val="lt1"/>
              </a:buClr>
              <a:buSzPts val="4000"/>
              <a:buNone/>
              <a:defRPr sz="4000">
                <a:solidFill>
                  <a:schemeClr val="lt1"/>
                </a:solidFill>
              </a:defRPr>
            </a:lvl2pPr>
            <a:lvl3pPr lvl="2">
              <a:spcBef>
                <a:spcPts val="0"/>
              </a:spcBef>
              <a:spcAft>
                <a:spcPts val="0"/>
              </a:spcAft>
              <a:buClr>
                <a:schemeClr val="lt1"/>
              </a:buClr>
              <a:buSzPts val="4000"/>
              <a:buNone/>
              <a:defRPr sz="4000">
                <a:solidFill>
                  <a:schemeClr val="lt1"/>
                </a:solidFill>
              </a:defRPr>
            </a:lvl3pPr>
            <a:lvl4pPr lvl="3">
              <a:spcBef>
                <a:spcPts val="0"/>
              </a:spcBef>
              <a:spcAft>
                <a:spcPts val="0"/>
              </a:spcAft>
              <a:buClr>
                <a:schemeClr val="lt1"/>
              </a:buClr>
              <a:buSzPts val="4000"/>
              <a:buNone/>
              <a:defRPr sz="4000">
                <a:solidFill>
                  <a:schemeClr val="lt1"/>
                </a:solidFill>
              </a:defRPr>
            </a:lvl4pPr>
            <a:lvl5pPr lvl="4">
              <a:spcBef>
                <a:spcPts val="0"/>
              </a:spcBef>
              <a:spcAft>
                <a:spcPts val="0"/>
              </a:spcAft>
              <a:buClr>
                <a:schemeClr val="lt1"/>
              </a:buClr>
              <a:buSzPts val="4000"/>
              <a:buNone/>
              <a:defRPr sz="4000">
                <a:solidFill>
                  <a:schemeClr val="lt1"/>
                </a:solidFill>
              </a:defRPr>
            </a:lvl5pPr>
            <a:lvl6pPr lvl="5">
              <a:spcBef>
                <a:spcPts val="0"/>
              </a:spcBef>
              <a:spcAft>
                <a:spcPts val="0"/>
              </a:spcAft>
              <a:buClr>
                <a:schemeClr val="lt1"/>
              </a:buClr>
              <a:buSzPts val="4000"/>
              <a:buNone/>
              <a:defRPr sz="4000">
                <a:solidFill>
                  <a:schemeClr val="lt1"/>
                </a:solidFill>
              </a:defRPr>
            </a:lvl6pPr>
            <a:lvl7pPr lvl="6">
              <a:spcBef>
                <a:spcPts val="0"/>
              </a:spcBef>
              <a:spcAft>
                <a:spcPts val="0"/>
              </a:spcAft>
              <a:buClr>
                <a:schemeClr val="lt1"/>
              </a:buClr>
              <a:buSzPts val="4000"/>
              <a:buNone/>
              <a:defRPr sz="4000">
                <a:solidFill>
                  <a:schemeClr val="lt1"/>
                </a:solidFill>
              </a:defRPr>
            </a:lvl7pPr>
            <a:lvl8pPr lvl="7">
              <a:spcBef>
                <a:spcPts val="0"/>
              </a:spcBef>
              <a:spcAft>
                <a:spcPts val="0"/>
              </a:spcAft>
              <a:buClr>
                <a:schemeClr val="lt1"/>
              </a:buClr>
              <a:buSzPts val="4000"/>
              <a:buNone/>
              <a:defRPr sz="4000">
                <a:solidFill>
                  <a:schemeClr val="lt1"/>
                </a:solidFill>
              </a:defRPr>
            </a:lvl8pPr>
            <a:lvl9pPr lvl="8">
              <a:spcBef>
                <a:spcPts val="0"/>
              </a:spcBef>
              <a:spcAft>
                <a:spcPts val="0"/>
              </a:spcAft>
              <a:buClr>
                <a:schemeClr val="lt1"/>
              </a:buClr>
              <a:buSzPts val="4000"/>
              <a:buNone/>
              <a:defRPr sz="4000">
                <a:solidFill>
                  <a:schemeClr val="lt1"/>
                </a:solidFill>
              </a:defRPr>
            </a:lvl9pPr>
          </a:lstStyle>
          <a:p/>
        </p:txBody>
      </p:sp>
      <p:sp>
        <p:nvSpPr>
          <p:cNvPr id="11" name="Google Shape;11;p2"/>
          <p:cNvSpPr txBox="1"/>
          <p:nvPr>
            <p:ph idx="1" type="subTitle"/>
          </p:nvPr>
        </p:nvSpPr>
        <p:spPr>
          <a:xfrm>
            <a:off x="311700" y="1838650"/>
            <a:ext cx="6476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2"/>
          <p:cNvCxnSpPr/>
          <p:nvPr/>
        </p:nvCxnSpPr>
        <p:spPr>
          <a:xfrm>
            <a:off x="395025" y="1831850"/>
            <a:ext cx="7344600" cy="0"/>
          </a:xfrm>
          <a:prstGeom prst="straightConnector1">
            <a:avLst/>
          </a:prstGeom>
          <a:noFill/>
          <a:ln cap="flat" cmpd="sng" w="9525">
            <a:solidFill>
              <a:schemeClr val="lt1"/>
            </a:solidFill>
            <a:prstDash val="solid"/>
            <a:round/>
            <a:headEnd len="med" w="med" type="none"/>
            <a:tailEnd len="med" w="med" type="none"/>
          </a:ln>
        </p:spPr>
      </p:cxnSp>
      <p:pic>
        <p:nvPicPr>
          <p:cNvPr descr="style3singlecolormid.png" id="14" name="Google Shape;14;p2"/>
          <p:cNvPicPr preferRelativeResize="0"/>
          <p:nvPr/>
        </p:nvPicPr>
        <p:blipFill>
          <a:blip r:embed="rId2">
            <a:alphaModFix/>
          </a:blip>
          <a:stretch>
            <a:fillRect/>
          </a:stretch>
        </p:blipFill>
        <p:spPr>
          <a:xfrm>
            <a:off x="395025" y="4094150"/>
            <a:ext cx="4813400" cy="962675"/>
          </a:xfrm>
          <a:prstGeom prst="rect">
            <a:avLst/>
          </a:prstGeom>
          <a:noFill/>
          <a:ln>
            <a:noFill/>
          </a:ln>
        </p:spPr>
      </p:pic>
      <p:pic>
        <p:nvPicPr>
          <p:cNvPr descr="strips_white.png" id="15" name="Google Shape;15;p2"/>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2"/>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rgbClr val="F3F3F3"/>
              </a:buClr>
              <a:buSzPts val="1800"/>
              <a:buNone/>
              <a:defRPr>
                <a:solidFill>
                  <a:srgbClr val="F3F3F3"/>
                </a:solidFill>
              </a:defRPr>
            </a:lvl1pPr>
          </a:lstStyle>
          <a:p/>
        </p:txBody>
      </p:sp>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latin typeface="Droid Sans"/>
                <a:ea typeface="Droid Sans"/>
                <a:cs typeface="Droid Sans"/>
                <a:sym typeface="Droid Sans"/>
              </a:rPr>
              <a:t>xx%</a:t>
            </a:r>
            <a:endParaRPr b="1" sz="12000">
              <a:latin typeface="Droid Sans"/>
              <a:ea typeface="Droid Sans"/>
              <a:cs typeface="Droid Sans"/>
              <a:sym typeface="Droid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2">
            <a:alphaModFix/>
          </a:blip>
          <a:stretch>
            <a:fillRect/>
          </a:stretch>
        </p:blipFill>
        <p:spPr>
          <a:xfrm>
            <a:off x="5005450" y="951000"/>
            <a:ext cx="3711525" cy="2783651"/>
          </a:xfrm>
          <a:prstGeom prst="rect">
            <a:avLst/>
          </a:prstGeom>
          <a:noFill/>
          <a:ln>
            <a:noFill/>
          </a:ln>
        </p:spPr>
      </p:pic>
      <p:cxnSp>
        <p:nvCxnSpPr>
          <p:cNvPr id="71" name="Google Shape;71;p14"/>
          <p:cNvCxnSpPr/>
          <p:nvPr/>
        </p:nvCxnSpPr>
        <p:spPr>
          <a:xfrm>
            <a:off x="4676250" y="386475"/>
            <a:ext cx="0" cy="4286700"/>
          </a:xfrm>
          <a:prstGeom prst="straightConnector1">
            <a:avLst/>
          </a:prstGeom>
          <a:noFill/>
          <a:ln cap="flat" cmpd="sng" w="9525">
            <a:solidFill>
              <a:srgbClr val="3EADA7"/>
            </a:solidFill>
            <a:prstDash val="solid"/>
            <a:round/>
            <a:headEnd len="med" w="med" type="none"/>
            <a:tailEnd len="med" w="med" type="none"/>
          </a:ln>
        </p:spPr>
      </p:cxnSp>
      <p:sp>
        <p:nvSpPr>
          <p:cNvPr id="72" name="Google Shape;72;p14"/>
          <p:cNvSpPr txBox="1"/>
          <p:nvPr>
            <p:ph type="title"/>
          </p:nvPr>
        </p:nvSpPr>
        <p:spPr>
          <a:xfrm>
            <a:off x="658375" y="1389900"/>
            <a:ext cx="3423600" cy="51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3" name="Google Shape;73;p14"/>
          <p:cNvSpPr txBox="1"/>
          <p:nvPr>
            <p:ph idx="1" type="subTitle"/>
          </p:nvPr>
        </p:nvSpPr>
        <p:spPr>
          <a:xfrm>
            <a:off x="658425" y="2574950"/>
            <a:ext cx="3423600" cy="17850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3"/>
          <p:cNvSpPr txBox="1"/>
          <p:nvPr>
            <p:ph type="title"/>
          </p:nvPr>
        </p:nvSpPr>
        <p:spPr>
          <a:xfrm>
            <a:off x="311700" y="1041825"/>
            <a:ext cx="8520600" cy="813300"/>
          </a:xfrm>
          <a:prstGeom prst="rect">
            <a:avLst/>
          </a:prstGeom>
        </p:spPr>
        <p:txBody>
          <a:bodyPr anchorCtr="0" anchor="t" bIns="91425" lIns="91425" spcFirstLastPara="1" rIns="91425" wrap="square" tIns="91425">
            <a:noAutofit/>
          </a:bodyPr>
          <a:lstStyle>
            <a:lvl1pPr lvl="0">
              <a:spcBef>
                <a:spcPts val="0"/>
              </a:spcBef>
              <a:spcAft>
                <a:spcPts val="0"/>
              </a:spcAft>
              <a:buNone/>
              <a:defRPr b="1" sz="3600">
                <a:latin typeface="Proxima Nova"/>
                <a:ea typeface="Proxima Nova"/>
                <a:cs typeface="Proxima Nova"/>
                <a:sym typeface="Proxima Nova"/>
              </a:defRPr>
            </a:lvl1pPr>
            <a:lvl2pPr lvl="1">
              <a:spcBef>
                <a:spcPts val="0"/>
              </a:spcBef>
              <a:spcAft>
                <a:spcPts val="0"/>
              </a:spcAft>
              <a:buNone/>
              <a:defRPr>
                <a:latin typeface="Proxima Nova"/>
                <a:ea typeface="Proxima Nova"/>
                <a:cs typeface="Proxima Nova"/>
                <a:sym typeface="Proxima Nova"/>
              </a:defRPr>
            </a:lvl2pPr>
            <a:lvl3pPr lvl="2">
              <a:spcBef>
                <a:spcPts val="0"/>
              </a:spcBef>
              <a:spcAft>
                <a:spcPts val="0"/>
              </a:spcAft>
              <a:buNone/>
              <a:defRPr>
                <a:latin typeface="Proxima Nova"/>
                <a:ea typeface="Proxima Nova"/>
                <a:cs typeface="Proxima Nova"/>
                <a:sym typeface="Proxima Nova"/>
              </a:defRPr>
            </a:lvl3pPr>
            <a:lvl4pPr lvl="3">
              <a:spcBef>
                <a:spcPts val="0"/>
              </a:spcBef>
              <a:spcAft>
                <a:spcPts val="0"/>
              </a:spcAft>
              <a:buNone/>
              <a:defRPr>
                <a:latin typeface="Proxima Nova"/>
                <a:ea typeface="Proxima Nova"/>
                <a:cs typeface="Proxima Nova"/>
                <a:sym typeface="Proxima Nova"/>
              </a:defRPr>
            </a:lvl4pPr>
            <a:lvl5pPr lvl="4">
              <a:spcBef>
                <a:spcPts val="0"/>
              </a:spcBef>
              <a:spcAft>
                <a:spcPts val="0"/>
              </a:spcAft>
              <a:buNone/>
              <a:defRPr>
                <a:latin typeface="Proxima Nova"/>
                <a:ea typeface="Proxima Nova"/>
                <a:cs typeface="Proxima Nova"/>
                <a:sym typeface="Proxima Nova"/>
              </a:defRPr>
            </a:lvl5pPr>
            <a:lvl6pPr lvl="5">
              <a:spcBef>
                <a:spcPts val="0"/>
              </a:spcBef>
              <a:spcAft>
                <a:spcPts val="0"/>
              </a:spcAft>
              <a:buNone/>
              <a:defRPr>
                <a:latin typeface="Proxima Nova"/>
                <a:ea typeface="Proxima Nova"/>
                <a:cs typeface="Proxima Nova"/>
                <a:sym typeface="Proxima Nova"/>
              </a:defRPr>
            </a:lvl6pPr>
            <a:lvl7pPr lvl="6">
              <a:spcBef>
                <a:spcPts val="0"/>
              </a:spcBef>
              <a:spcAft>
                <a:spcPts val="0"/>
              </a:spcAft>
              <a:buNone/>
              <a:defRPr>
                <a:latin typeface="Proxima Nova"/>
                <a:ea typeface="Proxima Nova"/>
                <a:cs typeface="Proxima Nova"/>
                <a:sym typeface="Proxima Nova"/>
              </a:defRPr>
            </a:lvl7pPr>
            <a:lvl8pPr lvl="7">
              <a:spcBef>
                <a:spcPts val="0"/>
              </a:spcBef>
              <a:spcAft>
                <a:spcPts val="0"/>
              </a:spcAft>
              <a:buNone/>
              <a:defRPr>
                <a:latin typeface="Proxima Nova"/>
                <a:ea typeface="Proxima Nova"/>
                <a:cs typeface="Proxima Nova"/>
                <a:sym typeface="Proxima Nova"/>
              </a:defRPr>
            </a:lvl8pPr>
            <a:lvl9pPr lvl="8">
              <a:spcBef>
                <a:spcPts val="0"/>
              </a:spcBef>
              <a:spcAft>
                <a:spcPts val="0"/>
              </a:spcAft>
              <a:buNone/>
              <a:defRPr>
                <a:latin typeface="Proxima Nova"/>
                <a:ea typeface="Proxima Nova"/>
                <a:cs typeface="Proxima Nova"/>
                <a:sym typeface="Proxima Nova"/>
              </a:defRPr>
            </a:lvl9pPr>
          </a:lstStyle>
          <a:p/>
        </p:txBody>
      </p:sp>
      <p:pic>
        <p:nvPicPr>
          <p:cNvPr descr="style3colormid.png" id="18" name="Google Shape;18;p3"/>
          <p:cNvPicPr preferRelativeResize="0"/>
          <p:nvPr/>
        </p:nvPicPr>
        <p:blipFill>
          <a:blip r:embed="rId2">
            <a:alphaModFix/>
          </a:blip>
          <a:stretch>
            <a:fillRect/>
          </a:stretch>
        </p:blipFill>
        <p:spPr>
          <a:xfrm>
            <a:off x="76200" y="4150625"/>
            <a:ext cx="4828025" cy="965600"/>
          </a:xfrm>
          <a:prstGeom prst="rect">
            <a:avLst/>
          </a:prstGeom>
          <a:noFill/>
          <a:ln>
            <a:noFill/>
          </a:ln>
        </p:spPr>
      </p:pic>
      <p:sp>
        <p:nvSpPr>
          <p:cNvPr id="19" name="Google Shape;19;p3"/>
          <p:cNvSpPr txBox="1"/>
          <p:nvPr>
            <p:ph idx="2" type="title"/>
          </p:nvPr>
        </p:nvSpPr>
        <p:spPr>
          <a:xfrm>
            <a:off x="311700" y="1841000"/>
            <a:ext cx="8520600" cy="813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latin typeface="Proxima Nova"/>
                <a:ea typeface="Proxima Nova"/>
                <a:cs typeface="Proxima Nova"/>
                <a:sym typeface="Proxima Nova"/>
              </a:defRPr>
            </a:lvl1pPr>
            <a:lvl2pPr lvl="1" rtl="0">
              <a:spcBef>
                <a:spcPts val="0"/>
              </a:spcBef>
              <a:spcAft>
                <a:spcPts val="0"/>
              </a:spcAft>
              <a:buNone/>
              <a:defRPr sz="2400">
                <a:latin typeface="Proxima Nova"/>
                <a:ea typeface="Proxima Nova"/>
                <a:cs typeface="Proxima Nova"/>
                <a:sym typeface="Proxima Nova"/>
              </a:defRPr>
            </a:lvl2pPr>
            <a:lvl3pPr lvl="2" rtl="0">
              <a:spcBef>
                <a:spcPts val="0"/>
              </a:spcBef>
              <a:spcAft>
                <a:spcPts val="0"/>
              </a:spcAft>
              <a:buNone/>
              <a:defRPr sz="2400">
                <a:latin typeface="Proxima Nova"/>
                <a:ea typeface="Proxima Nova"/>
                <a:cs typeface="Proxima Nova"/>
                <a:sym typeface="Proxima Nova"/>
              </a:defRPr>
            </a:lvl3pPr>
            <a:lvl4pPr lvl="3" rtl="0">
              <a:spcBef>
                <a:spcPts val="0"/>
              </a:spcBef>
              <a:spcAft>
                <a:spcPts val="0"/>
              </a:spcAft>
              <a:buNone/>
              <a:defRPr sz="2400">
                <a:latin typeface="Proxima Nova"/>
                <a:ea typeface="Proxima Nova"/>
                <a:cs typeface="Proxima Nova"/>
                <a:sym typeface="Proxima Nova"/>
              </a:defRPr>
            </a:lvl4pPr>
            <a:lvl5pPr lvl="4" rtl="0">
              <a:spcBef>
                <a:spcPts val="0"/>
              </a:spcBef>
              <a:spcAft>
                <a:spcPts val="0"/>
              </a:spcAft>
              <a:buNone/>
              <a:defRPr sz="2400">
                <a:latin typeface="Proxima Nova"/>
                <a:ea typeface="Proxima Nova"/>
                <a:cs typeface="Proxima Nova"/>
                <a:sym typeface="Proxima Nova"/>
              </a:defRPr>
            </a:lvl5pPr>
            <a:lvl6pPr lvl="5" rtl="0">
              <a:spcBef>
                <a:spcPts val="0"/>
              </a:spcBef>
              <a:spcAft>
                <a:spcPts val="0"/>
              </a:spcAft>
              <a:buNone/>
              <a:defRPr sz="2400">
                <a:latin typeface="Proxima Nova"/>
                <a:ea typeface="Proxima Nova"/>
                <a:cs typeface="Proxima Nova"/>
                <a:sym typeface="Proxima Nova"/>
              </a:defRPr>
            </a:lvl6pPr>
            <a:lvl7pPr lvl="6" rtl="0">
              <a:spcBef>
                <a:spcPts val="0"/>
              </a:spcBef>
              <a:spcAft>
                <a:spcPts val="0"/>
              </a:spcAft>
              <a:buNone/>
              <a:defRPr sz="2400">
                <a:latin typeface="Proxima Nova"/>
                <a:ea typeface="Proxima Nova"/>
                <a:cs typeface="Proxima Nova"/>
                <a:sym typeface="Proxima Nova"/>
              </a:defRPr>
            </a:lvl7pPr>
            <a:lvl8pPr lvl="7" rtl="0">
              <a:spcBef>
                <a:spcPts val="0"/>
              </a:spcBef>
              <a:spcAft>
                <a:spcPts val="0"/>
              </a:spcAft>
              <a:buNone/>
              <a:defRPr sz="2400">
                <a:latin typeface="Proxima Nova"/>
                <a:ea typeface="Proxima Nova"/>
                <a:cs typeface="Proxima Nova"/>
                <a:sym typeface="Proxima Nova"/>
              </a:defRPr>
            </a:lvl8pPr>
            <a:lvl9pPr lvl="8" rtl="0">
              <a:spcBef>
                <a:spcPts val="0"/>
              </a:spcBef>
              <a:spcAft>
                <a:spcPts val="0"/>
              </a:spcAft>
              <a:buNone/>
              <a:defRPr sz="2400">
                <a:latin typeface="Proxima Nova"/>
                <a:ea typeface="Proxima Nova"/>
                <a:cs typeface="Proxima Nova"/>
                <a:sym typeface="Proxima Nova"/>
              </a:defRPr>
            </a:lvl9pPr>
          </a:lstStyle>
          <a:p/>
        </p:txBody>
      </p:sp>
      <p:cxnSp>
        <p:nvCxnSpPr>
          <p:cNvPr id="20" name="Google Shape;20;p3"/>
          <p:cNvCxnSpPr/>
          <p:nvPr/>
        </p:nvCxnSpPr>
        <p:spPr>
          <a:xfrm>
            <a:off x="380400" y="1799550"/>
            <a:ext cx="7929600" cy="43800"/>
          </a:xfrm>
          <a:prstGeom prst="straightConnector1">
            <a:avLst/>
          </a:prstGeom>
          <a:noFill/>
          <a:ln cap="flat" cmpd="sng" w="9525">
            <a:solidFill>
              <a:srgbClr val="3EADA7"/>
            </a:solidFill>
            <a:prstDash val="solid"/>
            <a:round/>
            <a:headEnd len="med" w="med" type="none"/>
            <a:tailEnd len="med" w="med" type="none"/>
          </a:ln>
        </p:spPr>
      </p:cxnSp>
      <p:pic>
        <p:nvPicPr>
          <p:cNvPr descr="strips_color.png" id="21" name="Google Shape;21;p3"/>
          <p:cNvPicPr preferRelativeResize="0"/>
          <p:nvPr/>
        </p:nvPicPr>
        <p:blipFill>
          <a:blip r:embed="rId3">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4"/>
          <p:cNvSpPr txBox="1"/>
          <p:nvPr>
            <p:ph type="title"/>
          </p:nvPr>
        </p:nvSpPr>
        <p:spPr>
          <a:xfrm>
            <a:off x="311700" y="20362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Font typeface="Proxima Nova"/>
              <a:buNone/>
              <a:defRPr sz="3600">
                <a:latin typeface="Proxima Nova"/>
                <a:ea typeface="Proxima Nova"/>
                <a:cs typeface="Proxima Nova"/>
                <a:sym typeface="Proxima Nova"/>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5"/>
          <p:cNvCxnSpPr/>
          <p:nvPr/>
        </p:nvCxnSpPr>
        <p:spPr>
          <a:xfrm>
            <a:off x="248725" y="848575"/>
            <a:ext cx="8602800" cy="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Font typeface="Proxima Nova"/>
              <a:buNone/>
              <a:defRPr>
                <a:latin typeface="Proxima Nova"/>
                <a:ea typeface="Proxima Nova"/>
                <a:cs typeface="Proxima Nova"/>
                <a:sym typeface="Proxima Nova"/>
              </a:defRPr>
            </a:lvl1pPr>
            <a:lvl2pPr lvl="1">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6"/>
          <p:cNvCxnSpPr/>
          <p:nvPr/>
        </p:nvCxnSpPr>
        <p:spPr>
          <a:xfrm flipH="1" rot="10800000">
            <a:off x="336500" y="848650"/>
            <a:ext cx="8412600" cy="438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4032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roxima Nova"/>
              <a:buNone/>
              <a:defRPr sz="2400">
                <a:latin typeface="Proxima Nova"/>
                <a:ea typeface="Proxima Nova"/>
                <a:cs typeface="Proxima Nova"/>
                <a:sym typeface="Proxima Nova"/>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7"/>
          <p:cNvCxnSpPr/>
          <p:nvPr/>
        </p:nvCxnSpPr>
        <p:spPr>
          <a:xfrm>
            <a:off x="292600" y="1331375"/>
            <a:ext cx="2823600" cy="29100"/>
          </a:xfrm>
          <a:prstGeom prst="straightConnector1">
            <a:avLst/>
          </a:prstGeom>
          <a:noFill/>
          <a:ln cap="flat" cmpd="sng" w="9525">
            <a:solidFill>
              <a:srgbClr val="3EADA7"/>
            </a:solidFill>
            <a:prstDash val="solid"/>
            <a:round/>
            <a:headEnd len="med" w="med" type="none"/>
            <a:tailEnd len="med" w="med" type="none"/>
          </a:ln>
        </p:spPr>
      </p:cxnSp>
      <p:sp>
        <p:nvSpPr>
          <p:cNvPr id="39" name="Google Shape;39;p7"/>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spcBef>
                <a:spcPts val="0"/>
              </a:spcBef>
              <a:spcAft>
                <a:spcPts val="0"/>
              </a:spcAft>
              <a:buSzPts val="4800"/>
              <a:buFont typeface="Proxima Nova"/>
              <a:buNone/>
              <a:defRPr sz="4800">
                <a:latin typeface="Proxima Nova"/>
                <a:ea typeface="Proxima Nova"/>
                <a:cs typeface="Proxima Nova"/>
                <a:sym typeface="Proxima Nova"/>
              </a:defRPr>
            </a:lvl2pPr>
            <a:lvl3pPr lvl="2">
              <a:spcBef>
                <a:spcPts val="0"/>
              </a:spcBef>
              <a:spcAft>
                <a:spcPts val="0"/>
              </a:spcAft>
              <a:buSzPts val="4800"/>
              <a:buFont typeface="Proxima Nova"/>
              <a:buNone/>
              <a:defRPr sz="4800">
                <a:latin typeface="Proxima Nova"/>
                <a:ea typeface="Proxima Nova"/>
                <a:cs typeface="Proxima Nova"/>
                <a:sym typeface="Proxima Nova"/>
              </a:defRPr>
            </a:lvl3pPr>
            <a:lvl4pPr lvl="3">
              <a:spcBef>
                <a:spcPts val="0"/>
              </a:spcBef>
              <a:spcAft>
                <a:spcPts val="0"/>
              </a:spcAft>
              <a:buSzPts val="4800"/>
              <a:buFont typeface="Proxima Nova"/>
              <a:buNone/>
              <a:defRPr sz="4800">
                <a:latin typeface="Proxima Nova"/>
                <a:ea typeface="Proxima Nova"/>
                <a:cs typeface="Proxima Nova"/>
                <a:sym typeface="Proxima Nova"/>
              </a:defRPr>
            </a:lvl4pPr>
            <a:lvl5pPr lvl="4">
              <a:spcBef>
                <a:spcPts val="0"/>
              </a:spcBef>
              <a:spcAft>
                <a:spcPts val="0"/>
              </a:spcAft>
              <a:buSzPts val="4800"/>
              <a:buFont typeface="Proxima Nova"/>
              <a:buNone/>
              <a:defRPr sz="4800">
                <a:latin typeface="Proxima Nova"/>
                <a:ea typeface="Proxima Nova"/>
                <a:cs typeface="Proxima Nova"/>
                <a:sym typeface="Proxima Nova"/>
              </a:defRPr>
            </a:lvl5pPr>
            <a:lvl6pPr lvl="5">
              <a:spcBef>
                <a:spcPts val="0"/>
              </a:spcBef>
              <a:spcAft>
                <a:spcPts val="0"/>
              </a:spcAft>
              <a:buSzPts val="4800"/>
              <a:buFont typeface="Proxima Nova"/>
              <a:buNone/>
              <a:defRPr sz="4800">
                <a:latin typeface="Proxima Nova"/>
                <a:ea typeface="Proxima Nova"/>
                <a:cs typeface="Proxima Nova"/>
                <a:sym typeface="Proxima Nova"/>
              </a:defRPr>
            </a:lvl6pPr>
            <a:lvl7pPr lvl="6">
              <a:spcBef>
                <a:spcPts val="0"/>
              </a:spcBef>
              <a:spcAft>
                <a:spcPts val="0"/>
              </a:spcAft>
              <a:buSzPts val="4800"/>
              <a:buFont typeface="Proxima Nova"/>
              <a:buNone/>
              <a:defRPr sz="4800">
                <a:latin typeface="Proxima Nova"/>
                <a:ea typeface="Proxima Nova"/>
                <a:cs typeface="Proxima Nova"/>
                <a:sym typeface="Proxima Nova"/>
              </a:defRPr>
            </a:lvl7pPr>
            <a:lvl8pPr lvl="7">
              <a:spcBef>
                <a:spcPts val="0"/>
              </a:spcBef>
              <a:spcAft>
                <a:spcPts val="0"/>
              </a:spcAft>
              <a:buSzPts val="4800"/>
              <a:buFont typeface="Proxima Nova"/>
              <a:buNone/>
              <a:defRPr sz="4800">
                <a:latin typeface="Proxima Nova"/>
                <a:ea typeface="Proxima Nova"/>
                <a:cs typeface="Proxima Nova"/>
                <a:sym typeface="Proxima Nova"/>
              </a:defRPr>
            </a:lvl8pPr>
            <a:lvl9pPr lvl="8">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rtl="0">
              <a:spcBef>
                <a:spcPts val="0"/>
              </a:spcBef>
              <a:spcAft>
                <a:spcPts val="0"/>
              </a:spcAft>
              <a:buSzPts val="4800"/>
              <a:buFont typeface="Proxima Nova"/>
              <a:buNone/>
              <a:defRPr sz="4800">
                <a:latin typeface="Proxima Nova"/>
                <a:ea typeface="Proxima Nova"/>
                <a:cs typeface="Proxima Nova"/>
                <a:sym typeface="Proxima Nova"/>
              </a:defRPr>
            </a:lvl2pPr>
            <a:lvl3pPr lvl="2" rtl="0">
              <a:spcBef>
                <a:spcPts val="0"/>
              </a:spcBef>
              <a:spcAft>
                <a:spcPts val="0"/>
              </a:spcAft>
              <a:buSzPts val="4800"/>
              <a:buFont typeface="Proxima Nova"/>
              <a:buNone/>
              <a:defRPr sz="4800">
                <a:latin typeface="Proxima Nova"/>
                <a:ea typeface="Proxima Nova"/>
                <a:cs typeface="Proxima Nova"/>
                <a:sym typeface="Proxima Nova"/>
              </a:defRPr>
            </a:lvl3pPr>
            <a:lvl4pPr lvl="3" rtl="0">
              <a:spcBef>
                <a:spcPts val="0"/>
              </a:spcBef>
              <a:spcAft>
                <a:spcPts val="0"/>
              </a:spcAft>
              <a:buSzPts val="4800"/>
              <a:buFont typeface="Proxima Nova"/>
              <a:buNone/>
              <a:defRPr sz="4800">
                <a:latin typeface="Proxima Nova"/>
                <a:ea typeface="Proxima Nova"/>
                <a:cs typeface="Proxima Nova"/>
                <a:sym typeface="Proxima Nova"/>
              </a:defRPr>
            </a:lvl4pPr>
            <a:lvl5pPr lvl="4" rtl="0">
              <a:spcBef>
                <a:spcPts val="0"/>
              </a:spcBef>
              <a:spcAft>
                <a:spcPts val="0"/>
              </a:spcAft>
              <a:buSzPts val="4800"/>
              <a:buFont typeface="Proxima Nova"/>
              <a:buNone/>
              <a:defRPr sz="4800">
                <a:latin typeface="Proxima Nova"/>
                <a:ea typeface="Proxima Nova"/>
                <a:cs typeface="Proxima Nova"/>
                <a:sym typeface="Proxima Nova"/>
              </a:defRPr>
            </a:lvl5pPr>
            <a:lvl6pPr lvl="5" rtl="0">
              <a:spcBef>
                <a:spcPts val="0"/>
              </a:spcBef>
              <a:spcAft>
                <a:spcPts val="0"/>
              </a:spcAft>
              <a:buSzPts val="4800"/>
              <a:buFont typeface="Proxima Nova"/>
              <a:buNone/>
              <a:defRPr sz="4800">
                <a:latin typeface="Proxima Nova"/>
                <a:ea typeface="Proxima Nova"/>
                <a:cs typeface="Proxima Nova"/>
                <a:sym typeface="Proxima Nova"/>
              </a:defRPr>
            </a:lvl6pPr>
            <a:lvl7pPr lvl="6" rtl="0">
              <a:spcBef>
                <a:spcPts val="0"/>
              </a:spcBef>
              <a:spcAft>
                <a:spcPts val="0"/>
              </a:spcAft>
              <a:buSzPts val="4800"/>
              <a:buFont typeface="Proxima Nova"/>
              <a:buNone/>
              <a:defRPr sz="4800">
                <a:latin typeface="Proxima Nova"/>
                <a:ea typeface="Proxima Nova"/>
                <a:cs typeface="Proxima Nova"/>
                <a:sym typeface="Proxima Nova"/>
              </a:defRPr>
            </a:lvl7pPr>
            <a:lvl8pPr lvl="7" rtl="0">
              <a:spcBef>
                <a:spcPts val="0"/>
              </a:spcBef>
              <a:spcAft>
                <a:spcPts val="0"/>
              </a:spcAft>
              <a:buSzPts val="4800"/>
              <a:buFont typeface="Proxima Nova"/>
              <a:buNone/>
              <a:defRPr sz="4800">
                <a:latin typeface="Proxima Nova"/>
                <a:ea typeface="Proxima Nova"/>
                <a:cs typeface="Proxima Nova"/>
                <a:sym typeface="Proxima Nova"/>
              </a:defRPr>
            </a:lvl8pPr>
            <a:lvl9pPr lvl="8" rtl="0">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9"/>
          <p:cNvPicPr preferRelativeResize="0"/>
          <p:nvPr/>
        </p:nvPicPr>
        <p:blipFill>
          <a:blip r:embed="rId2">
            <a:alphaModFix/>
          </a:blip>
          <a:stretch>
            <a:fillRect/>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Font typeface="Proxima Nova"/>
              <a:buNone/>
              <a:defRPr sz="4200">
                <a:latin typeface="Proxima Nova"/>
                <a:ea typeface="Proxima Nova"/>
                <a:cs typeface="Proxima Nova"/>
                <a:sym typeface="Proxima Nova"/>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0"/>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0"/>
          <p:cNvCxnSpPr/>
          <p:nvPr/>
        </p:nvCxnSpPr>
        <p:spPr>
          <a:xfrm flipH="1" rot="10800000">
            <a:off x="1638600" y="2691925"/>
            <a:ext cx="1302000" cy="14700"/>
          </a:xfrm>
          <a:prstGeom prst="straightConnector1">
            <a:avLst/>
          </a:prstGeom>
          <a:noFill/>
          <a:ln cap="flat" cmpd="sng" w="9525">
            <a:solidFill>
              <a:srgbClr val="3EADA7"/>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1.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0.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arxiv.org/ftp/arxiv/papers/2204/2204.00721.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7.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2.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40.png"/><Relationship Id="rId4"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arxiv.org/pdf/2101.01904.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colab.research.google.com/drive/1dzeey5A714mJpZGlQitbIgWFOUtIKHK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311700" y="554450"/>
            <a:ext cx="8488800" cy="120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CELESTE </a:t>
            </a:r>
            <a:endParaRPr/>
          </a:p>
          <a:p>
            <a:pPr indent="0" lvl="0" marL="0" rtl="0" algn="l">
              <a:spcBef>
                <a:spcPts val="0"/>
              </a:spcBef>
              <a:spcAft>
                <a:spcPts val="0"/>
              </a:spcAft>
              <a:buNone/>
            </a:pPr>
            <a:r>
              <a:rPr lang="en" sz="3000"/>
              <a:t>Exoplanet Detection Using Machine Learning</a:t>
            </a:r>
            <a:endParaRPr sz="3000"/>
          </a:p>
        </p:txBody>
      </p:sp>
      <p:sp>
        <p:nvSpPr>
          <p:cNvPr id="79" name="Google Shape;79;p15"/>
          <p:cNvSpPr txBox="1"/>
          <p:nvPr>
            <p:ph idx="1" type="subTitle"/>
          </p:nvPr>
        </p:nvSpPr>
        <p:spPr>
          <a:xfrm>
            <a:off x="1113900" y="1921200"/>
            <a:ext cx="64767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Machine Learning - CSE 343</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40000"/>
              </a:lnSpc>
              <a:spcBef>
                <a:spcPts val="1200"/>
              </a:spcBef>
              <a:spcAft>
                <a:spcPts val="0"/>
              </a:spcAft>
              <a:buNone/>
            </a:pPr>
            <a:r>
              <a:rPr b="1" lang="en" sz="1500">
                <a:solidFill>
                  <a:schemeClr val="dk1"/>
                </a:solidFill>
              </a:rPr>
              <a:t>If the flags are 1, it's definitely not a planet. </a:t>
            </a:r>
            <a:endParaRPr b="1" sz="1500">
              <a:solidFill>
                <a:schemeClr val="dk1"/>
              </a:solidFill>
            </a:endParaRPr>
          </a:p>
          <a:p>
            <a:pPr indent="0" lvl="0" marL="0" rtl="0" algn="l">
              <a:lnSpc>
                <a:spcPct val="140000"/>
              </a:lnSpc>
              <a:spcBef>
                <a:spcPts val="1200"/>
              </a:spcBef>
              <a:spcAft>
                <a:spcPts val="0"/>
              </a:spcAft>
              <a:buClr>
                <a:schemeClr val="dk1"/>
              </a:buClr>
              <a:buSzPts val="1100"/>
              <a:buFont typeface="Arial"/>
              <a:buNone/>
            </a:pPr>
            <a:r>
              <a:rPr b="1" lang="en" sz="1500">
                <a:solidFill>
                  <a:schemeClr val="dk1"/>
                </a:solidFill>
              </a:rPr>
              <a:t>If the flags are 0, 25% of the time it's a planet.</a:t>
            </a:r>
            <a:endParaRPr b="1" sz="1500">
              <a:solidFill>
                <a:schemeClr val="dk1"/>
              </a:solidFill>
            </a:endParaRPr>
          </a:p>
          <a:p>
            <a:pPr indent="0" lvl="0" marL="0" rtl="0" algn="l">
              <a:spcBef>
                <a:spcPts val="200"/>
              </a:spcBef>
              <a:spcAft>
                <a:spcPts val="1600"/>
              </a:spcAft>
              <a:buNone/>
            </a:pPr>
            <a:r>
              <a:t/>
            </a:r>
            <a:endParaRPr b="1" sz="1500">
              <a:solidFill>
                <a:schemeClr val="dk1"/>
              </a:solidFill>
            </a:endParaRPr>
          </a:p>
        </p:txBody>
      </p:sp>
      <p:pic>
        <p:nvPicPr>
          <p:cNvPr id="136" name="Google Shape;136;p24"/>
          <p:cNvPicPr preferRelativeResize="0"/>
          <p:nvPr/>
        </p:nvPicPr>
        <p:blipFill>
          <a:blip r:embed="rId3">
            <a:alphaModFix/>
          </a:blip>
          <a:stretch>
            <a:fillRect/>
          </a:stretch>
        </p:blipFill>
        <p:spPr>
          <a:xfrm>
            <a:off x="4779134" y="1046300"/>
            <a:ext cx="4031291" cy="37788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   </a:t>
            </a:r>
            <a:r>
              <a:rPr b="1" lang="en">
                <a:solidFill>
                  <a:schemeClr val="dk1"/>
                </a:solidFill>
              </a:rPr>
              <a:t>koi_period </a:t>
            </a:r>
            <a:endParaRPr b="1">
              <a:solidFill>
                <a:schemeClr val="dk1"/>
              </a:solidFill>
            </a:endParaRPr>
          </a:p>
          <a:p>
            <a:pPr indent="0" lvl="0" marL="0" rtl="0" algn="l">
              <a:spcBef>
                <a:spcPts val="1600"/>
              </a:spcBef>
              <a:spcAft>
                <a:spcPts val="1600"/>
              </a:spcAft>
              <a:buNone/>
            </a:pPr>
            <a:r>
              <a:rPr lang="en">
                <a:solidFill>
                  <a:schemeClr val="dk1"/>
                </a:solidFill>
              </a:rPr>
              <a:t>value distribution</a:t>
            </a:r>
            <a:endParaRPr>
              <a:solidFill>
                <a:schemeClr val="dk1"/>
              </a:solidFill>
            </a:endParaRPr>
          </a:p>
        </p:txBody>
      </p:sp>
      <p:pic>
        <p:nvPicPr>
          <p:cNvPr id="143" name="Google Shape;143;p25"/>
          <p:cNvPicPr preferRelativeResize="0"/>
          <p:nvPr/>
        </p:nvPicPr>
        <p:blipFill>
          <a:blip r:embed="rId3">
            <a:alphaModFix/>
          </a:blip>
          <a:stretch>
            <a:fillRect/>
          </a:stretch>
        </p:blipFill>
        <p:spPr>
          <a:xfrm>
            <a:off x="3618173" y="1152475"/>
            <a:ext cx="5025575" cy="34164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a:t>
            </a:r>
            <a:endParaRPr/>
          </a:p>
        </p:txBody>
      </p:sp>
      <p:sp>
        <p:nvSpPr>
          <p:cNvPr id="149" name="Google Shape;14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   koi_impact </a:t>
            </a:r>
            <a:endParaRPr b="1">
              <a:solidFill>
                <a:schemeClr val="dk1"/>
              </a:solidFill>
            </a:endParaRPr>
          </a:p>
          <a:p>
            <a:pPr indent="0" lvl="0" marL="0" rtl="0" algn="l">
              <a:spcBef>
                <a:spcPts val="1600"/>
              </a:spcBef>
              <a:spcAft>
                <a:spcPts val="1600"/>
              </a:spcAft>
              <a:buNone/>
            </a:pPr>
            <a:r>
              <a:rPr lang="en">
                <a:solidFill>
                  <a:schemeClr val="dk1"/>
                </a:solidFill>
              </a:rPr>
              <a:t>value distribution</a:t>
            </a:r>
            <a:endParaRPr>
              <a:solidFill>
                <a:schemeClr val="dk1"/>
              </a:solidFill>
            </a:endParaRPr>
          </a:p>
        </p:txBody>
      </p:sp>
      <p:pic>
        <p:nvPicPr>
          <p:cNvPr id="150" name="Google Shape;150;p26"/>
          <p:cNvPicPr preferRelativeResize="0"/>
          <p:nvPr/>
        </p:nvPicPr>
        <p:blipFill>
          <a:blip r:embed="rId3">
            <a:alphaModFix/>
          </a:blip>
          <a:stretch>
            <a:fillRect/>
          </a:stretch>
        </p:blipFill>
        <p:spPr>
          <a:xfrm>
            <a:off x="4017200" y="1165200"/>
            <a:ext cx="4930801" cy="33909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   koi_duration </a:t>
            </a:r>
            <a:endParaRPr b="1">
              <a:solidFill>
                <a:schemeClr val="dk1"/>
              </a:solidFill>
            </a:endParaRPr>
          </a:p>
          <a:p>
            <a:pPr indent="0" lvl="0" marL="0" rtl="0" algn="l">
              <a:spcBef>
                <a:spcPts val="1600"/>
              </a:spcBef>
              <a:spcAft>
                <a:spcPts val="1600"/>
              </a:spcAft>
              <a:buNone/>
            </a:pPr>
            <a:r>
              <a:rPr lang="en">
                <a:solidFill>
                  <a:schemeClr val="dk1"/>
                </a:solidFill>
              </a:rPr>
              <a:t>value distribution</a:t>
            </a:r>
            <a:endParaRPr>
              <a:solidFill>
                <a:schemeClr val="dk1"/>
              </a:solidFill>
            </a:endParaRPr>
          </a:p>
        </p:txBody>
      </p:sp>
      <p:pic>
        <p:nvPicPr>
          <p:cNvPr id="157" name="Google Shape;157;p27"/>
          <p:cNvPicPr preferRelativeResize="0"/>
          <p:nvPr/>
        </p:nvPicPr>
        <p:blipFill>
          <a:blip r:embed="rId3">
            <a:alphaModFix/>
          </a:blip>
          <a:stretch>
            <a:fillRect/>
          </a:stretch>
        </p:blipFill>
        <p:spPr>
          <a:xfrm>
            <a:off x="3651108" y="1152475"/>
            <a:ext cx="5159317" cy="350735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   koi_depth </a:t>
            </a:r>
            <a:endParaRPr b="1">
              <a:solidFill>
                <a:schemeClr val="dk1"/>
              </a:solidFill>
            </a:endParaRPr>
          </a:p>
          <a:p>
            <a:pPr indent="0" lvl="0" marL="0" rtl="0" algn="l">
              <a:spcBef>
                <a:spcPts val="1600"/>
              </a:spcBef>
              <a:spcAft>
                <a:spcPts val="1600"/>
              </a:spcAft>
              <a:buNone/>
            </a:pPr>
            <a:r>
              <a:rPr lang="en">
                <a:solidFill>
                  <a:schemeClr val="dk1"/>
                </a:solidFill>
              </a:rPr>
              <a:t>value distribution</a:t>
            </a:r>
            <a:endParaRPr>
              <a:solidFill>
                <a:schemeClr val="dk1"/>
              </a:solidFill>
            </a:endParaRPr>
          </a:p>
        </p:txBody>
      </p:sp>
      <p:pic>
        <p:nvPicPr>
          <p:cNvPr id="164" name="Google Shape;164;p28"/>
          <p:cNvPicPr preferRelativeResize="0"/>
          <p:nvPr/>
        </p:nvPicPr>
        <p:blipFill>
          <a:blip r:embed="rId3">
            <a:alphaModFix/>
          </a:blip>
          <a:stretch>
            <a:fillRect/>
          </a:stretch>
        </p:blipFill>
        <p:spPr>
          <a:xfrm>
            <a:off x="3891667" y="1152475"/>
            <a:ext cx="4918757" cy="33437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1" name="Google Shape;171;p29"/>
          <p:cNvPicPr preferRelativeResize="0"/>
          <p:nvPr/>
        </p:nvPicPr>
        <p:blipFill rotWithShape="1">
          <a:blip r:embed="rId3">
            <a:alphaModFix/>
          </a:blip>
          <a:srcRect b="51376" l="0" r="6076" t="0"/>
          <a:stretch/>
        </p:blipFill>
        <p:spPr>
          <a:xfrm>
            <a:off x="-21875" y="293900"/>
            <a:ext cx="9144003" cy="44611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8" name="Google Shape;178;p30"/>
          <p:cNvPicPr preferRelativeResize="0"/>
          <p:nvPr/>
        </p:nvPicPr>
        <p:blipFill rotWithShape="1">
          <a:blip r:embed="rId3">
            <a:alphaModFix/>
          </a:blip>
          <a:srcRect b="0" l="0" r="5598" t="49083"/>
          <a:stretch/>
        </p:blipFill>
        <p:spPr>
          <a:xfrm>
            <a:off x="1725" y="348500"/>
            <a:ext cx="9096801" cy="4623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98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koi_insol has too many outliers compared to other features and limits us from finding out the </a:t>
            </a:r>
            <a:r>
              <a:rPr lang="en" sz="1400"/>
              <a:t>actual</a:t>
            </a:r>
            <a:r>
              <a:rPr lang="en" sz="1400"/>
              <a:t> data distributions of the data, therefore we try and plot a boxplot of koi_duration to get an estimate of actual distribution</a:t>
            </a:r>
            <a:endParaRPr sz="1400"/>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5" name="Google Shape;185;p31"/>
          <p:cNvPicPr preferRelativeResize="0"/>
          <p:nvPr/>
        </p:nvPicPr>
        <p:blipFill>
          <a:blip r:embed="rId3">
            <a:alphaModFix/>
          </a:blip>
          <a:stretch>
            <a:fillRect/>
          </a:stretch>
        </p:blipFill>
        <p:spPr>
          <a:xfrm>
            <a:off x="47200" y="1215074"/>
            <a:ext cx="9143999" cy="3986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VISUALIZATION</a:t>
            </a:r>
            <a:endParaRPr/>
          </a:p>
        </p:txBody>
      </p:sp>
      <p:pic>
        <p:nvPicPr>
          <p:cNvPr id="191" name="Google Shape;191;p32"/>
          <p:cNvPicPr preferRelativeResize="0"/>
          <p:nvPr/>
        </p:nvPicPr>
        <p:blipFill rotWithShape="1">
          <a:blip r:embed="rId3">
            <a:alphaModFix/>
          </a:blip>
          <a:srcRect b="75229" l="0" r="0" t="0"/>
          <a:stretch/>
        </p:blipFill>
        <p:spPr>
          <a:xfrm>
            <a:off x="311700" y="274750"/>
            <a:ext cx="4007447" cy="4589051"/>
          </a:xfrm>
          <a:prstGeom prst="rect">
            <a:avLst/>
          </a:prstGeom>
          <a:noFill/>
          <a:ln cap="flat" cmpd="sng" w="19050">
            <a:solidFill>
              <a:schemeClr val="dk1"/>
            </a:solidFill>
            <a:prstDash val="solid"/>
            <a:round/>
            <a:headEnd len="sm" w="sm" type="none"/>
            <a:tailEnd len="sm" w="sm" type="none"/>
          </a:ln>
        </p:spPr>
      </p:pic>
      <p:pic>
        <p:nvPicPr>
          <p:cNvPr id="192" name="Google Shape;192;p32"/>
          <p:cNvPicPr preferRelativeResize="0"/>
          <p:nvPr/>
        </p:nvPicPr>
        <p:blipFill rotWithShape="1">
          <a:blip r:embed="rId3">
            <a:alphaModFix/>
          </a:blip>
          <a:srcRect b="41397" l="0" r="0" t="24965"/>
          <a:stretch/>
        </p:blipFill>
        <p:spPr>
          <a:xfrm>
            <a:off x="4734350" y="274750"/>
            <a:ext cx="3947875" cy="458905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198" name="Google Shape;198;p33"/>
          <p:cNvPicPr preferRelativeResize="0"/>
          <p:nvPr/>
        </p:nvPicPr>
        <p:blipFill rotWithShape="1">
          <a:blip r:embed="rId3">
            <a:alphaModFix/>
          </a:blip>
          <a:srcRect b="16417" l="0" r="0" t="58437"/>
          <a:stretch/>
        </p:blipFill>
        <p:spPr>
          <a:xfrm>
            <a:off x="396750" y="291300"/>
            <a:ext cx="3947875" cy="4589348"/>
          </a:xfrm>
          <a:prstGeom prst="rect">
            <a:avLst/>
          </a:prstGeom>
          <a:noFill/>
          <a:ln cap="flat" cmpd="sng" w="19050">
            <a:solidFill>
              <a:schemeClr val="dk1"/>
            </a:solidFill>
            <a:prstDash val="solid"/>
            <a:round/>
            <a:headEnd len="sm" w="sm" type="none"/>
            <a:tailEnd len="sm" w="sm" type="none"/>
          </a:ln>
        </p:spPr>
      </p:pic>
      <p:pic>
        <p:nvPicPr>
          <p:cNvPr id="199" name="Google Shape;199;p33"/>
          <p:cNvPicPr preferRelativeResize="0"/>
          <p:nvPr/>
        </p:nvPicPr>
        <p:blipFill rotWithShape="1">
          <a:blip r:embed="rId3">
            <a:alphaModFix/>
          </a:blip>
          <a:srcRect b="0" l="0" r="0" t="83504"/>
          <a:stretch/>
        </p:blipFill>
        <p:spPr>
          <a:xfrm>
            <a:off x="4834825" y="825800"/>
            <a:ext cx="3836650" cy="3527301"/>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85" name="Google Shape;85;p16"/>
          <p:cNvSpPr txBox="1"/>
          <p:nvPr>
            <p:ph idx="1" type="body"/>
          </p:nvPr>
        </p:nvSpPr>
        <p:spPr>
          <a:xfrm>
            <a:off x="311700" y="1152475"/>
            <a:ext cx="8520600" cy="3657600"/>
          </a:xfrm>
          <a:prstGeom prst="rect">
            <a:avLst/>
          </a:prstGeom>
        </p:spPr>
        <p:txBody>
          <a:bodyPr anchorCtr="0" anchor="t" bIns="91425" lIns="91425" spcFirstLastPara="1" rIns="91425" wrap="square" tIns="91425">
            <a:noAutofit/>
          </a:bodyPr>
          <a:lstStyle/>
          <a:p>
            <a:pPr indent="0" lvl="0" marL="0" rtl="0" algn="l">
              <a:lnSpc>
                <a:spcPct val="170000"/>
              </a:lnSpc>
              <a:spcBef>
                <a:spcPts val="0"/>
              </a:spcBef>
              <a:spcAft>
                <a:spcPts val="0"/>
              </a:spcAft>
              <a:buNone/>
            </a:pPr>
            <a:r>
              <a:rPr b="1" lang="en" sz="1250">
                <a:solidFill>
                  <a:schemeClr val="dk1"/>
                </a:solidFill>
              </a:rPr>
              <a:t>Exoplanets</a:t>
            </a:r>
            <a:r>
              <a:rPr lang="en" sz="1250">
                <a:solidFill>
                  <a:schemeClr val="dk1"/>
                </a:solidFill>
              </a:rPr>
              <a:t> are the planets that orbit other stars outside the solar system, and have been of great interest to scientists across different fields. Their study is believed to reveal answers pertaining to how life came to existence on earth, how the solar system evolved and whether we can find another habitable planet. It’s rare for astronomers to see an exoplanet through their telescopes, known as </a:t>
            </a:r>
            <a:r>
              <a:rPr b="1" lang="en" sz="1250">
                <a:solidFill>
                  <a:schemeClr val="dk1"/>
                </a:solidFill>
              </a:rPr>
              <a:t>direct imaging</a:t>
            </a:r>
            <a:r>
              <a:rPr lang="en" sz="1250">
                <a:solidFill>
                  <a:schemeClr val="dk1"/>
                </a:solidFill>
              </a:rPr>
              <a:t>, and only a handful of exoplanets have been found this. Most exoplanets are found through indirect methods: measuring the dimming of a star that happens to have a planet pass in front of it, called the </a:t>
            </a:r>
            <a:r>
              <a:rPr b="1" lang="en" sz="1250">
                <a:solidFill>
                  <a:schemeClr val="dk1"/>
                </a:solidFill>
              </a:rPr>
              <a:t>transit method</a:t>
            </a:r>
            <a:r>
              <a:rPr lang="en" sz="1250">
                <a:solidFill>
                  <a:schemeClr val="dk1"/>
                </a:solidFill>
              </a:rPr>
              <a:t>, or monitoring the spectrum of a star for the tell-tale signs of a planet pulling on its star and causing its light to subtly </a:t>
            </a:r>
            <a:r>
              <a:rPr b="1" lang="en" sz="1250">
                <a:solidFill>
                  <a:schemeClr val="dk1"/>
                </a:solidFill>
              </a:rPr>
              <a:t>Doppler shift</a:t>
            </a:r>
            <a:r>
              <a:rPr lang="en" sz="1250">
                <a:solidFill>
                  <a:schemeClr val="dk1"/>
                </a:solidFill>
              </a:rPr>
              <a:t>, and other methods like </a:t>
            </a:r>
            <a:r>
              <a:rPr b="1" lang="en" sz="1250">
                <a:solidFill>
                  <a:schemeClr val="dk1"/>
                </a:solidFill>
              </a:rPr>
              <a:t>gravitational microlensing</a:t>
            </a:r>
            <a:r>
              <a:rPr lang="en" sz="1250">
                <a:solidFill>
                  <a:schemeClr val="dk1"/>
                </a:solidFill>
              </a:rPr>
              <a:t>, </a:t>
            </a:r>
            <a:r>
              <a:rPr b="1" lang="en" sz="1250">
                <a:solidFill>
                  <a:schemeClr val="dk1"/>
                </a:solidFill>
              </a:rPr>
              <a:t>wobble method</a:t>
            </a:r>
            <a:r>
              <a:rPr lang="en" sz="1250">
                <a:solidFill>
                  <a:schemeClr val="dk1"/>
                </a:solidFill>
              </a:rPr>
              <a:t>, etc., have been used but these require a </a:t>
            </a:r>
            <a:r>
              <a:rPr b="1" lang="en" sz="1250">
                <a:solidFill>
                  <a:schemeClr val="dk1"/>
                </a:solidFill>
              </a:rPr>
              <a:t>huge amount of time and manpower</a:t>
            </a:r>
            <a:r>
              <a:rPr lang="en" sz="1250">
                <a:solidFill>
                  <a:schemeClr val="dk1"/>
                </a:solidFill>
              </a:rPr>
              <a:t> and are also </a:t>
            </a:r>
            <a:r>
              <a:rPr b="1" lang="en" sz="1250">
                <a:solidFill>
                  <a:schemeClr val="dk1"/>
                </a:solidFill>
              </a:rPr>
              <a:t>limited by the performance of astronomical telescopes</a:t>
            </a:r>
            <a:r>
              <a:rPr lang="en" sz="1250">
                <a:solidFill>
                  <a:schemeClr val="dk1"/>
                </a:solidFill>
              </a:rPr>
              <a:t>. Thus, since the detection and study of exoplanets is valuable to help us, it is important to identify them first, which becomes </a:t>
            </a:r>
            <a:r>
              <a:rPr b="1" lang="en" sz="1250">
                <a:solidFill>
                  <a:schemeClr val="dk1"/>
                </a:solidFill>
              </a:rPr>
              <a:t>significantly faster using classical Machine Learning techniques</a:t>
            </a:r>
            <a:r>
              <a:rPr lang="en" sz="1250">
                <a:solidFill>
                  <a:schemeClr val="dk1"/>
                </a:solidFill>
              </a:rPr>
              <a:t>. We plan on using supervised and unsupervised methods for the same.</a:t>
            </a:r>
            <a:endParaRPr sz="1250">
              <a:solidFill>
                <a:schemeClr val="dk1"/>
              </a:solidFill>
            </a:endParaRPr>
          </a:p>
          <a:p>
            <a:pPr indent="0" lvl="0" marL="0" rtl="0" algn="l">
              <a:lnSpc>
                <a:spcPct val="170000"/>
              </a:lnSpc>
              <a:spcBef>
                <a:spcPts val="1200"/>
              </a:spcBef>
              <a:spcAft>
                <a:spcPts val="1200"/>
              </a:spcAft>
              <a:buNone/>
            </a:pPr>
            <a:r>
              <a:t/>
            </a:r>
            <a:endParaRPr sz="105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I </a:t>
            </a:r>
            <a:endParaRPr/>
          </a:p>
        </p:txBody>
      </p:sp>
      <p:sp>
        <p:nvSpPr>
          <p:cNvPr id="205" name="Google Shape;20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cleaning: This was quite an important step since there were a lot of missing values in our data. 6939 samples were left after data cleaning.  </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visualization: EDA was performed in order to gain insight on the data using seaborn and matplotlib. </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Data Standardization: The data was standardized using standard scaler of sklearn</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Feature extraction : Principal component analysis was used for feature extraction and 90 percent variance was retained. The data had </a:t>
            </a:r>
            <a:r>
              <a:rPr lang="en" sz="1400">
                <a:solidFill>
                  <a:schemeClr val="dk1"/>
                </a:solidFill>
                <a:latin typeface="Roboto"/>
                <a:ea typeface="Roboto"/>
                <a:cs typeface="Roboto"/>
                <a:sym typeface="Roboto"/>
              </a:rPr>
              <a:t>20</a:t>
            </a:r>
            <a:r>
              <a:rPr lang="en" sz="1400">
                <a:solidFill>
                  <a:schemeClr val="dk1"/>
                </a:solidFill>
                <a:latin typeface="Roboto"/>
                <a:ea typeface="Roboto"/>
                <a:cs typeface="Roboto"/>
                <a:sym typeface="Roboto"/>
              </a:rPr>
              <a:t> features after feature extraction. </a:t>
            </a:r>
            <a:endParaRPr sz="14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pic>
        <p:nvPicPr>
          <p:cNvPr id="206" name="Google Shape;206;p34"/>
          <p:cNvPicPr preferRelativeResize="0"/>
          <p:nvPr/>
        </p:nvPicPr>
        <p:blipFill>
          <a:blip r:embed="rId3">
            <a:alphaModFix/>
          </a:blip>
          <a:stretch>
            <a:fillRect/>
          </a:stretch>
        </p:blipFill>
        <p:spPr>
          <a:xfrm>
            <a:off x="2507650" y="2980550"/>
            <a:ext cx="3506600" cy="2106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METHODOLOGY II</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Train Test split : 80:20 stratified train test split was made. This was done in order to ensure that we had sufficient training data and testing data. Also this ensured that the ratio of the classes in both train and test was nearly the same.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We built 6 different machine learning models : Random forest, Multilayer Perceptron, Logistic regression, adaboost, decision tree, Naive bayes.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Cross-validated grid search: For all the models built,Naive bayes, we used grid search with cross validation to find the best parameters. For the grid search the scoring for the model was done on the basis of accuracy.</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For all the models built calculated accuracy, precision, recall, F1 score, AUROC and also plotted the AUROC curves.  </a:t>
            </a:r>
            <a:endParaRPr sz="1500">
              <a:solidFill>
                <a:schemeClr val="dk1"/>
              </a:solidFill>
              <a:latin typeface="Roboto"/>
              <a:ea typeface="Roboto"/>
              <a:cs typeface="Roboto"/>
              <a:sym typeface="Roboto"/>
            </a:endParaRPr>
          </a:p>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METHODOLOGY III</a:t>
            </a:r>
            <a:endParaRPr/>
          </a:p>
        </p:txBody>
      </p:sp>
      <p:sp>
        <p:nvSpPr>
          <p:cNvPr id="218" name="Google Shape;218;p36"/>
          <p:cNvSpPr txBox="1"/>
          <p:nvPr>
            <p:ph idx="1" type="body"/>
          </p:nvPr>
        </p:nvSpPr>
        <p:spPr>
          <a:xfrm>
            <a:off x="311700" y="1030325"/>
            <a:ext cx="8520600" cy="40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Parameters that we grid searched for each model are</a:t>
            </a:r>
            <a:endParaRPr sz="1500">
              <a:solidFill>
                <a:schemeClr val="dk1"/>
              </a:solidFill>
            </a:endParaRPr>
          </a:p>
          <a:p>
            <a:pPr indent="-323850" lvl="0" marL="457200" rtl="0" algn="l">
              <a:spcBef>
                <a:spcPts val="1600"/>
              </a:spcBef>
              <a:spcAft>
                <a:spcPts val="0"/>
              </a:spcAft>
              <a:buSzPts val="1500"/>
              <a:buChar char="●"/>
            </a:pPr>
            <a:r>
              <a:rPr lang="en" sz="1500">
                <a:solidFill>
                  <a:schemeClr val="dk1"/>
                </a:solidFill>
                <a:latin typeface="Roboto"/>
                <a:ea typeface="Roboto"/>
                <a:cs typeface="Roboto"/>
                <a:sym typeface="Roboto"/>
              </a:rPr>
              <a:t>Random forest - Criterion: [gini ,entropy] , max_depth: [6, 8, 10, 12, 14, 16, 18], n_estimators: 80, 100, 120, 140]</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Logistic regression - Penalty:[l1,l2], solver: [newton-cg, lbfgs, liblinear], C: [0.001, 0.01 ,0.1 ,1 ,10 ,100 ,1000]</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Multiplayer Perceptron - Activation: [identity, logistic, tanh, relu], Solver: [lbfgs, sgd, adam] , max_iter:[300,500]</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Decision tree - Criterion: [gini ,entropy] , max_depth: [2, 4, 6, 8, 10, 12],</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Adaboost - Base estimator : decision tree with max depth = 1,2 and 3, n_estimators : 40,50,60,70</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Support Vector Machine -  C : [0.001, 0.01, 0.1, 1,10,100,1000] , kernel: [linear, rbf, sigmoid , poly]. Only for kernel poly : degree : [2,3,4,5]</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rPr lang="en" sz="1500">
                <a:solidFill>
                  <a:schemeClr val="dk1"/>
                </a:solidFill>
                <a:latin typeface="Roboto"/>
                <a:ea typeface="Roboto"/>
                <a:cs typeface="Roboto"/>
                <a:sym typeface="Roboto"/>
              </a:rPr>
              <a:t>XGboost : reg_lambda: [0.001, 0.01, 0.1, 1,10,100,1000] , max_depth :[6,8,10,12,14,16,18], n_estimators:[80,100,120,140]</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Char char="●"/>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4" name="Google Shape;224;p37"/>
          <p:cNvSpPr txBox="1"/>
          <p:nvPr>
            <p:ph idx="1" type="body"/>
          </p:nvPr>
        </p:nvSpPr>
        <p:spPr>
          <a:xfrm>
            <a:off x="311700" y="1152475"/>
            <a:ext cx="8520600" cy="3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Random Forest    </a:t>
            </a:r>
            <a:endParaRPr b="1">
              <a:solidFill>
                <a:schemeClr val="dk1"/>
              </a:solidFill>
            </a:endParaRPr>
          </a:p>
          <a:p>
            <a:pPr indent="0" lvl="0" marL="0" rtl="0" algn="l">
              <a:lnSpc>
                <a:spcPct val="100000"/>
              </a:lnSpc>
              <a:spcBef>
                <a:spcPts val="1600"/>
              </a:spcBef>
              <a:spcAft>
                <a:spcPts val="0"/>
              </a:spcAft>
              <a:buNone/>
            </a:pPr>
            <a:r>
              <a:rPr b="1" lang="en" sz="1300">
                <a:solidFill>
                  <a:schemeClr val="dk1"/>
                </a:solidFill>
                <a:highlight>
                  <a:srgbClr val="FFFFFF"/>
                </a:highlight>
              </a:rPr>
              <a:t>Accuracy :</a:t>
            </a:r>
            <a:r>
              <a:rPr lang="en" sz="1300">
                <a:solidFill>
                  <a:schemeClr val="dk1"/>
                </a:solidFill>
                <a:highlight>
                  <a:srgbClr val="FFFFFF"/>
                </a:highlight>
                <a:latin typeface="Courier New"/>
                <a:ea typeface="Courier New"/>
                <a:cs typeface="Courier New"/>
                <a:sym typeface="Courier New"/>
              </a:rPr>
              <a:t> </a:t>
            </a:r>
            <a:r>
              <a:rPr lang="en" sz="1300">
                <a:solidFill>
                  <a:schemeClr val="dk1"/>
                </a:solidFill>
                <a:highlight>
                  <a:srgbClr val="FFFFFF"/>
                </a:highlight>
              </a:rPr>
              <a:t>0.989193083573487</a:t>
            </a:r>
            <a:endParaRPr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300">
                <a:solidFill>
                  <a:schemeClr val="dk1"/>
                </a:solidFill>
                <a:highlight>
                  <a:srgbClr val="FFFFFF"/>
                </a:highlight>
              </a:rPr>
              <a:t>Best parameters :</a:t>
            </a:r>
            <a:endParaRPr b="1"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sz="1300">
                <a:solidFill>
                  <a:schemeClr val="dk1"/>
                </a:solidFill>
                <a:highlight>
                  <a:srgbClr val="FFFFFF"/>
                </a:highlight>
              </a:rPr>
              <a:t>{'criterion': 'gini', 'max_depth': 10, </a:t>
            </a:r>
            <a:endParaRPr sz="1300">
              <a:solidFill>
                <a:schemeClr val="dk1"/>
              </a:solidFill>
              <a:highlight>
                <a:srgbClr val="FFFFFF"/>
              </a:highlight>
            </a:endParaRPr>
          </a:p>
          <a:p>
            <a:pPr indent="0" lvl="0" marL="0" rtl="0" algn="l">
              <a:lnSpc>
                <a:spcPct val="100000"/>
              </a:lnSpc>
              <a:spcBef>
                <a:spcPts val="1600"/>
              </a:spcBef>
              <a:spcAft>
                <a:spcPts val="0"/>
              </a:spcAft>
              <a:buNone/>
            </a:pPr>
            <a:r>
              <a:rPr lang="en" sz="1300">
                <a:solidFill>
                  <a:schemeClr val="dk1"/>
                </a:solidFill>
                <a:highlight>
                  <a:srgbClr val="FFFFFF"/>
                </a:highlight>
              </a:rPr>
              <a:t>'n_estimators': 100}</a:t>
            </a:r>
            <a:endParaRPr sz="1300">
              <a:solidFill>
                <a:schemeClr val="dk1"/>
              </a:solidFill>
              <a:highlight>
                <a:srgbClr val="FFFFFF"/>
              </a:highlight>
            </a:endParaRPr>
          </a:p>
          <a:p>
            <a:pPr indent="0" lvl="0" marL="0" rtl="0" algn="l">
              <a:lnSpc>
                <a:spcPct val="100000"/>
              </a:lnSpc>
              <a:spcBef>
                <a:spcPts val="1600"/>
              </a:spcBef>
              <a:spcAft>
                <a:spcPts val="0"/>
              </a:spcAft>
              <a:buNone/>
            </a:pPr>
            <a:r>
              <a:rPr b="1" lang="en" sz="1300">
                <a:solidFill>
                  <a:schemeClr val="dk1"/>
                </a:solidFill>
                <a:highlight>
                  <a:srgbClr val="FFFFFF"/>
                </a:highlight>
              </a:rPr>
              <a:t>Precision </a:t>
            </a:r>
            <a:r>
              <a:rPr b="1" lang="en" sz="1300">
                <a:solidFill>
                  <a:schemeClr val="dk1"/>
                </a:solidFill>
                <a:highlight>
                  <a:srgbClr val="FFFFFF"/>
                </a:highlight>
              </a:rPr>
              <a:t>:</a:t>
            </a:r>
            <a:r>
              <a:rPr lang="en" sz="1300">
                <a:solidFill>
                  <a:schemeClr val="dk1"/>
                </a:solidFill>
                <a:highlight>
                  <a:srgbClr val="FFFFFF"/>
                </a:highlight>
                <a:latin typeface="Courier New"/>
                <a:ea typeface="Courier New"/>
                <a:cs typeface="Courier New"/>
                <a:sym typeface="Courier New"/>
              </a:rPr>
              <a:t> </a:t>
            </a:r>
            <a:r>
              <a:rPr lang="en" sz="1300">
                <a:solidFill>
                  <a:schemeClr val="dk1"/>
                </a:solidFill>
                <a:highlight>
                  <a:srgbClr val="FFFFFF"/>
                </a:highlight>
              </a:rPr>
              <a:t>0.9841269841269841</a:t>
            </a:r>
            <a:endParaRPr sz="13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600"/>
              </a:spcBef>
              <a:spcAft>
                <a:spcPts val="0"/>
              </a:spcAft>
              <a:buNone/>
            </a:pPr>
            <a:r>
              <a:rPr b="1" lang="en" sz="1300">
                <a:solidFill>
                  <a:schemeClr val="dk1"/>
                </a:solidFill>
                <a:highlight>
                  <a:srgbClr val="FFFFFF"/>
                </a:highlight>
              </a:rPr>
              <a:t>Recall :</a:t>
            </a:r>
            <a:r>
              <a:rPr lang="en" sz="1300">
                <a:solidFill>
                  <a:schemeClr val="dk1"/>
                </a:solidFill>
                <a:highlight>
                  <a:srgbClr val="FFFFFF"/>
                </a:highlight>
                <a:latin typeface="Courier New"/>
                <a:ea typeface="Courier New"/>
                <a:cs typeface="Courier New"/>
                <a:sym typeface="Courier New"/>
              </a:rPr>
              <a:t> </a:t>
            </a:r>
            <a:r>
              <a:rPr lang="en" sz="1300">
                <a:solidFill>
                  <a:schemeClr val="dk1"/>
                </a:solidFill>
                <a:highlight>
                  <a:srgbClr val="FFFFFF"/>
                </a:highlight>
              </a:rPr>
              <a:t>1.0 </a:t>
            </a:r>
            <a:endParaRPr sz="1300">
              <a:solidFill>
                <a:schemeClr val="dk1"/>
              </a:solidFill>
              <a:highlight>
                <a:srgbClr val="FFFFFF"/>
              </a:highlight>
            </a:endParaRPr>
          </a:p>
          <a:p>
            <a:pPr indent="0" lvl="0" marL="0" rtl="0" algn="l">
              <a:lnSpc>
                <a:spcPct val="100000"/>
              </a:lnSpc>
              <a:spcBef>
                <a:spcPts val="1600"/>
              </a:spcBef>
              <a:spcAft>
                <a:spcPts val="0"/>
              </a:spcAft>
              <a:buNone/>
            </a:pPr>
            <a:r>
              <a:rPr b="1" lang="en" sz="1300">
                <a:solidFill>
                  <a:schemeClr val="dk1"/>
                </a:solidFill>
                <a:highlight>
                  <a:srgbClr val="FFFFFF"/>
                </a:highlight>
              </a:rPr>
              <a:t>F1_score : </a:t>
            </a:r>
            <a:r>
              <a:rPr lang="en" sz="1300">
                <a:solidFill>
                  <a:schemeClr val="dk1"/>
                </a:solidFill>
                <a:highlight>
                  <a:srgbClr val="FFFFFF"/>
                </a:highlight>
              </a:rPr>
              <a:t>0.9919999999999999 </a:t>
            </a:r>
            <a:endParaRPr sz="1300">
              <a:solidFill>
                <a:schemeClr val="dk1"/>
              </a:solidFill>
              <a:highlight>
                <a:srgbClr val="FFFFFF"/>
              </a:highlight>
            </a:endParaRPr>
          </a:p>
          <a:p>
            <a:pPr indent="0" lvl="0" marL="0" rtl="0" algn="l">
              <a:lnSpc>
                <a:spcPct val="100000"/>
              </a:lnSpc>
              <a:spcBef>
                <a:spcPts val="1600"/>
              </a:spcBef>
              <a:spcAft>
                <a:spcPts val="1600"/>
              </a:spcAft>
              <a:buNone/>
            </a:pPr>
            <a:r>
              <a:rPr b="1" lang="en" sz="1300">
                <a:solidFill>
                  <a:schemeClr val="dk1"/>
                </a:solidFill>
                <a:highlight>
                  <a:srgbClr val="FFFFFF"/>
                </a:highlight>
              </a:rPr>
              <a:t>AUROC :</a:t>
            </a:r>
            <a:r>
              <a:rPr lang="en" sz="1300">
                <a:solidFill>
                  <a:schemeClr val="dk1"/>
                </a:solidFill>
                <a:highlight>
                  <a:srgbClr val="FFFFFF"/>
                </a:highlight>
                <a:latin typeface="Courier New"/>
                <a:ea typeface="Courier New"/>
                <a:cs typeface="Courier New"/>
                <a:sym typeface="Courier New"/>
              </a:rPr>
              <a:t> </a:t>
            </a:r>
            <a:r>
              <a:rPr lang="en" sz="1300">
                <a:solidFill>
                  <a:schemeClr val="dk1"/>
                </a:solidFill>
                <a:highlight>
                  <a:srgbClr val="FFFFFF"/>
                </a:highlight>
              </a:rPr>
              <a:t>0.9965793304221252 	</a:t>
            </a:r>
            <a:r>
              <a:rPr lang="en" sz="1300">
                <a:solidFill>
                  <a:schemeClr val="dk1"/>
                </a:solidFill>
              </a:rPr>
              <a:t>	</a:t>
            </a:r>
            <a:r>
              <a:rPr lang="en"/>
              <a:t>						</a:t>
            </a:r>
            <a:endParaRPr/>
          </a:p>
        </p:txBody>
      </p:sp>
      <p:pic>
        <p:nvPicPr>
          <p:cNvPr id="225" name="Google Shape;225;p37"/>
          <p:cNvPicPr preferRelativeResize="0"/>
          <p:nvPr/>
        </p:nvPicPr>
        <p:blipFill>
          <a:blip r:embed="rId3">
            <a:alphaModFix/>
          </a:blip>
          <a:stretch>
            <a:fillRect/>
          </a:stretch>
        </p:blipFill>
        <p:spPr>
          <a:xfrm>
            <a:off x="5364500" y="913375"/>
            <a:ext cx="1961422" cy="1880625"/>
          </a:xfrm>
          <a:prstGeom prst="rect">
            <a:avLst/>
          </a:prstGeom>
          <a:noFill/>
          <a:ln>
            <a:noFill/>
          </a:ln>
        </p:spPr>
      </p:pic>
      <p:pic>
        <p:nvPicPr>
          <p:cNvPr id="226" name="Google Shape;226;p37"/>
          <p:cNvPicPr preferRelativeResize="0"/>
          <p:nvPr/>
        </p:nvPicPr>
        <p:blipFill>
          <a:blip r:embed="rId4">
            <a:alphaModFix/>
          </a:blip>
          <a:stretch>
            <a:fillRect/>
          </a:stretch>
        </p:blipFill>
        <p:spPr>
          <a:xfrm>
            <a:off x="4196400" y="2802825"/>
            <a:ext cx="3579151" cy="229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a:t>
            </a:r>
            <a:endParaRPr/>
          </a:p>
        </p:txBody>
      </p:sp>
      <p:sp>
        <p:nvSpPr>
          <p:cNvPr id="232" name="Google Shape;232;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AdaBoost</a:t>
            </a:r>
            <a:endParaRPr b="1">
              <a:solidFill>
                <a:schemeClr val="dk1"/>
              </a:solidFill>
            </a:endParaRPr>
          </a:p>
          <a:p>
            <a:pPr indent="0" lvl="0" marL="0" rtl="0" algn="l">
              <a:spcBef>
                <a:spcPts val="1600"/>
              </a:spcBef>
              <a:spcAft>
                <a:spcPts val="0"/>
              </a:spcAft>
              <a:buNone/>
            </a:pPr>
            <a:r>
              <a:rPr b="1" lang="en" sz="1300">
                <a:solidFill>
                  <a:schemeClr val="dk1"/>
                </a:solidFill>
                <a:highlight>
                  <a:srgbClr val="FFFFFF"/>
                </a:highlight>
              </a:rPr>
              <a:t>Accuracy :</a:t>
            </a:r>
            <a:r>
              <a:rPr lang="en" sz="1300">
                <a:solidFill>
                  <a:schemeClr val="dk1"/>
                </a:solidFill>
                <a:highlight>
                  <a:srgbClr val="FFFFFF"/>
                </a:highlight>
              </a:rPr>
              <a:t> 0.9899135446685879</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Best parameters : </a:t>
            </a:r>
            <a:r>
              <a:rPr lang="en" sz="1300">
                <a:solidFill>
                  <a:schemeClr val="dk1"/>
                </a:solidFill>
                <a:highlight>
                  <a:srgbClr val="FFFFFF"/>
                </a:highlight>
              </a:rPr>
              <a:t>{'algorithm': 'SAMME', 'n_estimators': 70</a:t>
            </a:r>
            <a:endParaRPr sz="1300">
              <a:solidFill>
                <a:schemeClr val="dk1"/>
              </a:solidFill>
              <a:highlight>
                <a:srgbClr val="FFFFFF"/>
              </a:highlight>
            </a:endParaRPr>
          </a:p>
          <a:p>
            <a:pPr indent="0" lvl="0" marL="0" rtl="0" algn="l">
              <a:spcBef>
                <a:spcPts val="1600"/>
              </a:spcBef>
              <a:spcAft>
                <a:spcPts val="0"/>
              </a:spcAft>
              <a:buNone/>
            </a:pPr>
            <a:r>
              <a:rPr lang="en" sz="1300">
                <a:solidFill>
                  <a:schemeClr val="dk1"/>
                </a:solidFill>
                <a:highlight>
                  <a:srgbClr val="FFFFFF"/>
                </a:highlight>
              </a:rPr>
              <a:t>'base_estimator': DecisionTreeClassifier(max_depth=3)}</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Precision :</a:t>
            </a:r>
            <a:r>
              <a:rPr lang="en" sz="1300">
                <a:solidFill>
                  <a:schemeClr val="dk1"/>
                </a:solidFill>
                <a:highlight>
                  <a:srgbClr val="FFFFFF"/>
                </a:highlight>
              </a:rPr>
              <a:t> 0.9872340425531915</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Recall :</a:t>
            </a:r>
            <a:r>
              <a:rPr lang="en" sz="1300">
                <a:solidFill>
                  <a:schemeClr val="dk1"/>
                </a:solidFill>
                <a:highlight>
                  <a:srgbClr val="FFFFFF"/>
                </a:highlight>
              </a:rPr>
              <a:t> 0.9978494623655914 </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F1_score :</a:t>
            </a:r>
            <a:r>
              <a:rPr lang="en" sz="1300">
                <a:solidFill>
                  <a:schemeClr val="dk1"/>
                </a:solidFill>
                <a:highlight>
                  <a:srgbClr val="FFFFFF"/>
                </a:highlight>
              </a:rPr>
              <a:t> 0.9925133689839573 </a:t>
            </a:r>
            <a:endParaRPr sz="1300">
              <a:solidFill>
                <a:schemeClr val="dk1"/>
              </a:solidFill>
              <a:highlight>
                <a:srgbClr val="FFFFFF"/>
              </a:highlight>
            </a:endParaRPr>
          </a:p>
          <a:p>
            <a:pPr indent="0" lvl="0" marL="0" rtl="0" algn="l">
              <a:spcBef>
                <a:spcPts val="1600"/>
              </a:spcBef>
              <a:spcAft>
                <a:spcPts val="1600"/>
              </a:spcAft>
              <a:buClr>
                <a:schemeClr val="dk1"/>
              </a:buClr>
              <a:buSzPts val="1100"/>
              <a:buFont typeface="Arial"/>
              <a:buNone/>
            </a:pPr>
            <a:r>
              <a:rPr b="1" lang="en" sz="1300">
                <a:solidFill>
                  <a:schemeClr val="dk1"/>
                </a:solidFill>
                <a:highlight>
                  <a:srgbClr val="FFFFFF"/>
                </a:highlight>
              </a:rPr>
              <a:t>AUROC :</a:t>
            </a:r>
            <a:r>
              <a:rPr lang="en" sz="1300">
                <a:solidFill>
                  <a:schemeClr val="dk1"/>
                </a:solidFill>
                <a:highlight>
                  <a:srgbClr val="FFFFFF"/>
                </a:highlight>
              </a:rPr>
              <a:t> 0.9955251913415034</a:t>
            </a:r>
            <a:endParaRPr sz="1300">
              <a:solidFill>
                <a:schemeClr val="dk1"/>
              </a:solidFill>
            </a:endParaRPr>
          </a:p>
        </p:txBody>
      </p:sp>
      <p:pic>
        <p:nvPicPr>
          <p:cNvPr id="233" name="Google Shape;233;p38"/>
          <p:cNvPicPr preferRelativeResize="0"/>
          <p:nvPr/>
        </p:nvPicPr>
        <p:blipFill>
          <a:blip r:embed="rId3">
            <a:alphaModFix/>
          </a:blip>
          <a:stretch>
            <a:fillRect/>
          </a:stretch>
        </p:blipFill>
        <p:spPr>
          <a:xfrm>
            <a:off x="5418225" y="879225"/>
            <a:ext cx="1881250" cy="1802325"/>
          </a:xfrm>
          <a:prstGeom prst="rect">
            <a:avLst/>
          </a:prstGeom>
          <a:noFill/>
          <a:ln>
            <a:noFill/>
          </a:ln>
        </p:spPr>
      </p:pic>
      <p:pic>
        <p:nvPicPr>
          <p:cNvPr id="234" name="Google Shape;234;p38"/>
          <p:cNvPicPr preferRelativeResize="0"/>
          <p:nvPr/>
        </p:nvPicPr>
        <p:blipFill>
          <a:blip r:embed="rId4">
            <a:alphaModFix/>
          </a:blip>
          <a:stretch>
            <a:fillRect/>
          </a:stretch>
        </p:blipFill>
        <p:spPr>
          <a:xfrm>
            <a:off x="4460047" y="2638047"/>
            <a:ext cx="4372256" cy="2505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a:t>
            </a:r>
            <a:endParaRPr/>
          </a:p>
        </p:txBody>
      </p:sp>
      <p:sp>
        <p:nvSpPr>
          <p:cNvPr id="240" name="Google Shape;240;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Multi-Layer Perceptron</a:t>
            </a:r>
            <a:endParaRPr b="1">
              <a:solidFill>
                <a:schemeClr val="dk1"/>
              </a:solidFill>
            </a:endParaRPr>
          </a:p>
          <a:p>
            <a:pPr indent="0" lvl="0" marL="0" rtl="0" algn="l">
              <a:spcBef>
                <a:spcPts val="1600"/>
              </a:spcBef>
              <a:spcAft>
                <a:spcPts val="0"/>
              </a:spcAft>
              <a:buClr>
                <a:schemeClr val="dk1"/>
              </a:buClr>
              <a:buSzPts val="1100"/>
              <a:buFont typeface="Arial"/>
              <a:buNone/>
            </a:pPr>
            <a:r>
              <a:rPr b="1" lang="en" sz="1300">
                <a:solidFill>
                  <a:schemeClr val="dk1"/>
                </a:solidFill>
                <a:highlight>
                  <a:srgbClr val="FFFFFF"/>
                </a:highlight>
              </a:rPr>
              <a:t>Accuracy : </a:t>
            </a:r>
            <a:r>
              <a:rPr lang="en" sz="1300">
                <a:solidFill>
                  <a:schemeClr val="dk1"/>
                </a:solidFill>
                <a:highlight>
                  <a:srgbClr val="FFFFFF"/>
                </a:highlight>
              </a:rPr>
              <a:t>0.9913544668587896</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Best parameters :</a:t>
            </a:r>
            <a:r>
              <a:rPr lang="en" sz="1300">
                <a:solidFill>
                  <a:schemeClr val="dk1"/>
                </a:solidFill>
                <a:highlight>
                  <a:srgbClr val="FFFFFF"/>
                </a:highlight>
              </a:rPr>
              <a:t> </a:t>
            </a:r>
            <a:endParaRPr sz="13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lang="en" sz="1300">
                <a:solidFill>
                  <a:schemeClr val="dk1"/>
                </a:solidFill>
                <a:highlight>
                  <a:srgbClr val="FFFFFF"/>
                </a:highlight>
              </a:rPr>
              <a:t>{'activation': 'tanh', 'max_iter': 300, 'solver': 'adam'}</a:t>
            </a:r>
            <a:endParaRPr sz="13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b="1" lang="en" sz="1300">
                <a:solidFill>
                  <a:schemeClr val="dk1"/>
                </a:solidFill>
                <a:highlight>
                  <a:srgbClr val="FFFFFF"/>
                </a:highlight>
              </a:rPr>
              <a:t>Precision: </a:t>
            </a:r>
            <a:r>
              <a:rPr lang="en" sz="1300">
                <a:solidFill>
                  <a:schemeClr val="dk1"/>
                </a:solidFill>
                <a:highlight>
                  <a:srgbClr val="FFFFFF"/>
                </a:highlight>
              </a:rPr>
              <a:t>0.9882978723404255</a:t>
            </a:r>
            <a:endParaRPr sz="13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b="1" lang="en" sz="1300">
                <a:solidFill>
                  <a:schemeClr val="dk1"/>
                </a:solidFill>
                <a:highlight>
                  <a:srgbClr val="FFFFFF"/>
                </a:highlight>
              </a:rPr>
              <a:t>Recall : </a:t>
            </a:r>
            <a:r>
              <a:rPr lang="en" sz="1300">
                <a:solidFill>
                  <a:schemeClr val="dk1"/>
                </a:solidFill>
                <a:highlight>
                  <a:srgbClr val="FFFFFF"/>
                </a:highlight>
              </a:rPr>
              <a:t>0.9989247311827957 </a:t>
            </a:r>
            <a:endParaRPr sz="13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rPr b="1" lang="en" sz="1300">
                <a:solidFill>
                  <a:schemeClr val="dk1"/>
                </a:solidFill>
                <a:highlight>
                  <a:srgbClr val="FFFFFF"/>
                </a:highlight>
              </a:rPr>
              <a:t>F1_score :</a:t>
            </a:r>
            <a:r>
              <a:rPr lang="en" sz="1300">
                <a:solidFill>
                  <a:schemeClr val="dk1"/>
                </a:solidFill>
                <a:highlight>
                  <a:srgbClr val="FFFFFF"/>
                </a:highlight>
              </a:rPr>
              <a:t> 0.9935828877005347 </a:t>
            </a:r>
            <a:endParaRPr sz="1300">
              <a:solidFill>
                <a:schemeClr val="dk1"/>
              </a:solidFill>
              <a:highlight>
                <a:srgbClr val="FFFFFF"/>
              </a:highlight>
            </a:endParaRPr>
          </a:p>
          <a:p>
            <a:pPr indent="0" lvl="0" marL="0" rtl="0" algn="l">
              <a:spcBef>
                <a:spcPts val="1600"/>
              </a:spcBef>
              <a:spcAft>
                <a:spcPts val="1600"/>
              </a:spcAft>
              <a:buClr>
                <a:schemeClr val="dk1"/>
              </a:buClr>
              <a:buSzPts val="1100"/>
              <a:buFont typeface="Arial"/>
              <a:buNone/>
            </a:pPr>
            <a:r>
              <a:rPr b="1" lang="en" sz="1300">
                <a:solidFill>
                  <a:schemeClr val="dk1"/>
                </a:solidFill>
                <a:highlight>
                  <a:srgbClr val="FFFFFF"/>
                </a:highlight>
              </a:rPr>
              <a:t>AUROC : </a:t>
            </a:r>
            <a:r>
              <a:rPr lang="en" sz="1300">
                <a:solidFill>
                  <a:schemeClr val="dk1"/>
                </a:solidFill>
                <a:highlight>
                  <a:srgbClr val="FFFFFF"/>
                </a:highlight>
              </a:rPr>
              <a:t>0.9967554115603137</a:t>
            </a:r>
            <a:endParaRPr sz="1300">
              <a:solidFill>
                <a:schemeClr val="dk1"/>
              </a:solidFill>
            </a:endParaRPr>
          </a:p>
        </p:txBody>
      </p:sp>
      <p:pic>
        <p:nvPicPr>
          <p:cNvPr id="241" name="Google Shape;241;p39"/>
          <p:cNvPicPr preferRelativeResize="0"/>
          <p:nvPr/>
        </p:nvPicPr>
        <p:blipFill>
          <a:blip r:embed="rId3">
            <a:alphaModFix/>
          </a:blip>
          <a:stretch>
            <a:fillRect/>
          </a:stretch>
        </p:blipFill>
        <p:spPr>
          <a:xfrm>
            <a:off x="5278325" y="867113"/>
            <a:ext cx="1883664" cy="1801368"/>
          </a:xfrm>
          <a:prstGeom prst="rect">
            <a:avLst/>
          </a:prstGeom>
          <a:noFill/>
          <a:ln>
            <a:noFill/>
          </a:ln>
        </p:spPr>
      </p:pic>
      <p:pic>
        <p:nvPicPr>
          <p:cNvPr id="242" name="Google Shape;242;p39"/>
          <p:cNvPicPr preferRelativeResize="0"/>
          <p:nvPr/>
        </p:nvPicPr>
        <p:blipFill>
          <a:blip r:embed="rId4">
            <a:alphaModFix/>
          </a:blip>
          <a:stretch>
            <a:fillRect/>
          </a:stretch>
        </p:blipFill>
        <p:spPr>
          <a:xfrm>
            <a:off x="4496100" y="2668475"/>
            <a:ext cx="3761436" cy="2385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a:t>
            </a:r>
            <a:endParaRPr/>
          </a:p>
          <a:p>
            <a:pPr indent="0" lvl="0" marL="0" rtl="0" algn="l">
              <a:spcBef>
                <a:spcPts val="0"/>
              </a:spcBef>
              <a:spcAft>
                <a:spcPts val="0"/>
              </a:spcAft>
              <a:buNone/>
            </a:pPr>
            <a:r>
              <a:t/>
            </a:r>
            <a:endParaRPr/>
          </a:p>
        </p:txBody>
      </p:sp>
      <p:sp>
        <p:nvSpPr>
          <p:cNvPr id="248" name="Google Shape;24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Logistic Regression</a:t>
            </a:r>
            <a:endParaRPr b="1">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Accuracy :</a:t>
            </a:r>
            <a:r>
              <a:rPr lang="en" sz="1300">
                <a:solidFill>
                  <a:schemeClr val="dk1"/>
                </a:solidFill>
                <a:highlight>
                  <a:srgbClr val="FFFFFF"/>
                </a:highlight>
              </a:rPr>
              <a:t> 0.9920749279538905</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Best parameters : </a:t>
            </a:r>
            <a:endParaRPr b="1" sz="1300">
              <a:solidFill>
                <a:schemeClr val="dk1"/>
              </a:solidFill>
              <a:highlight>
                <a:srgbClr val="FFFFFF"/>
              </a:highlight>
            </a:endParaRPr>
          </a:p>
          <a:p>
            <a:pPr indent="0" lvl="0" marL="0" rtl="0" algn="l">
              <a:spcBef>
                <a:spcPts val="1600"/>
              </a:spcBef>
              <a:spcAft>
                <a:spcPts val="0"/>
              </a:spcAft>
              <a:buNone/>
            </a:pPr>
            <a:r>
              <a:rPr lang="en" sz="1300">
                <a:solidFill>
                  <a:schemeClr val="dk1"/>
                </a:solidFill>
                <a:highlight>
                  <a:srgbClr val="FFFFFF"/>
                </a:highlight>
              </a:rPr>
              <a:t>{'C': 100.0, 'penalty': 'l2', 'solver': 'newton-cg'}</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Precision </a:t>
            </a:r>
            <a:r>
              <a:rPr b="1" lang="en" sz="1300">
                <a:solidFill>
                  <a:schemeClr val="dk1"/>
                </a:solidFill>
                <a:highlight>
                  <a:srgbClr val="FFFFFF"/>
                </a:highlight>
              </a:rPr>
              <a:t>:</a:t>
            </a:r>
            <a:r>
              <a:rPr lang="en" sz="1300">
                <a:solidFill>
                  <a:schemeClr val="dk1"/>
                </a:solidFill>
                <a:highlight>
                  <a:srgbClr val="FFFFFF"/>
                </a:highlight>
              </a:rPr>
              <a:t> 0.9883103081827843</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Recall : </a:t>
            </a:r>
            <a:r>
              <a:rPr lang="en" sz="1300">
                <a:solidFill>
                  <a:schemeClr val="dk1"/>
                </a:solidFill>
                <a:highlight>
                  <a:srgbClr val="FFFFFF"/>
                </a:highlight>
              </a:rPr>
              <a:t>1.0 </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F1_score : </a:t>
            </a:r>
            <a:r>
              <a:rPr lang="en" sz="1300">
                <a:solidFill>
                  <a:schemeClr val="dk1"/>
                </a:solidFill>
                <a:highlight>
                  <a:srgbClr val="FFFFFF"/>
                </a:highlight>
              </a:rPr>
              <a:t>0.9941207910208444 </a:t>
            </a:r>
            <a:endParaRPr sz="1300">
              <a:solidFill>
                <a:schemeClr val="dk1"/>
              </a:solidFill>
              <a:highlight>
                <a:srgbClr val="FFFFFF"/>
              </a:highlight>
            </a:endParaRPr>
          </a:p>
          <a:p>
            <a:pPr indent="0" lvl="0" marL="0" rtl="0" algn="l">
              <a:spcBef>
                <a:spcPts val="1600"/>
              </a:spcBef>
              <a:spcAft>
                <a:spcPts val="1600"/>
              </a:spcAft>
              <a:buNone/>
            </a:pPr>
            <a:r>
              <a:rPr b="1" lang="en" sz="1300">
                <a:solidFill>
                  <a:schemeClr val="dk1"/>
                </a:solidFill>
                <a:highlight>
                  <a:srgbClr val="FFFFFF"/>
                </a:highlight>
              </a:rPr>
              <a:t>AUROC : </a:t>
            </a:r>
            <a:r>
              <a:rPr lang="en" sz="1300">
                <a:solidFill>
                  <a:schemeClr val="dk1"/>
                </a:solidFill>
                <a:highlight>
                  <a:srgbClr val="FFFFFF"/>
                </a:highlight>
              </a:rPr>
              <a:t>0.9963398600741888</a:t>
            </a:r>
            <a:endParaRPr sz="1300">
              <a:solidFill>
                <a:schemeClr val="dk1"/>
              </a:solidFill>
            </a:endParaRPr>
          </a:p>
        </p:txBody>
      </p:sp>
      <p:pic>
        <p:nvPicPr>
          <p:cNvPr id="249" name="Google Shape;249;p40"/>
          <p:cNvPicPr preferRelativeResize="0"/>
          <p:nvPr/>
        </p:nvPicPr>
        <p:blipFill>
          <a:blip r:embed="rId3">
            <a:alphaModFix/>
          </a:blip>
          <a:stretch>
            <a:fillRect/>
          </a:stretch>
        </p:blipFill>
        <p:spPr>
          <a:xfrm>
            <a:off x="5015175" y="832387"/>
            <a:ext cx="1946625" cy="1864925"/>
          </a:xfrm>
          <a:prstGeom prst="rect">
            <a:avLst/>
          </a:prstGeom>
          <a:noFill/>
          <a:ln>
            <a:noFill/>
          </a:ln>
        </p:spPr>
      </p:pic>
      <p:pic>
        <p:nvPicPr>
          <p:cNvPr id="250" name="Google Shape;250;p40"/>
          <p:cNvPicPr preferRelativeResize="0"/>
          <p:nvPr/>
        </p:nvPicPr>
        <p:blipFill>
          <a:blip r:embed="rId4">
            <a:alphaModFix/>
          </a:blip>
          <a:stretch>
            <a:fillRect/>
          </a:stretch>
        </p:blipFill>
        <p:spPr>
          <a:xfrm>
            <a:off x="4579826" y="2787525"/>
            <a:ext cx="3904775" cy="2355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a:t>
            </a:r>
            <a:endParaRPr/>
          </a:p>
        </p:txBody>
      </p:sp>
      <p:sp>
        <p:nvSpPr>
          <p:cNvPr id="256" name="Google Shape;25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Decision</a:t>
            </a:r>
            <a:r>
              <a:rPr b="1" lang="en">
                <a:solidFill>
                  <a:schemeClr val="dk1"/>
                </a:solidFill>
              </a:rPr>
              <a:t> Tree</a:t>
            </a:r>
            <a:endParaRPr b="1">
              <a:solidFill>
                <a:schemeClr val="dk1"/>
              </a:solidFill>
            </a:endParaRPr>
          </a:p>
          <a:p>
            <a:pPr indent="0" lvl="0" marL="0" rtl="0" algn="l">
              <a:spcBef>
                <a:spcPts val="1600"/>
              </a:spcBef>
              <a:spcAft>
                <a:spcPts val="0"/>
              </a:spcAft>
              <a:buNone/>
            </a:pPr>
            <a:r>
              <a:rPr b="1" lang="en" sz="1300">
                <a:solidFill>
                  <a:schemeClr val="dk1"/>
                </a:solidFill>
                <a:highlight>
                  <a:srgbClr val="FFFFFF"/>
                </a:highlight>
              </a:rPr>
              <a:t>Accuracy : </a:t>
            </a:r>
            <a:r>
              <a:rPr lang="en" sz="1300">
                <a:solidFill>
                  <a:schemeClr val="dk1"/>
                </a:solidFill>
                <a:highlight>
                  <a:srgbClr val="FFFFFF"/>
                </a:highlight>
              </a:rPr>
              <a:t>0.9762247838616714</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Best parameters : </a:t>
            </a:r>
            <a:r>
              <a:rPr lang="en" sz="1300">
                <a:solidFill>
                  <a:schemeClr val="dk1"/>
                </a:solidFill>
                <a:highlight>
                  <a:srgbClr val="FFFFFF"/>
                </a:highlight>
              </a:rPr>
              <a:t>{'criterion': 'entropy', 'max_depth': 6}</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Precision </a:t>
            </a:r>
            <a:r>
              <a:rPr b="1" lang="en" sz="1300">
                <a:solidFill>
                  <a:schemeClr val="dk1"/>
                </a:solidFill>
                <a:highlight>
                  <a:srgbClr val="FFFFFF"/>
                </a:highlight>
              </a:rPr>
              <a:t>:</a:t>
            </a:r>
            <a:r>
              <a:rPr lang="en" sz="1300">
                <a:solidFill>
                  <a:schemeClr val="dk1"/>
                </a:solidFill>
                <a:highlight>
                  <a:srgbClr val="FFFFFF"/>
                </a:highlight>
              </a:rPr>
              <a:t> 0.9807073954983923</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Recall :</a:t>
            </a:r>
            <a:r>
              <a:rPr lang="en" sz="1300">
                <a:solidFill>
                  <a:schemeClr val="dk1"/>
                </a:solidFill>
                <a:highlight>
                  <a:srgbClr val="FFFFFF"/>
                </a:highlight>
              </a:rPr>
              <a:t> 0.9838709677419355  </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F1_score :</a:t>
            </a:r>
            <a:r>
              <a:rPr lang="en" sz="1300">
                <a:solidFill>
                  <a:schemeClr val="dk1"/>
                </a:solidFill>
                <a:highlight>
                  <a:srgbClr val="FFFFFF"/>
                </a:highlight>
              </a:rPr>
              <a:t> 0.9822866344605475 </a:t>
            </a:r>
            <a:endParaRPr sz="1300">
              <a:solidFill>
                <a:schemeClr val="dk1"/>
              </a:solidFill>
              <a:highlight>
                <a:srgbClr val="FFFFFF"/>
              </a:highlight>
            </a:endParaRPr>
          </a:p>
          <a:p>
            <a:pPr indent="0" lvl="0" marL="0" rtl="0" algn="l">
              <a:spcBef>
                <a:spcPts val="1600"/>
              </a:spcBef>
              <a:spcAft>
                <a:spcPts val="1600"/>
              </a:spcAft>
              <a:buNone/>
            </a:pPr>
            <a:r>
              <a:rPr b="1" lang="en" sz="1300">
                <a:solidFill>
                  <a:schemeClr val="dk1"/>
                </a:solidFill>
                <a:highlight>
                  <a:srgbClr val="FFFFFF"/>
                </a:highlight>
              </a:rPr>
              <a:t>AUROC :</a:t>
            </a:r>
            <a:r>
              <a:rPr lang="en" sz="1300">
                <a:solidFill>
                  <a:schemeClr val="dk1"/>
                </a:solidFill>
                <a:highlight>
                  <a:srgbClr val="FFFFFF"/>
                </a:highlight>
              </a:rPr>
              <a:t> 0.9799185331267314</a:t>
            </a:r>
            <a:endParaRPr sz="1300">
              <a:solidFill>
                <a:schemeClr val="dk1"/>
              </a:solidFill>
            </a:endParaRPr>
          </a:p>
        </p:txBody>
      </p:sp>
      <p:pic>
        <p:nvPicPr>
          <p:cNvPr id="257" name="Google Shape;257;p41"/>
          <p:cNvPicPr preferRelativeResize="0"/>
          <p:nvPr/>
        </p:nvPicPr>
        <p:blipFill>
          <a:blip r:embed="rId3">
            <a:alphaModFix/>
          </a:blip>
          <a:stretch>
            <a:fillRect/>
          </a:stretch>
        </p:blipFill>
        <p:spPr>
          <a:xfrm>
            <a:off x="5419700" y="899625"/>
            <a:ext cx="1947672" cy="1865376"/>
          </a:xfrm>
          <a:prstGeom prst="rect">
            <a:avLst/>
          </a:prstGeom>
          <a:noFill/>
          <a:ln>
            <a:noFill/>
          </a:ln>
        </p:spPr>
      </p:pic>
      <p:pic>
        <p:nvPicPr>
          <p:cNvPr id="258" name="Google Shape;258;p41"/>
          <p:cNvPicPr preferRelativeResize="0"/>
          <p:nvPr/>
        </p:nvPicPr>
        <p:blipFill>
          <a:blip r:embed="rId4">
            <a:alphaModFix/>
          </a:blip>
          <a:stretch>
            <a:fillRect/>
          </a:stretch>
        </p:blipFill>
        <p:spPr>
          <a:xfrm>
            <a:off x="4765625" y="2765000"/>
            <a:ext cx="3573575" cy="2308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a:t>
            </a:r>
            <a:endParaRPr/>
          </a:p>
          <a:p>
            <a:pPr indent="0" lvl="0" marL="0" rtl="0" algn="l">
              <a:spcBef>
                <a:spcPts val="0"/>
              </a:spcBef>
              <a:spcAft>
                <a:spcPts val="0"/>
              </a:spcAft>
              <a:buNone/>
            </a:pPr>
            <a:r>
              <a:t/>
            </a:r>
            <a:endParaRPr/>
          </a:p>
        </p:txBody>
      </p:sp>
      <p:sp>
        <p:nvSpPr>
          <p:cNvPr id="264" name="Google Shape;264;p42"/>
          <p:cNvSpPr txBox="1"/>
          <p:nvPr>
            <p:ph idx="1" type="body"/>
          </p:nvPr>
        </p:nvSpPr>
        <p:spPr>
          <a:xfrm>
            <a:off x="311700" y="11633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Gaussian Naive Bayes</a:t>
            </a:r>
            <a:endParaRPr b="1">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Accuracy : </a:t>
            </a:r>
            <a:r>
              <a:rPr lang="en" sz="1300">
                <a:solidFill>
                  <a:schemeClr val="dk1"/>
                </a:solidFill>
                <a:highlight>
                  <a:srgbClr val="FFFFFF"/>
                </a:highlight>
              </a:rPr>
              <a:t>0.9639769452449568</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Precision </a:t>
            </a:r>
            <a:r>
              <a:rPr b="1" lang="en" sz="1300">
                <a:solidFill>
                  <a:schemeClr val="dk1"/>
                </a:solidFill>
                <a:highlight>
                  <a:srgbClr val="FFFFFF"/>
                </a:highlight>
              </a:rPr>
              <a:t>:</a:t>
            </a:r>
            <a:r>
              <a:rPr lang="en" sz="1300">
                <a:solidFill>
                  <a:schemeClr val="dk1"/>
                </a:solidFill>
                <a:highlight>
                  <a:srgbClr val="FFFFFF"/>
                </a:highlight>
              </a:rPr>
              <a:t> 0.9573804573804574</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Recall : </a:t>
            </a:r>
            <a:r>
              <a:rPr lang="en" sz="1300">
                <a:solidFill>
                  <a:schemeClr val="dk1"/>
                </a:solidFill>
                <a:highlight>
                  <a:srgbClr val="FFFFFF"/>
                </a:highlight>
              </a:rPr>
              <a:t>0.9903225806451613  </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F1_score : </a:t>
            </a:r>
            <a:r>
              <a:rPr lang="en" sz="1300">
                <a:solidFill>
                  <a:schemeClr val="dk1"/>
                </a:solidFill>
                <a:highlight>
                  <a:srgbClr val="FFFFFF"/>
                </a:highlight>
              </a:rPr>
              <a:t>0.9735729386892177 </a:t>
            </a:r>
            <a:endParaRPr sz="1300">
              <a:solidFill>
                <a:schemeClr val="dk1"/>
              </a:solidFill>
              <a:highlight>
                <a:srgbClr val="FFFFFF"/>
              </a:highlight>
            </a:endParaRPr>
          </a:p>
          <a:p>
            <a:pPr indent="0" lvl="0" marL="0" rtl="0" algn="l">
              <a:spcBef>
                <a:spcPts val="1600"/>
              </a:spcBef>
              <a:spcAft>
                <a:spcPts val="1600"/>
              </a:spcAft>
              <a:buNone/>
            </a:pPr>
            <a:r>
              <a:rPr b="1" lang="en" sz="1300">
                <a:solidFill>
                  <a:schemeClr val="dk1"/>
                </a:solidFill>
                <a:highlight>
                  <a:srgbClr val="FFFFFF"/>
                </a:highlight>
              </a:rPr>
              <a:t>AUROC : </a:t>
            </a:r>
            <a:r>
              <a:rPr lang="en" sz="1300">
                <a:solidFill>
                  <a:schemeClr val="dk1"/>
                </a:solidFill>
                <a:highlight>
                  <a:srgbClr val="FFFFFF"/>
                </a:highlight>
              </a:rPr>
              <a:t>0.9766070338545335</a:t>
            </a:r>
            <a:endParaRPr sz="1300">
              <a:solidFill>
                <a:schemeClr val="dk1"/>
              </a:solidFill>
            </a:endParaRPr>
          </a:p>
        </p:txBody>
      </p:sp>
      <p:pic>
        <p:nvPicPr>
          <p:cNvPr id="265" name="Google Shape;265;p42"/>
          <p:cNvPicPr preferRelativeResize="0"/>
          <p:nvPr/>
        </p:nvPicPr>
        <p:blipFill>
          <a:blip r:embed="rId3">
            <a:alphaModFix/>
          </a:blip>
          <a:stretch>
            <a:fillRect/>
          </a:stretch>
        </p:blipFill>
        <p:spPr>
          <a:xfrm>
            <a:off x="4697200" y="884475"/>
            <a:ext cx="2080150" cy="1994500"/>
          </a:xfrm>
          <a:prstGeom prst="rect">
            <a:avLst/>
          </a:prstGeom>
          <a:noFill/>
          <a:ln>
            <a:noFill/>
          </a:ln>
        </p:spPr>
      </p:pic>
      <p:pic>
        <p:nvPicPr>
          <p:cNvPr id="266" name="Google Shape;266;p42"/>
          <p:cNvPicPr preferRelativeResize="0"/>
          <p:nvPr/>
        </p:nvPicPr>
        <p:blipFill>
          <a:blip r:embed="rId4">
            <a:alphaModFix/>
          </a:blip>
          <a:stretch>
            <a:fillRect/>
          </a:stretch>
        </p:blipFill>
        <p:spPr>
          <a:xfrm>
            <a:off x="4126700" y="2878975"/>
            <a:ext cx="3422725" cy="212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72" name="Google Shape;27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Bernoulli</a:t>
            </a:r>
            <a:r>
              <a:rPr b="1" lang="en">
                <a:solidFill>
                  <a:schemeClr val="dk1"/>
                </a:solidFill>
              </a:rPr>
              <a:t> </a:t>
            </a:r>
            <a:r>
              <a:rPr b="1" lang="en">
                <a:solidFill>
                  <a:schemeClr val="dk1"/>
                </a:solidFill>
              </a:rPr>
              <a:t>Naive Bayes</a:t>
            </a:r>
            <a:endParaRPr b="1">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Accuracy : </a:t>
            </a:r>
            <a:r>
              <a:rPr lang="en" sz="1300">
                <a:solidFill>
                  <a:schemeClr val="dk1"/>
                </a:solidFill>
                <a:highlight>
                  <a:srgbClr val="FFFFFF"/>
                </a:highlight>
              </a:rPr>
              <a:t>0.9668587896253602</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Precision </a:t>
            </a:r>
            <a:r>
              <a:rPr b="1" lang="en" sz="1300">
                <a:solidFill>
                  <a:schemeClr val="dk1"/>
                </a:solidFill>
                <a:highlight>
                  <a:srgbClr val="FFFFFF"/>
                </a:highlight>
              </a:rPr>
              <a:t>: </a:t>
            </a:r>
            <a:r>
              <a:rPr lang="en" sz="1300">
                <a:solidFill>
                  <a:schemeClr val="dk1"/>
                </a:solidFill>
                <a:highlight>
                  <a:srgbClr val="FFFFFF"/>
                </a:highlight>
              </a:rPr>
              <a:t>0.9623430962343096</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Recall :</a:t>
            </a:r>
            <a:r>
              <a:rPr lang="en" sz="1300">
                <a:solidFill>
                  <a:schemeClr val="dk1"/>
                </a:solidFill>
                <a:highlight>
                  <a:srgbClr val="FFFFFF"/>
                </a:highlight>
              </a:rPr>
              <a:t> 0.989247311827957 </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F1_score : </a:t>
            </a:r>
            <a:r>
              <a:rPr lang="en" sz="1300">
                <a:solidFill>
                  <a:schemeClr val="dk1"/>
                </a:solidFill>
                <a:highlight>
                  <a:srgbClr val="FFFFFF"/>
                </a:highlight>
              </a:rPr>
              <a:t>0.975609756097561 </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AUROC :</a:t>
            </a:r>
            <a:r>
              <a:rPr lang="en" sz="1300">
                <a:solidFill>
                  <a:schemeClr val="dk1"/>
                </a:solidFill>
                <a:highlight>
                  <a:srgbClr val="FFFFFF"/>
                </a:highlight>
              </a:rPr>
              <a:t> 0.9886345494670611</a:t>
            </a:r>
            <a:endParaRPr sz="13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273" name="Google Shape;273;p43"/>
          <p:cNvPicPr preferRelativeResize="0"/>
          <p:nvPr/>
        </p:nvPicPr>
        <p:blipFill>
          <a:blip r:embed="rId3">
            <a:alphaModFix/>
          </a:blip>
          <a:stretch>
            <a:fillRect/>
          </a:stretch>
        </p:blipFill>
        <p:spPr>
          <a:xfrm>
            <a:off x="4745475" y="858900"/>
            <a:ext cx="2075688" cy="1993392"/>
          </a:xfrm>
          <a:prstGeom prst="rect">
            <a:avLst/>
          </a:prstGeom>
          <a:noFill/>
          <a:ln>
            <a:noFill/>
          </a:ln>
        </p:spPr>
      </p:pic>
      <p:pic>
        <p:nvPicPr>
          <p:cNvPr id="274" name="Google Shape;274;p43"/>
          <p:cNvPicPr preferRelativeResize="0"/>
          <p:nvPr/>
        </p:nvPicPr>
        <p:blipFill>
          <a:blip r:embed="rId4">
            <a:alphaModFix/>
          </a:blip>
          <a:stretch>
            <a:fillRect/>
          </a:stretch>
        </p:blipFill>
        <p:spPr>
          <a:xfrm>
            <a:off x="4085575" y="2852300"/>
            <a:ext cx="3637825" cy="218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 I</a:t>
            </a:r>
            <a:endParaRPr/>
          </a:p>
        </p:txBody>
      </p:sp>
      <p:sp>
        <p:nvSpPr>
          <p:cNvPr id="91" name="Google Shape;91;p17"/>
          <p:cNvSpPr txBox="1"/>
          <p:nvPr>
            <p:ph idx="1" type="body"/>
          </p:nvPr>
        </p:nvSpPr>
        <p:spPr>
          <a:xfrm>
            <a:off x="311700" y="1152475"/>
            <a:ext cx="8520600" cy="380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IDENTIFYING EXOPLANETS WITH MACHINE LEARNING METHODS</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sz="1200">
                <a:solidFill>
                  <a:schemeClr val="dk1"/>
                </a:solidFill>
              </a:rPr>
              <a:t>In the paper, the authors propose the idea of using machine learning models to identify exoplanets and they try to achieve this by performing </a:t>
            </a:r>
            <a:r>
              <a:rPr b="1" lang="en" sz="1200">
                <a:solidFill>
                  <a:schemeClr val="dk1"/>
                </a:solidFill>
              </a:rPr>
              <a:t>three-categorical classification</a:t>
            </a:r>
            <a:r>
              <a:rPr lang="en" sz="1200">
                <a:solidFill>
                  <a:schemeClr val="dk1"/>
                </a:solidFill>
              </a:rPr>
              <a:t> with </a:t>
            </a:r>
            <a:r>
              <a:rPr b="1" lang="en" sz="1200">
                <a:solidFill>
                  <a:schemeClr val="dk1"/>
                </a:solidFill>
              </a:rPr>
              <a:t>false positive</a:t>
            </a:r>
            <a:r>
              <a:rPr lang="en" sz="1200">
                <a:solidFill>
                  <a:schemeClr val="dk1"/>
                </a:solidFill>
              </a:rPr>
              <a:t>, </a:t>
            </a:r>
            <a:r>
              <a:rPr b="1" lang="en" sz="1200">
                <a:solidFill>
                  <a:schemeClr val="dk1"/>
                </a:solidFill>
              </a:rPr>
              <a:t>candidate</a:t>
            </a:r>
            <a:r>
              <a:rPr lang="en" sz="1200">
                <a:solidFill>
                  <a:schemeClr val="dk1"/>
                </a:solidFill>
              </a:rPr>
              <a:t> and </a:t>
            </a:r>
            <a:r>
              <a:rPr b="1" lang="en" sz="1200">
                <a:solidFill>
                  <a:schemeClr val="dk1"/>
                </a:solidFill>
              </a:rPr>
              <a:t>confirmed</a:t>
            </a:r>
            <a:r>
              <a:rPr lang="en" sz="1200">
                <a:solidFill>
                  <a:schemeClr val="dk1"/>
                </a:solidFill>
              </a:rPr>
              <a:t> as classes on kepler dataset for supervised learning and using k-means clustering on the confirmed exoplanet dataset for unsupervised learning. By performing EDA they found out that the confirmed exoplanets follow a Gaussian distribution with respect to the </a:t>
            </a:r>
            <a:r>
              <a:rPr b="1" lang="en" sz="1200">
                <a:solidFill>
                  <a:schemeClr val="dk1"/>
                </a:solidFill>
              </a:rPr>
              <a:t>log scale orbital period </a:t>
            </a:r>
            <a:r>
              <a:rPr lang="en" sz="1200">
                <a:solidFill>
                  <a:schemeClr val="dk1"/>
                </a:solidFill>
              </a:rPr>
              <a:t>in the range between -2 and 4 and that false positive samples are most likely to have just one or two planets in their solar system. For feature extraction they found that variables that store the deviation of observations are highly dependent on the observed values so they were removed. Then 4 models, </a:t>
            </a:r>
            <a:r>
              <a:rPr b="1" lang="en" sz="1200">
                <a:solidFill>
                  <a:schemeClr val="dk1"/>
                </a:solidFill>
              </a:rPr>
              <a:t>Decision Tree</a:t>
            </a:r>
            <a:r>
              <a:rPr lang="en" sz="1200">
                <a:solidFill>
                  <a:schemeClr val="dk1"/>
                </a:solidFill>
              </a:rPr>
              <a:t>, </a:t>
            </a:r>
            <a:r>
              <a:rPr b="1" lang="en" sz="1200">
                <a:solidFill>
                  <a:schemeClr val="dk1"/>
                </a:solidFill>
              </a:rPr>
              <a:t>Random Forest</a:t>
            </a:r>
            <a:r>
              <a:rPr lang="en" sz="1200">
                <a:solidFill>
                  <a:schemeClr val="dk1"/>
                </a:solidFill>
              </a:rPr>
              <a:t>, </a:t>
            </a:r>
            <a:r>
              <a:rPr b="1" lang="en" sz="1200">
                <a:solidFill>
                  <a:schemeClr val="dk1"/>
                </a:solidFill>
              </a:rPr>
              <a:t>Naive Bayes</a:t>
            </a:r>
            <a:r>
              <a:rPr lang="en" sz="1200">
                <a:solidFill>
                  <a:schemeClr val="dk1"/>
                </a:solidFill>
              </a:rPr>
              <a:t> and </a:t>
            </a:r>
            <a:r>
              <a:rPr b="1" lang="en" sz="1200">
                <a:solidFill>
                  <a:schemeClr val="dk1"/>
                </a:solidFill>
              </a:rPr>
              <a:t>Multilayer Perceptron</a:t>
            </a:r>
            <a:r>
              <a:rPr lang="en" sz="1200">
                <a:solidFill>
                  <a:schemeClr val="dk1"/>
                </a:solidFill>
              </a:rPr>
              <a:t> were trained and achieved accuracies of 99.06%, 92.11%, 88.50%, and 99.79%, respectively </a:t>
            </a:r>
            <a:r>
              <a:rPr lang="en" sz="1200">
                <a:solidFill>
                  <a:schemeClr val="dk1"/>
                </a:solidFill>
              </a:rPr>
              <a:t>and hyperparameters were found by experiment</a:t>
            </a:r>
            <a:r>
              <a:rPr lang="en" sz="1200">
                <a:solidFill>
                  <a:schemeClr val="dk1"/>
                </a:solidFill>
              </a:rPr>
              <a:t>. Then they evaluated the performance of these models with </a:t>
            </a:r>
            <a:r>
              <a:rPr b="1" lang="en" sz="1200">
                <a:solidFill>
                  <a:schemeClr val="dk1"/>
                </a:solidFill>
              </a:rPr>
              <a:t>10-fold cross-validation</a:t>
            </a:r>
            <a:r>
              <a:rPr lang="en" sz="1200">
                <a:solidFill>
                  <a:schemeClr val="dk1"/>
                </a:solidFill>
              </a:rPr>
              <a:t>. As a result, the </a:t>
            </a:r>
            <a:r>
              <a:rPr b="1" lang="en" sz="1200">
                <a:solidFill>
                  <a:schemeClr val="dk1"/>
                </a:solidFill>
              </a:rPr>
              <a:t>random forest model achieved the best average accuracy of 82.39%.</a:t>
            </a:r>
            <a:r>
              <a:rPr lang="en" sz="1200">
                <a:solidFill>
                  <a:schemeClr val="dk1"/>
                </a:solidFill>
              </a:rPr>
              <a:t> They also suggested to further investigate the </a:t>
            </a:r>
            <a:r>
              <a:rPr b="1" lang="en" sz="1200">
                <a:solidFill>
                  <a:schemeClr val="dk1"/>
                </a:solidFill>
              </a:rPr>
              <a:t>receiver operating characteristics (ROC) and the precision-recall curves</a:t>
            </a:r>
            <a:r>
              <a:rPr lang="en" sz="1200">
                <a:solidFill>
                  <a:schemeClr val="dk1"/>
                </a:solidFill>
              </a:rPr>
              <a:t> to understand the diagnostic ability of different machine learning models.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Reference: </a:t>
            </a:r>
            <a:r>
              <a:rPr b="1" lang="en" sz="1200" u="sng">
                <a:solidFill>
                  <a:schemeClr val="hlink"/>
                </a:solidFill>
                <a:hlinkClick r:id="rId3"/>
              </a:rPr>
              <a:t>https://arxiv.org/ftp/arxiv/papers/2204/2204.00721.pdf</a:t>
            </a:r>
            <a:endParaRPr b="1" sz="12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80" name="Google Shape;28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Support Vector </a:t>
            </a:r>
            <a:r>
              <a:rPr b="1" lang="en">
                <a:solidFill>
                  <a:schemeClr val="dk1"/>
                </a:solidFill>
              </a:rPr>
              <a:t>Machine Classifier</a:t>
            </a:r>
            <a:endParaRPr b="1">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Accuracy : </a:t>
            </a:r>
            <a:r>
              <a:rPr lang="en" sz="1300">
                <a:solidFill>
                  <a:schemeClr val="dk1"/>
                </a:solidFill>
                <a:highlight>
                  <a:srgbClr val="FFFFFF"/>
                </a:highlight>
              </a:rPr>
              <a:t>0.9906340057636888</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Best parameters</a:t>
            </a:r>
            <a:r>
              <a:rPr lang="en" sz="1300">
                <a:solidFill>
                  <a:schemeClr val="dk1"/>
                </a:solidFill>
                <a:highlight>
                  <a:srgbClr val="FFFFFF"/>
                </a:highlight>
              </a:rPr>
              <a:t>  : {'C': 10, 'kernel': 'rbf'}</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Precision : </a:t>
            </a:r>
            <a:r>
              <a:rPr lang="en" sz="1300">
                <a:solidFill>
                  <a:schemeClr val="dk1"/>
                </a:solidFill>
                <a:highlight>
                  <a:srgbClr val="FFFFFF"/>
                </a:highlight>
              </a:rPr>
              <a:t>0.9914255091103966</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Recall :</a:t>
            </a:r>
            <a:r>
              <a:rPr lang="en" sz="1300">
                <a:solidFill>
                  <a:schemeClr val="dk1"/>
                </a:solidFill>
                <a:highlight>
                  <a:srgbClr val="FFFFFF"/>
                </a:highlight>
              </a:rPr>
              <a:t> </a:t>
            </a:r>
            <a:r>
              <a:rPr lang="en" sz="1300">
                <a:solidFill>
                  <a:schemeClr val="dk1"/>
                </a:solidFill>
                <a:highlight>
                  <a:srgbClr val="FFFFFF"/>
                </a:highlight>
              </a:rPr>
              <a:t>0.9946236559139785</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F1_score : </a:t>
            </a:r>
            <a:r>
              <a:rPr lang="en" sz="1300">
                <a:solidFill>
                  <a:schemeClr val="dk1"/>
                </a:solidFill>
                <a:highlight>
                  <a:srgbClr val="FFFFFF"/>
                </a:highlight>
              </a:rPr>
              <a:t>0.9930220075147612</a:t>
            </a:r>
            <a:endParaRPr sz="1300">
              <a:solidFill>
                <a:schemeClr val="dk1"/>
              </a:solidFill>
              <a:highlight>
                <a:srgbClr val="FFFFFF"/>
              </a:highlight>
            </a:endParaRPr>
          </a:p>
          <a:p>
            <a:pPr indent="0" lvl="0" marL="0" rtl="0" algn="l">
              <a:spcBef>
                <a:spcPts val="1600"/>
              </a:spcBef>
              <a:spcAft>
                <a:spcPts val="0"/>
              </a:spcAft>
              <a:buNone/>
            </a:pPr>
            <a:r>
              <a:rPr b="1" lang="en" sz="1300">
                <a:solidFill>
                  <a:schemeClr val="dk1"/>
                </a:solidFill>
                <a:highlight>
                  <a:srgbClr val="FFFFFF"/>
                </a:highlight>
              </a:rPr>
              <a:t>AUROC :</a:t>
            </a:r>
            <a:r>
              <a:rPr lang="en" sz="1300">
                <a:solidFill>
                  <a:schemeClr val="dk1"/>
                </a:solidFill>
                <a:highlight>
                  <a:srgbClr val="FFFFFF"/>
                </a:highlight>
              </a:rPr>
              <a:t> </a:t>
            </a:r>
            <a:r>
              <a:rPr lang="en" sz="1300">
                <a:solidFill>
                  <a:schemeClr val="dk1"/>
                </a:solidFill>
                <a:highlight>
                  <a:srgbClr val="FFFFFF"/>
                </a:highlight>
              </a:rPr>
              <a:t>0.9974339108794665</a:t>
            </a:r>
            <a:endParaRPr sz="1300">
              <a:solidFill>
                <a:schemeClr val="dk1"/>
              </a:solidFill>
              <a:highlight>
                <a:srgbClr val="FFFFFF"/>
              </a:highlight>
            </a:endParaRPr>
          </a:p>
          <a:p>
            <a:pPr indent="0" lvl="0" marL="0" rtl="0" algn="l">
              <a:spcBef>
                <a:spcPts val="1600"/>
              </a:spcBef>
              <a:spcAft>
                <a:spcPts val="0"/>
              </a:spcAft>
              <a:buNone/>
            </a:pPr>
            <a:r>
              <a:t/>
            </a:r>
            <a:endParaRPr sz="1300">
              <a:solidFill>
                <a:schemeClr val="dk1"/>
              </a:solidFill>
              <a:highlight>
                <a:srgbClr val="FFFFFF"/>
              </a:highlight>
            </a:endParaRPr>
          </a:p>
          <a:p>
            <a:pPr indent="0" lvl="0" marL="0" rtl="0" algn="l">
              <a:spcBef>
                <a:spcPts val="160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t/>
            </a:r>
            <a:endParaRPr/>
          </a:p>
        </p:txBody>
      </p:sp>
      <p:pic>
        <p:nvPicPr>
          <p:cNvPr id="281" name="Google Shape;281;p44"/>
          <p:cNvPicPr preferRelativeResize="0"/>
          <p:nvPr/>
        </p:nvPicPr>
        <p:blipFill>
          <a:blip r:embed="rId3">
            <a:alphaModFix/>
          </a:blip>
          <a:stretch>
            <a:fillRect/>
          </a:stretch>
        </p:blipFill>
        <p:spPr>
          <a:xfrm>
            <a:off x="4252400" y="2852300"/>
            <a:ext cx="3460149" cy="2158075"/>
          </a:xfrm>
          <a:prstGeom prst="rect">
            <a:avLst/>
          </a:prstGeom>
          <a:noFill/>
          <a:ln>
            <a:noFill/>
          </a:ln>
        </p:spPr>
      </p:pic>
      <p:pic>
        <p:nvPicPr>
          <p:cNvPr id="282" name="Google Shape;282;p44"/>
          <p:cNvPicPr preferRelativeResize="0"/>
          <p:nvPr/>
        </p:nvPicPr>
        <p:blipFill>
          <a:blip r:embed="rId4">
            <a:alphaModFix/>
          </a:blip>
          <a:stretch>
            <a:fillRect/>
          </a:stretch>
        </p:blipFill>
        <p:spPr>
          <a:xfrm>
            <a:off x="4220823" y="909650"/>
            <a:ext cx="3276327" cy="18178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Results</a:t>
            </a:r>
            <a:endParaRPr/>
          </a:p>
        </p:txBody>
      </p:sp>
      <p:sp>
        <p:nvSpPr>
          <p:cNvPr id="288" name="Google Shape;28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XGBOOST</a:t>
            </a:r>
            <a:endParaRPr b="1">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b="1" lang="en" sz="1300">
                <a:solidFill>
                  <a:schemeClr val="dk1"/>
                </a:solidFill>
                <a:highlight>
                  <a:schemeClr val="lt1"/>
                </a:highlight>
              </a:rPr>
              <a:t>Accuracy : </a:t>
            </a:r>
            <a:r>
              <a:rPr lang="en" sz="1300">
                <a:solidFill>
                  <a:schemeClr val="dk1"/>
                </a:solidFill>
                <a:highlight>
                  <a:schemeClr val="lt1"/>
                </a:highlight>
              </a:rPr>
              <a:t>0.9870317002881844</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Best parameters : </a:t>
            </a:r>
            <a:r>
              <a:rPr lang="en" sz="1300">
                <a:solidFill>
                  <a:schemeClr val="dk1"/>
                </a:solidFill>
                <a:highlight>
                  <a:schemeClr val="lt1"/>
                </a:highlight>
              </a:rPr>
              <a:t>{'max_depth': 10, 'n_estimators': 140, </a:t>
            </a:r>
            <a:endParaRPr sz="1300">
              <a:solidFill>
                <a:schemeClr val="dk1"/>
              </a:solidFill>
              <a:highlight>
                <a:schemeClr val="lt1"/>
              </a:highlight>
            </a:endParaRPr>
          </a:p>
          <a:p>
            <a:pPr indent="457200" lvl="0" marL="914400" rtl="0" algn="l">
              <a:spcBef>
                <a:spcPts val="1600"/>
              </a:spcBef>
              <a:spcAft>
                <a:spcPts val="0"/>
              </a:spcAft>
              <a:buClr>
                <a:schemeClr val="dk1"/>
              </a:buClr>
              <a:buSzPts val="1100"/>
              <a:buFont typeface="Arial"/>
              <a:buNone/>
            </a:pPr>
            <a:r>
              <a:rPr lang="en" sz="1300">
                <a:solidFill>
                  <a:schemeClr val="dk1"/>
                </a:solidFill>
                <a:highlight>
                  <a:schemeClr val="lt1"/>
                </a:highlight>
              </a:rPr>
              <a:t>'reg_lambda': 10}</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Precision : </a:t>
            </a:r>
            <a:r>
              <a:rPr lang="en" sz="1300">
                <a:solidFill>
                  <a:schemeClr val="dk1"/>
                </a:solidFill>
                <a:highlight>
                  <a:schemeClr val="lt1"/>
                </a:highlight>
              </a:rPr>
              <a:t>0.9830508474576272</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Recall : </a:t>
            </a:r>
            <a:r>
              <a:rPr lang="en" sz="1300">
                <a:solidFill>
                  <a:schemeClr val="dk1"/>
                </a:solidFill>
                <a:highlight>
                  <a:schemeClr val="lt1"/>
                </a:highlight>
              </a:rPr>
              <a:t>0.9978494623655914</a:t>
            </a:r>
            <a:endParaRPr sz="1300">
              <a:solidFill>
                <a:schemeClr val="dk1"/>
              </a:solidFill>
              <a:highlight>
                <a:schemeClr val="lt1"/>
              </a:highlight>
            </a:endParaRPr>
          </a:p>
          <a:p>
            <a:pPr indent="0" lvl="0" marL="0" rtl="0" algn="l">
              <a:spcBef>
                <a:spcPts val="1600"/>
              </a:spcBef>
              <a:spcAft>
                <a:spcPts val="0"/>
              </a:spcAft>
              <a:buClr>
                <a:schemeClr val="dk1"/>
              </a:buClr>
              <a:buSzPts val="1100"/>
              <a:buFont typeface="Arial"/>
              <a:buNone/>
            </a:pPr>
            <a:r>
              <a:rPr b="1" lang="en" sz="1300">
                <a:solidFill>
                  <a:schemeClr val="dk1"/>
                </a:solidFill>
                <a:highlight>
                  <a:schemeClr val="lt1"/>
                </a:highlight>
              </a:rPr>
              <a:t>F1_score : </a:t>
            </a:r>
            <a:r>
              <a:rPr lang="en" sz="1300">
                <a:solidFill>
                  <a:schemeClr val="dk1"/>
                </a:solidFill>
                <a:highlight>
                  <a:schemeClr val="lt1"/>
                </a:highlight>
              </a:rPr>
              <a:t>0.9903948772678762</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AUROC :</a:t>
            </a:r>
            <a:r>
              <a:rPr lang="en" sz="1300">
                <a:solidFill>
                  <a:schemeClr val="dk1"/>
                </a:solidFill>
                <a:highlight>
                  <a:schemeClr val="lt1"/>
                </a:highlight>
              </a:rPr>
              <a:t> 0.9972226135136404</a:t>
            </a:r>
            <a:endParaRPr sz="1300">
              <a:solidFill>
                <a:schemeClr val="dk1"/>
              </a:solidFill>
              <a:highlight>
                <a:schemeClr val="lt1"/>
              </a:highlight>
            </a:endParaRPr>
          </a:p>
          <a:p>
            <a:pPr indent="0" lvl="0" marL="0" rtl="0" algn="l">
              <a:spcBef>
                <a:spcPts val="1600"/>
              </a:spcBef>
              <a:spcAft>
                <a:spcPts val="1600"/>
              </a:spcAft>
              <a:buClr>
                <a:schemeClr val="dk1"/>
              </a:buClr>
              <a:buSzPts val="1100"/>
              <a:buFont typeface="Arial"/>
              <a:buNone/>
            </a:pPr>
            <a:r>
              <a:t/>
            </a:r>
            <a:endParaRPr sz="1300">
              <a:solidFill>
                <a:schemeClr val="dk1"/>
              </a:solidFill>
              <a:highlight>
                <a:schemeClr val="lt1"/>
              </a:highlight>
            </a:endParaRPr>
          </a:p>
        </p:txBody>
      </p:sp>
      <p:pic>
        <p:nvPicPr>
          <p:cNvPr id="289" name="Google Shape;289;p45"/>
          <p:cNvPicPr preferRelativeResize="0"/>
          <p:nvPr/>
        </p:nvPicPr>
        <p:blipFill>
          <a:blip r:embed="rId3">
            <a:alphaModFix/>
          </a:blip>
          <a:stretch>
            <a:fillRect/>
          </a:stretch>
        </p:blipFill>
        <p:spPr>
          <a:xfrm>
            <a:off x="4689500" y="2709900"/>
            <a:ext cx="3925600" cy="2275050"/>
          </a:xfrm>
          <a:prstGeom prst="rect">
            <a:avLst/>
          </a:prstGeom>
          <a:noFill/>
          <a:ln>
            <a:noFill/>
          </a:ln>
        </p:spPr>
      </p:pic>
      <p:pic>
        <p:nvPicPr>
          <p:cNvPr id="290" name="Google Shape;290;p45"/>
          <p:cNvPicPr preferRelativeResize="0"/>
          <p:nvPr/>
        </p:nvPicPr>
        <p:blipFill>
          <a:blip r:embed="rId4">
            <a:alphaModFix/>
          </a:blip>
          <a:stretch>
            <a:fillRect/>
          </a:stretch>
        </p:blipFill>
        <p:spPr>
          <a:xfrm>
            <a:off x="4983125" y="901575"/>
            <a:ext cx="2914275" cy="1808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96" name="Google Shape;296;p46"/>
          <p:cNvSpPr txBox="1"/>
          <p:nvPr>
            <p:ph idx="1" type="body"/>
          </p:nvPr>
        </p:nvSpPr>
        <p:spPr>
          <a:xfrm>
            <a:off x="165825" y="1152475"/>
            <a:ext cx="866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Neural Network using Tensorflow</a:t>
            </a:r>
            <a:endParaRPr b="1">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Accuracy : </a:t>
            </a:r>
            <a:r>
              <a:rPr lang="en" sz="1300">
                <a:solidFill>
                  <a:schemeClr val="dk1"/>
                </a:solidFill>
                <a:highlight>
                  <a:schemeClr val="lt1"/>
                </a:highlight>
              </a:rPr>
              <a:t>0.9827089337175793</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Precision : </a:t>
            </a:r>
            <a:r>
              <a:rPr lang="en" sz="1300">
                <a:solidFill>
                  <a:schemeClr val="dk1"/>
                </a:solidFill>
                <a:highlight>
                  <a:schemeClr val="lt1"/>
                </a:highlight>
              </a:rPr>
              <a:t>0.984375</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Recall : </a:t>
            </a:r>
            <a:r>
              <a:rPr lang="en" sz="1300">
                <a:solidFill>
                  <a:schemeClr val="dk1"/>
                </a:solidFill>
                <a:highlight>
                  <a:schemeClr val="lt1"/>
                </a:highlight>
              </a:rPr>
              <a:t>0.962882096069869</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F1_score : </a:t>
            </a:r>
            <a:r>
              <a:rPr lang="en" sz="1300">
                <a:solidFill>
                  <a:schemeClr val="dk1"/>
                </a:solidFill>
                <a:highlight>
                  <a:schemeClr val="lt1"/>
                </a:highlight>
              </a:rPr>
              <a:t>0.9735099337748344</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AUROC :</a:t>
            </a:r>
            <a:r>
              <a:rPr lang="en" sz="1300">
                <a:solidFill>
                  <a:schemeClr val="dk1"/>
                </a:solidFill>
                <a:highlight>
                  <a:schemeClr val="lt1"/>
                </a:highlight>
              </a:rPr>
              <a:t> </a:t>
            </a:r>
            <a:r>
              <a:rPr lang="en" sz="1300">
                <a:solidFill>
                  <a:schemeClr val="dk1"/>
                </a:solidFill>
                <a:highlight>
                  <a:schemeClr val="lt1"/>
                </a:highlight>
              </a:rPr>
              <a:t>0.9939216791097337</a:t>
            </a:r>
            <a:endParaRPr sz="1300">
              <a:solidFill>
                <a:schemeClr val="dk1"/>
              </a:solidFill>
              <a:highlight>
                <a:schemeClr val="lt1"/>
              </a:highlight>
            </a:endParaRPr>
          </a:p>
          <a:p>
            <a:pPr indent="0" lvl="0" marL="0" rtl="0" algn="l">
              <a:spcBef>
                <a:spcPts val="1600"/>
              </a:spcBef>
              <a:spcAft>
                <a:spcPts val="0"/>
              </a:spcAft>
              <a:buNone/>
            </a:pPr>
            <a:r>
              <a:t/>
            </a:r>
            <a:endParaRPr sz="1300">
              <a:solidFill>
                <a:schemeClr val="dk1"/>
              </a:solidFill>
              <a:highlight>
                <a:schemeClr val="lt1"/>
              </a:highlight>
            </a:endParaRPr>
          </a:p>
          <a:p>
            <a:pPr indent="0" lvl="0" marL="0" rtl="0" algn="l">
              <a:spcBef>
                <a:spcPts val="1600"/>
              </a:spcBef>
              <a:spcAft>
                <a:spcPts val="1600"/>
              </a:spcAft>
              <a:buNone/>
            </a:pPr>
            <a:r>
              <a:t/>
            </a:r>
            <a:endParaRPr sz="1300">
              <a:solidFill>
                <a:schemeClr val="dk1"/>
              </a:solidFill>
              <a:highlight>
                <a:schemeClr val="lt1"/>
              </a:highlight>
            </a:endParaRPr>
          </a:p>
        </p:txBody>
      </p:sp>
      <p:pic>
        <p:nvPicPr>
          <p:cNvPr id="297" name="Google Shape;297;p46"/>
          <p:cNvPicPr preferRelativeResize="0"/>
          <p:nvPr/>
        </p:nvPicPr>
        <p:blipFill>
          <a:blip r:embed="rId3">
            <a:alphaModFix/>
          </a:blip>
          <a:stretch>
            <a:fillRect/>
          </a:stretch>
        </p:blipFill>
        <p:spPr>
          <a:xfrm>
            <a:off x="4613375" y="828350"/>
            <a:ext cx="2914275" cy="1970950"/>
          </a:xfrm>
          <a:prstGeom prst="rect">
            <a:avLst/>
          </a:prstGeom>
          <a:noFill/>
          <a:ln>
            <a:noFill/>
          </a:ln>
        </p:spPr>
      </p:pic>
      <p:pic>
        <p:nvPicPr>
          <p:cNvPr id="298" name="Google Shape;298;p46"/>
          <p:cNvPicPr preferRelativeResize="0"/>
          <p:nvPr/>
        </p:nvPicPr>
        <p:blipFill>
          <a:blip r:embed="rId4">
            <a:alphaModFix/>
          </a:blip>
          <a:stretch>
            <a:fillRect/>
          </a:stretch>
        </p:blipFill>
        <p:spPr>
          <a:xfrm>
            <a:off x="4689550" y="2885475"/>
            <a:ext cx="2990400" cy="2060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04" name="Google Shape;304;p47"/>
          <p:cNvSpPr txBox="1"/>
          <p:nvPr>
            <p:ph idx="1" type="body"/>
          </p:nvPr>
        </p:nvSpPr>
        <p:spPr>
          <a:xfrm>
            <a:off x="144025" y="1119850"/>
            <a:ext cx="8666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Semi-supervised clustering using logistic </a:t>
            </a:r>
            <a:endParaRPr b="1">
              <a:solidFill>
                <a:schemeClr val="dk1"/>
              </a:solidFill>
            </a:endParaRPr>
          </a:p>
          <a:p>
            <a:pPr indent="0" lvl="0" marL="0" rtl="0" algn="l">
              <a:spcBef>
                <a:spcPts val="1600"/>
              </a:spcBef>
              <a:spcAft>
                <a:spcPts val="0"/>
              </a:spcAft>
              <a:buNone/>
            </a:pPr>
            <a:r>
              <a:rPr b="1" lang="en">
                <a:solidFill>
                  <a:schemeClr val="dk1"/>
                </a:solidFill>
              </a:rPr>
              <a:t>regression </a:t>
            </a:r>
            <a:endParaRPr b="1">
              <a:solidFill>
                <a:schemeClr val="dk1"/>
              </a:solidFill>
            </a:endParaRPr>
          </a:p>
          <a:p>
            <a:pPr indent="0" lvl="0" marL="0" rtl="0" algn="l">
              <a:spcBef>
                <a:spcPts val="1600"/>
              </a:spcBef>
              <a:spcAft>
                <a:spcPts val="0"/>
              </a:spcAft>
              <a:buNone/>
            </a:pPr>
            <a:r>
              <a:rPr b="1" lang="en" sz="1300">
                <a:solidFill>
                  <a:schemeClr val="dk1"/>
                </a:solidFill>
                <a:highlight>
                  <a:schemeClr val="lt1"/>
                </a:highlight>
              </a:rPr>
              <a:t>Accuracy : </a:t>
            </a:r>
            <a:r>
              <a:rPr lang="en" sz="1300">
                <a:solidFill>
                  <a:schemeClr val="dk1"/>
                </a:solidFill>
                <a:highlight>
                  <a:schemeClr val="lt1"/>
                </a:highlight>
              </a:rPr>
              <a:t>0.9870317002881844</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Precision :</a:t>
            </a:r>
            <a:r>
              <a:rPr b="1" lang="en" sz="1300">
                <a:solidFill>
                  <a:schemeClr val="dk1"/>
                </a:solidFill>
                <a:highlight>
                  <a:schemeClr val="lt1"/>
                </a:highlight>
              </a:rPr>
              <a:t> </a:t>
            </a:r>
            <a:r>
              <a:rPr lang="en" sz="1300">
                <a:solidFill>
                  <a:schemeClr val="dk1"/>
                </a:solidFill>
                <a:highlight>
                  <a:schemeClr val="lt1"/>
                </a:highlight>
              </a:rPr>
              <a:t>0.9820295983086681</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Recall : </a:t>
            </a:r>
            <a:r>
              <a:rPr lang="en" sz="1300">
                <a:solidFill>
                  <a:schemeClr val="dk1"/>
                </a:solidFill>
                <a:highlight>
                  <a:schemeClr val="lt1"/>
                </a:highlight>
              </a:rPr>
              <a:t>0.9989247311827957</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F1_score : </a:t>
            </a:r>
            <a:r>
              <a:rPr lang="en" sz="1300">
                <a:solidFill>
                  <a:schemeClr val="dk1"/>
                </a:solidFill>
                <a:highlight>
                  <a:schemeClr val="lt1"/>
                </a:highlight>
              </a:rPr>
              <a:t>0.990405117270789</a:t>
            </a:r>
            <a:endParaRPr sz="1300">
              <a:solidFill>
                <a:schemeClr val="dk1"/>
              </a:solidFill>
              <a:highlight>
                <a:schemeClr val="lt1"/>
              </a:highlight>
            </a:endParaRPr>
          </a:p>
          <a:p>
            <a:pPr indent="0" lvl="0" marL="0" rtl="0" algn="l">
              <a:spcBef>
                <a:spcPts val="1600"/>
              </a:spcBef>
              <a:spcAft>
                <a:spcPts val="0"/>
              </a:spcAft>
              <a:buNone/>
            </a:pPr>
            <a:r>
              <a:rPr b="1" lang="en" sz="1300">
                <a:solidFill>
                  <a:schemeClr val="dk1"/>
                </a:solidFill>
                <a:highlight>
                  <a:schemeClr val="lt1"/>
                </a:highlight>
              </a:rPr>
              <a:t>AUROC :</a:t>
            </a:r>
            <a:r>
              <a:rPr lang="en" sz="1300">
                <a:solidFill>
                  <a:schemeClr val="dk1"/>
                </a:solidFill>
                <a:highlight>
                  <a:schemeClr val="lt1"/>
                </a:highlight>
              </a:rPr>
              <a:t> </a:t>
            </a:r>
            <a:r>
              <a:rPr lang="en" sz="1300">
                <a:solidFill>
                  <a:schemeClr val="dk1"/>
                </a:solidFill>
                <a:highlight>
                  <a:schemeClr val="lt1"/>
                </a:highlight>
              </a:rPr>
              <a:t>0.9947856505611119</a:t>
            </a:r>
            <a:endParaRPr sz="1300">
              <a:solidFill>
                <a:schemeClr val="dk1"/>
              </a:solidFill>
              <a:highlight>
                <a:schemeClr val="lt1"/>
              </a:highlight>
            </a:endParaRPr>
          </a:p>
          <a:p>
            <a:pPr indent="0" lvl="0" marL="0" rtl="0" algn="l">
              <a:spcBef>
                <a:spcPts val="1600"/>
              </a:spcBef>
              <a:spcAft>
                <a:spcPts val="0"/>
              </a:spcAft>
              <a:buNone/>
            </a:pPr>
            <a:r>
              <a:t/>
            </a:r>
            <a:endParaRPr sz="1300">
              <a:solidFill>
                <a:schemeClr val="dk1"/>
              </a:solidFill>
              <a:highlight>
                <a:schemeClr val="lt1"/>
              </a:highlight>
            </a:endParaRPr>
          </a:p>
          <a:p>
            <a:pPr indent="0" lvl="0" marL="0" rtl="0" algn="l">
              <a:spcBef>
                <a:spcPts val="1600"/>
              </a:spcBef>
              <a:spcAft>
                <a:spcPts val="0"/>
              </a:spcAft>
              <a:buNone/>
            </a:pPr>
            <a:r>
              <a:t/>
            </a:r>
            <a:endParaRPr sz="1300">
              <a:solidFill>
                <a:schemeClr val="dk1"/>
              </a:solidFill>
              <a:highlight>
                <a:schemeClr val="lt1"/>
              </a:highlight>
            </a:endParaRPr>
          </a:p>
          <a:p>
            <a:pPr indent="0" lvl="0" marL="0" rtl="0" algn="l">
              <a:spcBef>
                <a:spcPts val="1600"/>
              </a:spcBef>
              <a:spcAft>
                <a:spcPts val="1600"/>
              </a:spcAft>
              <a:buNone/>
            </a:pPr>
            <a:r>
              <a:t/>
            </a:r>
            <a:endParaRPr sz="1300">
              <a:solidFill>
                <a:schemeClr val="dk1"/>
              </a:solidFill>
              <a:highlight>
                <a:schemeClr val="lt1"/>
              </a:highlight>
            </a:endParaRPr>
          </a:p>
        </p:txBody>
      </p:sp>
      <p:pic>
        <p:nvPicPr>
          <p:cNvPr id="305" name="Google Shape;305;p47"/>
          <p:cNvPicPr preferRelativeResize="0"/>
          <p:nvPr/>
        </p:nvPicPr>
        <p:blipFill>
          <a:blip r:embed="rId3">
            <a:alphaModFix/>
          </a:blip>
          <a:stretch>
            <a:fillRect/>
          </a:stretch>
        </p:blipFill>
        <p:spPr>
          <a:xfrm>
            <a:off x="4645475" y="799250"/>
            <a:ext cx="3366927" cy="2069025"/>
          </a:xfrm>
          <a:prstGeom prst="rect">
            <a:avLst/>
          </a:prstGeom>
          <a:noFill/>
          <a:ln>
            <a:noFill/>
          </a:ln>
        </p:spPr>
      </p:pic>
      <p:pic>
        <p:nvPicPr>
          <p:cNvPr id="306" name="Google Shape;306;p47"/>
          <p:cNvPicPr preferRelativeResize="0"/>
          <p:nvPr/>
        </p:nvPicPr>
        <p:blipFill>
          <a:blip r:embed="rId4">
            <a:alphaModFix/>
          </a:blip>
          <a:stretch>
            <a:fillRect/>
          </a:stretch>
        </p:blipFill>
        <p:spPr>
          <a:xfrm>
            <a:off x="4715325" y="2891551"/>
            <a:ext cx="3366925" cy="20935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a:t>
            </a:r>
            <a:endParaRPr/>
          </a:p>
        </p:txBody>
      </p:sp>
      <p:sp>
        <p:nvSpPr>
          <p:cNvPr id="312" name="Google Shape;312;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terms of Accuracy</a:t>
            </a:r>
            <a:endParaRPr>
              <a:solidFill>
                <a:schemeClr val="dk1"/>
              </a:solidFill>
            </a:endParaRPr>
          </a:p>
          <a:p>
            <a:pPr indent="0" lvl="0" marL="0" rtl="0" algn="l">
              <a:spcBef>
                <a:spcPts val="1600"/>
              </a:spcBef>
              <a:spcAft>
                <a:spcPts val="0"/>
              </a:spcAft>
              <a:buClr>
                <a:srgbClr val="000000"/>
              </a:buClr>
              <a:buSzPts val="1100"/>
              <a:buFont typeface="Arial"/>
              <a:buNone/>
            </a:pPr>
            <a:r>
              <a:rPr lang="en" sz="1300">
                <a:solidFill>
                  <a:schemeClr val="dk1"/>
                </a:solidFill>
              </a:rPr>
              <a:t>Logistic Regression &gt; Multi-Layer Perceptron &gt; SVM Classifier &gt; AdaBoost &gt; Random Forest &gt; Clustering &gt; XgBoost &gt;  Decision Tree &gt; Bernoulli Naive Bayes &gt; Gaussian Naive Bayes</a:t>
            </a:r>
            <a:r>
              <a:rPr lang="en" sz="1300">
                <a:solidFill>
                  <a:schemeClr val="dk1"/>
                </a:solidFill>
              </a:rPr>
              <a:t>	</a:t>
            </a:r>
            <a:endParaRPr sz="1300">
              <a:solidFill>
                <a:schemeClr val="dk1"/>
              </a:solidFill>
            </a:endParaRPr>
          </a:p>
          <a:p>
            <a:pPr indent="0" lvl="0" marL="0" rtl="0" algn="l">
              <a:spcBef>
                <a:spcPts val="1600"/>
              </a:spcBef>
              <a:spcAft>
                <a:spcPts val="0"/>
              </a:spcAft>
              <a:buNone/>
            </a:pPr>
            <a:r>
              <a:rPr lang="en">
                <a:solidFill>
                  <a:schemeClr val="dk1"/>
                </a:solidFill>
              </a:rPr>
              <a:t>In terms of Precision:</a:t>
            </a:r>
            <a:endParaRPr>
              <a:solidFill>
                <a:schemeClr val="dk1"/>
              </a:solidFill>
            </a:endParaRPr>
          </a:p>
          <a:p>
            <a:pPr indent="0" lvl="0" marL="0" rtl="0" algn="l">
              <a:spcBef>
                <a:spcPts val="1600"/>
              </a:spcBef>
              <a:spcAft>
                <a:spcPts val="0"/>
              </a:spcAft>
              <a:buNone/>
            </a:pPr>
            <a:r>
              <a:rPr lang="en" sz="1300">
                <a:solidFill>
                  <a:schemeClr val="dk1"/>
                </a:solidFill>
              </a:rPr>
              <a:t>SVM Classifier &gt; Logistic Regression &gt; Multi-Layer Perceptron &gt; AdaBoost &gt; Random Forest &gt; XgBoost &gt; Clustering &gt;  Decision Tree &gt; Bernoulli Naive Bayes &gt; Gaussian Naive Bayes</a:t>
            </a:r>
            <a:endParaRPr sz="1300">
              <a:solidFill>
                <a:schemeClr val="dk1"/>
              </a:solidFill>
            </a:endParaRPr>
          </a:p>
          <a:p>
            <a:pPr indent="0" lvl="0" marL="0" rtl="0" algn="l">
              <a:spcBef>
                <a:spcPts val="1600"/>
              </a:spcBef>
              <a:spcAft>
                <a:spcPts val="0"/>
              </a:spcAft>
              <a:buNone/>
            </a:pPr>
            <a:r>
              <a:rPr lang="en">
                <a:solidFill>
                  <a:schemeClr val="dk1"/>
                </a:solidFill>
              </a:rPr>
              <a:t>In terms of Recall :</a:t>
            </a:r>
            <a:endParaRPr>
              <a:solidFill>
                <a:schemeClr val="dk1"/>
              </a:solidFill>
            </a:endParaRPr>
          </a:p>
          <a:p>
            <a:pPr indent="0" lvl="0" marL="0" rtl="0" algn="l">
              <a:spcBef>
                <a:spcPts val="1600"/>
              </a:spcBef>
              <a:spcAft>
                <a:spcPts val="0"/>
              </a:spcAft>
              <a:buClr>
                <a:schemeClr val="dk1"/>
              </a:buClr>
              <a:buSzPts val="1100"/>
              <a:buFont typeface="Arial"/>
              <a:buNone/>
            </a:pPr>
            <a:r>
              <a:rPr lang="en" sz="1300">
                <a:solidFill>
                  <a:schemeClr val="dk1"/>
                </a:solidFill>
              </a:rPr>
              <a:t>Random Forest = Logistic Regression &gt;  Multi-Layer Perceptron &gt; Clustering &gt; AdaBoost &gt; XgBoost &gt; SVM Classifier Gaussian Naive Bayes &gt; Bernoulli Naive Bayes &gt; Decision Tree.</a:t>
            </a:r>
            <a:r>
              <a:rPr lang="en" sz="1000">
                <a:solidFill>
                  <a:schemeClr val="dk1"/>
                </a:solidFill>
                <a:latin typeface="Times New Roman"/>
                <a:ea typeface="Times New Roman"/>
                <a:cs typeface="Times New Roman"/>
                <a:sym typeface="Times New Roman"/>
              </a:rPr>
              <a:t> </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a:t>
            </a:r>
            <a:endParaRPr/>
          </a:p>
          <a:p>
            <a:pPr indent="0" lvl="0" marL="0" rtl="0" algn="l">
              <a:spcBef>
                <a:spcPts val="0"/>
              </a:spcBef>
              <a:spcAft>
                <a:spcPts val="0"/>
              </a:spcAft>
              <a:buNone/>
            </a:pPr>
            <a:r>
              <a:t/>
            </a:r>
            <a:endParaRPr/>
          </a:p>
        </p:txBody>
      </p:sp>
      <p:sp>
        <p:nvSpPr>
          <p:cNvPr id="318" name="Google Shape;318;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terms of F1 Score :</a:t>
            </a:r>
            <a:endParaRPr>
              <a:solidFill>
                <a:schemeClr val="dk1"/>
              </a:solidFill>
            </a:endParaRPr>
          </a:p>
          <a:p>
            <a:pPr indent="0" lvl="0" marL="0" rtl="0" algn="l">
              <a:spcBef>
                <a:spcPts val="1600"/>
              </a:spcBef>
              <a:spcAft>
                <a:spcPts val="0"/>
              </a:spcAft>
              <a:buClr>
                <a:schemeClr val="dk1"/>
              </a:buClr>
              <a:buSzPts val="1100"/>
              <a:buFont typeface="Arial"/>
              <a:buNone/>
            </a:pPr>
            <a:r>
              <a:rPr lang="en" sz="1300">
                <a:solidFill>
                  <a:schemeClr val="dk1"/>
                </a:solidFill>
              </a:rPr>
              <a:t>Logistic Regression &gt; Multi-Layer Perceptron &gt; SVM Classifier &gt; AdaBoost &gt; Random Forest &gt; Clustering &gt; XgBoost &gt; Decision Tree &gt; Gaussian Naive Bayes &gt; Bernoulli Naive Bayes.	</a:t>
            </a:r>
            <a:endParaRPr sz="1300">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In terms of AUROC :</a:t>
            </a:r>
            <a:endParaRPr>
              <a:solidFill>
                <a:schemeClr val="dk1"/>
              </a:solidFill>
            </a:endParaRPr>
          </a:p>
          <a:p>
            <a:pPr indent="0" lvl="0" marL="0" rtl="0" algn="l">
              <a:spcBef>
                <a:spcPts val="1600"/>
              </a:spcBef>
              <a:spcAft>
                <a:spcPts val="0"/>
              </a:spcAft>
              <a:buClr>
                <a:schemeClr val="dk1"/>
              </a:buClr>
              <a:buSzPts val="1100"/>
              <a:buFont typeface="Arial"/>
              <a:buNone/>
            </a:pPr>
            <a:r>
              <a:rPr lang="en" sz="1300">
                <a:solidFill>
                  <a:schemeClr val="dk1"/>
                </a:solidFill>
              </a:rPr>
              <a:t>SVM Classifier &gt; XgBoost &gt; Multi-Layer Perceptron &gt; Random Forest &gt; Logistic Regression &gt; AdaBoost &gt; Clusterin &gt; Bernoulli Naive Bayes &gt; Decision Tree &gt; Gaussian Naive Bayes</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24" name="Google Shape;32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Logistic Regression, Multi-Layer Perceptron, AdaBoost, SVM Classifier had almost similar performance matrices. </a:t>
            </a:r>
            <a:endParaRPr/>
          </a:p>
          <a:p>
            <a:pPr indent="-342900" lvl="0" marL="457200" rtl="0" algn="l">
              <a:spcBef>
                <a:spcPts val="0"/>
              </a:spcBef>
              <a:spcAft>
                <a:spcPts val="0"/>
              </a:spcAft>
              <a:buSzPts val="1800"/>
              <a:buChar char="●"/>
            </a:pPr>
            <a:r>
              <a:rPr lang="en"/>
              <a:t>It was observed that the Logistic regression  classifier was the best based on F1-score. F1-score is the most important metric in our case. This is because in our problem the dataset is imbalanced and we assign an equal weightage to a wrong prediction for both confirmed and false positive classes.</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a:t>
            </a:r>
            <a:endParaRPr/>
          </a:p>
        </p:txBody>
      </p:sp>
      <p:sp>
        <p:nvSpPr>
          <p:cNvPr id="330" name="Google Shape;330;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 Reading up on and understanding the Kepler dataset. [1 week] - Complete</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2. Data cleaning and preprocessing [1 week] - Complete</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3. Data visualization and analysis [1 week] - Complete</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4. Feature Extraction [1 week] - Complete</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5. Developing and testing various models [4 weeks] - Preliminary Testing complete</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a:t>
            </a:r>
            <a:endParaRPr/>
          </a:p>
        </p:txBody>
      </p:sp>
      <p:sp>
        <p:nvSpPr>
          <p:cNvPr id="336" name="Google Shape;33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5. Developing and testing various models [4 weeks] - Tuning the models, improving accuracy and precision-recall.</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6. Deriving conclusions and writing final report [1 week]</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7. Buffer time to tie up any loose ends [1 week]</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Contributions</a:t>
            </a:r>
            <a:endParaRPr/>
          </a:p>
        </p:txBody>
      </p:sp>
      <p:sp>
        <p:nvSpPr>
          <p:cNvPr id="342" name="Google Shape;342;p53"/>
          <p:cNvSpPr txBox="1"/>
          <p:nvPr>
            <p:ph idx="1" type="body"/>
          </p:nvPr>
        </p:nvSpPr>
        <p:spPr>
          <a:xfrm>
            <a:off x="311700" y="1152475"/>
            <a:ext cx="8520600" cy="357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1. Preprocessing Data -  Shashank, Abhimanyu</a:t>
            </a:r>
            <a:endParaRPr>
              <a:solidFill>
                <a:schemeClr val="dk1"/>
              </a:solidFill>
            </a:endParaRPr>
          </a:p>
          <a:p>
            <a:pPr indent="0" lvl="0" marL="0" rtl="0" algn="l">
              <a:spcBef>
                <a:spcPts val="1600"/>
              </a:spcBef>
              <a:spcAft>
                <a:spcPts val="0"/>
              </a:spcAft>
              <a:buNone/>
            </a:pPr>
            <a:r>
              <a:rPr lang="en">
                <a:solidFill>
                  <a:schemeClr val="dk1"/>
                </a:solidFill>
              </a:rPr>
              <a:t>2. Data Visualization - Apoorva, Tarushi</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3. Data Analysis - Shashank, Apoorva</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4. Feature Extraction - Abhimanyu, Tarushi</a:t>
            </a:r>
            <a:endParaRPr>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5. Development of models - All</a:t>
            </a:r>
            <a:endParaRPr>
              <a:solidFill>
                <a:schemeClr val="dk1"/>
              </a:solidFill>
            </a:endParaRPr>
          </a:p>
          <a:p>
            <a:pPr indent="0" lvl="0" marL="0" rtl="0" algn="l">
              <a:spcBef>
                <a:spcPts val="1600"/>
              </a:spcBef>
              <a:spcAft>
                <a:spcPts val="1600"/>
              </a:spcAft>
              <a:buNone/>
            </a:pPr>
            <a:r>
              <a:rPr lang="en">
                <a:solidFill>
                  <a:schemeClr val="dk1"/>
                </a:solidFill>
              </a:rPr>
              <a:t>6. Report and Slides - All</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LITERATURE REVIEW II</a:t>
            </a:r>
            <a:endParaRPr>
              <a:solidFill>
                <a:schemeClr val="dk1"/>
              </a:solidFill>
            </a:endParaRPr>
          </a:p>
        </p:txBody>
      </p:sp>
      <p:sp>
        <p:nvSpPr>
          <p:cNvPr id="97" name="Google Shape;97;p18"/>
          <p:cNvSpPr txBox="1"/>
          <p:nvPr>
            <p:ph idx="1" type="body"/>
          </p:nvPr>
        </p:nvSpPr>
        <p:spPr>
          <a:xfrm>
            <a:off x="311700" y="1152475"/>
            <a:ext cx="8520600" cy="37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Comparing Classification Models on Kepler Data</a:t>
            </a:r>
            <a:endParaRPr b="1">
              <a:solidFill>
                <a:schemeClr val="dk1"/>
              </a:solidFill>
            </a:endParaRPr>
          </a:p>
          <a:p>
            <a:pPr indent="0" lvl="0" marL="0" rtl="0" algn="l">
              <a:spcBef>
                <a:spcPts val="1600"/>
              </a:spcBef>
              <a:spcAft>
                <a:spcPts val="0"/>
              </a:spcAft>
              <a:buNone/>
            </a:pPr>
            <a:r>
              <a:rPr lang="en" sz="1200">
                <a:solidFill>
                  <a:schemeClr val="dk1"/>
                </a:solidFill>
              </a:rPr>
              <a:t>The paper is centered around an </a:t>
            </a:r>
            <a:r>
              <a:rPr lang="en" sz="1200">
                <a:solidFill>
                  <a:schemeClr val="dk1"/>
                </a:solidFill>
              </a:rPr>
              <a:t>experiment</a:t>
            </a:r>
            <a:r>
              <a:rPr lang="en" sz="1200">
                <a:solidFill>
                  <a:schemeClr val="dk1"/>
                </a:solidFill>
              </a:rPr>
              <a:t> conducted to find the most optimal classification model, best able to classify the data into two categories: </a:t>
            </a:r>
            <a:r>
              <a:rPr b="1" lang="en" sz="1200">
                <a:solidFill>
                  <a:schemeClr val="dk1"/>
                </a:solidFill>
              </a:rPr>
              <a:t>CANDIDATE</a:t>
            </a:r>
            <a:r>
              <a:rPr lang="en" sz="1200">
                <a:solidFill>
                  <a:schemeClr val="dk1"/>
                </a:solidFill>
              </a:rPr>
              <a:t> or </a:t>
            </a:r>
            <a:r>
              <a:rPr b="1" lang="en" sz="1200">
                <a:solidFill>
                  <a:schemeClr val="dk1"/>
                </a:solidFill>
              </a:rPr>
              <a:t>FALSE POSITIVE</a:t>
            </a:r>
            <a:r>
              <a:rPr lang="en" sz="1200">
                <a:solidFill>
                  <a:schemeClr val="dk1"/>
                </a:solidFill>
              </a:rPr>
              <a:t>. According to EDA conducted on the dataset by the author, two variables </a:t>
            </a:r>
            <a:r>
              <a:rPr lang="en" sz="1200">
                <a:solidFill>
                  <a:schemeClr val="dk1"/>
                </a:solidFill>
              </a:rPr>
              <a:t>proved</a:t>
            </a:r>
            <a:r>
              <a:rPr lang="en" sz="1200">
                <a:solidFill>
                  <a:schemeClr val="dk1"/>
                </a:solidFill>
              </a:rPr>
              <a:t> to be the most </a:t>
            </a:r>
            <a:r>
              <a:rPr lang="en" sz="1200">
                <a:solidFill>
                  <a:schemeClr val="dk1"/>
                </a:solidFill>
              </a:rPr>
              <a:t>insightful</a:t>
            </a:r>
            <a:r>
              <a:rPr lang="en" sz="1200">
                <a:solidFill>
                  <a:schemeClr val="dk1"/>
                </a:solidFill>
              </a:rPr>
              <a:t> - </a:t>
            </a:r>
            <a:r>
              <a:rPr b="1" lang="en" sz="1200">
                <a:solidFill>
                  <a:schemeClr val="dk1"/>
                </a:solidFill>
              </a:rPr>
              <a:t>koi_depth </a:t>
            </a:r>
            <a:r>
              <a:rPr lang="en" sz="1200">
                <a:solidFill>
                  <a:schemeClr val="dk1"/>
                </a:solidFill>
              </a:rPr>
              <a:t>and </a:t>
            </a:r>
            <a:r>
              <a:rPr b="1" lang="en" sz="1200">
                <a:solidFill>
                  <a:schemeClr val="dk1"/>
                </a:solidFill>
              </a:rPr>
              <a:t>koi_duration</a:t>
            </a:r>
            <a:r>
              <a:rPr lang="en" sz="1200">
                <a:solidFill>
                  <a:schemeClr val="dk1"/>
                </a:solidFill>
              </a:rPr>
              <a:t> since they represent the transit attributes of the astronomical body. During feature selection, they dropped off 18 features to reduce the dimensionality of the data and eliminate redundancy. Following further preprocessing, three algorithms were chosen - </a:t>
            </a:r>
            <a:r>
              <a:rPr b="1" lang="en" sz="1200">
                <a:solidFill>
                  <a:schemeClr val="dk1"/>
                </a:solidFill>
              </a:rPr>
              <a:t>Logistic Regression, </a:t>
            </a:r>
            <a:r>
              <a:rPr b="1" lang="en" sz="1200">
                <a:solidFill>
                  <a:schemeClr val="dk1"/>
                </a:solidFill>
              </a:rPr>
              <a:t>Decision</a:t>
            </a:r>
            <a:r>
              <a:rPr b="1" lang="en" sz="1200">
                <a:solidFill>
                  <a:schemeClr val="dk1"/>
                </a:solidFill>
              </a:rPr>
              <a:t> Trees </a:t>
            </a:r>
            <a:r>
              <a:rPr lang="en" sz="1200">
                <a:solidFill>
                  <a:schemeClr val="dk1"/>
                </a:solidFill>
              </a:rPr>
              <a:t>and </a:t>
            </a:r>
            <a:r>
              <a:rPr b="1" lang="en" sz="1200">
                <a:solidFill>
                  <a:schemeClr val="dk1"/>
                </a:solidFill>
              </a:rPr>
              <a:t>Artificial Neural Network</a:t>
            </a:r>
            <a:r>
              <a:rPr lang="en" sz="1200">
                <a:solidFill>
                  <a:schemeClr val="dk1"/>
                </a:solidFill>
              </a:rPr>
              <a:t>. Best </a:t>
            </a:r>
            <a:r>
              <a:rPr lang="en" sz="1200">
                <a:solidFill>
                  <a:schemeClr val="dk1"/>
                </a:solidFill>
              </a:rPr>
              <a:t>parameters</a:t>
            </a:r>
            <a:r>
              <a:rPr lang="en" sz="1200">
                <a:solidFill>
                  <a:schemeClr val="dk1"/>
                </a:solidFill>
              </a:rPr>
              <a:t> for these models were found using GridSearch with k-fold cross validation (k=5) and corresponding ROC and precision-recall curves were also plotted in order to get the best accuracy and to get the best ratio of True Positives and False Positives. The models were compared on three factors: </a:t>
            </a:r>
            <a:r>
              <a:rPr b="1" lang="en" sz="1200">
                <a:solidFill>
                  <a:schemeClr val="dk1"/>
                </a:solidFill>
              </a:rPr>
              <a:t>Execution Time</a:t>
            </a:r>
            <a:r>
              <a:rPr lang="en" sz="1200">
                <a:solidFill>
                  <a:schemeClr val="dk1"/>
                </a:solidFill>
              </a:rPr>
              <a:t>, </a:t>
            </a:r>
            <a:r>
              <a:rPr b="1" lang="en" sz="1200">
                <a:solidFill>
                  <a:schemeClr val="dk1"/>
                </a:solidFill>
              </a:rPr>
              <a:t>Statistical Significance Test</a:t>
            </a:r>
            <a:r>
              <a:rPr lang="en" sz="1200">
                <a:solidFill>
                  <a:schemeClr val="dk1"/>
                </a:solidFill>
              </a:rPr>
              <a:t> and </a:t>
            </a:r>
            <a:r>
              <a:rPr b="1" lang="en" sz="1200">
                <a:solidFill>
                  <a:schemeClr val="dk1"/>
                </a:solidFill>
              </a:rPr>
              <a:t>Prediction Performance</a:t>
            </a:r>
            <a:r>
              <a:rPr lang="en" sz="1200">
                <a:solidFill>
                  <a:schemeClr val="dk1"/>
                </a:solidFill>
              </a:rPr>
              <a:t>. Based on the </a:t>
            </a:r>
            <a:r>
              <a:rPr lang="en" sz="1200">
                <a:solidFill>
                  <a:schemeClr val="dk1"/>
                </a:solidFill>
              </a:rPr>
              <a:t>prediction</a:t>
            </a:r>
            <a:r>
              <a:rPr lang="en" sz="1200">
                <a:solidFill>
                  <a:schemeClr val="dk1"/>
                </a:solidFill>
              </a:rPr>
              <a:t> </a:t>
            </a:r>
            <a:r>
              <a:rPr lang="en" sz="1200">
                <a:solidFill>
                  <a:schemeClr val="dk1"/>
                </a:solidFill>
              </a:rPr>
              <a:t>performance, </a:t>
            </a:r>
            <a:r>
              <a:rPr b="1" lang="en" sz="1200">
                <a:solidFill>
                  <a:schemeClr val="dk1"/>
                </a:solidFill>
              </a:rPr>
              <a:t>Neural Network gives the best accuracy but surprisingly performs relatively poorly to Logistic Regression and Decision Trees with respect to precision and recall. Since there’s need for less False Positives, comparing between Logistic Regression and Decision Trees, Decision Trees (max-depth=6) out-perform Logistic Regression in terms of accuracy and relevancy. </a:t>
            </a:r>
            <a:r>
              <a:rPr b="1" lang="en" sz="1200">
                <a:solidFill>
                  <a:schemeClr val="dk1"/>
                </a:solidFill>
              </a:rPr>
              <a:t> </a:t>
            </a:r>
            <a:endParaRPr b="1" sz="1200">
              <a:solidFill>
                <a:schemeClr val="dk1"/>
              </a:solidFill>
            </a:endParaRPr>
          </a:p>
          <a:p>
            <a:pPr indent="0" lvl="0" marL="0" rtl="0" algn="l">
              <a:spcBef>
                <a:spcPts val="1600"/>
              </a:spcBef>
              <a:spcAft>
                <a:spcPts val="0"/>
              </a:spcAft>
              <a:buNone/>
            </a:pPr>
            <a:r>
              <a:rPr b="1" lang="en" sz="1200">
                <a:solidFill>
                  <a:schemeClr val="dk1"/>
                </a:solidFill>
              </a:rPr>
              <a:t>Reference: </a:t>
            </a:r>
            <a:r>
              <a:rPr b="1" lang="en" sz="1200" u="sng">
                <a:solidFill>
                  <a:schemeClr val="hlink"/>
                </a:solidFill>
                <a:hlinkClick r:id="rId3"/>
              </a:rPr>
              <a:t>https://arxiv.org/pdf/2101.01904.pdf</a:t>
            </a:r>
            <a:endParaRPr b="1" sz="1200">
              <a:solidFill>
                <a:schemeClr val="dk1"/>
              </a:solidFill>
            </a:endParaRPr>
          </a:p>
          <a:p>
            <a:pPr indent="0" lvl="0" marL="0" rtl="0" algn="l">
              <a:spcBef>
                <a:spcPts val="1600"/>
              </a:spcBef>
              <a:spcAft>
                <a:spcPts val="1600"/>
              </a:spcAft>
              <a:buNone/>
            </a:pPr>
            <a:r>
              <a:t/>
            </a:r>
            <a:endParaRPr b="1" sz="12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4"/>
          <p:cNvSpPr txBox="1"/>
          <p:nvPr>
            <p:ph type="title"/>
          </p:nvPr>
        </p:nvSpPr>
        <p:spPr>
          <a:xfrm>
            <a:off x="1388100" y="414750"/>
            <a:ext cx="63678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 I</a:t>
            </a:r>
            <a:endParaRPr/>
          </a:p>
        </p:txBody>
      </p:sp>
      <p:sp>
        <p:nvSpPr>
          <p:cNvPr id="103" name="Google Shape;103;p19"/>
          <p:cNvSpPr txBox="1"/>
          <p:nvPr>
            <p:ph idx="1" type="body"/>
          </p:nvPr>
        </p:nvSpPr>
        <p:spPr>
          <a:xfrm>
            <a:off x="289825" y="881150"/>
            <a:ext cx="8520600" cy="40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highlight>
                  <a:srgbClr val="FFFFFF"/>
                </a:highlight>
              </a:rPr>
              <a:t>The Kepler space observatory was launched in 2009 by NASA. In order to find exoplanets the observatory must discover other solar systems. The observatory does this by identifying stars that have signatures that indicate transiting planets. These stars are called </a:t>
            </a:r>
            <a:r>
              <a:rPr b="1" lang="en" sz="1300">
                <a:solidFill>
                  <a:schemeClr val="dk1"/>
                </a:solidFill>
                <a:highlight>
                  <a:srgbClr val="FFFFFF"/>
                </a:highlight>
              </a:rPr>
              <a:t>Kepler's objects of interest (KOI)</a:t>
            </a:r>
            <a:r>
              <a:rPr lang="en" sz="1300">
                <a:solidFill>
                  <a:schemeClr val="dk1"/>
                </a:solidFill>
                <a:highlight>
                  <a:srgbClr val="FFFFFF"/>
                </a:highlight>
              </a:rPr>
              <a:t>. The data we are using is a record of all the Kepler objects of interest that the Kepler space observatory has been monitoring.</a:t>
            </a:r>
            <a:endParaRPr sz="1300">
              <a:solidFill>
                <a:schemeClr val="dk1"/>
              </a:solidFill>
              <a:highlight>
                <a:srgbClr val="FFFFFF"/>
              </a:highlight>
            </a:endParaRPr>
          </a:p>
          <a:p>
            <a:pPr indent="0" lvl="0" marL="0" rtl="0" algn="l">
              <a:spcBef>
                <a:spcPts val="0"/>
              </a:spcBef>
              <a:spcAft>
                <a:spcPts val="0"/>
              </a:spcAft>
              <a:buNone/>
            </a:pPr>
            <a:r>
              <a:rPr lang="en" sz="1300">
                <a:solidFill>
                  <a:schemeClr val="dk1"/>
                </a:solidFill>
                <a:highlight>
                  <a:srgbClr val="FFFFFF"/>
                </a:highlight>
              </a:rPr>
              <a:t>Link to Colab file: </a:t>
            </a:r>
            <a:r>
              <a:rPr lang="en" sz="1300" u="sng">
                <a:solidFill>
                  <a:schemeClr val="hlink"/>
                </a:solidFill>
                <a:highlight>
                  <a:srgbClr val="FFFFFF"/>
                </a:highlight>
                <a:hlinkClick r:id="rId3"/>
              </a:rPr>
              <a:t>Colab File</a:t>
            </a:r>
            <a:endParaRPr sz="1300">
              <a:solidFill>
                <a:schemeClr val="dk1"/>
              </a:solidFill>
              <a:highlight>
                <a:srgbClr val="FFFFFF"/>
              </a:highlight>
            </a:endParaRPr>
          </a:p>
          <a:p>
            <a:pPr indent="0" lvl="0" marL="0" rtl="0" algn="l">
              <a:spcBef>
                <a:spcPts val="0"/>
              </a:spcBef>
              <a:spcAft>
                <a:spcPts val="0"/>
              </a:spcAft>
              <a:buNone/>
            </a:pPr>
            <a:r>
              <a:t/>
            </a:r>
            <a:endParaRPr sz="5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lang="en" sz="1300">
                <a:solidFill>
                  <a:schemeClr val="dk1"/>
                </a:solidFill>
                <a:highlight>
                  <a:srgbClr val="FFFFFF"/>
                </a:highlight>
              </a:rPr>
              <a:t>The distributions for CONFIRMED(0) and CANDIDATE (1) KOIs are pretty similar, whereas the FALSE POSITIVE (2) distributions seem to have more variation and higher medians.</a:t>
            </a:r>
            <a:endParaRPr sz="13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lang="en" sz="1300">
                <a:solidFill>
                  <a:schemeClr val="dk1"/>
                </a:solidFill>
                <a:highlight>
                  <a:srgbClr val="FFFFFF"/>
                </a:highlight>
              </a:rPr>
              <a:t>There is significant separability between the FALSE POSITIVE labels and the other labels. This tells us that the data will work well when classifying FALSE POSITIVE labels with different classification models. </a:t>
            </a:r>
            <a:endParaRPr sz="13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lang="en" sz="1300">
                <a:solidFill>
                  <a:schemeClr val="dk1"/>
                </a:solidFill>
                <a:highlight>
                  <a:srgbClr val="FFFFFF"/>
                </a:highlight>
              </a:rPr>
              <a:t>The above observation also tells us  that there will be difficulty when trying to distinguish between CONFIRMED and CANDIDATE labels due to their points overlapping.Also, the CANDIDATE observations are not very useful to us since they are unable to give a binary answer to our problem statement - is this KOI an exoplanet or not? </a:t>
            </a:r>
            <a:endParaRPr sz="1300">
              <a:solidFill>
                <a:schemeClr val="dk1"/>
              </a:solidFill>
              <a:highlight>
                <a:srgbClr val="FFFFFF"/>
              </a:highlight>
            </a:endParaRPr>
          </a:p>
          <a:p>
            <a:pPr indent="-311150" lvl="0" marL="457200" rtl="0" algn="l">
              <a:spcBef>
                <a:spcPts val="0"/>
              </a:spcBef>
              <a:spcAft>
                <a:spcPts val="0"/>
              </a:spcAft>
              <a:buClr>
                <a:schemeClr val="dk1"/>
              </a:buClr>
              <a:buSzPts val="1300"/>
              <a:buAutoNum type="arabicPeriod"/>
            </a:pPr>
            <a:r>
              <a:rPr lang="en" sz="1300">
                <a:solidFill>
                  <a:schemeClr val="dk1"/>
                </a:solidFill>
                <a:highlight>
                  <a:srgbClr val="FFFFFF"/>
                </a:highlight>
              </a:rPr>
              <a:t>Thus, it is safer to use the status </a:t>
            </a:r>
            <a:r>
              <a:rPr b="1" lang="en" sz="1300">
                <a:solidFill>
                  <a:schemeClr val="dk1"/>
                </a:solidFill>
                <a:highlight>
                  <a:srgbClr val="FFFFFF"/>
                </a:highlight>
              </a:rPr>
              <a:t>CONFIRMED</a:t>
            </a:r>
            <a:r>
              <a:rPr lang="en" sz="1300">
                <a:solidFill>
                  <a:schemeClr val="dk1"/>
                </a:solidFill>
                <a:highlight>
                  <a:srgbClr val="FFFFFF"/>
                </a:highlight>
              </a:rPr>
              <a:t> in </a:t>
            </a:r>
            <a:r>
              <a:rPr b="1" lang="en" sz="1300">
                <a:solidFill>
                  <a:schemeClr val="dk1"/>
                </a:solidFill>
                <a:highlight>
                  <a:srgbClr val="FFFFFF"/>
                </a:highlight>
              </a:rPr>
              <a:t>koi_disposition</a:t>
            </a:r>
            <a:r>
              <a:rPr lang="en" sz="1300">
                <a:solidFill>
                  <a:schemeClr val="dk1"/>
                </a:solidFill>
                <a:highlight>
                  <a:srgbClr val="FFFFFF"/>
                </a:highlight>
              </a:rPr>
              <a:t> column to be the accurate response of exoplanet identification.</a:t>
            </a:r>
            <a:endParaRPr sz="1300">
              <a:solidFill>
                <a:schemeClr val="dk1"/>
              </a:solidFill>
              <a:highlight>
                <a:srgbClr val="FFFFFF"/>
              </a:highlight>
            </a:endParaRPr>
          </a:p>
          <a:p>
            <a:pPr indent="-311150" lvl="0" marL="457200" rtl="0" algn="l">
              <a:spcBef>
                <a:spcPts val="0"/>
              </a:spcBef>
              <a:spcAft>
                <a:spcPts val="0"/>
              </a:spcAft>
              <a:buClr>
                <a:schemeClr val="dk1"/>
              </a:buClr>
              <a:buSzPts val="1300"/>
              <a:buFont typeface="Arial"/>
              <a:buAutoNum type="arabicPeriod"/>
            </a:pPr>
            <a:r>
              <a:rPr b="1" lang="en" sz="1300">
                <a:solidFill>
                  <a:schemeClr val="dk1"/>
                </a:solidFill>
              </a:rPr>
              <a:t>CONFIRMED</a:t>
            </a:r>
            <a:r>
              <a:rPr lang="en" sz="1300">
                <a:solidFill>
                  <a:schemeClr val="dk1"/>
                </a:solidFill>
              </a:rPr>
              <a:t> exoplanets also generally have much less measurement error value and less outliers data points than both </a:t>
            </a:r>
            <a:r>
              <a:rPr b="1" lang="en" sz="1300">
                <a:solidFill>
                  <a:schemeClr val="dk1"/>
                </a:solidFill>
              </a:rPr>
              <a:t>FALSE POSITIVE</a:t>
            </a:r>
            <a:r>
              <a:rPr lang="en" sz="1300">
                <a:solidFill>
                  <a:schemeClr val="dk1"/>
                </a:solidFill>
              </a:rPr>
              <a:t> and </a:t>
            </a:r>
            <a:r>
              <a:rPr b="1" lang="en" sz="1300">
                <a:solidFill>
                  <a:schemeClr val="dk1"/>
                </a:solidFill>
              </a:rPr>
              <a:t>CANDIDATE</a:t>
            </a:r>
            <a:r>
              <a:rPr lang="en" sz="1300">
                <a:solidFill>
                  <a:schemeClr val="dk1"/>
                </a:solidFill>
              </a:rPr>
              <a:t> counterparts</a:t>
            </a:r>
            <a:endParaRPr sz="1300">
              <a:solidFill>
                <a:schemeClr val="dk1"/>
              </a:solidFill>
              <a:highlight>
                <a:srgbClr val="FFFFFF"/>
              </a:highlight>
            </a:endParaRPr>
          </a:p>
          <a:p>
            <a:pPr indent="0" lvl="0" marL="0" rtl="0" algn="l">
              <a:spcBef>
                <a:spcPts val="1500"/>
              </a:spcBef>
              <a:spcAft>
                <a:spcPts val="1500"/>
              </a:spcAft>
              <a:buNone/>
            </a:pPr>
            <a:r>
              <a:t/>
            </a:r>
            <a:endParaRPr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 II</a:t>
            </a:r>
            <a:endParaRPr/>
          </a:p>
        </p:txBody>
      </p:sp>
      <p:sp>
        <p:nvSpPr>
          <p:cNvPr id="109" name="Google Shape;109;p20"/>
          <p:cNvSpPr txBox="1"/>
          <p:nvPr>
            <p:ph idx="1" type="body"/>
          </p:nvPr>
        </p:nvSpPr>
        <p:spPr>
          <a:xfrm>
            <a:off x="311700" y="987325"/>
            <a:ext cx="8520600" cy="398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Features of interest include:</a:t>
            </a:r>
            <a:endParaRPr b="1" sz="1500">
              <a:solidFill>
                <a:schemeClr val="dk1"/>
              </a:solidFill>
            </a:endParaRPr>
          </a:p>
          <a:p>
            <a:pPr indent="-311150" lvl="0" marL="457200" rtl="0" algn="l">
              <a:spcBef>
                <a:spcPts val="1600"/>
              </a:spcBef>
              <a:spcAft>
                <a:spcPts val="0"/>
              </a:spcAft>
              <a:buClr>
                <a:schemeClr val="dk1"/>
              </a:buClr>
              <a:buSzPts val="1300"/>
              <a:buFont typeface="Proxima Nova"/>
              <a:buChar char="●"/>
            </a:pPr>
            <a:r>
              <a:rPr b="1" lang="en" sz="1300">
                <a:solidFill>
                  <a:schemeClr val="dk1"/>
                </a:solidFill>
              </a:rPr>
              <a:t>koi_disposition:</a:t>
            </a:r>
            <a:r>
              <a:rPr lang="en" sz="1300">
                <a:solidFill>
                  <a:schemeClr val="dk1"/>
                </a:solidFill>
              </a:rPr>
              <a:t> Category of KOI from Exoplanet Archive taken. Designations are taken from pdisposition.</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koi_pdisposition: </a:t>
            </a:r>
            <a:r>
              <a:rPr lang="en" sz="1300">
                <a:solidFill>
                  <a:schemeClr val="dk1"/>
                </a:solidFill>
              </a:rPr>
              <a:t>Disposition using Kepler Data. Ongoing designation of KOI that describe planets with the most probable physical explanation. All data could be changed over time.</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koi_period:</a:t>
            </a:r>
            <a:r>
              <a:rPr lang="en" sz="1300">
                <a:solidFill>
                  <a:schemeClr val="dk1"/>
                </a:solidFill>
              </a:rPr>
              <a:t> Orbital period(days), the interval between consecutive planetary transits.</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koi_duration:</a:t>
            </a:r>
            <a:r>
              <a:rPr lang="en" sz="1300">
                <a:solidFill>
                  <a:schemeClr val="dk1"/>
                </a:solidFill>
              </a:rPr>
              <a:t> Transit Duration (hours), the duration of the observed transits. Duration is measured from first contact between the planet and star until last contact.</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koi_depth:</a:t>
            </a:r>
            <a:r>
              <a:rPr lang="en" sz="1300">
                <a:solidFill>
                  <a:schemeClr val="dk1"/>
                </a:solidFill>
              </a:rPr>
              <a:t> Transit Depth (parts per million), the fraction of stellar flux lost at the minimum of the planetary transit.</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koi_fpflag_nt:</a:t>
            </a:r>
            <a:r>
              <a:rPr lang="en" sz="1300">
                <a:solidFill>
                  <a:schemeClr val="dk1"/>
                </a:solidFill>
              </a:rPr>
              <a:t> A KOI whose light curve is not consistent with that of a transiting planet. This includes, but is not limited to, instrumental artifacts, non-eclipsing variable stars, and spurious (very low SNR) detections.</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koi_fpflag_ss:</a:t>
            </a:r>
            <a:r>
              <a:rPr lang="en" sz="1300">
                <a:solidFill>
                  <a:schemeClr val="dk1"/>
                </a:solidFill>
              </a:rPr>
              <a:t> A KOI that is observed to have transit-like events is most likely caused by eclipsing binary and other astronomical event.</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koi_fpflag_co:</a:t>
            </a:r>
            <a:r>
              <a:rPr lang="en" sz="1300">
                <a:solidFill>
                  <a:schemeClr val="dk1"/>
                </a:solidFill>
              </a:rPr>
              <a:t> The source of signal is from nearby star.</a:t>
            </a:r>
            <a:endParaRPr sz="1300">
              <a:solidFill>
                <a:schemeClr val="dk1"/>
              </a:solidFill>
            </a:endParaRPr>
          </a:p>
          <a:p>
            <a:pPr indent="-311150" lvl="0" marL="457200" rtl="0" algn="l">
              <a:spcBef>
                <a:spcPts val="0"/>
              </a:spcBef>
              <a:spcAft>
                <a:spcPts val="0"/>
              </a:spcAft>
              <a:buClr>
                <a:schemeClr val="dk1"/>
              </a:buClr>
              <a:buSzPts val="1300"/>
              <a:buFont typeface="Proxima Nova"/>
              <a:buChar char="●"/>
            </a:pPr>
            <a:r>
              <a:rPr b="1" lang="en" sz="1300">
                <a:solidFill>
                  <a:schemeClr val="dk1"/>
                </a:solidFill>
              </a:rPr>
              <a:t>koi_fpflag_ec:</a:t>
            </a:r>
            <a:r>
              <a:rPr lang="en" sz="1300">
                <a:solidFill>
                  <a:schemeClr val="dk1"/>
                </a:solidFill>
              </a:rPr>
              <a:t> The KOI shares the same period and epoch as another object is judged to be the result of flux contamination in the aperture or electronic crosstalk.</a:t>
            </a:r>
            <a:endParaRPr sz="1300">
              <a:solidFill>
                <a:schemeClr val="dk1"/>
              </a:solidFill>
            </a:endParaRPr>
          </a:p>
          <a:p>
            <a:pPr indent="0" lvl="0" marL="0" rtl="0" algn="l">
              <a:spcBef>
                <a:spcPts val="1500"/>
              </a:spcBef>
              <a:spcAft>
                <a:spcPts val="1600"/>
              </a:spcAft>
              <a:buNone/>
            </a:pPr>
            <a:r>
              <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I</a:t>
            </a:r>
            <a:endParaRPr/>
          </a:p>
        </p:txBody>
      </p:sp>
      <p:sp>
        <p:nvSpPr>
          <p:cNvPr id="115" name="Google Shape;115;p21"/>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Roboto"/>
                <a:ea typeface="Roboto"/>
                <a:cs typeface="Roboto"/>
                <a:sym typeface="Roboto"/>
              </a:rPr>
              <a:t>Missing values</a:t>
            </a:r>
            <a:r>
              <a:rPr lang="en" sz="1300">
                <a:solidFill>
                  <a:schemeClr val="dk1"/>
                </a:solidFill>
                <a:latin typeface="Roboto"/>
                <a:ea typeface="Roboto"/>
                <a:cs typeface="Roboto"/>
                <a:sym typeface="Roboto"/>
              </a:rPr>
              <a:t> : 2 features, namely koi_teq_err1 and koi_teq_err2, were dropped because they had more than 1000 missing values. Samples that had greater than 10 missing feature values were also removed. The rest of the missing feature values were filled with the mean of that particular feature.</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Removing Candidate exoplanet samples:</a:t>
            </a:r>
            <a:endParaRPr b="1"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The label column had  values: Candidate exoplanet, confirmed exoplanet and confirmed non-exoplanet. Since we wished to classify the Kepler objects of interest(KOI) as exoplanets or not, classifying them as exoplanet candidates would have defeated our purpose. So all the Candidate exoplanet samples were dropped.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Standardization:</a:t>
            </a:r>
            <a:endParaRPr b="1"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The data was standardized using the formula given below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X = (x - </a:t>
            </a:r>
            <a:r>
              <a:rPr b="1" lang="en" sz="1200">
                <a:solidFill>
                  <a:srgbClr val="202124"/>
                </a:solidFill>
                <a:highlight>
                  <a:srgbClr val="FFFFFF"/>
                </a:highlight>
                <a:latin typeface="Arial"/>
                <a:ea typeface="Arial"/>
                <a:cs typeface="Arial"/>
                <a:sym typeface="Arial"/>
              </a:rPr>
              <a:t>µ</a:t>
            </a:r>
            <a:r>
              <a:rPr b="1" lang="en" sz="1300">
                <a:solidFill>
                  <a:schemeClr val="dk1"/>
                </a:solidFill>
                <a:latin typeface="Roboto"/>
                <a:ea typeface="Roboto"/>
                <a:cs typeface="Roboto"/>
                <a:sym typeface="Roboto"/>
              </a:rPr>
              <a:t>)/</a:t>
            </a:r>
            <a:r>
              <a:rPr b="1" lang="en" sz="1050">
                <a:solidFill>
                  <a:srgbClr val="202124"/>
                </a:solidFill>
                <a:highlight>
                  <a:srgbClr val="FFFFFF"/>
                </a:highlight>
                <a:latin typeface="Arial"/>
                <a:ea typeface="Arial"/>
                <a:cs typeface="Arial"/>
                <a:sym typeface="Arial"/>
              </a:rPr>
              <a:t>σ</a:t>
            </a:r>
            <a:endParaRPr b="1"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Where </a:t>
            </a:r>
            <a:r>
              <a:rPr b="1" lang="en" sz="1200">
                <a:solidFill>
                  <a:srgbClr val="202124"/>
                </a:solidFill>
                <a:highlight>
                  <a:srgbClr val="FFFFFF"/>
                </a:highlight>
                <a:latin typeface="Arial"/>
                <a:ea typeface="Arial"/>
                <a:cs typeface="Arial"/>
                <a:sym typeface="Arial"/>
              </a:rPr>
              <a:t>µ</a:t>
            </a:r>
            <a:r>
              <a:rPr lang="en" sz="1300">
                <a:solidFill>
                  <a:schemeClr val="dk1"/>
                </a:solidFill>
                <a:latin typeface="Roboto"/>
                <a:ea typeface="Roboto"/>
                <a:cs typeface="Roboto"/>
                <a:sym typeface="Roboto"/>
              </a:rPr>
              <a:t> is the mean and </a:t>
            </a:r>
            <a:r>
              <a:rPr b="1" lang="en" sz="1050">
                <a:solidFill>
                  <a:srgbClr val="202124"/>
                </a:solidFill>
                <a:highlight>
                  <a:srgbClr val="FFFFFF"/>
                </a:highlight>
                <a:latin typeface="Arial"/>
                <a:ea typeface="Arial"/>
                <a:cs typeface="Arial"/>
                <a:sym typeface="Arial"/>
              </a:rPr>
              <a:t>σ</a:t>
            </a:r>
            <a:r>
              <a:rPr lang="en" sz="1300">
                <a:solidFill>
                  <a:schemeClr val="dk1"/>
                </a:solidFill>
                <a:latin typeface="Roboto"/>
                <a:ea typeface="Roboto"/>
                <a:cs typeface="Roboto"/>
                <a:sym typeface="Roboto"/>
              </a:rPr>
              <a:t> the standard deviation.</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PREPROCESSING II</a:t>
            </a:r>
            <a:endParaRPr/>
          </a:p>
        </p:txBody>
      </p:sp>
      <p:sp>
        <p:nvSpPr>
          <p:cNvPr id="121" name="Google Shape;121;p22"/>
          <p:cNvSpPr txBox="1"/>
          <p:nvPr>
            <p:ph idx="1" type="body"/>
          </p:nvPr>
        </p:nvSpPr>
        <p:spPr>
          <a:xfrm>
            <a:off x="21785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latin typeface="Roboto"/>
                <a:ea typeface="Roboto"/>
                <a:cs typeface="Roboto"/>
                <a:sym typeface="Roboto"/>
              </a:rPr>
              <a:t>Highly correlated features</a:t>
            </a:r>
            <a:r>
              <a:rPr lang="en" sz="1300">
                <a:solidFill>
                  <a:schemeClr val="dk1"/>
                </a:solidFill>
                <a:latin typeface="Roboto"/>
                <a:ea typeface="Roboto"/>
                <a:cs typeface="Roboto"/>
                <a:sym typeface="Roboto"/>
              </a:rPr>
              <a:t>:</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If two features had a correlation value of greater than 0.95 then one of those 2 features was dropped. 7 columns were dropped to the high correlation observed amongst the features. Features dropped: koi_depth_err2, koi_duration_err1, koi_insol_err,koi_period_err1, koi_prad_err2 , koi_score, koi_time0bk_err2</a:t>
            </a:r>
            <a:endParaRPr/>
          </a:p>
        </p:txBody>
      </p:sp>
      <p:pic>
        <p:nvPicPr>
          <p:cNvPr id="122" name="Google Shape;122;p22"/>
          <p:cNvPicPr preferRelativeResize="0"/>
          <p:nvPr/>
        </p:nvPicPr>
        <p:blipFill>
          <a:blip r:embed="rId3">
            <a:alphaModFix/>
          </a:blip>
          <a:stretch>
            <a:fillRect/>
          </a:stretch>
        </p:blipFill>
        <p:spPr>
          <a:xfrm>
            <a:off x="1202975" y="1966175"/>
            <a:ext cx="5531801" cy="31116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128" name="Google Shape;128;p23"/>
          <p:cNvPicPr preferRelativeResize="0"/>
          <p:nvPr/>
        </p:nvPicPr>
        <p:blipFill>
          <a:blip r:embed="rId3">
            <a:alphaModFix/>
          </a:blip>
          <a:stretch>
            <a:fillRect/>
          </a:stretch>
        </p:blipFill>
        <p:spPr>
          <a:xfrm>
            <a:off x="4779125" y="1011818"/>
            <a:ext cx="4031300" cy="3740857"/>
          </a:xfrm>
          <a:prstGeom prst="rect">
            <a:avLst/>
          </a:prstGeom>
          <a:noFill/>
          <a:ln cap="flat" cmpd="sng" w="19050">
            <a:solidFill>
              <a:schemeClr val="dk1"/>
            </a:solidFill>
            <a:prstDash val="solid"/>
            <a:round/>
            <a:headEnd len="sm" w="sm" type="none"/>
            <a:tailEnd len="sm" w="sm" type="none"/>
          </a:ln>
        </p:spPr>
      </p:pic>
      <p:sp>
        <p:nvSpPr>
          <p:cNvPr id="129" name="Google Shape;129;p23"/>
          <p:cNvSpPr txBox="1"/>
          <p:nvPr/>
        </p:nvSpPr>
        <p:spPr>
          <a:xfrm>
            <a:off x="192600" y="1178225"/>
            <a:ext cx="4271100" cy="13698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200"/>
              </a:spcBef>
              <a:spcAft>
                <a:spcPts val="0"/>
              </a:spcAft>
              <a:buNone/>
            </a:pPr>
            <a:r>
              <a:rPr b="1" lang="en" sz="1500">
                <a:solidFill>
                  <a:schemeClr val="dk1"/>
                </a:solidFill>
                <a:latin typeface="Proxima Nova"/>
                <a:ea typeface="Proxima Nova"/>
                <a:cs typeface="Proxima Nova"/>
                <a:sym typeface="Proxima Nova"/>
              </a:rPr>
              <a:t>Uneven Dataset</a:t>
            </a:r>
            <a:endParaRPr b="1" sz="1500">
              <a:solidFill>
                <a:schemeClr val="dk1"/>
              </a:solidFill>
              <a:latin typeface="Proxima Nova"/>
              <a:ea typeface="Proxima Nova"/>
              <a:cs typeface="Proxima Nova"/>
              <a:sym typeface="Proxima Nova"/>
            </a:endParaRPr>
          </a:p>
          <a:p>
            <a:pPr indent="0" lvl="0" marL="0" rtl="0" algn="l">
              <a:lnSpc>
                <a:spcPct val="140000"/>
              </a:lnSpc>
              <a:spcBef>
                <a:spcPts val="1200"/>
              </a:spcBef>
              <a:spcAft>
                <a:spcPts val="0"/>
              </a:spcAft>
              <a:buNone/>
            </a:pPr>
            <a:r>
              <a:rPr b="1" lang="en" sz="1500">
                <a:solidFill>
                  <a:schemeClr val="dk1"/>
                </a:solidFill>
                <a:latin typeface="Proxima Nova"/>
                <a:ea typeface="Proxima Nova"/>
                <a:cs typeface="Proxima Nova"/>
                <a:sym typeface="Proxima Nova"/>
              </a:rPr>
              <a:t>False Positive                   66.96%</a:t>
            </a:r>
            <a:endParaRPr b="1" sz="1500">
              <a:solidFill>
                <a:schemeClr val="dk1"/>
              </a:solidFill>
              <a:latin typeface="Proxima Nova"/>
              <a:ea typeface="Proxima Nova"/>
              <a:cs typeface="Proxima Nova"/>
              <a:sym typeface="Proxima Nova"/>
            </a:endParaRPr>
          </a:p>
          <a:p>
            <a:pPr indent="0" lvl="0" marL="0" rtl="0" algn="l">
              <a:lnSpc>
                <a:spcPct val="140000"/>
              </a:lnSpc>
              <a:spcBef>
                <a:spcPts val="1200"/>
              </a:spcBef>
              <a:spcAft>
                <a:spcPts val="200"/>
              </a:spcAft>
              <a:buNone/>
            </a:pPr>
            <a:r>
              <a:rPr b="1" lang="en" sz="1500">
                <a:solidFill>
                  <a:schemeClr val="dk1"/>
                </a:solidFill>
                <a:latin typeface="Proxima Nova"/>
                <a:ea typeface="Proxima Nova"/>
                <a:cs typeface="Proxima Nova"/>
                <a:sym typeface="Proxima Nova"/>
              </a:rPr>
              <a:t>Confirmed                         33.03%</a:t>
            </a:r>
            <a:endParaRPr b="1" sz="1500">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