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4"/>
  </p:notesMasterIdLst>
  <p:sldIdLst>
    <p:sldId id="256" r:id="rId2"/>
    <p:sldId id="257" r:id="rId3"/>
    <p:sldId id="259" r:id="rId4"/>
    <p:sldId id="275" r:id="rId5"/>
    <p:sldId id="260" r:id="rId6"/>
    <p:sldId id="262" r:id="rId7"/>
    <p:sldId id="270" r:id="rId8"/>
    <p:sldId id="261" r:id="rId9"/>
    <p:sldId id="264" r:id="rId10"/>
    <p:sldId id="272" r:id="rId11"/>
    <p:sldId id="273" r:id="rId12"/>
    <p:sldId id="282" r:id="rId13"/>
    <p:sldId id="274" r:id="rId14"/>
    <p:sldId id="281" r:id="rId15"/>
    <p:sldId id="278" r:id="rId16"/>
    <p:sldId id="279" r:id="rId17"/>
    <p:sldId id="280" r:id="rId18"/>
    <p:sldId id="277" r:id="rId19"/>
    <p:sldId id="263" r:id="rId20"/>
    <p:sldId id="276" r:id="rId21"/>
    <p:sldId id="268" r:id="rId22"/>
    <p:sldId id="269" r:id="rId23"/>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3842" autoAdjust="0"/>
  </p:normalViewPr>
  <p:slideViewPr>
    <p:cSldViewPr>
      <p:cViewPr varScale="1">
        <p:scale>
          <a:sx n="85" d="100"/>
          <a:sy n="85" d="100"/>
        </p:scale>
        <p:origin x="571" y="48"/>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11:45:07.163"/>
    </inkml:context>
    <inkml:brush xml:id="br0">
      <inkml:brushProperty name="width" value="0.05" units="cm"/>
      <inkml:brushProperty name="height" value="0.05" units="cm"/>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11:45:59.714"/>
    </inkml:context>
    <inkml:brush xml:id="br0">
      <inkml:brushProperty name="width" value="0.05" units="cm"/>
      <inkml:brushProperty name="height" value="0.0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11:46:54.712"/>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B8E4F9F-8586-4218-AA3D-257FFD7C9F5E}" type="datetimeFigureOut">
              <a:rPr lang="en-US" smtClean="0"/>
              <a:pPr/>
              <a:t>3/16/2023</a:t>
            </a:fld>
            <a:endParaRPr lang="en-IN"/>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2B21118A-01F2-4D27-9C21-E552BAAE104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1555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22/12/2022</a:t>
            </a:r>
            <a:endParaRPr lang="en-US"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52379" y="0"/>
            <a:ext cx="1293088" cy="1108360"/>
          </a:xfrm>
          <a:prstGeom prst="rect">
            <a:avLst/>
          </a:prstGeom>
        </p:spPr>
      </p:pic>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endParaRP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22/12/2022</a:t>
            </a:r>
            <a:endParaRPr lang="en-US"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endParaRP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22/12/2022</a:t>
            </a:r>
            <a:endParaRPr lang="en-US" spc="-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endParaRP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22/12/2022</a:t>
            </a:r>
            <a:endParaRPr lang="en-US" spc="-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Department of Computer Science and Engineering</a:t>
            </a:r>
            <a:endParaRP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22/12/2022</a:t>
            </a:r>
            <a:endParaRPr lang="en-US" spc="-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52379" y="0"/>
            <a:ext cx="1293088" cy="1108360"/>
          </a:xfrm>
          <a:prstGeom prst="rect">
            <a:avLst/>
          </a:prstGeom>
        </p:spPr>
      </p:pic>
      <p:pic>
        <p:nvPicPr>
          <p:cNvPr id="17" name="bg object 17"/>
          <p:cNvPicPr/>
          <p:nvPr/>
        </p:nvPicPr>
        <p:blipFill>
          <a:blip r:embed="rId8" cstate="print"/>
          <a:stretch>
            <a:fillRect/>
          </a:stretch>
        </p:blipFill>
        <p:spPr>
          <a:xfrm>
            <a:off x="10871201" y="0"/>
            <a:ext cx="1320799" cy="1224480"/>
          </a:xfrm>
          <a:prstGeom prst="rect">
            <a:avLst/>
          </a:prstGeom>
        </p:spPr>
      </p:pic>
      <p:sp>
        <p:nvSpPr>
          <p:cNvPr id="2" name="Holder 2"/>
          <p:cNvSpPr>
            <a:spLocks noGrp="1"/>
          </p:cNvSpPr>
          <p:nvPr>
            <p:ph type="title"/>
          </p:nvPr>
        </p:nvSpPr>
        <p:spPr>
          <a:xfrm>
            <a:off x="3447548" y="264933"/>
            <a:ext cx="5296905"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649136" y="2118233"/>
            <a:ext cx="10893725" cy="369332"/>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r>
              <a:rPr lang="en-US"/>
              <a:t>Department of Computer Science and Engineering</a:t>
            </a:r>
            <a:endParaRPr/>
          </a:p>
        </p:txBody>
      </p:sp>
      <p:sp>
        <p:nvSpPr>
          <p:cNvPr id="5" name="Holder 5"/>
          <p:cNvSpPr>
            <a:spLocks noGrp="1"/>
          </p:cNvSpPr>
          <p:nvPr>
            <p:ph type="dt" sz="half" idx="6"/>
          </p:nvPr>
        </p:nvSpPr>
        <p:spPr>
          <a:xfrm>
            <a:off x="706967" y="6466776"/>
            <a:ext cx="1013459" cy="15606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US" spc="-5"/>
              <a:t>22/12/2022</a:t>
            </a:r>
            <a:endParaRPr lang="en-US" spc="-5" dirty="0"/>
          </a:p>
        </p:txBody>
      </p:sp>
      <p:sp>
        <p:nvSpPr>
          <p:cNvPr id="6" name="Holder 6"/>
          <p:cNvSpPr>
            <a:spLocks noGrp="1"/>
          </p:cNvSpPr>
          <p:nvPr>
            <p:ph type="sldNum" sz="quarter" idx="7"/>
          </p:nvPr>
        </p:nvSpPr>
        <p:spPr>
          <a:xfrm>
            <a:off x="11211321" y="6466763"/>
            <a:ext cx="308187" cy="15606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0208" y="409656"/>
            <a:ext cx="6291580" cy="1982594"/>
          </a:xfrm>
          <a:prstGeom prst="rect">
            <a:avLst/>
          </a:prstGeom>
        </p:spPr>
        <p:txBody>
          <a:bodyPr vert="horz" wrap="square" lIns="0" tIns="12700" rIns="0" bIns="0" rtlCol="0">
            <a:spAutoFit/>
          </a:bodyPr>
          <a:lstStyle/>
          <a:p>
            <a:pPr marL="704850" marR="5080" indent="-692785" algn="ctr">
              <a:spcBef>
                <a:spcPts val="100"/>
              </a:spcBef>
            </a:pPr>
            <a:r>
              <a:rPr lang="en-IN"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BVRIT HYDERABAD</a:t>
            </a:r>
            <a:r>
              <a:rPr sz="2800" spc="-5" dirty="0">
                <a:latin typeface="Times New Roman" panose="02020603050405020304" pitchFamily="18" charset="0"/>
                <a:cs typeface="Times New Roman" panose="02020603050405020304" pitchFamily="18" charset="0"/>
              </a:rPr>
              <a:t> </a:t>
            </a:r>
            <a:br>
              <a:rPr lang="en-IN" sz="2800" spc="-5" dirty="0">
                <a:latin typeface="Times New Roman" panose="02020603050405020304" pitchFamily="18" charset="0"/>
                <a:cs typeface="Times New Roman" panose="02020603050405020304" pitchFamily="18" charset="0"/>
              </a:rPr>
            </a:br>
            <a:r>
              <a:rPr sz="2800" spc="-10" dirty="0">
                <a:latin typeface="Times New Roman" panose="02020603050405020304" pitchFamily="18" charset="0"/>
                <a:cs typeface="Times New Roman" panose="02020603050405020304" pitchFamily="18" charset="0"/>
              </a:rPr>
              <a:t>College </a:t>
            </a:r>
            <a:r>
              <a:rPr sz="2800" spc="-5" dirty="0">
                <a:latin typeface="Times New Roman" panose="02020603050405020304" pitchFamily="18" charset="0"/>
                <a:cs typeface="Times New Roman" panose="02020603050405020304" pitchFamily="18" charset="0"/>
              </a:rPr>
              <a:t>of Engineering</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for</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Women</a:t>
            </a:r>
            <a:br>
              <a:rPr lang="en-IN" sz="2400" spc="-20" dirty="0">
                <a:latin typeface="Times New Roman" panose="02020603050405020304" pitchFamily="18" charset="0"/>
                <a:cs typeface="Times New Roman" panose="02020603050405020304" pitchFamily="18" charset="0"/>
              </a:rPr>
            </a:br>
            <a:r>
              <a:rPr sz="2400" spc="-20" dirty="0">
                <a:latin typeface="Times New Roman" panose="02020603050405020304" pitchFamily="18" charset="0"/>
                <a:cs typeface="Times New Roman" panose="02020603050405020304" pitchFamily="18" charset="0"/>
              </a:rPr>
              <a:t> </a:t>
            </a:r>
            <a:r>
              <a:rPr sz="2400" spc="-395" dirty="0">
                <a:latin typeface="Times New Roman" panose="02020603050405020304" pitchFamily="18" charset="0"/>
                <a:cs typeface="Times New Roman" panose="02020603050405020304" pitchFamily="18" charset="0"/>
              </a:rPr>
              <a:t> </a:t>
            </a:r>
            <a:br>
              <a:rPr lang="en-IN" sz="2400" spc="-395" dirty="0">
                <a:latin typeface="Times New Roman" panose="02020603050405020304" pitchFamily="18" charset="0"/>
                <a:cs typeface="Times New Roman" panose="02020603050405020304" pitchFamily="18" charset="0"/>
              </a:rPr>
            </a:br>
            <a:r>
              <a:rPr sz="2400" spc="-10" dirty="0">
                <a:latin typeface="Times New Roman" panose="02020603050405020304" pitchFamily="18" charset="0"/>
                <a:cs typeface="Times New Roman" panose="02020603050405020304" pitchFamily="18" charset="0"/>
              </a:rPr>
              <a:t>Department </a:t>
            </a:r>
            <a:r>
              <a:rPr sz="2400" spc="-5" dirty="0">
                <a:latin typeface="Times New Roman" panose="02020603050405020304" pitchFamily="18" charset="0"/>
                <a:cs typeface="Times New Roman" panose="02020603050405020304" pitchFamily="18" charset="0"/>
              </a:rPr>
              <a:t>of</a:t>
            </a:r>
            <a:r>
              <a:rPr lang="en-IN" sz="2400" spc="-10" dirty="0">
                <a:latin typeface="Times New Roman" panose="02020603050405020304" pitchFamily="18" charset="0"/>
                <a:cs typeface="Times New Roman" panose="02020603050405020304" pitchFamily="18" charset="0"/>
              </a:rPr>
              <a:t> Computer Science and Engineering</a:t>
            </a:r>
            <a:endParaRPr sz="2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04800" y="156451"/>
            <a:ext cx="1050388" cy="1200443"/>
          </a:xfrm>
          <a:prstGeom prst="rect">
            <a:avLst/>
          </a:prstGeom>
        </p:spPr>
      </p:pic>
      <p:sp>
        <p:nvSpPr>
          <p:cNvPr id="4" name="object 4"/>
          <p:cNvSpPr txBox="1"/>
          <p:nvPr/>
        </p:nvSpPr>
        <p:spPr>
          <a:xfrm>
            <a:off x="2438400" y="2172246"/>
            <a:ext cx="8007985" cy="1256754"/>
          </a:xfrm>
          <a:prstGeom prst="rect">
            <a:avLst/>
          </a:prstGeom>
        </p:spPr>
        <p:txBody>
          <a:bodyPr vert="horz" wrap="square" lIns="0" tIns="12700" rIns="0" bIns="0" rtlCol="0">
            <a:spAutoFit/>
          </a:bodyPr>
          <a:lstStyle/>
          <a:p>
            <a:pPr marL="12700" marR="5080">
              <a:spcBef>
                <a:spcPts val="100"/>
              </a:spcBef>
            </a:pPr>
            <a:endParaRPr lang="en-US" sz="4000" dirty="0">
              <a:latin typeface="Times New Roman" panose="02020603050405020304" pitchFamily="18" charset="0"/>
              <a:cs typeface="Times New Roman" panose="02020603050405020304" pitchFamily="18" charset="0"/>
            </a:endParaRPr>
          </a:p>
          <a:p>
            <a:pPr marL="12700" marR="5080" algn="ctr">
              <a:spcBef>
                <a:spcPts val="100"/>
              </a:spcBef>
            </a:pPr>
            <a:r>
              <a:rPr lang="en-US" sz="4000" dirty="0">
                <a:latin typeface="Times New Roman" panose="02020603050405020304" pitchFamily="18" charset="0"/>
                <a:ea typeface="Cambria" panose="02040503050406030204" pitchFamily="18" charset="0"/>
                <a:cs typeface="Times New Roman" panose="02020603050405020304" pitchFamily="18" charset="0"/>
              </a:rPr>
              <a:t>Precipitation runoff prediction</a:t>
            </a:r>
          </a:p>
        </p:txBody>
      </p:sp>
      <p:sp>
        <p:nvSpPr>
          <p:cNvPr id="5" name="object 5"/>
          <p:cNvSpPr txBox="1"/>
          <p:nvPr/>
        </p:nvSpPr>
        <p:spPr>
          <a:xfrm>
            <a:off x="304800" y="5410200"/>
            <a:ext cx="3328524" cy="869469"/>
          </a:xfrm>
          <a:prstGeom prst="rect">
            <a:avLst/>
          </a:prstGeom>
        </p:spPr>
        <p:txBody>
          <a:bodyPr vert="horz" wrap="square" lIns="0" tIns="12700" rIns="0" bIns="0" rtlCol="0">
            <a:spAutoFit/>
          </a:bodyPr>
          <a:lstStyle/>
          <a:p>
            <a:pPr marL="12700" marR="5080">
              <a:spcBef>
                <a:spcPts val="100"/>
              </a:spcBef>
            </a:pPr>
            <a:r>
              <a:rPr b="1" spc="-5" dirty="0">
                <a:latin typeface="Times New Roman" panose="02020603050405020304" pitchFamily="18" charset="0"/>
                <a:cs typeface="Times New Roman" panose="02020603050405020304" pitchFamily="18" charset="0"/>
              </a:rPr>
              <a:t>Under the guidance of: </a:t>
            </a:r>
            <a:r>
              <a:rPr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marL="12700" marR="5080">
              <a:spcBef>
                <a:spcPts val="100"/>
              </a:spcBef>
            </a:pPr>
            <a:r>
              <a:rPr lang="en-IN" b="1" dirty="0">
                <a:latin typeface="Times New Roman" panose="02020603050405020304" pitchFamily="18" charset="0"/>
                <a:cs typeface="Times New Roman" panose="02020603050405020304" pitchFamily="18" charset="0"/>
              </a:rPr>
              <a:t>Name: </a:t>
            </a:r>
            <a:r>
              <a:rPr lang="en-US" b="1" dirty="0">
                <a:latin typeface="Times New Roman" panose="02020603050405020304" pitchFamily="18" charset="0"/>
                <a:cs typeface="Times New Roman" panose="02020603050405020304" pitchFamily="18" charset="0"/>
              </a:rPr>
              <a:t>Mr. C. </a:t>
            </a:r>
            <a:r>
              <a:rPr lang="en-US" b="1" dirty="0" err="1">
                <a:latin typeface="Times New Roman" panose="02020603050405020304" pitchFamily="18" charset="0"/>
                <a:cs typeface="Times New Roman" panose="02020603050405020304" pitchFamily="18" charset="0"/>
              </a:rPr>
              <a:t>Nagaraju</a:t>
            </a:r>
            <a:endParaRPr lang="en-IN" b="1" dirty="0">
              <a:latin typeface="Times New Roman" panose="02020603050405020304" pitchFamily="18" charset="0"/>
              <a:cs typeface="Times New Roman" panose="02020603050405020304" pitchFamily="18" charset="0"/>
            </a:endParaRPr>
          </a:p>
          <a:p>
            <a:pPr marL="12700" marR="5080">
              <a:spcBef>
                <a:spcPts val="100"/>
              </a:spcBef>
            </a:pPr>
            <a:r>
              <a:rPr lang="en-IN" b="1" dirty="0">
                <a:latin typeface="Times New Roman" panose="02020603050405020304" pitchFamily="18" charset="0"/>
                <a:cs typeface="Times New Roman" panose="02020603050405020304" pitchFamily="18" charset="0"/>
              </a:rPr>
              <a:t>Designation: Assistant professor</a:t>
            </a:r>
            <a:endParaRPr dirty="0">
              <a:latin typeface="Times New Roman" panose="02020603050405020304" pitchFamily="18" charset="0"/>
              <a:cs typeface="Times New Roman" panose="02020603050405020304" pitchFamily="18" charset="0"/>
            </a:endParaRPr>
          </a:p>
        </p:txBody>
      </p:sp>
      <p:sp>
        <p:nvSpPr>
          <p:cNvPr id="6" name="object 6"/>
          <p:cNvSpPr txBox="1"/>
          <p:nvPr/>
        </p:nvSpPr>
        <p:spPr>
          <a:xfrm>
            <a:off x="8558678" y="5273808"/>
            <a:ext cx="3473155" cy="1687641"/>
          </a:xfrm>
          <a:prstGeom prst="rect">
            <a:avLst/>
          </a:prstGeom>
        </p:spPr>
        <p:txBody>
          <a:bodyPr vert="horz" wrap="square" lIns="0" tIns="12700" rIns="0" bIns="0" rtlCol="0">
            <a:spAutoFit/>
          </a:bodyPr>
          <a:lstStyle/>
          <a:p>
            <a:pPr marL="12700">
              <a:spcBef>
                <a:spcPts val="100"/>
              </a:spcBef>
            </a:pPr>
            <a:r>
              <a:rPr b="1" spc="-45" dirty="0">
                <a:latin typeface="Times New Roman" panose="02020603050405020304" pitchFamily="18" charset="0"/>
                <a:cs typeface="Times New Roman" panose="02020603050405020304" pitchFamily="18" charset="0"/>
              </a:rPr>
              <a:t>Team</a:t>
            </a:r>
            <a:r>
              <a:rPr b="1" spc="-30" dirty="0">
                <a:latin typeface="Times New Roman" panose="02020603050405020304" pitchFamily="18" charset="0"/>
                <a:cs typeface="Times New Roman" panose="02020603050405020304" pitchFamily="18" charset="0"/>
              </a:rPr>
              <a:t> </a:t>
            </a:r>
            <a:r>
              <a:rPr lang="en-IN" b="1" spc="-30" dirty="0">
                <a:latin typeface="Times New Roman" panose="02020603050405020304" pitchFamily="18" charset="0"/>
                <a:cs typeface="Times New Roman" panose="02020603050405020304" pitchFamily="18" charset="0"/>
              </a:rPr>
              <a:t>No</a:t>
            </a:r>
            <a:r>
              <a:rPr b="1" spc="-5" dirty="0">
                <a:latin typeface="Times New Roman" panose="02020603050405020304" pitchFamily="18" charset="0"/>
                <a:cs typeface="Times New Roman" panose="02020603050405020304" pitchFamily="18" charset="0"/>
              </a:rPr>
              <a:t>:</a:t>
            </a:r>
            <a:r>
              <a:rPr lang="en-IN" b="1" spc="-5" dirty="0">
                <a:latin typeface="Times New Roman" panose="02020603050405020304" pitchFamily="18" charset="0"/>
                <a:cs typeface="Times New Roman" panose="02020603050405020304" pitchFamily="18" charset="0"/>
              </a:rPr>
              <a:t> B15</a:t>
            </a:r>
          </a:p>
          <a:p>
            <a:r>
              <a:rPr lang="en-US" b="1" dirty="0">
                <a:latin typeface="Times New Roman" panose="02020603050405020304" pitchFamily="18" charset="0"/>
                <a:cs typeface="Times New Roman" panose="02020603050405020304" pitchFamily="18" charset="0"/>
              </a:rPr>
              <a:t>K. Sai Sharanya: 19wh1a0570</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 Lakshmi Apoorva: 19wh1a05a8</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 Vaishanavi: 19wh1a0569</a:t>
            </a:r>
          </a:p>
          <a:p>
            <a:endParaRPr lang="en-IN" dirty="0">
              <a:latin typeface="Times New Roman" panose="02020603050405020304" pitchFamily="18" charset="0"/>
              <a:cs typeface="Times New Roman" panose="02020603050405020304" pitchFamily="18" charset="0"/>
            </a:endParaRPr>
          </a:p>
          <a:p>
            <a:pPr marL="12700">
              <a:spcBef>
                <a:spcPts val="100"/>
              </a:spcBef>
            </a:pP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0836812" y="118351"/>
            <a:ext cx="1066799" cy="1322152"/>
          </a:xfrm>
          <a:prstGeom prst="rect">
            <a:avLst/>
          </a:prstGeom>
        </p:spPr>
      </p:pic>
      <p:sp>
        <p:nvSpPr>
          <p:cNvPr id="8" name="Date Placeholder 7">
            <a:extLst>
              <a:ext uri="{FF2B5EF4-FFF2-40B4-BE49-F238E27FC236}">
                <a16:creationId xmlns:a16="http://schemas.microsoft.com/office/drawing/2014/main" id="{5B05F1CA-0ACD-85F3-8727-3CA89F1687D8}"/>
              </a:ext>
            </a:extLst>
          </p:cNvPr>
          <p:cNvSpPr>
            <a:spLocks noGrp="1"/>
          </p:cNvSpPr>
          <p:nvPr>
            <p:ph type="dt" sz="half" idx="6"/>
          </p:nvPr>
        </p:nvSpPr>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
        <p:nvSpPr>
          <p:cNvPr id="9" name="Footer Placeholder 8">
            <a:extLst>
              <a:ext uri="{FF2B5EF4-FFF2-40B4-BE49-F238E27FC236}">
                <a16:creationId xmlns:a16="http://schemas.microsoft.com/office/drawing/2014/main" id="{D6D2F403-45C7-E600-F2BD-61F70A47E01B}"/>
              </a:ext>
            </a:extLst>
          </p:cNvPr>
          <p:cNvSpPr>
            <a:spLocks noGrp="1"/>
          </p:cNvSpPr>
          <p:nvPr>
            <p:ph type="ftr" sz="quarter" idx="5"/>
          </p:nvPr>
        </p:nvSpPr>
        <p:spPr>
          <a:xfrm>
            <a:off x="3276600" y="6377940"/>
            <a:ext cx="4770120" cy="553998"/>
          </a:xfrm>
        </p:spPr>
        <p:txBody>
          <a:bodyPr/>
          <a:lstStyle/>
          <a:p>
            <a:r>
              <a:rPr lang="en-US" dirty="0">
                <a:latin typeface="Times New Roman" panose="02020603050405020304" pitchFamily="18" charset="0"/>
                <a:cs typeface="Times New Roman" panose="02020603050405020304" pitchFamily="18" charset="0"/>
              </a:rPr>
              <a:t>Department of Computer Science and Engineering</a:t>
            </a:r>
          </a:p>
        </p:txBody>
      </p:sp>
      <p:sp>
        <p:nvSpPr>
          <p:cNvPr id="10" name="Slide Number Placeholder 9">
            <a:extLst>
              <a:ext uri="{FF2B5EF4-FFF2-40B4-BE49-F238E27FC236}">
                <a16:creationId xmlns:a16="http://schemas.microsoft.com/office/drawing/2014/main" id="{384B4258-4276-EAE4-6DF9-A85D2F06D633}"/>
              </a:ext>
            </a:extLst>
          </p:cNvPr>
          <p:cNvSpPr>
            <a:spLocks noGrp="1"/>
          </p:cNvSpPr>
          <p:nvPr>
            <p:ph type="sldNum" sz="quarter" idx="7"/>
          </p:nvPr>
        </p:nvSpPr>
        <p:spPr/>
        <p:txBody>
          <a:bodyPr/>
          <a:lstStyle/>
          <a:p>
            <a:pPr marL="38100">
              <a:lnSpc>
                <a:spcPts val="1240"/>
              </a:lnSpc>
            </a:pPr>
            <a:fld id="{81D60167-4931-47E6-BA6A-407CBD079E47}" type="slidenum">
              <a:rPr lang="en-IN" smtClean="0">
                <a:latin typeface="Times New Roman" panose="02020603050405020304" pitchFamily="18" charset="0"/>
                <a:cs typeface="Times New Roman" panose="02020603050405020304" pitchFamily="18" charset="0"/>
              </a:rPr>
              <a:pPr marL="38100">
                <a:lnSpc>
                  <a:spcPts val="1240"/>
                </a:lnSpc>
              </a:pPr>
              <a:t>1</a:t>
            </a:fld>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4208" y="0"/>
            <a:ext cx="990599" cy="1224480"/>
          </a:xfrm>
          <a:prstGeom prst="rect">
            <a:avLst/>
          </a:prstGeom>
        </p:spPr>
      </p:pic>
      <p:sp>
        <p:nvSpPr>
          <p:cNvPr id="3" name="object 3"/>
          <p:cNvSpPr txBox="1">
            <a:spLocks noGrp="1"/>
          </p:cNvSpPr>
          <p:nvPr>
            <p:ph type="title"/>
          </p:nvPr>
        </p:nvSpPr>
        <p:spPr>
          <a:xfrm>
            <a:off x="4191000" y="203138"/>
            <a:ext cx="5844540" cy="505267"/>
          </a:xfrm>
          <a:prstGeom prst="rect">
            <a:avLst/>
          </a:prstGeom>
        </p:spPr>
        <p:txBody>
          <a:bodyPr vert="horz" wrap="square" lIns="0" tIns="12700" rIns="0" bIns="0" rtlCol="0">
            <a:spAutoFit/>
          </a:bodyPr>
          <a:lstStyle/>
          <a:p>
            <a:pPr marL="12700">
              <a:spcBef>
                <a:spcPts val="100"/>
              </a:spcBef>
            </a:pPr>
            <a:r>
              <a:rPr lang="en-IN" sz="3200" spc="-25" dirty="0">
                <a:latin typeface="Times New Roman" panose="02020603050405020304" pitchFamily="18" charset="0"/>
                <a:cs typeface="Times New Roman" panose="02020603050405020304" pitchFamily="18" charset="0"/>
              </a:rPr>
              <a:t>ARCHITECTURE</a:t>
            </a:r>
            <a:endParaRPr sz="3200" spc="-2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latin typeface="Times New Roman" panose="02020603050405020304" pitchFamily="18" charset="0"/>
                <a:cs typeface="Times New Roman" panose="02020603050405020304" pitchFamily="18" charset="0"/>
              </a:rPr>
              <a:pPr marL="38100">
                <a:lnSpc>
                  <a:spcPts val="1240"/>
                </a:lnSpc>
              </a:pPr>
              <a:t>10</a:t>
            </a:fld>
            <a:endParaRPr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5"/>
          </p:nvPr>
        </p:nvSpPr>
        <p:spPr>
          <a:xfrm>
            <a:off x="3927385" y="6353399"/>
            <a:ext cx="4892040" cy="276999"/>
          </a:xfrm>
        </p:spPr>
        <p:txBody>
          <a:bodyPr/>
          <a:lstStyle/>
          <a:p>
            <a:r>
              <a:rPr lang="en-US">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p:txBody>
      </p:sp>
      <p:sp>
        <p:nvSpPr>
          <p:cNvPr id="8" name="Cylinder 7">
            <a:extLst>
              <a:ext uri="{FF2B5EF4-FFF2-40B4-BE49-F238E27FC236}">
                <a16:creationId xmlns:a16="http://schemas.microsoft.com/office/drawing/2014/main" id="{9651B3DE-3C6E-8C46-BCD9-AE5ED84D5796}"/>
              </a:ext>
            </a:extLst>
          </p:cNvPr>
          <p:cNvSpPr/>
          <p:nvPr/>
        </p:nvSpPr>
        <p:spPr>
          <a:xfrm>
            <a:off x="1219200" y="1752600"/>
            <a:ext cx="1143000" cy="1676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Dataset</a:t>
            </a:r>
          </a:p>
        </p:txBody>
      </p:sp>
      <p:sp>
        <p:nvSpPr>
          <p:cNvPr id="10" name="Rectangle 9">
            <a:extLst>
              <a:ext uri="{FF2B5EF4-FFF2-40B4-BE49-F238E27FC236}">
                <a16:creationId xmlns:a16="http://schemas.microsoft.com/office/drawing/2014/main" id="{FE993C59-46FB-11CB-BA3F-F55CE4DC4E14}"/>
              </a:ext>
            </a:extLst>
          </p:cNvPr>
          <p:cNvSpPr/>
          <p:nvPr/>
        </p:nvSpPr>
        <p:spPr>
          <a:xfrm>
            <a:off x="3267075" y="1814749"/>
            <a:ext cx="2057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Data pre-processing</a:t>
            </a:r>
          </a:p>
          <a:p>
            <a:pPr algn="ctr"/>
            <a:r>
              <a:rPr lang="en-IN" dirty="0">
                <a:latin typeface="Times New Roman" panose="02020603050405020304" pitchFamily="18" charset="0"/>
                <a:cs typeface="Times New Roman" panose="02020603050405020304" pitchFamily="18" charset="0"/>
              </a:rPr>
              <a:t>&amp; Feature selection</a:t>
            </a:r>
          </a:p>
        </p:txBody>
      </p:sp>
      <p:sp>
        <p:nvSpPr>
          <p:cNvPr id="11" name="Rectangle 10">
            <a:extLst>
              <a:ext uri="{FF2B5EF4-FFF2-40B4-BE49-F238E27FC236}">
                <a16:creationId xmlns:a16="http://schemas.microsoft.com/office/drawing/2014/main" id="{B9CFD64B-A097-B74A-B21F-9F8AB5CFF67B}"/>
              </a:ext>
            </a:extLst>
          </p:cNvPr>
          <p:cNvSpPr/>
          <p:nvPr/>
        </p:nvSpPr>
        <p:spPr>
          <a:xfrm>
            <a:off x="6192699" y="1251374"/>
            <a:ext cx="2821332" cy="4953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Precipitation prediction models</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-CAT boost</a:t>
            </a:r>
          </a:p>
          <a:p>
            <a:pPr marL="285750" indent="-285750" algn="ctr">
              <a:buFontTx/>
              <a:buChar char="-"/>
            </a:pPr>
            <a:r>
              <a:rPr lang="en-IN" dirty="0">
                <a:latin typeface="Times New Roman" panose="02020603050405020304" pitchFamily="18" charset="0"/>
                <a:cs typeface="Times New Roman" panose="02020603050405020304" pitchFamily="18" charset="0"/>
              </a:rPr>
              <a:t>Random Forest</a:t>
            </a:r>
          </a:p>
          <a:p>
            <a:pPr marL="285750" indent="-285750" algn="ctr">
              <a:buFontTx/>
              <a:buChar char="-"/>
            </a:pPr>
            <a:r>
              <a:rPr lang="en-IN" dirty="0">
                <a:latin typeface="Times New Roman" panose="02020603050405020304" pitchFamily="18" charset="0"/>
                <a:cs typeface="Times New Roman" panose="02020603050405020304" pitchFamily="18" charset="0"/>
              </a:rPr>
              <a:t>Support Vector machine regressor</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C141D607-EE11-C567-9C7A-474C84473AA3}"/>
              </a:ext>
            </a:extLst>
          </p:cNvPr>
          <p:cNvSpPr/>
          <p:nvPr/>
        </p:nvSpPr>
        <p:spPr>
          <a:xfrm>
            <a:off x="9717432" y="1605825"/>
            <a:ext cx="2057400" cy="422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Model evaluation</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Actual observed data</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Evaluation metrics</a:t>
            </a: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Forecasted precipitation data</a:t>
            </a:r>
          </a:p>
        </p:txBody>
      </p:sp>
      <p:sp>
        <p:nvSpPr>
          <p:cNvPr id="13" name="Arrow: Down 12">
            <a:extLst>
              <a:ext uri="{FF2B5EF4-FFF2-40B4-BE49-F238E27FC236}">
                <a16:creationId xmlns:a16="http://schemas.microsoft.com/office/drawing/2014/main" id="{02CE7621-BE00-556C-89D5-C7FE71AAF060}"/>
              </a:ext>
            </a:extLst>
          </p:cNvPr>
          <p:cNvSpPr/>
          <p:nvPr/>
        </p:nvSpPr>
        <p:spPr>
          <a:xfrm rot="16200000">
            <a:off x="2686533" y="2380767"/>
            <a:ext cx="266700" cy="4581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5" name="Arrow: Down 14">
            <a:extLst>
              <a:ext uri="{FF2B5EF4-FFF2-40B4-BE49-F238E27FC236}">
                <a16:creationId xmlns:a16="http://schemas.microsoft.com/office/drawing/2014/main" id="{7C0839E8-778F-9B37-A0B1-ED3D4206B0EE}"/>
              </a:ext>
            </a:extLst>
          </p:cNvPr>
          <p:cNvSpPr/>
          <p:nvPr/>
        </p:nvSpPr>
        <p:spPr>
          <a:xfrm rot="16200000">
            <a:off x="5659455" y="2514116"/>
            <a:ext cx="266700" cy="4581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6" name="Arrow: Down 15">
            <a:extLst>
              <a:ext uri="{FF2B5EF4-FFF2-40B4-BE49-F238E27FC236}">
                <a16:creationId xmlns:a16="http://schemas.microsoft.com/office/drawing/2014/main" id="{855247B3-9ED3-E405-F5C9-2121A15653C7}"/>
              </a:ext>
            </a:extLst>
          </p:cNvPr>
          <p:cNvSpPr/>
          <p:nvPr/>
        </p:nvSpPr>
        <p:spPr>
          <a:xfrm rot="16200000">
            <a:off x="9250707" y="2538166"/>
            <a:ext cx="266700" cy="4581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43" name="Ink 42">
                <a:extLst>
                  <a:ext uri="{FF2B5EF4-FFF2-40B4-BE49-F238E27FC236}">
                    <a16:creationId xmlns:a16="http://schemas.microsoft.com/office/drawing/2014/main" id="{C2555755-2ABA-9F0A-C2C4-E7F9F0BA7A93}"/>
                  </a:ext>
                </a:extLst>
              </p14:cNvPr>
              <p14:cNvContentPartPr/>
              <p14:nvPr/>
            </p14:nvContentPartPr>
            <p14:xfrm>
              <a:off x="-477015" y="418530"/>
              <a:ext cx="360" cy="360"/>
            </p14:xfrm>
          </p:contentPart>
        </mc:Choice>
        <mc:Fallback xmlns="">
          <p:pic>
            <p:nvPicPr>
              <p:cNvPr id="43" name="Ink 42">
                <a:extLst>
                  <a:ext uri="{FF2B5EF4-FFF2-40B4-BE49-F238E27FC236}">
                    <a16:creationId xmlns:a16="http://schemas.microsoft.com/office/drawing/2014/main" id="{C2555755-2ABA-9F0A-C2C4-E7F9F0BA7A93}"/>
                  </a:ext>
                </a:extLst>
              </p:cNvPr>
              <p:cNvPicPr/>
              <p:nvPr/>
            </p:nvPicPr>
            <p:blipFill>
              <a:blip r:embed="rId4"/>
              <a:stretch>
                <a:fillRect/>
              </a:stretch>
            </p:blipFill>
            <p:spPr>
              <a:xfrm>
                <a:off x="-485655" y="409890"/>
                <a:ext cx="18000" cy="18000"/>
              </a:xfrm>
              <a:prstGeom prst="rect">
                <a:avLst/>
              </a:prstGeom>
            </p:spPr>
          </p:pic>
        </mc:Fallback>
      </mc:AlternateContent>
      <p:sp>
        <p:nvSpPr>
          <p:cNvPr id="48" name="Rectangle 47">
            <a:extLst>
              <a:ext uri="{FF2B5EF4-FFF2-40B4-BE49-F238E27FC236}">
                <a16:creationId xmlns:a16="http://schemas.microsoft.com/office/drawing/2014/main" id="{4EB6F21A-CE45-5191-2747-6BC0739EDF27}"/>
              </a:ext>
            </a:extLst>
          </p:cNvPr>
          <p:cNvSpPr/>
          <p:nvPr/>
        </p:nvSpPr>
        <p:spPr>
          <a:xfrm>
            <a:off x="6298440" y="3161692"/>
            <a:ext cx="2609850" cy="1603919"/>
          </a:xfrm>
          <a:prstGeom prst="rect">
            <a:avLst/>
          </a:prstGeom>
          <a:solidFill>
            <a:srgbClr val="000000">
              <a:alpha val="5000"/>
            </a:srgb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5">
            <p14:nvContentPartPr>
              <p14:cNvPr id="49" name="Ink 48">
                <a:extLst>
                  <a:ext uri="{FF2B5EF4-FFF2-40B4-BE49-F238E27FC236}">
                    <a16:creationId xmlns:a16="http://schemas.microsoft.com/office/drawing/2014/main" id="{51D45EA8-508D-5BC7-BB74-374CA6363A36}"/>
                  </a:ext>
                </a:extLst>
              </p14:cNvPr>
              <p14:cNvContentPartPr/>
              <p14:nvPr/>
            </p14:nvContentPartPr>
            <p14:xfrm>
              <a:off x="3142785" y="4276290"/>
              <a:ext cx="360" cy="360"/>
            </p14:xfrm>
          </p:contentPart>
        </mc:Choice>
        <mc:Fallback xmlns="">
          <p:pic>
            <p:nvPicPr>
              <p:cNvPr id="49" name="Ink 48">
                <a:extLst>
                  <a:ext uri="{FF2B5EF4-FFF2-40B4-BE49-F238E27FC236}">
                    <a16:creationId xmlns:a16="http://schemas.microsoft.com/office/drawing/2014/main" id="{51D45EA8-508D-5BC7-BB74-374CA6363A36}"/>
                  </a:ext>
                </a:extLst>
              </p:cNvPr>
              <p:cNvPicPr/>
              <p:nvPr/>
            </p:nvPicPr>
            <p:blipFill>
              <a:blip r:embed="rId4"/>
              <a:stretch>
                <a:fillRect/>
              </a:stretch>
            </p:blipFill>
            <p:spPr>
              <a:xfrm>
                <a:off x="3134145" y="4267650"/>
                <a:ext cx="18000" cy="18000"/>
              </a:xfrm>
              <a:prstGeom prst="rect">
                <a:avLst/>
              </a:prstGeom>
            </p:spPr>
          </p:pic>
        </mc:Fallback>
      </mc:AlternateContent>
      <p:sp>
        <p:nvSpPr>
          <p:cNvPr id="51" name="Rectangle 50">
            <a:extLst>
              <a:ext uri="{FF2B5EF4-FFF2-40B4-BE49-F238E27FC236}">
                <a16:creationId xmlns:a16="http://schemas.microsoft.com/office/drawing/2014/main" id="{528AB292-EA77-9153-B457-1B03A41BC973}"/>
              </a:ext>
            </a:extLst>
          </p:cNvPr>
          <p:cNvSpPr/>
          <p:nvPr/>
        </p:nvSpPr>
        <p:spPr>
          <a:xfrm>
            <a:off x="9936132" y="2476499"/>
            <a:ext cx="1620000" cy="540000"/>
          </a:xfrm>
          <a:prstGeom prst="rect">
            <a:avLst/>
          </a:prstGeom>
          <a:solidFill>
            <a:srgbClr val="000000">
              <a:alpha val="5000"/>
            </a:srgb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0000"/>
              </a:solidFill>
              <a:latin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id="{80BBAB26-8D73-7CBC-0439-339A9E0BBE57}"/>
              </a:ext>
            </a:extLst>
          </p:cNvPr>
          <p:cNvSpPr/>
          <p:nvPr/>
        </p:nvSpPr>
        <p:spPr>
          <a:xfrm>
            <a:off x="9846132" y="3850681"/>
            <a:ext cx="1800000" cy="360000"/>
          </a:xfrm>
          <a:prstGeom prst="rect">
            <a:avLst/>
          </a:prstGeom>
          <a:solidFill>
            <a:srgbClr val="000000">
              <a:alpha val="5000"/>
            </a:srgb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0000"/>
              </a:solidFill>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60FBC8AB-4737-3142-F4C9-9D8C6DA37C02}"/>
              </a:ext>
            </a:extLst>
          </p:cNvPr>
          <p:cNvSpPr/>
          <p:nvPr/>
        </p:nvSpPr>
        <p:spPr>
          <a:xfrm>
            <a:off x="9846132" y="4940268"/>
            <a:ext cx="1800000" cy="720000"/>
          </a:xfrm>
          <a:prstGeom prst="rect">
            <a:avLst/>
          </a:prstGeom>
          <a:solidFill>
            <a:srgbClr val="000000">
              <a:alpha val="5000"/>
            </a:srgbClr>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6">
            <p14:nvContentPartPr>
              <p14:cNvPr id="58" name="Ink 57">
                <a:extLst>
                  <a:ext uri="{FF2B5EF4-FFF2-40B4-BE49-F238E27FC236}">
                    <a16:creationId xmlns:a16="http://schemas.microsoft.com/office/drawing/2014/main" id="{CB45F05D-670A-0660-76AA-E9E64BE344EA}"/>
                  </a:ext>
                </a:extLst>
              </p14:cNvPr>
              <p14:cNvContentPartPr/>
              <p14:nvPr/>
            </p14:nvContentPartPr>
            <p14:xfrm>
              <a:off x="12239265" y="4257570"/>
              <a:ext cx="360" cy="360"/>
            </p14:xfrm>
          </p:contentPart>
        </mc:Choice>
        <mc:Fallback xmlns="">
          <p:pic>
            <p:nvPicPr>
              <p:cNvPr id="58" name="Ink 57">
                <a:extLst>
                  <a:ext uri="{FF2B5EF4-FFF2-40B4-BE49-F238E27FC236}">
                    <a16:creationId xmlns:a16="http://schemas.microsoft.com/office/drawing/2014/main" id="{CB45F05D-670A-0660-76AA-E9E64BE344EA}"/>
                  </a:ext>
                </a:extLst>
              </p:cNvPr>
              <p:cNvPicPr/>
              <p:nvPr/>
            </p:nvPicPr>
            <p:blipFill>
              <a:blip r:embed="rId4"/>
              <a:stretch>
                <a:fillRect/>
              </a:stretch>
            </p:blipFill>
            <p:spPr>
              <a:xfrm>
                <a:off x="12230625" y="4248570"/>
                <a:ext cx="18000" cy="18000"/>
              </a:xfrm>
              <a:prstGeom prst="rect">
                <a:avLst/>
              </a:prstGeom>
            </p:spPr>
          </p:pic>
        </mc:Fallback>
      </mc:AlternateContent>
      <p:sp>
        <p:nvSpPr>
          <p:cNvPr id="60" name="Arrow: Up 59">
            <a:extLst>
              <a:ext uri="{FF2B5EF4-FFF2-40B4-BE49-F238E27FC236}">
                <a16:creationId xmlns:a16="http://schemas.microsoft.com/office/drawing/2014/main" id="{82EE1AA8-ABE2-495D-21F2-1573242DEBA6}"/>
              </a:ext>
            </a:extLst>
          </p:cNvPr>
          <p:cNvSpPr/>
          <p:nvPr/>
        </p:nvSpPr>
        <p:spPr>
          <a:xfrm rot="10800000">
            <a:off x="10539576" y="3218843"/>
            <a:ext cx="357024" cy="500906"/>
          </a:xfrm>
          <a:prstGeom prst="up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61" name="Arrow: Up 60">
            <a:extLst>
              <a:ext uri="{FF2B5EF4-FFF2-40B4-BE49-F238E27FC236}">
                <a16:creationId xmlns:a16="http://schemas.microsoft.com/office/drawing/2014/main" id="{7D937755-FEEB-D17D-75A1-C585D55CDB10}"/>
              </a:ext>
            </a:extLst>
          </p:cNvPr>
          <p:cNvSpPr/>
          <p:nvPr/>
        </p:nvSpPr>
        <p:spPr>
          <a:xfrm>
            <a:off x="10539576" y="4276290"/>
            <a:ext cx="357024" cy="489321"/>
          </a:xfrm>
          <a:prstGeom prst="up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4" name="Date Placeholder 7">
            <a:extLst>
              <a:ext uri="{FF2B5EF4-FFF2-40B4-BE49-F238E27FC236}">
                <a16:creationId xmlns:a16="http://schemas.microsoft.com/office/drawing/2014/main" id="{F7007C60-832D-836C-6C07-383BDE96A224}"/>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extLst>
      <p:ext uri="{BB962C8B-B14F-4D97-AF65-F5344CB8AC3E}">
        <p14:creationId xmlns:p14="http://schemas.microsoft.com/office/powerpoint/2010/main" val="10513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4208" y="0"/>
            <a:ext cx="990599" cy="1224480"/>
          </a:xfrm>
          <a:prstGeom prst="rect">
            <a:avLst/>
          </a:prstGeom>
        </p:spPr>
      </p:pic>
      <p:sp>
        <p:nvSpPr>
          <p:cNvPr id="3" name="object 3"/>
          <p:cNvSpPr txBox="1">
            <a:spLocks noGrp="1"/>
          </p:cNvSpPr>
          <p:nvPr>
            <p:ph type="title"/>
          </p:nvPr>
        </p:nvSpPr>
        <p:spPr>
          <a:xfrm>
            <a:off x="3173730" y="331435"/>
            <a:ext cx="5844540" cy="505267"/>
          </a:xfrm>
          <a:prstGeom prst="rect">
            <a:avLst/>
          </a:prstGeom>
        </p:spPr>
        <p:txBody>
          <a:bodyPr vert="horz" wrap="square" lIns="0" tIns="12700" rIns="0" bIns="0" rtlCol="0">
            <a:spAutoFit/>
          </a:bodyPr>
          <a:lstStyle/>
          <a:p>
            <a:pPr marL="12700">
              <a:spcBef>
                <a:spcPts val="100"/>
              </a:spcBef>
            </a:pPr>
            <a:r>
              <a:rPr lang="en-IN" sz="3200" spc="-25" dirty="0">
                <a:latin typeface="Times New Roman" panose="02020603050405020304" pitchFamily="18" charset="0"/>
                <a:cs typeface="Times New Roman" panose="02020603050405020304" pitchFamily="18" charset="0"/>
              </a:rPr>
              <a:t>METHODOLOGY</a:t>
            </a:r>
            <a:endParaRPr sz="3200" spc="-2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latin typeface="Times New Roman" panose="02020603050405020304" pitchFamily="18" charset="0"/>
                <a:cs typeface="Times New Roman" panose="02020603050405020304" pitchFamily="18" charset="0"/>
              </a:rPr>
              <a:pPr marL="38100">
                <a:lnSpc>
                  <a:spcPts val="1240"/>
                </a:lnSpc>
              </a:pPr>
              <a:t>11</a:t>
            </a:fld>
            <a:endParaRPr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5"/>
          </p:nvPr>
        </p:nvSpPr>
        <p:spPr>
          <a:xfrm>
            <a:off x="3927385" y="6353399"/>
            <a:ext cx="4892040" cy="276999"/>
          </a:xfrm>
        </p:spPr>
        <p:txBody>
          <a:bodyPr/>
          <a:lstStyle/>
          <a:p>
            <a:r>
              <a:rPr lang="en-US">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6A15115-43B2-43A1-9FEE-B6829AFFF547}"/>
              </a:ext>
            </a:extLst>
          </p:cNvPr>
          <p:cNvSpPr txBox="1"/>
          <p:nvPr/>
        </p:nvSpPr>
        <p:spPr>
          <a:xfrm>
            <a:off x="685800" y="836702"/>
            <a:ext cx="10820400" cy="5355312"/>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 Random forest is a tree based model, it is a collection of many tree models. Different tuning parameters are used for tuning the model. Random forest method is excellent for light rain predictions as it gives the best accuracy. It also performs well for the no rain, moderate rain, and for light rain. In random forest one of the parameters shows exactly how many trees should be more used to get the accurate results. Random forest works really well with high variant and low biasing models. It is observed that after 250 number trees error rate doesn’t change. Hence 250 number of trees are restricted to in the forest. Random forest method is excellent for light rain predictions as it gives the best accuracy. It also performs well for the no rain, moderate rain, and for light rain.</a:t>
            </a:r>
          </a:p>
          <a:p>
            <a:pPr marL="285750" indent="-285750" algn="just">
              <a:buFont typeface="Arial" panose="020B0604020202020204" pitchFamily="34" charset="0"/>
              <a:buChar char="•"/>
            </a:pPr>
            <a:endParaRPr lang="en-US" b="0" i="0" dirty="0">
              <a:effectLst/>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CATBoost - </a:t>
            </a:r>
            <a:r>
              <a:rPr lang="en-US" b="0" i="0" dirty="0">
                <a:solidFill>
                  <a:srgbClr val="292929"/>
                </a:solidFill>
                <a:effectLst/>
                <a:latin typeface="Times New Roman" panose="02020603050405020304" pitchFamily="18" charset="0"/>
                <a:cs typeface="Times New Roman" panose="02020603050405020304" pitchFamily="18" charset="0"/>
              </a:rPr>
              <a:t>CatBoost builds upon gradient boosted decision trees including a training dataset, with accuracy determined on a validation dataset. In training, those decision trees are built consecutively with each tree having its loss reduced. This model follows a technique that is additionally divided into four parts: (a) data pre-processing that involves the gathering of pollutants and other alternative meteorological data alongside with correction of missing values; (b) analysis associated with relationship between meteorological parameters or variables which of the pollutants; (c) feature importance involves the screening of meteorological parameters and conjoints the pollutants in air right before the operation on the models; (d) the application of models like catboost.</a:t>
            </a:r>
          </a:p>
        </p:txBody>
      </p:sp>
      <p:sp>
        <p:nvSpPr>
          <p:cNvPr id="8" name="Date Placeholder 7">
            <a:extLst>
              <a:ext uri="{FF2B5EF4-FFF2-40B4-BE49-F238E27FC236}">
                <a16:creationId xmlns:a16="http://schemas.microsoft.com/office/drawing/2014/main" id="{3A48836C-3772-DEB5-4C9D-A07105640EB9}"/>
              </a:ext>
            </a:extLst>
          </p:cNvPr>
          <p:cNvSpPr txBox="1">
            <a:spLocks/>
          </p:cNvSpPr>
          <p:nvPr/>
        </p:nvSpPr>
        <p:spPr>
          <a:xfrm>
            <a:off x="304800" y="6422585"/>
            <a:ext cx="1013459" cy="156068"/>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latin typeface="Times New Roman" panose="02020603050405020304" pitchFamily="18" charset="0"/>
                <a:cs typeface="Times New Roman" panose="02020603050405020304" pitchFamily="18" charset="0"/>
              </a:rPr>
              <a:t>17/03/2023</a:t>
            </a:r>
            <a:endParaRPr lang="en-US"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116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4208" y="0"/>
            <a:ext cx="990599" cy="1224480"/>
          </a:xfrm>
          <a:prstGeom prst="rect">
            <a:avLst/>
          </a:prstGeom>
        </p:spPr>
      </p:pic>
      <p:sp>
        <p:nvSpPr>
          <p:cNvPr id="3" name="object 3"/>
          <p:cNvSpPr txBox="1">
            <a:spLocks noGrp="1"/>
          </p:cNvSpPr>
          <p:nvPr>
            <p:ph type="title"/>
          </p:nvPr>
        </p:nvSpPr>
        <p:spPr>
          <a:xfrm>
            <a:off x="3173730" y="331435"/>
            <a:ext cx="5844540" cy="505267"/>
          </a:xfrm>
          <a:prstGeom prst="rect">
            <a:avLst/>
          </a:prstGeom>
        </p:spPr>
        <p:txBody>
          <a:bodyPr vert="horz" wrap="square" lIns="0" tIns="12700" rIns="0" bIns="0" rtlCol="0">
            <a:spAutoFit/>
          </a:bodyPr>
          <a:lstStyle/>
          <a:p>
            <a:pPr marL="12700">
              <a:spcBef>
                <a:spcPts val="100"/>
              </a:spcBef>
            </a:pPr>
            <a:r>
              <a:rPr lang="en-IN" sz="3200" spc="-25" dirty="0">
                <a:latin typeface="Times New Roman" panose="02020603050405020304" pitchFamily="18" charset="0"/>
                <a:cs typeface="Times New Roman" panose="02020603050405020304" pitchFamily="18" charset="0"/>
              </a:rPr>
              <a:t>METHODOLOGY</a:t>
            </a:r>
            <a:endParaRPr sz="3200" spc="-2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latin typeface="Times New Roman" panose="02020603050405020304" pitchFamily="18" charset="0"/>
                <a:cs typeface="Times New Roman" panose="02020603050405020304" pitchFamily="18" charset="0"/>
              </a:rPr>
              <a:pPr marL="38100">
                <a:lnSpc>
                  <a:spcPts val="1240"/>
                </a:lnSpc>
              </a:pPr>
              <a:t>12</a:t>
            </a:fld>
            <a:endParaRPr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5"/>
          </p:nvPr>
        </p:nvSpPr>
        <p:spPr>
          <a:xfrm>
            <a:off x="3927385" y="6353399"/>
            <a:ext cx="4892040" cy="276999"/>
          </a:xfrm>
        </p:spPr>
        <p:txBody>
          <a:bodyPr/>
          <a:lstStyle/>
          <a:p>
            <a:r>
              <a:rPr lang="en-US">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6A15115-43B2-43A1-9FEE-B6829AFFF547}"/>
              </a:ext>
            </a:extLst>
          </p:cNvPr>
          <p:cNvSpPr txBox="1"/>
          <p:nvPr/>
        </p:nvSpPr>
        <p:spPr>
          <a:xfrm>
            <a:off x="672492" y="857616"/>
            <a:ext cx="10820400" cy="2585323"/>
          </a:xfrm>
          <a:prstGeom prst="rect">
            <a:avLst/>
          </a:prstGeom>
          <a:noFill/>
        </p:spPr>
        <p:txBody>
          <a:bodyPr wrap="square" rtlCol="0">
            <a:spAutoFit/>
          </a:bodyPr>
          <a:lstStyle/>
          <a:p>
            <a:pPr marL="285750" indent="-285750" algn="just">
              <a:buFont typeface="Arial" panose="020B0604020202020204" pitchFamily="34" charset="0"/>
              <a:buChar char="•"/>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ea typeface="Cambria" panose="02040503050406030204" pitchFamily="18" charset="0"/>
                <a:cs typeface="Times New Roman" panose="02020603050405020304" pitchFamily="18" charset="0"/>
              </a:rPr>
              <a:t>SVR(</a:t>
            </a:r>
            <a:r>
              <a:rPr lang="en-IN" b="0" dirty="0">
                <a:effectLst/>
                <a:latin typeface="Times New Roman" panose="02020603050405020304" pitchFamily="18" charset="0"/>
                <a:cs typeface="Times New Roman" panose="02020603050405020304" pitchFamily="18" charset="0"/>
              </a:rPr>
              <a:t>Support Vector Machine Regressor)- </a:t>
            </a:r>
            <a:r>
              <a:rPr lang="en-US" b="0" dirty="0">
                <a:effectLst/>
                <a:latin typeface="Times New Roman" panose="02020603050405020304" pitchFamily="18" charset="0"/>
                <a:cs typeface="Times New Roman" panose="02020603050405020304" pitchFamily="18" charset="0"/>
              </a:rPr>
              <a:t>Accurate forecasting of rainfall has been one of the most important issues in hydrological research. </a:t>
            </a:r>
            <a:r>
              <a:rPr lang="en-US" dirty="0">
                <a:latin typeface="Times New Roman" panose="02020603050405020304" pitchFamily="18" charset="0"/>
                <a:cs typeface="Times New Roman" panose="02020603050405020304" pitchFamily="18" charset="0"/>
              </a:rPr>
              <a:t>Here</a:t>
            </a:r>
            <a:r>
              <a:rPr lang="en-US" b="0" dirty="0">
                <a:effectLst/>
                <a:latin typeface="Times New Roman" panose="02020603050405020304" pitchFamily="18" charset="0"/>
                <a:cs typeface="Times New Roman" panose="02020603050405020304" pitchFamily="18" charset="0"/>
              </a:rPr>
              <a:t>, a novel neural network technique, support vector regression (SVR), to monthly rainfall forecasting. The aim of this study is to examine the feasibility of SVRin monthly rainfall forecasting by comparing it with back–propagation neural networks (BPNN) and the autoregressive integrated moving average (ARIMA) model. </a:t>
            </a:r>
            <a:r>
              <a:rPr lang="en-US" b="0" i="0" dirty="0">
                <a:solidFill>
                  <a:srgbClr val="222222"/>
                </a:solidFill>
                <a:effectLst/>
                <a:latin typeface="Times New Roman" panose="02020603050405020304" pitchFamily="18" charset="0"/>
                <a:cs typeface="Times New Roman" panose="02020603050405020304" pitchFamily="18" charset="0"/>
              </a:rPr>
              <a:t>SVR acknowledges the presence of non-linearity in the data and provides a proficient prediction model.</a:t>
            </a:r>
            <a:endParaRPr lang="en-IN" b="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0" i="0" dirty="0">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DD912008-12CC-58E5-7431-007E8CF69C95}"/>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extLst>
      <p:ext uri="{BB962C8B-B14F-4D97-AF65-F5344CB8AC3E}">
        <p14:creationId xmlns:p14="http://schemas.microsoft.com/office/powerpoint/2010/main" val="382554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4208" y="0"/>
            <a:ext cx="990599" cy="1224480"/>
          </a:xfrm>
          <a:prstGeom prst="rect">
            <a:avLst/>
          </a:prstGeom>
        </p:spPr>
      </p:pic>
      <p:sp>
        <p:nvSpPr>
          <p:cNvPr id="3" name="object 3"/>
          <p:cNvSpPr txBox="1">
            <a:spLocks noGrp="1"/>
          </p:cNvSpPr>
          <p:nvPr>
            <p:ph type="title"/>
          </p:nvPr>
        </p:nvSpPr>
        <p:spPr>
          <a:xfrm>
            <a:off x="5146417" y="224857"/>
            <a:ext cx="3870654" cy="628377"/>
          </a:xfrm>
          <a:prstGeom prst="rect">
            <a:avLst/>
          </a:prstGeom>
        </p:spPr>
        <p:txBody>
          <a:bodyPr vert="horz" wrap="square" lIns="0" tIns="12700" rIns="0" bIns="0" rtlCol="0">
            <a:spAutoFit/>
          </a:bodyPr>
          <a:lstStyle/>
          <a:p>
            <a:pPr marL="12700" algn="l">
              <a:spcBef>
                <a:spcPts val="100"/>
              </a:spcBef>
            </a:pPr>
            <a:r>
              <a:rPr lang="en-IN" spc="-10" dirty="0">
                <a:latin typeface="Times New Roman" panose="02020603050405020304" pitchFamily="18" charset="0"/>
                <a:cs typeface="Times New Roman" panose="02020603050405020304" pitchFamily="18" charset="0"/>
              </a:rPr>
              <a:t>DATASET</a:t>
            </a:r>
            <a:endParaRPr spc="-55"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latin typeface="Times New Roman" panose="02020603050405020304" pitchFamily="18" charset="0"/>
                <a:cs typeface="Times New Roman" panose="02020603050405020304" pitchFamily="18" charset="0"/>
              </a:rPr>
              <a:pPr marL="38100">
                <a:lnSpc>
                  <a:spcPts val="1240"/>
                </a:lnSpc>
              </a:pPr>
              <a:t>13</a:t>
            </a:fld>
            <a:endParaRPr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5"/>
          </p:nvPr>
        </p:nvSpPr>
        <p:spPr>
          <a:xfrm>
            <a:off x="3965485" y="6356144"/>
            <a:ext cx="4815840" cy="276999"/>
          </a:xfrm>
        </p:spPr>
        <p:txBody>
          <a:bodyPr/>
          <a:lstStyle/>
          <a:p>
            <a:r>
              <a:rPr lang="en-US">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144F9723-2F0D-31E8-5715-337F44C672D8}"/>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pic>
        <p:nvPicPr>
          <p:cNvPr id="10" name="Picture 9">
            <a:extLst>
              <a:ext uri="{FF2B5EF4-FFF2-40B4-BE49-F238E27FC236}">
                <a16:creationId xmlns:a16="http://schemas.microsoft.com/office/drawing/2014/main" id="{A8AB76D8-D5B0-ABE0-A586-ED49E4696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921" y="1404256"/>
            <a:ext cx="10058400" cy="4661493"/>
          </a:xfrm>
          <a:prstGeom prst="rect">
            <a:avLst/>
          </a:prstGeom>
        </p:spPr>
      </p:pic>
    </p:spTree>
    <p:extLst>
      <p:ext uri="{BB962C8B-B14F-4D97-AF65-F5344CB8AC3E}">
        <p14:creationId xmlns:p14="http://schemas.microsoft.com/office/powerpoint/2010/main" val="367810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A6C1F2A-69C4-9DBF-77D8-9CDCDA3354A5}"/>
              </a:ext>
            </a:extLst>
          </p:cNvPr>
          <p:cNvSpPr>
            <a:spLocks noGrp="1"/>
          </p:cNvSpPr>
          <p:nvPr>
            <p:ph type="ftr" sz="quarter" idx="5"/>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99A71951-E964-903F-F6E4-EB5C9F81EB9E}"/>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14</a:t>
            </a:fld>
            <a:endParaRPr lang="en-IN" dirty="0"/>
          </a:p>
        </p:txBody>
      </p:sp>
      <p:pic>
        <p:nvPicPr>
          <p:cNvPr id="7" name="object 2">
            <a:extLst>
              <a:ext uri="{FF2B5EF4-FFF2-40B4-BE49-F238E27FC236}">
                <a16:creationId xmlns:a16="http://schemas.microsoft.com/office/drawing/2014/main" id="{FF001B00-0F7A-15C7-8E61-7495CA5E2ECB}"/>
              </a:ext>
            </a:extLst>
          </p:cNvPr>
          <p:cNvPicPr/>
          <p:nvPr/>
        </p:nvPicPr>
        <p:blipFill>
          <a:blip r:embed="rId2" cstate="print"/>
          <a:stretch>
            <a:fillRect/>
          </a:stretch>
        </p:blipFill>
        <p:spPr>
          <a:xfrm>
            <a:off x="11024208" y="0"/>
            <a:ext cx="990599" cy="1224480"/>
          </a:xfrm>
          <a:prstGeom prst="rect">
            <a:avLst/>
          </a:prstGeom>
        </p:spPr>
      </p:pic>
      <p:pic>
        <p:nvPicPr>
          <p:cNvPr id="9" name="Picture 8">
            <a:extLst>
              <a:ext uri="{FF2B5EF4-FFF2-40B4-BE49-F238E27FC236}">
                <a16:creationId xmlns:a16="http://schemas.microsoft.com/office/drawing/2014/main" id="{2472B2EE-97EF-9016-61DB-FCCE57E81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246892"/>
            <a:ext cx="5056338" cy="2737920"/>
          </a:xfrm>
          <a:prstGeom prst="rect">
            <a:avLst/>
          </a:prstGeom>
        </p:spPr>
      </p:pic>
      <p:pic>
        <p:nvPicPr>
          <p:cNvPr id="11" name="Picture 10">
            <a:extLst>
              <a:ext uri="{FF2B5EF4-FFF2-40B4-BE49-F238E27FC236}">
                <a16:creationId xmlns:a16="http://schemas.microsoft.com/office/drawing/2014/main" id="{BC472F7C-276F-362F-2EEC-274B47478F29}"/>
              </a:ext>
            </a:extLst>
          </p:cNvPr>
          <p:cNvPicPr>
            <a:picLocks noChangeAspect="1"/>
          </p:cNvPicPr>
          <p:nvPr/>
        </p:nvPicPr>
        <p:blipFill rotWithShape="1">
          <a:blip r:embed="rId4">
            <a:extLst>
              <a:ext uri="{28A0092B-C50C-407E-A947-70E740481C1C}">
                <a14:useLocalDpi xmlns:a14="http://schemas.microsoft.com/office/drawing/2010/main" val="0"/>
              </a:ext>
            </a:extLst>
          </a:blip>
          <a:srcRect r="20513" b="4579"/>
          <a:stretch/>
        </p:blipFill>
        <p:spPr>
          <a:xfrm>
            <a:off x="304800" y="3962400"/>
            <a:ext cx="3530213" cy="2322876"/>
          </a:xfrm>
          <a:prstGeom prst="rect">
            <a:avLst/>
          </a:prstGeom>
        </p:spPr>
      </p:pic>
      <p:pic>
        <p:nvPicPr>
          <p:cNvPr id="13" name="Picture 12">
            <a:extLst>
              <a:ext uri="{FF2B5EF4-FFF2-40B4-BE49-F238E27FC236}">
                <a16:creationId xmlns:a16="http://schemas.microsoft.com/office/drawing/2014/main" id="{EB7F9623-78D2-8BFC-D635-9C5AF7DBA4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3606" y="3865077"/>
            <a:ext cx="4525901" cy="2411234"/>
          </a:xfrm>
          <a:prstGeom prst="rect">
            <a:avLst/>
          </a:prstGeom>
        </p:spPr>
      </p:pic>
      <p:sp>
        <p:nvSpPr>
          <p:cNvPr id="2" name="Date Placeholder 7">
            <a:extLst>
              <a:ext uri="{FF2B5EF4-FFF2-40B4-BE49-F238E27FC236}">
                <a16:creationId xmlns:a16="http://schemas.microsoft.com/office/drawing/2014/main" id="{FC21E4F9-31F5-8C4B-B7F1-316DFCFD21AB}"/>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
        <p:nvSpPr>
          <p:cNvPr id="3" name="TextBox 2">
            <a:extLst>
              <a:ext uri="{FF2B5EF4-FFF2-40B4-BE49-F238E27FC236}">
                <a16:creationId xmlns:a16="http://schemas.microsoft.com/office/drawing/2014/main" id="{D0AD65C2-242F-9B8D-001C-AFA82EEB6AEE}"/>
              </a:ext>
            </a:extLst>
          </p:cNvPr>
          <p:cNvSpPr txBox="1"/>
          <p:nvPr/>
        </p:nvSpPr>
        <p:spPr>
          <a:xfrm>
            <a:off x="3200400" y="304800"/>
            <a:ext cx="662940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EVALUATION</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METRICS</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379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EA68-B8B2-A57F-08B9-5410ACCC5646}"/>
              </a:ext>
            </a:extLst>
          </p:cNvPr>
          <p:cNvSpPr>
            <a:spLocks noGrp="1"/>
          </p:cNvSpPr>
          <p:nvPr>
            <p:ph type="title"/>
          </p:nvPr>
        </p:nvSpPr>
        <p:spPr>
          <a:xfrm>
            <a:off x="3447547" y="64981"/>
            <a:ext cx="5296905" cy="635000"/>
          </a:xfrm>
        </p:spPr>
        <p:txBody>
          <a:bodyPr/>
          <a:lstStyle/>
          <a:p>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6543393-5A8C-0ABC-1921-F6139DD1EF14}"/>
              </a:ext>
            </a:extLst>
          </p:cNvPr>
          <p:cNvSpPr>
            <a:spLocks noGrp="1"/>
          </p:cNvSpPr>
          <p:nvPr>
            <p:ph type="ftr" sz="quarter" idx="5"/>
          </p:nvPr>
        </p:nvSpPr>
        <p:spPr>
          <a:xfrm>
            <a:off x="4145279" y="6294692"/>
            <a:ext cx="3901440" cy="276999"/>
          </a:xfrm>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0E511179-428B-2315-D6F3-D151186CBF90}"/>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15</a:t>
            </a:fld>
            <a:endParaRPr lang="en-IN" dirty="0"/>
          </a:p>
        </p:txBody>
      </p:sp>
      <p:pic>
        <p:nvPicPr>
          <p:cNvPr id="10" name="Picture 9">
            <a:extLst>
              <a:ext uri="{FF2B5EF4-FFF2-40B4-BE49-F238E27FC236}">
                <a16:creationId xmlns:a16="http://schemas.microsoft.com/office/drawing/2014/main" id="{3F80669B-EB33-67A5-F8C0-EA436C4E5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696" y="637457"/>
            <a:ext cx="8503920" cy="2901503"/>
          </a:xfrm>
          <a:prstGeom prst="rect">
            <a:avLst/>
          </a:prstGeom>
        </p:spPr>
      </p:pic>
      <p:pic>
        <p:nvPicPr>
          <p:cNvPr id="22" name="Picture 21">
            <a:extLst>
              <a:ext uri="{FF2B5EF4-FFF2-40B4-BE49-F238E27FC236}">
                <a16:creationId xmlns:a16="http://schemas.microsoft.com/office/drawing/2014/main" id="{1541EB93-2077-A3AC-7867-349A4FAAA5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3451412"/>
            <a:ext cx="4038600" cy="2642275"/>
          </a:xfrm>
          <a:prstGeom prst="rect">
            <a:avLst/>
          </a:prstGeom>
        </p:spPr>
      </p:pic>
      <p:pic>
        <p:nvPicPr>
          <p:cNvPr id="23" name="object 2">
            <a:extLst>
              <a:ext uri="{FF2B5EF4-FFF2-40B4-BE49-F238E27FC236}">
                <a16:creationId xmlns:a16="http://schemas.microsoft.com/office/drawing/2014/main" id="{A2D109DA-38E6-01A7-6E85-8EE140E45086}"/>
              </a:ext>
            </a:extLst>
          </p:cNvPr>
          <p:cNvPicPr/>
          <p:nvPr/>
        </p:nvPicPr>
        <p:blipFill>
          <a:blip r:embed="rId4" cstate="print"/>
          <a:stretch>
            <a:fillRect/>
          </a:stretch>
        </p:blipFill>
        <p:spPr>
          <a:xfrm>
            <a:off x="11024208" y="0"/>
            <a:ext cx="990599" cy="1224480"/>
          </a:xfrm>
          <a:prstGeom prst="rect">
            <a:avLst/>
          </a:prstGeom>
        </p:spPr>
      </p:pic>
      <p:sp>
        <p:nvSpPr>
          <p:cNvPr id="3" name="Date Placeholder 7">
            <a:extLst>
              <a:ext uri="{FF2B5EF4-FFF2-40B4-BE49-F238E27FC236}">
                <a16:creationId xmlns:a16="http://schemas.microsoft.com/office/drawing/2014/main" id="{0274314D-A0A0-0F10-5B64-8302149426CD}"/>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extLst>
      <p:ext uri="{BB962C8B-B14F-4D97-AF65-F5344CB8AC3E}">
        <p14:creationId xmlns:p14="http://schemas.microsoft.com/office/powerpoint/2010/main" val="4183275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9AA1AA-C52E-B7A9-A322-1F0157C2E5C9}"/>
              </a:ext>
            </a:extLst>
          </p:cNvPr>
          <p:cNvSpPr>
            <a:spLocks noGrp="1"/>
          </p:cNvSpPr>
          <p:nvPr>
            <p:ph type="ftr" sz="quarter" idx="5"/>
          </p:nvPr>
        </p:nvSpPr>
        <p:spPr/>
        <p:txBody>
          <a:bodyPr/>
          <a:lstStyle/>
          <a:p>
            <a:r>
              <a:rPr lang="en-US" dirty="0"/>
              <a:t>Department of Computer Science and Engineering</a:t>
            </a:r>
          </a:p>
        </p:txBody>
      </p:sp>
      <p:sp>
        <p:nvSpPr>
          <p:cNvPr id="6" name="Slide Number Placeholder 5">
            <a:extLst>
              <a:ext uri="{FF2B5EF4-FFF2-40B4-BE49-F238E27FC236}">
                <a16:creationId xmlns:a16="http://schemas.microsoft.com/office/drawing/2014/main" id="{A2FE2663-30E8-011A-D261-045E0E7BEA41}"/>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16</a:t>
            </a:fld>
            <a:endParaRPr lang="en-IN" dirty="0"/>
          </a:p>
        </p:txBody>
      </p:sp>
      <p:pic>
        <p:nvPicPr>
          <p:cNvPr id="7" name="object 2">
            <a:extLst>
              <a:ext uri="{FF2B5EF4-FFF2-40B4-BE49-F238E27FC236}">
                <a16:creationId xmlns:a16="http://schemas.microsoft.com/office/drawing/2014/main" id="{4463DC88-D265-09F0-D63F-D3F843F5E57B}"/>
              </a:ext>
            </a:extLst>
          </p:cNvPr>
          <p:cNvPicPr/>
          <p:nvPr/>
        </p:nvPicPr>
        <p:blipFill>
          <a:blip r:embed="rId2" cstate="print"/>
          <a:stretch>
            <a:fillRect/>
          </a:stretch>
        </p:blipFill>
        <p:spPr>
          <a:xfrm>
            <a:off x="11024208" y="0"/>
            <a:ext cx="990599" cy="1224480"/>
          </a:xfrm>
          <a:prstGeom prst="rect">
            <a:avLst/>
          </a:prstGeom>
        </p:spPr>
      </p:pic>
      <p:pic>
        <p:nvPicPr>
          <p:cNvPr id="13" name="Picture 12">
            <a:extLst>
              <a:ext uri="{FF2B5EF4-FFF2-40B4-BE49-F238E27FC236}">
                <a16:creationId xmlns:a16="http://schemas.microsoft.com/office/drawing/2014/main" id="{9B7F9829-7407-B7B7-341A-8B3F5795D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2412"/>
            <a:ext cx="7772400" cy="2970649"/>
          </a:xfrm>
          <a:prstGeom prst="rect">
            <a:avLst/>
          </a:prstGeom>
        </p:spPr>
      </p:pic>
      <p:pic>
        <p:nvPicPr>
          <p:cNvPr id="15" name="Picture 14">
            <a:extLst>
              <a:ext uri="{FF2B5EF4-FFF2-40B4-BE49-F238E27FC236}">
                <a16:creationId xmlns:a16="http://schemas.microsoft.com/office/drawing/2014/main" id="{2FF6E377-F7D9-E760-0CFC-4EFA67693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0" y="2966417"/>
            <a:ext cx="4572000" cy="3500346"/>
          </a:xfrm>
          <a:prstGeom prst="rect">
            <a:avLst/>
          </a:prstGeom>
        </p:spPr>
      </p:pic>
      <p:sp>
        <p:nvSpPr>
          <p:cNvPr id="2" name="Date Placeholder 7">
            <a:extLst>
              <a:ext uri="{FF2B5EF4-FFF2-40B4-BE49-F238E27FC236}">
                <a16:creationId xmlns:a16="http://schemas.microsoft.com/office/drawing/2014/main" id="{7FDCF59C-DF08-3AEE-C559-A4A9D349293B}"/>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extLst>
      <p:ext uri="{BB962C8B-B14F-4D97-AF65-F5344CB8AC3E}">
        <p14:creationId xmlns:p14="http://schemas.microsoft.com/office/powerpoint/2010/main" val="998792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CEEBA58-6A4A-5275-C657-F9B331AE6946}"/>
              </a:ext>
            </a:extLst>
          </p:cNvPr>
          <p:cNvSpPr>
            <a:spLocks noGrp="1"/>
          </p:cNvSpPr>
          <p:nvPr>
            <p:ph type="ftr" sz="quarter" idx="5"/>
          </p:nvPr>
        </p:nvSpPr>
        <p:spPr/>
        <p:txBody>
          <a:bodyPr/>
          <a:lstStyle/>
          <a:p>
            <a:r>
              <a:rPr lang="en-US"/>
              <a:t>Department of Computer Science and Engineering</a:t>
            </a:r>
          </a:p>
        </p:txBody>
      </p:sp>
      <p:sp>
        <p:nvSpPr>
          <p:cNvPr id="6" name="Slide Number Placeholder 5">
            <a:extLst>
              <a:ext uri="{FF2B5EF4-FFF2-40B4-BE49-F238E27FC236}">
                <a16:creationId xmlns:a16="http://schemas.microsoft.com/office/drawing/2014/main" id="{95E1EA22-1AA4-1D2C-F235-23A3E15301FB}"/>
              </a:ext>
            </a:extLst>
          </p:cNvPr>
          <p:cNvSpPr>
            <a:spLocks noGrp="1"/>
          </p:cNvSpPr>
          <p:nvPr>
            <p:ph type="sldNum" sz="quarter" idx="7"/>
          </p:nvPr>
        </p:nvSpPr>
        <p:spPr/>
        <p:txBody>
          <a:bodyPr/>
          <a:lstStyle/>
          <a:p>
            <a:pPr marL="38100">
              <a:lnSpc>
                <a:spcPts val="1240"/>
              </a:lnSpc>
            </a:pPr>
            <a:fld id="{81D60167-4931-47E6-BA6A-407CBD079E47}" type="slidenum">
              <a:rPr lang="en-IN" smtClean="0"/>
              <a:pPr marL="38100">
                <a:lnSpc>
                  <a:spcPts val="1240"/>
                </a:lnSpc>
              </a:pPr>
              <a:t>17</a:t>
            </a:fld>
            <a:endParaRPr lang="en-IN" dirty="0"/>
          </a:p>
        </p:txBody>
      </p:sp>
      <p:pic>
        <p:nvPicPr>
          <p:cNvPr id="7" name="object 2">
            <a:extLst>
              <a:ext uri="{FF2B5EF4-FFF2-40B4-BE49-F238E27FC236}">
                <a16:creationId xmlns:a16="http://schemas.microsoft.com/office/drawing/2014/main" id="{03E8D88C-3956-9501-6BB5-628987D642A5}"/>
              </a:ext>
            </a:extLst>
          </p:cNvPr>
          <p:cNvPicPr/>
          <p:nvPr/>
        </p:nvPicPr>
        <p:blipFill>
          <a:blip r:embed="rId2" cstate="print"/>
          <a:stretch>
            <a:fillRect/>
          </a:stretch>
        </p:blipFill>
        <p:spPr>
          <a:xfrm>
            <a:off x="11024208" y="0"/>
            <a:ext cx="990599" cy="1224480"/>
          </a:xfrm>
          <a:prstGeom prst="rect">
            <a:avLst/>
          </a:prstGeom>
        </p:spPr>
      </p:pic>
      <p:pic>
        <p:nvPicPr>
          <p:cNvPr id="9" name="Picture 8">
            <a:extLst>
              <a:ext uri="{FF2B5EF4-FFF2-40B4-BE49-F238E27FC236}">
                <a16:creationId xmlns:a16="http://schemas.microsoft.com/office/drawing/2014/main" id="{435C693C-BC32-8564-8A2A-A16E4503D650}"/>
              </a:ext>
            </a:extLst>
          </p:cNvPr>
          <p:cNvPicPr>
            <a:picLocks noChangeAspect="1"/>
          </p:cNvPicPr>
          <p:nvPr/>
        </p:nvPicPr>
        <p:blipFill rotWithShape="1">
          <a:blip r:embed="rId3">
            <a:extLst>
              <a:ext uri="{28A0092B-C50C-407E-A947-70E740481C1C}">
                <a14:useLocalDpi xmlns:a14="http://schemas.microsoft.com/office/drawing/2010/main" val="0"/>
              </a:ext>
            </a:extLst>
          </a:blip>
          <a:srcRect l="481" t="-3506" r="23863" b="3506"/>
          <a:stretch/>
        </p:blipFill>
        <p:spPr>
          <a:xfrm>
            <a:off x="177194" y="1148988"/>
            <a:ext cx="3901440" cy="4261212"/>
          </a:xfrm>
          <a:prstGeom prst="rect">
            <a:avLst/>
          </a:prstGeom>
        </p:spPr>
      </p:pic>
      <p:pic>
        <p:nvPicPr>
          <p:cNvPr id="13" name="Picture 12">
            <a:extLst>
              <a:ext uri="{FF2B5EF4-FFF2-40B4-BE49-F238E27FC236}">
                <a16:creationId xmlns:a16="http://schemas.microsoft.com/office/drawing/2014/main" id="{04BE5CF6-5095-B18A-73AF-09388A3010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0113" y="1242409"/>
            <a:ext cx="4671465" cy="4359018"/>
          </a:xfrm>
          <a:prstGeom prst="rect">
            <a:avLst/>
          </a:prstGeom>
        </p:spPr>
      </p:pic>
      <p:sp>
        <p:nvSpPr>
          <p:cNvPr id="2" name="Date Placeholder 7">
            <a:extLst>
              <a:ext uri="{FF2B5EF4-FFF2-40B4-BE49-F238E27FC236}">
                <a16:creationId xmlns:a16="http://schemas.microsoft.com/office/drawing/2014/main" id="{CF36C345-9B6D-D91A-1CF1-6DAE767FDA46}"/>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extLst>
      <p:ext uri="{BB962C8B-B14F-4D97-AF65-F5344CB8AC3E}">
        <p14:creationId xmlns:p14="http://schemas.microsoft.com/office/powerpoint/2010/main" val="4044541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4208" y="0"/>
            <a:ext cx="990599" cy="1224480"/>
          </a:xfrm>
          <a:prstGeom prst="rect">
            <a:avLst/>
          </a:prstGeom>
        </p:spPr>
      </p:pic>
      <p:sp>
        <p:nvSpPr>
          <p:cNvPr id="3" name="object 3"/>
          <p:cNvSpPr txBox="1">
            <a:spLocks noGrp="1"/>
          </p:cNvSpPr>
          <p:nvPr>
            <p:ph type="title"/>
          </p:nvPr>
        </p:nvSpPr>
        <p:spPr>
          <a:xfrm>
            <a:off x="5334000" y="2923733"/>
            <a:ext cx="3870654" cy="505267"/>
          </a:xfrm>
          <a:prstGeom prst="rect">
            <a:avLst/>
          </a:prstGeom>
        </p:spPr>
        <p:txBody>
          <a:bodyPr vert="horz" wrap="square" lIns="0" tIns="12700" rIns="0" bIns="0" rtlCol="0">
            <a:spAutoFit/>
          </a:bodyPr>
          <a:lstStyle/>
          <a:p>
            <a:pPr marL="12700" algn="l">
              <a:spcBef>
                <a:spcPts val="100"/>
              </a:spcBef>
            </a:pPr>
            <a:r>
              <a:rPr lang="en-IN" sz="3200" spc="-10" dirty="0">
                <a:latin typeface="Times New Roman" panose="02020603050405020304" pitchFamily="18" charset="0"/>
                <a:cs typeface="Times New Roman" panose="02020603050405020304" pitchFamily="18" charset="0"/>
              </a:rPr>
              <a:t>DEMO</a:t>
            </a:r>
            <a:endParaRPr sz="3200" spc="-55"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latin typeface="Times New Roman" panose="02020603050405020304" pitchFamily="18" charset="0"/>
                <a:cs typeface="Times New Roman" panose="02020603050405020304" pitchFamily="18" charset="0"/>
              </a:rPr>
              <a:pPr marL="38100">
                <a:lnSpc>
                  <a:spcPts val="1240"/>
                </a:lnSpc>
              </a:pPr>
              <a:t>18</a:t>
            </a:fld>
            <a:endParaRPr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5"/>
          </p:nvPr>
        </p:nvSpPr>
        <p:spPr>
          <a:xfrm>
            <a:off x="3965485" y="6356144"/>
            <a:ext cx="4815840" cy="276999"/>
          </a:xfrm>
        </p:spPr>
        <p:txBody>
          <a:bodyPr/>
          <a:lstStyle/>
          <a:p>
            <a:r>
              <a:rPr lang="en-US">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p:txBody>
      </p:sp>
      <p:sp>
        <p:nvSpPr>
          <p:cNvPr id="4" name="Date Placeholder 7">
            <a:extLst>
              <a:ext uri="{FF2B5EF4-FFF2-40B4-BE49-F238E27FC236}">
                <a16:creationId xmlns:a16="http://schemas.microsoft.com/office/drawing/2014/main" id="{386565CE-7AA4-3148-AEB5-180BD104D28F}"/>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extLst>
      <p:ext uri="{BB962C8B-B14F-4D97-AF65-F5344CB8AC3E}">
        <p14:creationId xmlns:p14="http://schemas.microsoft.com/office/powerpoint/2010/main" val="829867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4208" y="0"/>
            <a:ext cx="990599" cy="1224480"/>
          </a:xfrm>
          <a:prstGeom prst="rect">
            <a:avLst/>
          </a:prstGeom>
        </p:spPr>
      </p:pic>
      <p:sp>
        <p:nvSpPr>
          <p:cNvPr id="3" name="object 3"/>
          <p:cNvSpPr txBox="1">
            <a:spLocks noGrp="1"/>
          </p:cNvSpPr>
          <p:nvPr>
            <p:ph type="title"/>
          </p:nvPr>
        </p:nvSpPr>
        <p:spPr>
          <a:xfrm>
            <a:off x="4160673" y="298052"/>
            <a:ext cx="4620652" cy="505267"/>
          </a:xfrm>
          <a:prstGeom prst="rect">
            <a:avLst/>
          </a:prstGeom>
        </p:spPr>
        <p:txBody>
          <a:bodyPr vert="horz" wrap="square" lIns="0" tIns="12700" rIns="0" bIns="0" rtlCol="0">
            <a:spAutoFit/>
          </a:bodyPr>
          <a:lstStyle/>
          <a:p>
            <a:pPr marL="12700">
              <a:spcBef>
                <a:spcPts val="100"/>
              </a:spcBef>
            </a:pPr>
            <a:r>
              <a:rPr sz="3200" spc="-10" dirty="0">
                <a:latin typeface="Times New Roman" panose="02020603050405020304" pitchFamily="18" charset="0"/>
                <a:cs typeface="Times New Roman" panose="02020603050405020304" pitchFamily="18" charset="0"/>
              </a:rPr>
              <a:t>SOCI</a:t>
            </a:r>
            <a:r>
              <a:rPr lang="en-IN" sz="3200" spc="-10" dirty="0">
                <a:latin typeface="Times New Roman" panose="02020603050405020304" pitchFamily="18" charset="0"/>
                <a:cs typeface="Times New Roman" panose="02020603050405020304" pitchFamily="18" charset="0"/>
              </a:rPr>
              <a:t>ET</a:t>
            </a:r>
            <a:r>
              <a:rPr sz="3200" spc="-10" dirty="0">
                <a:latin typeface="Times New Roman" panose="02020603050405020304" pitchFamily="18" charset="0"/>
                <a:cs typeface="Times New Roman" panose="02020603050405020304" pitchFamily="18" charset="0"/>
              </a:rPr>
              <a:t>AL</a:t>
            </a:r>
            <a:r>
              <a:rPr sz="3200" spc="-85" dirty="0">
                <a:latin typeface="Times New Roman" panose="02020603050405020304" pitchFamily="18" charset="0"/>
                <a:cs typeface="Times New Roman" panose="02020603050405020304" pitchFamily="18" charset="0"/>
              </a:rPr>
              <a:t> </a:t>
            </a:r>
            <a:r>
              <a:rPr sz="3200" spc="-55" dirty="0">
                <a:latin typeface="Times New Roman" panose="02020603050405020304" pitchFamily="18" charset="0"/>
                <a:cs typeface="Times New Roman" panose="02020603050405020304" pitchFamily="18" charset="0"/>
              </a:rPr>
              <a:t>IMPACT</a:t>
            </a:r>
          </a:p>
        </p:txBody>
      </p:sp>
      <p:sp>
        <p:nvSpPr>
          <p:cNvPr id="5" name="object 5"/>
          <p:cNvSpPr txBox="1">
            <a:spLocks noGrp="1"/>
          </p:cNvSpPr>
          <p:nvPr>
            <p:ph type="dt" sz="half" idx="6"/>
          </p:nvPr>
        </p:nvSpPr>
        <p:spPr>
          <a:xfrm>
            <a:off x="775395" y="6466763"/>
            <a:ext cx="760094" cy="156068"/>
          </a:xfrm>
          <a:prstGeom prst="rect">
            <a:avLst/>
          </a:prstGeom>
        </p:spPr>
        <p:txBody>
          <a:bodyPr vert="horz" wrap="square" lIns="0" tIns="0" rIns="0" bIns="0" rtlCol="0">
            <a:spAutoFit/>
          </a:bodyPr>
          <a:lstStyle/>
          <a:p>
            <a:pPr marL="12700">
              <a:lnSpc>
                <a:spcPts val="1240"/>
              </a:lnSpc>
            </a:pPr>
            <a:r>
              <a:rPr lang="en-US" spc="-5" dirty="0"/>
              <a:t>22/122022</a:t>
            </a:r>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19</a:t>
            </a:fld>
            <a:endParaRPr dirty="0"/>
          </a:p>
        </p:txBody>
      </p:sp>
      <p:sp>
        <p:nvSpPr>
          <p:cNvPr id="7" name="Footer Placeholder 6"/>
          <p:cNvSpPr>
            <a:spLocks noGrp="1"/>
          </p:cNvSpPr>
          <p:nvPr>
            <p:ph type="ftr" sz="quarter" idx="5"/>
          </p:nvPr>
        </p:nvSpPr>
        <p:spPr>
          <a:xfrm>
            <a:off x="3965485" y="6356144"/>
            <a:ext cx="4815840" cy="553998"/>
          </a:xfrm>
        </p:spPr>
        <p:txBody>
          <a:bodyPr/>
          <a:lstStyle/>
          <a:p>
            <a:r>
              <a:rPr lang="en-US"/>
              <a:t>Department of Computer Science and Engineering</a:t>
            </a:r>
            <a:endParaRPr lang="en-IN" dirty="0"/>
          </a:p>
        </p:txBody>
      </p:sp>
      <p:sp>
        <p:nvSpPr>
          <p:cNvPr id="8" name="TextBox 7">
            <a:extLst>
              <a:ext uri="{FF2B5EF4-FFF2-40B4-BE49-F238E27FC236}">
                <a16:creationId xmlns:a16="http://schemas.microsoft.com/office/drawing/2014/main" id="{7793E32C-3112-BCAE-B5A2-9F16E86EEF7B}"/>
              </a:ext>
            </a:extLst>
          </p:cNvPr>
          <p:cNvSpPr txBox="1"/>
          <p:nvPr/>
        </p:nvSpPr>
        <p:spPr>
          <a:xfrm>
            <a:off x="719371" y="1600200"/>
            <a:ext cx="10753257" cy="2862322"/>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12121"/>
                </a:solidFill>
                <a:effectLst/>
                <a:latin typeface="Cambria" panose="02040503050406030204" pitchFamily="18" charset="0"/>
              </a:rPr>
              <a:t>Machine learning techniques are increasingly being used in </a:t>
            </a:r>
            <a:r>
              <a:rPr lang="en-US" dirty="0">
                <a:solidFill>
                  <a:srgbClr val="212121"/>
                </a:solidFill>
                <a:latin typeface="Cambria" panose="02040503050406030204" pitchFamily="18" charset="0"/>
              </a:rPr>
              <a:t>precipitation</a:t>
            </a:r>
            <a:r>
              <a:rPr lang="en-US" b="0" i="0" dirty="0">
                <a:solidFill>
                  <a:srgbClr val="212121"/>
                </a:solidFill>
                <a:effectLst/>
                <a:latin typeface="Cambria" panose="02040503050406030204" pitchFamily="18" charset="0"/>
              </a:rPr>
              <a:t> prediction and visualization to offer prescient knowledge</a:t>
            </a:r>
          </a:p>
          <a:p>
            <a:pPr algn="just"/>
            <a:endParaRPr lang="en-IN" dirty="0">
              <a:solidFill>
                <a:srgbClr val="212121"/>
              </a:solidFill>
              <a:latin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estimation of precipitation is of great importance in terms of water resources management, human life and their environment.</a:t>
            </a:r>
          </a:p>
          <a:p>
            <a:pPr algn="just"/>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0" i="0" dirty="0">
                <a:solidFill>
                  <a:srgbClr val="202124"/>
                </a:solidFill>
                <a:effectLst/>
                <a:latin typeface="Cambria" panose="02040503050406030204" pitchFamily="18" charset="0"/>
                <a:ea typeface="Cambria" panose="02040503050406030204" pitchFamily="18" charset="0"/>
              </a:rPr>
              <a:t>Rainfall forecasting is very important because heavy and irregular rainfall can have many impacts like destruction of crops and farms, damage of property so a better forecasting model is essential for an early warning that can minimize risks to life and property and also managing the agricultural farms in better way.</a:t>
            </a:r>
            <a:endParaRPr lang="en-IN" dirty="0">
              <a:solidFill>
                <a:srgbClr val="212121"/>
              </a:solidFill>
              <a:latin typeface="Cambria" panose="02040503050406030204" pitchFamily="18" charset="0"/>
              <a:ea typeface="Cambria" panose="02040503050406030204" pitchFamily="18" charset="0"/>
            </a:endParaRPr>
          </a:p>
        </p:txBody>
      </p:sp>
      <p:sp>
        <p:nvSpPr>
          <p:cNvPr id="4" name="Date Placeholder 7">
            <a:extLst>
              <a:ext uri="{FF2B5EF4-FFF2-40B4-BE49-F238E27FC236}">
                <a16:creationId xmlns:a16="http://schemas.microsoft.com/office/drawing/2014/main" id="{40A67B7B-EA85-FB6D-7525-8CC71116F32F}"/>
              </a:ext>
            </a:extLst>
          </p:cNvPr>
          <p:cNvSpPr txBox="1">
            <a:spLocks/>
          </p:cNvSpPr>
          <p:nvPr/>
        </p:nvSpPr>
        <p:spPr>
          <a:xfrm>
            <a:off x="706967" y="6466776"/>
            <a:ext cx="1013459" cy="156068"/>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US" spc="-5">
                <a:latin typeface="Times New Roman" panose="02020603050405020304" pitchFamily="18" charset="0"/>
                <a:cs typeface="Times New Roman" panose="02020603050405020304" pitchFamily="18" charset="0"/>
              </a:rPr>
              <a:t>17/03/2023</a:t>
            </a:r>
            <a:endParaRPr lang="en-US"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80318" y="264260"/>
            <a:ext cx="2539682" cy="505267"/>
          </a:xfrm>
          <a:prstGeom prst="rect">
            <a:avLst/>
          </a:prstGeom>
        </p:spPr>
        <p:txBody>
          <a:bodyPr vert="horz" wrap="square" lIns="0" tIns="12700" rIns="0" bIns="0" rtlCol="0">
            <a:spAutoFit/>
          </a:bodyPr>
          <a:lstStyle/>
          <a:p>
            <a:pPr marL="12700">
              <a:spcBef>
                <a:spcPts val="100"/>
              </a:spcBef>
            </a:pPr>
            <a:r>
              <a:rPr sz="3200" spc="-60" dirty="0">
                <a:latin typeface="Times New Roman" panose="02020603050405020304" pitchFamily="18" charset="0"/>
                <a:cs typeface="Times New Roman" panose="02020603050405020304" pitchFamily="18" charset="0"/>
              </a:rPr>
              <a:t>A</a:t>
            </a:r>
            <a:r>
              <a:rPr sz="3200" spc="-5" dirty="0">
                <a:latin typeface="Times New Roman" panose="02020603050405020304" pitchFamily="18" charset="0"/>
                <a:cs typeface="Times New Roman" panose="02020603050405020304" pitchFamily="18" charset="0"/>
              </a:rPr>
              <a:t>GEN</a:t>
            </a:r>
            <a:r>
              <a:rPr sz="3200" spc="-105" dirty="0">
                <a:latin typeface="Times New Roman" panose="02020603050405020304" pitchFamily="18" charset="0"/>
                <a:cs typeface="Times New Roman" panose="02020603050405020304" pitchFamily="18" charset="0"/>
              </a:rPr>
              <a:t>D</a:t>
            </a:r>
            <a:r>
              <a:rPr sz="3200" dirty="0">
                <a:latin typeface="Times New Roman" panose="02020603050405020304" pitchFamily="18" charset="0"/>
                <a:cs typeface="Times New Roman" panose="02020603050405020304" pitchFamily="18" charset="0"/>
              </a:rPr>
              <a:t>A</a:t>
            </a:r>
          </a:p>
        </p:txBody>
      </p:sp>
      <p:pic>
        <p:nvPicPr>
          <p:cNvPr id="3" name="object 3"/>
          <p:cNvPicPr/>
          <p:nvPr/>
        </p:nvPicPr>
        <p:blipFill>
          <a:blip r:embed="rId2" cstate="print"/>
          <a:stretch>
            <a:fillRect/>
          </a:stretch>
        </p:blipFill>
        <p:spPr>
          <a:xfrm>
            <a:off x="10870114" y="76200"/>
            <a:ext cx="1238481" cy="1224480"/>
          </a:xfrm>
          <a:prstGeom prst="rect">
            <a:avLst/>
          </a:prstGeom>
        </p:spPr>
      </p:pic>
      <p:sp>
        <p:nvSpPr>
          <p:cNvPr id="4" name="object 4"/>
          <p:cNvSpPr txBox="1"/>
          <p:nvPr/>
        </p:nvSpPr>
        <p:spPr>
          <a:xfrm>
            <a:off x="2286000" y="1070690"/>
            <a:ext cx="5261167" cy="5183470"/>
          </a:xfrm>
          <a:prstGeom prst="rect">
            <a:avLst/>
          </a:prstGeom>
        </p:spPr>
        <p:txBody>
          <a:bodyPr vert="horz" wrap="square" lIns="0" tIns="12700" rIns="0" bIns="0" rtlCol="0">
            <a:spAutoFit/>
          </a:bodyPr>
          <a:lstStyle/>
          <a:p>
            <a:pPr marL="521970" indent="-509270" algn="just">
              <a:buFont typeface="Arial MT"/>
              <a:buChar char="•"/>
              <a:tabLst>
                <a:tab pos="521334" algn="l"/>
                <a:tab pos="521970" algn="l"/>
              </a:tabLst>
            </a:pPr>
            <a:r>
              <a:rPr sz="2400" spc="-15" dirty="0">
                <a:latin typeface="Times New Roman" panose="02020603050405020304" pitchFamily="18" charset="0"/>
                <a:ea typeface="Cambria" panose="02040503050406030204" pitchFamily="18" charset="0"/>
                <a:cs typeface="Times New Roman" panose="02020603050405020304" pitchFamily="18" charset="0"/>
              </a:rPr>
              <a:t>Introduction</a:t>
            </a:r>
            <a:endParaRPr sz="2400" dirty="0">
              <a:latin typeface="Times New Roman" panose="02020603050405020304" pitchFamily="18" charset="0"/>
              <a:ea typeface="Cambria" panose="02040503050406030204" pitchFamily="18" charset="0"/>
              <a:cs typeface="Times New Roman" panose="02020603050405020304" pitchFamily="18" charset="0"/>
            </a:endParaRPr>
          </a:p>
          <a:p>
            <a:pPr marL="521970" indent="-509270" algn="just">
              <a:buFont typeface="Arial MT"/>
              <a:buChar char="•"/>
              <a:tabLst>
                <a:tab pos="521334" algn="l"/>
                <a:tab pos="521970" algn="l"/>
              </a:tabLst>
            </a:pPr>
            <a:r>
              <a:rPr sz="2400" spc="-10" dirty="0">
                <a:latin typeface="Times New Roman" panose="02020603050405020304" pitchFamily="18" charset="0"/>
                <a:ea typeface="Cambria" panose="02040503050406030204" pitchFamily="18" charset="0"/>
                <a:cs typeface="Times New Roman" panose="02020603050405020304" pitchFamily="18" charset="0"/>
              </a:rPr>
              <a:t>Existing</a:t>
            </a:r>
            <a:r>
              <a:rPr sz="2400" spc="-45" dirty="0">
                <a:latin typeface="Times New Roman" panose="02020603050405020304" pitchFamily="18" charset="0"/>
                <a:ea typeface="Cambria" panose="02040503050406030204" pitchFamily="18" charset="0"/>
                <a:cs typeface="Times New Roman" panose="02020603050405020304" pitchFamily="18" charset="0"/>
              </a:rPr>
              <a:t> </a:t>
            </a:r>
            <a:r>
              <a:rPr sz="2400" spc="-25" dirty="0">
                <a:latin typeface="Times New Roman" panose="02020603050405020304" pitchFamily="18" charset="0"/>
                <a:ea typeface="Cambria" panose="02040503050406030204" pitchFamily="18" charset="0"/>
                <a:cs typeface="Times New Roman" panose="02020603050405020304" pitchFamily="18" charset="0"/>
              </a:rPr>
              <a:t>system</a:t>
            </a:r>
            <a:endParaRPr sz="2400" dirty="0">
              <a:latin typeface="Times New Roman" panose="02020603050405020304" pitchFamily="18" charset="0"/>
              <a:ea typeface="Cambria" panose="02040503050406030204" pitchFamily="18" charset="0"/>
              <a:cs typeface="Times New Roman" panose="02020603050405020304" pitchFamily="18" charset="0"/>
            </a:endParaRPr>
          </a:p>
          <a:p>
            <a:pPr marL="521970" indent="-509270" algn="just">
              <a:buFont typeface="Arial MT"/>
              <a:buChar char="•"/>
              <a:tabLst>
                <a:tab pos="521334" algn="l"/>
                <a:tab pos="521970" algn="l"/>
              </a:tabLst>
            </a:pPr>
            <a:r>
              <a:rPr sz="2400" spc="-10" dirty="0">
                <a:latin typeface="Times New Roman" panose="02020603050405020304" pitchFamily="18" charset="0"/>
                <a:ea typeface="Cambria" panose="02040503050406030204" pitchFamily="18" charset="0"/>
                <a:cs typeface="Times New Roman" panose="02020603050405020304" pitchFamily="18" charset="0"/>
              </a:rPr>
              <a:t>Problem</a:t>
            </a:r>
            <a:r>
              <a:rPr sz="2400" spc="-40" dirty="0">
                <a:latin typeface="Times New Roman" panose="02020603050405020304" pitchFamily="18" charset="0"/>
                <a:ea typeface="Cambria" panose="02040503050406030204" pitchFamily="18" charset="0"/>
                <a:cs typeface="Times New Roman" panose="02020603050405020304" pitchFamily="18" charset="0"/>
              </a:rPr>
              <a:t> </a:t>
            </a:r>
            <a:r>
              <a:rPr sz="2400" spc="-20" dirty="0">
                <a:latin typeface="Times New Roman" panose="02020603050405020304" pitchFamily="18" charset="0"/>
                <a:ea typeface="Cambria" panose="02040503050406030204" pitchFamily="18" charset="0"/>
                <a:cs typeface="Times New Roman" panose="02020603050405020304" pitchFamily="18" charset="0"/>
              </a:rPr>
              <a:t>statement</a:t>
            </a:r>
            <a:endParaRPr lang="en-IN" sz="2400" spc="-20" dirty="0">
              <a:latin typeface="Times New Roman" panose="02020603050405020304" pitchFamily="18" charset="0"/>
              <a:ea typeface="Cambria" panose="02040503050406030204" pitchFamily="18" charset="0"/>
              <a:cs typeface="Times New Roman" panose="02020603050405020304" pitchFamily="18" charset="0"/>
            </a:endParaRPr>
          </a:p>
          <a:p>
            <a:pPr marL="521970" indent="-509270" algn="just">
              <a:buFont typeface="Arial MT"/>
              <a:buChar char="•"/>
              <a:tabLst>
                <a:tab pos="521334" algn="l"/>
                <a:tab pos="521970" algn="l"/>
              </a:tabLst>
            </a:pPr>
            <a:r>
              <a:rPr lang="en-IN" sz="2400" spc="-20" dirty="0">
                <a:latin typeface="Times New Roman" panose="02020603050405020304" pitchFamily="18" charset="0"/>
                <a:ea typeface="Cambria" panose="02040503050406030204" pitchFamily="18" charset="0"/>
                <a:cs typeface="Times New Roman" panose="02020603050405020304" pitchFamily="18" charset="0"/>
              </a:rPr>
              <a:t>Literature Survey</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521970" indent="-509270" algn="just">
              <a:buFont typeface="Arial MT"/>
              <a:buChar char="•"/>
              <a:tabLst>
                <a:tab pos="521334" algn="l"/>
                <a:tab pos="521970" algn="l"/>
              </a:tabLst>
            </a:pPr>
            <a:r>
              <a:rPr lang="en-IN" sz="2400" spc="-10" dirty="0">
                <a:latin typeface="Times New Roman" panose="02020603050405020304" pitchFamily="18" charset="0"/>
                <a:ea typeface="Cambria" panose="02040503050406030204" pitchFamily="18" charset="0"/>
                <a:cs typeface="Times New Roman" panose="02020603050405020304" pitchFamily="18" charset="0"/>
              </a:rPr>
              <a:t>Proposed</a:t>
            </a:r>
            <a:r>
              <a:rPr lang="en-IN" sz="2400" spc="-45" dirty="0">
                <a:latin typeface="Times New Roman" panose="02020603050405020304" pitchFamily="18" charset="0"/>
                <a:ea typeface="Cambria" panose="02040503050406030204" pitchFamily="18" charset="0"/>
                <a:cs typeface="Times New Roman" panose="02020603050405020304" pitchFamily="18" charset="0"/>
              </a:rPr>
              <a:t> </a:t>
            </a:r>
            <a:r>
              <a:rPr lang="en-IN" sz="2400" spc="-25" dirty="0">
                <a:latin typeface="Times New Roman" panose="02020603050405020304" pitchFamily="18" charset="0"/>
                <a:ea typeface="Cambria" panose="02040503050406030204" pitchFamily="18" charset="0"/>
                <a:cs typeface="Times New Roman" panose="02020603050405020304" pitchFamily="18" charset="0"/>
              </a:rPr>
              <a:t>system</a:t>
            </a:r>
            <a:endParaRPr sz="2400" dirty="0">
              <a:latin typeface="Times New Roman" panose="02020603050405020304" pitchFamily="18" charset="0"/>
              <a:ea typeface="Cambria" panose="02040503050406030204" pitchFamily="18" charset="0"/>
              <a:cs typeface="Times New Roman" panose="02020603050405020304" pitchFamily="18" charset="0"/>
            </a:endParaRPr>
          </a:p>
          <a:p>
            <a:pPr marL="521970" indent="-509270" algn="just">
              <a:buFont typeface="Arial MT"/>
              <a:buChar char="•"/>
              <a:tabLst>
                <a:tab pos="521334" algn="l"/>
                <a:tab pos="521970" algn="l"/>
              </a:tabLst>
            </a:pPr>
            <a:r>
              <a:rPr sz="2400" spc="-50" dirty="0">
                <a:latin typeface="Times New Roman" panose="02020603050405020304" pitchFamily="18" charset="0"/>
                <a:ea typeface="Cambria" panose="02040503050406030204" pitchFamily="18" charset="0"/>
                <a:cs typeface="Times New Roman" panose="02020603050405020304" pitchFamily="18" charset="0"/>
              </a:rPr>
              <a:t>Tools</a:t>
            </a:r>
            <a:r>
              <a:rPr sz="2400" spc="-40" dirty="0">
                <a:latin typeface="Times New Roman" panose="02020603050405020304" pitchFamily="18" charset="0"/>
                <a:ea typeface="Cambria" panose="02040503050406030204" pitchFamily="18" charset="0"/>
                <a:cs typeface="Times New Roman" panose="02020603050405020304" pitchFamily="18" charset="0"/>
              </a:rPr>
              <a:t> </a:t>
            </a:r>
            <a:r>
              <a:rPr sz="2400" dirty="0">
                <a:latin typeface="Times New Roman" panose="02020603050405020304" pitchFamily="18" charset="0"/>
                <a:ea typeface="Cambria" panose="02040503050406030204" pitchFamily="18" charset="0"/>
                <a:cs typeface="Times New Roman" panose="02020603050405020304" pitchFamily="18" charset="0"/>
              </a:rPr>
              <a:t>and</a:t>
            </a:r>
            <a:r>
              <a:rPr sz="2400" spc="-35" dirty="0">
                <a:latin typeface="Times New Roman" panose="02020603050405020304" pitchFamily="18" charset="0"/>
                <a:ea typeface="Cambria" panose="02040503050406030204" pitchFamily="18" charset="0"/>
                <a:cs typeface="Times New Roman" panose="02020603050405020304" pitchFamily="18" charset="0"/>
              </a:rPr>
              <a:t> </a:t>
            </a:r>
            <a:r>
              <a:rPr sz="2400" spc="-30" dirty="0">
                <a:latin typeface="Times New Roman" panose="02020603050405020304" pitchFamily="18" charset="0"/>
                <a:ea typeface="Cambria" panose="02040503050406030204" pitchFamily="18" charset="0"/>
                <a:cs typeface="Times New Roman" panose="02020603050405020304" pitchFamily="18" charset="0"/>
              </a:rPr>
              <a:t>Technology</a:t>
            </a:r>
            <a:endParaRPr lang="en-IN" sz="2400" spc="-30" dirty="0">
              <a:latin typeface="Times New Roman" panose="02020603050405020304" pitchFamily="18" charset="0"/>
              <a:ea typeface="Cambria" panose="02040503050406030204" pitchFamily="18" charset="0"/>
              <a:cs typeface="Times New Roman" panose="02020603050405020304" pitchFamily="18" charset="0"/>
            </a:endParaRPr>
          </a:p>
          <a:p>
            <a:pPr marL="521970" indent="-509270" algn="just">
              <a:buFont typeface="Arial MT"/>
              <a:buChar char="•"/>
              <a:tabLst>
                <a:tab pos="521334" algn="l"/>
                <a:tab pos="521970" algn="l"/>
              </a:tabLst>
            </a:pPr>
            <a:r>
              <a:rPr lang="en-IN" sz="2400" spc="-30" dirty="0">
                <a:latin typeface="Times New Roman" panose="02020603050405020304" pitchFamily="18" charset="0"/>
                <a:ea typeface="Cambria" panose="02040503050406030204" pitchFamily="18" charset="0"/>
                <a:cs typeface="Times New Roman" panose="02020603050405020304" pitchFamily="18" charset="0"/>
              </a:rPr>
              <a:t>Architecture</a:t>
            </a:r>
          </a:p>
          <a:p>
            <a:pPr marL="521970" indent="-509270" algn="just">
              <a:buFont typeface="Arial MT"/>
              <a:buChar char="•"/>
              <a:tabLst>
                <a:tab pos="521334" algn="l"/>
                <a:tab pos="521970" algn="l"/>
              </a:tabLst>
            </a:pPr>
            <a:r>
              <a:rPr lang="en-IN" sz="2400" spc="-30" dirty="0">
                <a:latin typeface="Times New Roman" panose="02020603050405020304" pitchFamily="18" charset="0"/>
                <a:ea typeface="Cambria" panose="02040503050406030204" pitchFamily="18" charset="0"/>
                <a:cs typeface="Times New Roman" panose="02020603050405020304" pitchFamily="18" charset="0"/>
              </a:rPr>
              <a:t>Methodology</a:t>
            </a:r>
          </a:p>
          <a:p>
            <a:pPr marL="521970" indent="-509270" algn="just">
              <a:buFont typeface="Arial MT"/>
              <a:buChar char="•"/>
              <a:tabLst>
                <a:tab pos="521334" algn="l"/>
                <a:tab pos="521970" algn="l"/>
              </a:tabLst>
            </a:pPr>
            <a:r>
              <a:rPr lang="en-IN" sz="2400" spc="-30" dirty="0">
                <a:latin typeface="Times New Roman" panose="02020603050405020304" pitchFamily="18" charset="0"/>
                <a:ea typeface="Cambria" panose="02040503050406030204" pitchFamily="18" charset="0"/>
                <a:cs typeface="Times New Roman" panose="02020603050405020304" pitchFamily="18" charset="0"/>
              </a:rPr>
              <a:t>Dataset</a:t>
            </a:r>
          </a:p>
          <a:p>
            <a:pPr marL="521970" indent="-509270" algn="just">
              <a:buFont typeface="Arial MT"/>
              <a:buChar char="•"/>
              <a:tabLst>
                <a:tab pos="521334" algn="l"/>
                <a:tab pos="521970" algn="l"/>
              </a:tabLst>
            </a:pPr>
            <a:r>
              <a:rPr lang="en-IN" sz="2400" spc="-30" dirty="0">
                <a:latin typeface="Times New Roman" panose="02020603050405020304" pitchFamily="18" charset="0"/>
                <a:ea typeface="Cambria" panose="02040503050406030204" pitchFamily="18" charset="0"/>
                <a:cs typeface="Times New Roman" panose="02020603050405020304" pitchFamily="18" charset="0"/>
              </a:rPr>
              <a:t>Evaluation Metrics</a:t>
            </a:r>
          </a:p>
          <a:p>
            <a:pPr marL="521970" indent="-509270" algn="just">
              <a:buFont typeface="Arial MT"/>
              <a:buChar char="•"/>
              <a:tabLst>
                <a:tab pos="521334" algn="l"/>
                <a:tab pos="521970" algn="l"/>
              </a:tabLst>
            </a:pPr>
            <a:r>
              <a:rPr lang="en-IN" sz="2400" spc="-30" dirty="0">
                <a:latin typeface="Times New Roman" panose="02020603050405020304" pitchFamily="18" charset="0"/>
                <a:ea typeface="Cambria" panose="02040503050406030204" pitchFamily="18" charset="0"/>
                <a:cs typeface="Times New Roman" panose="02020603050405020304" pitchFamily="18" charset="0"/>
              </a:rPr>
              <a:t>Result</a:t>
            </a:r>
          </a:p>
          <a:p>
            <a:pPr marL="521970" indent="-509270" algn="just">
              <a:buFont typeface="Arial MT"/>
              <a:buChar char="•"/>
              <a:tabLst>
                <a:tab pos="521334" algn="l"/>
                <a:tab pos="521970" algn="l"/>
              </a:tabLst>
            </a:pPr>
            <a:r>
              <a:rPr lang="en-IN" sz="2400" spc="-30" dirty="0">
                <a:latin typeface="Times New Roman" panose="02020603050405020304" pitchFamily="18" charset="0"/>
                <a:ea typeface="Cambria" panose="02040503050406030204" pitchFamily="18" charset="0"/>
                <a:cs typeface="Times New Roman" panose="02020603050405020304" pitchFamily="18" charset="0"/>
              </a:rPr>
              <a:t>Demo</a:t>
            </a:r>
          </a:p>
          <a:p>
            <a:pPr marL="521970" indent="-509270" algn="just">
              <a:buFont typeface="Arial MT"/>
              <a:buChar char="•"/>
              <a:tabLst>
                <a:tab pos="521334" algn="l"/>
                <a:tab pos="521970" algn="l"/>
              </a:tabLst>
            </a:pPr>
            <a:r>
              <a:rPr lang="en-IN" sz="2400" spc="-5" dirty="0">
                <a:latin typeface="Times New Roman" panose="02020603050405020304" pitchFamily="18" charset="0"/>
                <a:ea typeface="Cambria" panose="02040503050406030204" pitchFamily="18" charset="0"/>
                <a:cs typeface="Times New Roman" panose="02020603050405020304" pitchFamily="18" charset="0"/>
              </a:rPr>
              <a:t>Societal</a:t>
            </a:r>
            <a:r>
              <a:rPr lang="en-IN" sz="2400" spc="-45" dirty="0">
                <a:latin typeface="Times New Roman" panose="02020603050405020304" pitchFamily="18" charset="0"/>
                <a:ea typeface="Cambria" panose="02040503050406030204" pitchFamily="18" charset="0"/>
                <a:cs typeface="Times New Roman" panose="02020603050405020304" pitchFamily="18" charset="0"/>
              </a:rPr>
              <a:t> </a:t>
            </a:r>
            <a:r>
              <a:rPr lang="en-IN" sz="2400" spc="-5" dirty="0">
                <a:latin typeface="Times New Roman" panose="02020603050405020304" pitchFamily="18" charset="0"/>
                <a:ea typeface="Cambria" panose="02040503050406030204" pitchFamily="18" charset="0"/>
                <a:cs typeface="Times New Roman" panose="02020603050405020304" pitchFamily="18" charset="0"/>
              </a:rPr>
              <a:t>impact</a:t>
            </a:r>
            <a:endParaRPr lang="en-IN" sz="2400" dirty="0">
              <a:latin typeface="Times New Roman" panose="02020603050405020304" pitchFamily="18" charset="0"/>
              <a:ea typeface="Cambria" panose="02040503050406030204" pitchFamily="18" charset="0"/>
              <a:cs typeface="Times New Roman" panose="02020603050405020304" pitchFamily="18" charset="0"/>
            </a:endParaRPr>
          </a:p>
          <a:p>
            <a:pPr marL="521970" indent="-509270" algn="just">
              <a:buFont typeface="Arial MT"/>
              <a:buChar char="•"/>
              <a:tabLst>
                <a:tab pos="521334" algn="l"/>
                <a:tab pos="521970" algn="l"/>
              </a:tabLst>
            </a:pPr>
            <a:r>
              <a:rPr sz="2400" spc="-25" dirty="0">
                <a:latin typeface="Times New Roman" panose="02020603050405020304" pitchFamily="18" charset="0"/>
                <a:ea typeface="Cambria" panose="02040503050406030204" pitchFamily="18" charset="0"/>
                <a:cs typeface="Times New Roman" panose="02020603050405020304" pitchFamily="18" charset="0"/>
              </a:rPr>
              <a:t>References</a:t>
            </a:r>
            <a:endParaRPr sz="24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object 6"/>
          <p:cNvSpPr txBox="1">
            <a:spLocks noGrp="1"/>
          </p:cNvSpPr>
          <p:nvPr>
            <p:ph type="sldNum" sz="quarter" idx="7"/>
          </p:nvPr>
        </p:nvSpPr>
        <p:spPr>
          <a:xfrm>
            <a:off x="11211321" y="6466763"/>
            <a:ext cx="385306" cy="156068"/>
          </a:xfrm>
          <a:prstGeom prst="rect">
            <a:avLst/>
          </a:prstGeom>
        </p:spPr>
        <p:txBody>
          <a:bodyPr vert="horz" wrap="square" lIns="0" tIns="0" rIns="0" bIns="0" rtlCol="0">
            <a:spAutoFit/>
          </a:bodyPr>
          <a:lstStyle/>
          <a:p>
            <a:pPr marL="38100">
              <a:lnSpc>
                <a:spcPts val="1240"/>
              </a:lnSpc>
            </a:pPr>
            <a:fld id="{81D60167-4931-47E6-BA6A-407CBD079E47}" type="slidenum">
              <a:rPr dirty="0">
                <a:latin typeface="Times New Roman" panose="02020603050405020304" pitchFamily="18" charset="0"/>
                <a:cs typeface="Times New Roman" panose="02020603050405020304" pitchFamily="18" charset="0"/>
              </a:rPr>
              <a:pPr marL="38100">
                <a:lnSpc>
                  <a:spcPts val="1240"/>
                </a:lnSpc>
              </a:pPr>
              <a:t>2</a:t>
            </a:fld>
            <a:endParaRPr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5"/>
          </p:nvPr>
        </p:nvSpPr>
        <p:spPr>
          <a:xfrm>
            <a:off x="3657599" y="6345581"/>
            <a:ext cx="6097145" cy="276999"/>
          </a:xfrm>
        </p:spPr>
        <p:txBody>
          <a:bodyPr/>
          <a:lstStyle/>
          <a:p>
            <a:r>
              <a:rPr lang="en-IN" dirty="0">
                <a:latin typeface="Times New Roman" panose="02020603050405020304" pitchFamily="18" charset="0"/>
                <a:cs typeface="Times New Roman" panose="02020603050405020304" pitchFamily="18" charset="0"/>
              </a:rPr>
              <a:t>Department of Computer Science and Engineering</a:t>
            </a:r>
          </a:p>
        </p:txBody>
      </p:sp>
      <p:sp>
        <p:nvSpPr>
          <p:cNvPr id="8" name="Date Placeholder 7">
            <a:extLst>
              <a:ext uri="{FF2B5EF4-FFF2-40B4-BE49-F238E27FC236}">
                <a16:creationId xmlns:a16="http://schemas.microsoft.com/office/drawing/2014/main" id="{F9F8ACA0-45AD-709E-0145-72D8621D9890}"/>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4208" y="0"/>
            <a:ext cx="990599" cy="1224480"/>
          </a:xfrm>
          <a:prstGeom prst="rect">
            <a:avLst/>
          </a:prstGeom>
        </p:spPr>
      </p:pic>
      <p:sp>
        <p:nvSpPr>
          <p:cNvPr id="3" name="object 3"/>
          <p:cNvSpPr txBox="1">
            <a:spLocks noGrp="1"/>
          </p:cNvSpPr>
          <p:nvPr>
            <p:ph type="title"/>
          </p:nvPr>
        </p:nvSpPr>
        <p:spPr>
          <a:xfrm>
            <a:off x="3505200" y="585303"/>
            <a:ext cx="3870654" cy="505267"/>
          </a:xfrm>
          <a:prstGeom prst="rect">
            <a:avLst/>
          </a:prstGeom>
        </p:spPr>
        <p:txBody>
          <a:bodyPr vert="horz" wrap="square" lIns="0" tIns="12700" rIns="0" bIns="0" rtlCol="0">
            <a:spAutoFit/>
          </a:bodyPr>
          <a:lstStyle/>
          <a:p>
            <a:pPr marL="12700" algn="ctr">
              <a:spcBef>
                <a:spcPts val="100"/>
              </a:spcBef>
            </a:pPr>
            <a:r>
              <a:rPr lang="en-US" sz="3200" spc="-10" dirty="0">
                <a:latin typeface="Times New Roman" panose="02020603050405020304" pitchFamily="18" charset="0"/>
                <a:cs typeface="Times New Roman" panose="02020603050405020304" pitchFamily="18" charset="0"/>
              </a:rPr>
              <a:t>C</a:t>
            </a:r>
            <a:r>
              <a:rPr lang="en-IN" sz="3200" spc="-10" dirty="0">
                <a:latin typeface="Times New Roman" panose="02020603050405020304" pitchFamily="18" charset="0"/>
                <a:cs typeface="Times New Roman" panose="02020603050405020304" pitchFamily="18" charset="0"/>
              </a:rPr>
              <a:t>ONCLUSION</a:t>
            </a:r>
            <a:endParaRPr sz="3200" spc="-55"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latin typeface="Times New Roman" panose="02020603050405020304" pitchFamily="18" charset="0"/>
                <a:cs typeface="Times New Roman" panose="02020603050405020304" pitchFamily="18" charset="0"/>
              </a:rPr>
              <a:pPr marL="38100">
                <a:lnSpc>
                  <a:spcPts val="1240"/>
                </a:lnSpc>
              </a:pPr>
              <a:t>20</a:t>
            </a:fld>
            <a:endParaRPr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5"/>
          </p:nvPr>
        </p:nvSpPr>
        <p:spPr>
          <a:xfrm>
            <a:off x="3965485" y="6356144"/>
            <a:ext cx="4815840" cy="276999"/>
          </a:xfrm>
        </p:spPr>
        <p:txBody>
          <a:bodyPr/>
          <a:lstStyle/>
          <a:p>
            <a:r>
              <a:rPr lang="en-US">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B975D15-A502-5716-5AC2-3A6E8ECAA52D}"/>
              </a:ext>
            </a:extLst>
          </p:cNvPr>
          <p:cNvSpPr txBox="1"/>
          <p:nvPr/>
        </p:nvSpPr>
        <p:spPr>
          <a:xfrm>
            <a:off x="914400" y="2133600"/>
            <a:ext cx="990600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our project we have collected the information and after a thorough study we have designed a necessary architecture suitable for our project-”Precipitation run off prediction”</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work we have imported required libraries like NumPy, pandas, matplotlib and after collecting the data from our data set we have preprocessed it and finally obtained the required result of our precipitation runoff prediction.</a:t>
            </a:r>
            <a:endParaRPr lang="en-IN" dirty="0">
              <a:latin typeface="Times New Roman" panose="02020603050405020304" pitchFamily="18" charset="0"/>
              <a:cs typeface="Times New Roman" panose="02020603050405020304" pitchFamily="18" charset="0"/>
            </a:endParaRPr>
          </a:p>
        </p:txBody>
      </p:sp>
      <p:sp>
        <p:nvSpPr>
          <p:cNvPr id="4" name="Date Placeholder 7">
            <a:extLst>
              <a:ext uri="{FF2B5EF4-FFF2-40B4-BE49-F238E27FC236}">
                <a16:creationId xmlns:a16="http://schemas.microsoft.com/office/drawing/2014/main" id="{F54A38FA-CD49-C3F6-19EA-11E68D6735B4}"/>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extLst>
      <p:ext uri="{BB962C8B-B14F-4D97-AF65-F5344CB8AC3E}">
        <p14:creationId xmlns:p14="http://schemas.microsoft.com/office/powerpoint/2010/main" val="3969236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16021" y="152400"/>
            <a:ext cx="990599" cy="1224480"/>
          </a:xfrm>
          <a:prstGeom prst="rect">
            <a:avLst/>
          </a:prstGeom>
        </p:spPr>
      </p:pic>
      <p:sp>
        <p:nvSpPr>
          <p:cNvPr id="3" name="object 3"/>
          <p:cNvSpPr txBox="1">
            <a:spLocks noGrp="1"/>
          </p:cNvSpPr>
          <p:nvPr>
            <p:ph type="title"/>
          </p:nvPr>
        </p:nvSpPr>
        <p:spPr>
          <a:xfrm>
            <a:off x="3733800" y="512006"/>
            <a:ext cx="3309620" cy="505267"/>
          </a:xfrm>
          <a:prstGeom prst="rect">
            <a:avLst/>
          </a:prstGeom>
        </p:spPr>
        <p:txBody>
          <a:bodyPr vert="horz" wrap="square" lIns="0" tIns="12700" rIns="0" bIns="0" rtlCol="0">
            <a:spAutoFit/>
          </a:bodyPr>
          <a:lstStyle/>
          <a:p>
            <a:pPr marL="12700" algn="ctr">
              <a:spcBef>
                <a:spcPts val="100"/>
              </a:spcBef>
            </a:pPr>
            <a:r>
              <a:rPr sz="3200" spc="-5" dirty="0">
                <a:latin typeface="Times New Roman" panose="02020603050405020304" pitchFamily="18" charset="0"/>
                <a:cs typeface="Times New Roman" panose="02020603050405020304" pitchFamily="18" charset="0"/>
              </a:rPr>
              <a:t>REFERENC</a:t>
            </a:r>
            <a:r>
              <a:rPr sz="3200" spc="-40" dirty="0">
                <a:latin typeface="Times New Roman" panose="02020603050405020304" pitchFamily="18" charset="0"/>
                <a:cs typeface="Times New Roman" panose="02020603050405020304" pitchFamily="18" charset="0"/>
              </a:rPr>
              <a:t>E</a:t>
            </a:r>
            <a:r>
              <a:rPr sz="3200" dirty="0">
                <a:latin typeface="Times New Roman" panose="02020603050405020304" pitchFamily="18" charset="0"/>
                <a:cs typeface="Times New Roman" panose="02020603050405020304" pitchFamily="18" charset="0"/>
              </a:rPr>
              <a:t>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21</a:t>
            </a:fld>
            <a:endParaRPr dirty="0"/>
          </a:p>
        </p:txBody>
      </p:sp>
      <p:sp>
        <p:nvSpPr>
          <p:cNvPr id="7" name="Footer Placeholder 6"/>
          <p:cNvSpPr>
            <a:spLocks noGrp="1"/>
          </p:cNvSpPr>
          <p:nvPr>
            <p:ph type="ftr" sz="quarter" idx="5"/>
          </p:nvPr>
        </p:nvSpPr>
        <p:spPr>
          <a:xfrm>
            <a:off x="3973105" y="6377876"/>
            <a:ext cx="4800600" cy="553998"/>
          </a:xfrm>
        </p:spPr>
        <p:txBody>
          <a:bodyPr/>
          <a:lstStyle/>
          <a:p>
            <a:r>
              <a:rPr lang="en-US"/>
              <a:t>Department of Computer Science and Engineering</a:t>
            </a:r>
            <a:endParaRPr lang="en-IN" dirty="0"/>
          </a:p>
        </p:txBody>
      </p:sp>
      <p:sp>
        <p:nvSpPr>
          <p:cNvPr id="8" name="TextBox 7">
            <a:extLst>
              <a:ext uri="{FF2B5EF4-FFF2-40B4-BE49-F238E27FC236}">
                <a16:creationId xmlns:a16="http://schemas.microsoft.com/office/drawing/2014/main" id="{B2B5BEA2-CB80-DD84-5FE2-95BA6E87A4B8}"/>
              </a:ext>
            </a:extLst>
          </p:cNvPr>
          <p:cNvSpPr txBox="1"/>
          <p:nvPr/>
        </p:nvSpPr>
        <p:spPr>
          <a:xfrm>
            <a:off x="675540" y="1620441"/>
            <a:ext cx="10843968" cy="3693319"/>
          </a:xfrm>
          <a:prstGeom prst="rect">
            <a:avLst/>
          </a:prstGeom>
          <a:noFill/>
        </p:spPr>
        <p:txBody>
          <a:bodyPr wrap="square">
            <a:spAutoFit/>
          </a:bodyPr>
          <a:lstStyle/>
          <a:p>
            <a:pPr algn="l"/>
            <a:r>
              <a:rPr lang="en-US" dirty="0">
                <a:latin typeface="Times New Roman" panose="02020603050405020304" pitchFamily="18" charset="0"/>
                <a:ea typeface="Cambria" panose="02040503050406030204" pitchFamily="18" charset="0"/>
                <a:cs typeface="Times New Roman" panose="02020603050405020304" pitchFamily="18" charset="0"/>
              </a:rPr>
              <a:t>[1]</a:t>
            </a:r>
            <a:r>
              <a:rPr lang="en-IN" b="0" i="0" dirty="0">
                <a:solidFill>
                  <a:srgbClr val="000000"/>
                </a:solidFill>
                <a:effectLst/>
                <a:latin typeface="Times New Roman" panose="02020603050405020304" pitchFamily="18" charset="0"/>
                <a:cs typeface="Times New Roman" panose="02020603050405020304" pitchFamily="18" charset="0"/>
              </a:rPr>
              <a:t> Lee, Yuh-Jye, Wen-Feng Hsieh, and Chien-Ming Huang. “e-SSVR: A Smooth Support Vector Machine for </a:t>
            </a:r>
          </a:p>
          <a:p>
            <a:pPr algn="l"/>
            <a:r>
              <a:rPr lang="en-IN" b="0" i="0" dirty="0">
                <a:solidFill>
                  <a:srgbClr val="000000"/>
                </a:solidFill>
                <a:effectLst/>
                <a:latin typeface="Times New Roman" panose="02020603050405020304" pitchFamily="18" charset="0"/>
                <a:cs typeface="Times New Roman" panose="02020603050405020304" pitchFamily="18" charset="0"/>
              </a:rPr>
              <a:t>e-Insensitive Regression.” IEEE Transactions on Knowledge and Data Engineering 17, no. 5 (2005): 678–685.</a:t>
            </a:r>
          </a:p>
          <a:p>
            <a:pPr algn="just"/>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US" dirty="0">
                <a:latin typeface="Times New Roman" panose="02020603050405020304" pitchFamily="18" charset="0"/>
                <a:ea typeface="Cambria" panose="02040503050406030204" pitchFamily="18" charset="0"/>
                <a:cs typeface="Times New Roman" panose="02020603050405020304" pitchFamily="18" charset="0"/>
              </a:rPr>
              <a:t>[2] </a:t>
            </a:r>
            <a:r>
              <a:rPr lang="en-IN" b="0" i="0" dirty="0">
                <a:solidFill>
                  <a:srgbClr val="222222"/>
                </a:solidFill>
                <a:effectLst/>
                <a:latin typeface="Times New Roman" panose="02020603050405020304" pitchFamily="18" charset="0"/>
                <a:cs typeface="Times New Roman" panose="02020603050405020304" pitchFamily="18" charset="0"/>
              </a:rPr>
              <a:t>Anwar, M.T., </a:t>
            </a:r>
            <a:r>
              <a:rPr lang="en-IN" b="0" i="0" dirty="0" err="1">
                <a:solidFill>
                  <a:srgbClr val="222222"/>
                </a:solidFill>
                <a:effectLst/>
                <a:latin typeface="Times New Roman" panose="02020603050405020304" pitchFamily="18" charset="0"/>
                <a:cs typeface="Times New Roman" panose="02020603050405020304" pitchFamily="18" charset="0"/>
              </a:rPr>
              <a:t>Winarno</a:t>
            </a:r>
            <a:r>
              <a:rPr lang="en-IN" b="0" i="0" dirty="0">
                <a:solidFill>
                  <a:srgbClr val="222222"/>
                </a:solidFill>
                <a:effectLst/>
                <a:latin typeface="Times New Roman" panose="02020603050405020304" pitchFamily="18" charset="0"/>
                <a:cs typeface="Times New Roman" panose="02020603050405020304" pitchFamily="18" charset="0"/>
              </a:rPr>
              <a:t>, E., </a:t>
            </a:r>
            <a:r>
              <a:rPr lang="en-IN" b="0" i="0" dirty="0" err="1">
                <a:solidFill>
                  <a:srgbClr val="222222"/>
                </a:solidFill>
                <a:effectLst/>
                <a:latin typeface="Times New Roman" panose="02020603050405020304" pitchFamily="18" charset="0"/>
                <a:cs typeface="Times New Roman" panose="02020603050405020304" pitchFamily="18" charset="0"/>
              </a:rPr>
              <a:t>Hadikurniawati</a:t>
            </a:r>
            <a:r>
              <a:rPr lang="en-IN" b="0" i="0" dirty="0">
                <a:solidFill>
                  <a:srgbClr val="222222"/>
                </a:solidFill>
                <a:effectLst/>
                <a:latin typeface="Times New Roman" panose="02020603050405020304" pitchFamily="18" charset="0"/>
                <a:cs typeface="Times New Roman" panose="02020603050405020304" pitchFamily="18" charset="0"/>
              </a:rPr>
              <a:t>, W. and Novita, M., 2021, April. Rainfall prediction using Extreme Gradient Boosting. In </a:t>
            </a:r>
            <a:r>
              <a:rPr lang="en-IN" b="0" i="1" dirty="0">
                <a:solidFill>
                  <a:srgbClr val="222222"/>
                </a:solidFill>
                <a:effectLst/>
                <a:latin typeface="Times New Roman" panose="02020603050405020304" pitchFamily="18" charset="0"/>
                <a:cs typeface="Times New Roman" panose="02020603050405020304" pitchFamily="18" charset="0"/>
              </a:rPr>
              <a:t>Journal of Physics: Conference Series</a:t>
            </a:r>
            <a:r>
              <a:rPr lang="en-IN" b="0" i="0" dirty="0">
                <a:solidFill>
                  <a:srgbClr val="222222"/>
                </a:solidFill>
                <a:effectLst/>
                <a:latin typeface="Times New Roman" panose="02020603050405020304" pitchFamily="18" charset="0"/>
                <a:cs typeface="Times New Roman" panose="02020603050405020304" pitchFamily="18" charset="0"/>
              </a:rPr>
              <a:t> (Vol. 1869, No. 1, p. 012078). IOP Publishing.</a:t>
            </a:r>
            <a:endParaRPr lang="en-US" b="0" i="0" dirty="0">
              <a:solidFill>
                <a:srgbClr val="222222"/>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US" dirty="0">
                <a:latin typeface="Times New Roman" panose="02020603050405020304" pitchFamily="18" charset="0"/>
                <a:ea typeface="Cambria" panose="02040503050406030204" pitchFamily="18" charset="0"/>
                <a:cs typeface="Times New Roman" panose="02020603050405020304" pitchFamily="18" charset="0"/>
              </a:rPr>
              <a:t>[3] </a:t>
            </a:r>
            <a:r>
              <a:rPr lang="en-US" b="0" i="0" dirty="0" err="1">
                <a:solidFill>
                  <a:srgbClr val="222222"/>
                </a:solidFill>
                <a:effectLst/>
                <a:latin typeface="Times New Roman" panose="02020603050405020304" pitchFamily="18" charset="0"/>
                <a:cs typeface="Times New Roman" panose="02020603050405020304" pitchFamily="18" charset="0"/>
              </a:rPr>
              <a:t>Meenal</a:t>
            </a:r>
            <a:r>
              <a:rPr lang="en-US" b="0" i="0" dirty="0">
                <a:solidFill>
                  <a:srgbClr val="222222"/>
                </a:solidFill>
                <a:effectLst/>
                <a:latin typeface="Times New Roman" panose="02020603050405020304" pitchFamily="18" charset="0"/>
                <a:cs typeface="Times New Roman" panose="02020603050405020304" pitchFamily="18" charset="0"/>
              </a:rPr>
              <a:t>, R., Michael, P.A., Pamela, D. and </a:t>
            </a:r>
            <a:r>
              <a:rPr lang="en-US" b="0" i="0" dirty="0" err="1">
                <a:solidFill>
                  <a:srgbClr val="222222"/>
                </a:solidFill>
                <a:effectLst/>
                <a:latin typeface="Times New Roman" panose="02020603050405020304" pitchFamily="18" charset="0"/>
                <a:cs typeface="Times New Roman" panose="02020603050405020304" pitchFamily="18" charset="0"/>
              </a:rPr>
              <a:t>Rajasekaran</a:t>
            </a:r>
            <a:r>
              <a:rPr lang="en-US" b="0" i="0" dirty="0">
                <a:solidFill>
                  <a:srgbClr val="222222"/>
                </a:solidFill>
                <a:effectLst/>
                <a:latin typeface="Times New Roman" panose="02020603050405020304" pitchFamily="18" charset="0"/>
                <a:cs typeface="Times New Roman" panose="02020603050405020304" pitchFamily="18" charset="0"/>
              </a:rPr>
              <a:t>, E., 2021. Weather prediction using random forest machine learning model. </a:t>
            </a:r>
            <a:r>
              <a:rPr lang="en-US" b="0" i="1" dirty="0">
                <a:solidFill>
                  <a:srgbClr val="222222"/>
                </a:solidFill>
                <a:effectLst/>
                <a:latin typeface="Times New Roman" panose="02020603050405020304" pitchFamily="18" charset="0"/>
                <a:cs typeface="Times New Roman" panose="02020603050405020304" pitchFamily="18" charset="0"/>
              </a:rPr>
              <a:t>Indonesian Journal of Electrical Engineering and Computer Science</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1" dirty="0">
                <a:solidFill>
                  <a:srgbClr val="222222"/>
                </a:solidFill>
                <a:effectLst/>
                <a:latin typeface="Times New Roman" panose="02020603050405020304" pitchFamily="18" charset="0"/>
                <a:cs typeface="Times New Roman" panose="02020603050405020304" pitchFamily="18" charset="0"/>
              </a:rPr>
              <a:t>22</a:t>
            </a:r>
            <a:r>
              <a:rPr lang="en-US" b="0" i="0" dirty="0">
                <a:solidFill>
                  <a:srgbClr val="222222"/>
                </a:solidFill>
                <a:effectLst/>
                <a:latin typeface="Times New Roman" panose="02020603050405020304" pitchFamily="18" charset="0"/>
                <a:cs typeface="Times New Roman" panose="02020603050405020304" pitchFamily="18" charset="0"/>
              </a:rPr>
              <a:t>(2), pp.1208-1215.</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US" dirty="0">
                <a:latin typeface="Times New Roman" panose="02020603050405020304" pitchFamily="18" charset="0"/>
                <a:ea typeface="Cambria" panose="02040503050406030204" pitchFamily="18" charset="0"/>
                <a:cs typeface="Times New Roman" panose="02020603050405020304" pitchFamily="18" charset="0"/>
              </a:rPr>
              <a:t>[4]</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Vijithra</a:t>
            </a:r>
            <a:r>
              <a:rPr lang="en-IN" dirty="0">
                <a:latin typeface="Times New Roman" panose="02020603050405020304" pitchFamily="18" charset="0"/>
                <a:cs typeface="Times New Roman" panose="02020603050405020304" pitchFamily="18" charset="0"/>
              </a:rPr>
              <a:t> Nair, </a:t>
            </a:r>
            <a:r>
              <a:rPr lang="en-IN" dirty="0" err="1">
                <a:latin typeface="Times New Roman" panose="02020603050405020304" pitchFamily="18" charset="0"/>
                <a:cs typeface="Times New Roman" panose="02020603050405020304" pitchFamily="18" charset="0"/>
              </a:rPr>
              <a:t>Megha</a:t>
            </a:r>
            <a:r>
              <a:rPr lang="en-IN" dirty="0">
                <a:latin typeface="Times New Roman" panose="02020603050405020304" pitchFamily="18" charset="0"/>
                <a:cs typeface="Times New Roman" panose="02020603050405020304" pitchFamily="18" charset="0"/>
              </a:rPr>
              <a:t> Mathew, Sweta Bhattacharjee, </a:t>
            </a:r>
            <a:r>
              <a:rPr lang="en-IN" dirty="0" err="1">
                <a:latin typeface="Times New Roman" panose="02020603050405020304" pitchFamily="18" charset="0"/>
                <a:cs typeface="Times New Roman" panose="02020603050405020304" pitchFamily="18" charset="0"/>
              </a:rPr>
              <a:t>Arashdip</a:t>
            </a:r>
            <a:r>
              <a:rPr lang="en-IN" dirty="0">
                <a:latin typeface="Times New Roman" panose="02020603050405020304" pitchFamily="18" charset="0"/>
                <a:cs typeface="Times New Roman" panose="02020603050405020304" pitchFamily="18" charset="0"/>
              </a:rPr>
              <a:t> Singh, Prof. </a:t>
            </a:r>
            <a:r>
              <a:rPr lang="en-IN" dirty="0" err="1">
                <a:latin typeface="Times New Roman" panose="02020603050405020304" pitchFamily="18" charset="0"/>
                <a:cs typeface="Times New Roman" panose="02020603050405020304" pitchFamily="18" charset="0"/>
              </a:rPr>
              <a:t>Payel</a:t>
            </a:r>
            <a:r>
              <a:rPr lang="en-IN" dirty="0">
                <a:latin typeface="Times New Roman" panose="02020603050405020304" pitchFamily="18" charset="0"/>
                <a:cs typeface="Times New Roman" panose="02020603050405020304" pitchFamily="18" charset="0"/>
              </a:rPr>
              <a:t> Thakur,2021.</a:t>
            </a:r>
            <a:r>
              <a:rPr lang="en-US" dirty="0">
                <a:latin typeface="Times New Roman" panose="02020603050405020304" pitchFamily="18" charset="0"/>
                <a:cs typeface="Times New Roman" panose="02020603050405020304" pitchFamily="18" charset="0"/>
              </a:rPr>
              <a:t> Survey on Rain Prediction using Machine Learning. </a:t>
            </a:r>
            <a:r>
              <a:rPr lang="en-US" i="1" dirty="0">
                <a:latin typeface="Times New Roman" panose="02020603050405020304" pitchFamily="18" charset="0"/>
                <a:cs typeface="Times New Roman" panose="02020603050405020304" pitchFamily="18" charset="0"/>
              </a:rPr>
              <a:t>International Research Journal of Engineering and Technology (IRJET),</a:t>
            </a:r>
            <a:r>
              <a:rPr lang="en-IN" dirty="0">
                <a:latin typeface="Times New Roman" panose="02020603050405020304" pitchFamily="18" charset="0"/>
                <a:cs typeface="Times New Roman" panose="02020603050405020304" pitchFamily="18" charset="0"/>
              </a:rPr>
              <a:t> Volume: 08 Issue: 12 </a:t>
            </a:r>
            <a:endParaRPr lang="en-US" sz="1800" i="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7">
            <a:extLst>
              <a:ext uri="{FF2B5EF4-FFF2-40B4-BE49-F238E27FC236}">
                <a16:creationId xmlns:a16="http://schemas.microsoft.com/office/drawing/2014/main" id="{A539415A-EEEF-67D0-F825-7FA18B975D90}"/>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7549" y="2438400"/>
            <a:ext cx="7511712" cy="1490152"/>
          </a:xfrm>
          <a:prstGeom prst="rect">
            <a:avLst/>
          </a:prstGeom>
        </p:spPr>
        <p:txBody>
          <a:bodyPr vert="horz" wrap="square" lIns="0" tIns="12700" rIns="0" bIns="0" rtlCol="0">
            <a:spAutoFit/>
          </a:bodyPr>
          <a:lstStyle/>
          <a:p>
            <a:pPr marL="12700">
              <a:spcBef>
                <a:spcPts val="100"/>
              </a:spcBef>
            </a:pPr>
            <a:r>
              <a:rPr sz="9600" spc="-5" dirty="0">
                <a:latin typeface="Times New Roman" panose="02020603050405020304" pitchFamily="18" charset="0"/>
                <a:cs typeface="Times New Roman" panose="02020603050405020304" pitchFamily="18" charset="0"/>
              </a:rPr>
              <a:t>THANK</a:t>
            </a:r>
            <a:r>
              <a:rPr sz="9600" spc="-90" dirty="0">
                <a:latin typeface="Times New Roman" panose="02020603050405020304" pitchFamily="18" charset="0"/>
                <a:cs typeface="Times New Roman" panose="02020603050405020304" pitchFamily="18" charset="0"/>
              </a:rPr>
              <a:t> </a:t>
            </a:r>
            <a:r>
              <a:rPr sz="9600" spc="-130" dirty="0">
                <a:latin typeface="Times New Roman" panose="02020603050405020304" pitchFamily="18" charset="0"/>
                <a:cs typeface="Times New Roman" panose="02020603050405020304" pitchFamily="18" charset="0"/>
              </a:rPr>
              <a:t>YOU</a:t>
            </a:r>
            <a:endParaRPr sz="96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22</a:t>
            </a:fld>
            <a:endParaRPr dirty="0"/>
          </a:p>
        </p:txBody>
      </p:sp>
      <p:sp>
        <p:nvSpPr>
          <p:cNvPr id="5" name="Footer Placeholder 4"/>
          <p:cNvSpPr>
            <a:spLocks noGrp="1"/>
          </p:cNvSpPr>
          <p:nvPr>
            <p:ph type="ftr" sz="quarter" idx="5"/>
          </p:nvPr>
        </p:nvSpPr>
        <p:spPr>
          <a:xfrm>
            <a:off x="3973105" y="6377876"/>
            <a:ext cx="4800600" cy="553998"/>
          </a:xfrm>
        </p:spPr>
        <p:txBody>
          <a:bodyPr/>
          <a:lstStyle/>
          <a:p>
            <a:r>
              <a:rPr lang="en-US"/>
              <a:t>Department of Computer Science and Engineering</a:t>
            </a:r>
            <a:endParaRPr lang="en-IN" dirty="0"/>
          </a:p>
        </p:txBody>
      </p:sp>
      <p:sp>
        <p:nvSpPr>
          <p:cNvPr id="6" name="Date Placeholder 7">
            <a:extLst>
              <a:ext uri="{FF2B5EF4-FFF2-40B4-BE49-F238E27FC236}">
                <a16:creationId xmlns:a16="http://schemas.microsoft.com/office/drawing/2014/main" id="{3E9057A7-7118-9896-9B69-33179DDCCB12}"/>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0373" y="264260"/>
            <a:ext cx="3598227" cy="505267"/>
          </a:xfrm>
          <a:prstGeom prst="rect">
            <a:avLst/>
          </a:prstGeom>
        </p:spPr>
        <p:txBody>
          <a:bodyPr vert="horz" wrap="square" lIns="0" tIns="12700" rIns="0" bIns="0" rtlCol="0">
            <a:spAutoFit/>
          </a:bodyPr>
          <a:lstStyle/>
          <a:p>
            <a:pPr marL="12700">
              <a:spcBef>
                <a:spcPts val="100"/>
              </a:spcBef>
            </a:pPr>
            <a:r>
              <a:rPr sz="3200" spc="-10" dirty="0">
                <a:latin typeface="Times New Roman" panose="02020603050405020304" pitchFamily="18" charset="0"/>
                <a:cs typeface="Times New Roman" panose="02020603050405020304" pitchFamily="18" charset="0"/>
              </a:rPr>
              <a:t>INTRODUCTION</a:t>
            </a:r>
            <a:endParaRPr sz="32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870115" y="0"/>
            <a:ext cx="965634" cy="1224480"/>
          </a:xfrm>
          <a:prstGeom prst="rect">
            <a:avLst/>
          </a:prstGeom>
        </p:spPr>
      </p:pic>
      <p:sp>
        <p:nvSpPr>
          <p:cNvPr id="6" name="object 6"/>
          <p:cNvSpPr txBox="1">
            <a:spLocks noGrp="1"/>
          </p:cNvSpPr>
          <p:nvPr>
            <p:ph type="sldNum" sz="quarter" idx="7"/>
          </p:nvPr>
        </p:nvSpPr>
        <p:spPr>
          <a:xfrm>
            <a:off x="11211322" y="6466763"/>
            <a:ext cx="300420" cy="156068"/>
          </a:xfrm>
          <a:prstGeom prst="rect">
            <a:avLst/>
          </a:prstGeom>
        </p:spPr>
        <p:txBody>
          <a:bodyPr vert="horz" wrap="square" lIns="0" tIns="0" rIns="0" bIns="0" rtlCol="0">
            <a:spAutoFit/>
          </a:bodyPr>
          <a:lstStyle/>
          <a:p>
            <a:pPr marL="38100">
              <a:lnSpc>
                <a:spcPts val="1240"/>
              </a:lnSpc>
            </a:pPr>
            <a:fld id="{81D60167-4931-47E6-BA6A-407CBD079E47}" type="slidenum">
              <a:rPr dirty="0">
                <a:latin typeface="Times New Roman" panose="02020603050405020304" pitchFamily="18" charset="0"/>
                <a:cs typeface="Times New Roman" panose="02020603050405020304" pitchFamily="18" charset="0"/>
              </a:rPr>
              <a:pPr marL="38100">
                <a:lnSpc>
                  <a:spcPts val="1240"/>
                </a:lnSpc>
              </a:pPr>
              <a:t>3</a:t>
            </a:fld>
            <a:endParaRPr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5"/>
          </p:nvPr>
        </p:nvSpPr>
        <p:spPr>
          <a:xfrm>
            <a:off x="3921653" y="6345832"/>
            <a:ext cx="4679615" cy="276999"/>
          </a:xfrm>
        </p:spPr>
        <p:txBody>
          <a:bodyPr/>
          <a:lstStyle/>
          <a:p>
            <a:r>
              <a:rPr lang="en-US">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6CE4690-A3F5-AF97-201A-7B856EECE163}"/>
              </a:ext>
            </a:extLst>
          </p:cNvPr>
          <p:cNvSpPr txBox="1"/>
          <p:nvPr/>
        </p:nvSpPr>
        <p:spPr>
          <a:xfrm>
            <a:off x="1042961" y="1295522"/>
            <a:ext cx="9727115" cy="4801314"/>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Rainfall information in the past helps farmers better manage their crops, leading to economic growth in the country. The achievement of agriculture is dependent on rainfall. It also helps with water resources. Prediction of precipitation is beneficial to prevent flooding that saves people's lives and property.</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Fluctuation in the timing of precipitation and its amount makes forecasting of rainfall a problem for meteorological scientists.</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To overcome these problems, a machine learning technology is used which is predictive analysis that is a branch of data mining which predicts the future probabilities and trends.</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Prediction is the phenomenon of knowing what may happen to a system in the near future. Since rainfall is the major causes of calamities like floods and typhoons, predicting the occurrence of rainfall will help us to be prepared for these calamities.</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F1955281-8FDE-8EFD-388E-7AD347C8E959}"/>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332995"/>
            <a:ext cx="5122227" cy="505267"/>
          </a:xfrm>
          <a:prstGeom prst="rect">
            <a:avLst/>
          </a:prstGeom>
        </p:spPr>
        <p:txBody>
          <a:bodyPr vert="horz" wrap="square" lIns="0" tIns="12700" rIns="0" bIns="0" rtlCol="0">
            <a:spAutoFit/>
          </a:bodyPr>
          <a:lstStyle/>
          <a:p>
            <a:pPr marL="12700">
              <a:spcBef>
                <a:spcPts val="100"/>
              </a:spcBef>
            </a:pPr>
            <a:r>
              <a:rPr sz="3200" spc="-10" dirty="0">
                <a:latin typeface="Times New Roman" panose="02020603050405020304" pitchFamily="18" charset="0"/>
                <a:cs typeface="Times New Roman" panose="02020603050405020304" pitchFamily="18" charset="0"/>
              </a:rPr>
              <a:t>INTRODUCTION</a:t>
            </a:r>
            <a:r>
              <a:rPr lang="en-US" sz="3200" spc="-10" dirty="0">
                <a:latin typeface="Times New Roman" panose="02020603050405020304" pitchFamily="18" charset="0"/>
                <a:cs typeface="Times New Roman" panose="02020603050405020304" pitchFamily="18" charset="0"/>
              </a:rPr>
              <a:t> cont..</a:t>
            </a:r>
            <a:endParaRPr sz="32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10870114" y="0"/>
            <a:ext cx="990599" cy="1224480"/>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4</a:t>
            </a:fld>
            <a:endParaRPr dirty="0"/>
          </a:p>
        </p:txBody>
      </p:sp>
      <p:sp>
        <p:nvSpPr>
          <p:cNvPr id="7" name="Footer Placeholder 6"/>
          <p:cNvSpPr>
            <a:spLocks noGrp="1"/>
          </p:cNvSpPr>
          <p:nvPr>
            <p:ph type="ftr" sz="quarter" idx="5"/>
          </p:nvPr>
        </p:nvSpPr>
        <p:spPr>
          <a:xfrm>
            <a:off x="3921653" y="6345832"/>
            <a:ext cx="4800600" cy="553998"/>
          </a:xfrm>
        </p:spPr>
        <p:txBody>
          <a:bodyPr/>
          <a:lstStyle/>
          <a:p>
            <a:r>
              <a:rPr lang="en-US"/>
              <a:t>Department of Computer Science and Engineering</a:t>
            </a:r>
            <a:endParaRPr lang="en-IN" dirty="0"/>
          </a:p>
        </p:txBody>
      </p:sp>
      <p:sp>
        <p:nvSpPr>
          <p:cNvPr id="4" name="TextBox 3">
            <a:extLst>
              <a:ext uri="{FF2B5EF4-FFF2-40B4-BE49-F238E27FC236}">
                <a16:creationId xmlns:a16="http://schemas.microsoft.com/office/drawing/2014/main" id="{26CE4690-A3F5-AF97-201A-7B856EECE163}"/>
              </a:ext>
            </a:extLst>
          </p:cNvPr>
          <p:cNvSpPr txBox="1"/>
          <p:nvPr/>
        </p:nvSpPr>
        <p:spPr>
          <a:xfrm>
            <a:off x="1143000" y="1619071"/>
            <a:ext cx="9905999" cy="3693319"/>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Even though many models have developed, it is necessary for doing research using machine learning algorithms to get accurate predictions.</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error free prediction provides better planning in the agriculture and other industries, Henceforth we will use the CatBoost model for faster and accurate prediction .</a:t>
            </a:r>
          </a:p>
          <a:p>
            <a:pPr algn="just"/>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 Also, By using random forest machine learning model and we get out required output . Random forest method is excellent for light rain predictions as it gives the best accuracy. It also performs well for the no rain, moderate rain, and for light rain.</a:t>
            </a:r>
          </a:p>
          <a:p>
            <a:pPr marL="342900" indent="-342900" algn="just">
              <a:buFont typeface="Arial" panose="020B0604020202020204" pitchFamily="34" charset="0"/>
              <a:buChar char="•"/>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We also use </a:t>
            </a:r>
            <a:r>
              <a:rPr lang="en-US" b="0" i="0" dirty="0">
                <a:solidFill>
                  <a:srgbClr val="222222"/>
                </a:solidFill>
                <a:effectLst/>
                <a:latin typeface="Times New Roman" panose="02020603050405020304" pitchFamily="18" charset="0"/>
                <a:cs typeface="Times New Roman" panose="02020603050405020304" pitchFamily="18" charset="0"/>
              </a:rPr>
              <a:t>Support Vector Machines (SVM) which are popularly and widely used for classification problems in machine learning.</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buFont typeface="Arial" panose="020B0604020202020204" pitchFamily="34" charset="0"/>
              <a:buChar char="•"/>
            </a:pP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373BB565-D324-0013-1CE5-EBBA8297D2E5}"/>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extLst>
      <p:ext uri="{BB962C8B-B14F-4D97-AF65-F5344CB8AC3E}">
        <p14:creationId xmlns:p14="http://schemas.microsoft.com/office/powerpoint/2010/main" val="104239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870114" y="0"/>
            <a:ext cx="990599" cy="1224480"/>
          </a:xfrm>
          <a:prstGeom prst="rect">
            <a:avLst/>
          </a:prstGeom>
        </p:spPr>
      </p:pic>
      <p:sp>
        <p:nvSpPr>
          <p:cNvPr id="3" name="object 3"/>
          <p:cNvSpPr txBox="1">
            <a:spLocks noGrp="1"/>
          </p:cNvSpPr>
          <p:nvPr>
            <p:ph type="title"/>
          </p:nvPr>
        </p:nvSpPr>
        <p:spPr>
          <a:xfrm>
            <a:off x="4222433" y="294740"/>
            <a:ext cx="3747135" cy="505267"/>
          </a:xfrm>
          <a:prstGeom prst="rect">
            <a:avLst/>
          </a:prstGeom>
        </p:spPr>
        <p:txBody>
          <a:bodyPr vert="horz" wrap="square" lIns="0" tIns="12700" rIns="0" bIns="0" rtlCol="0">
            <a:spAutoFit/>
          </a:bodyPr>
          <a:lstStyle/>
          <a:p>
            <a:pPr marL="12700">
              <a:spcBef>
                <a:spcPts val="100"/>
              </a:spcBef>
            </a:pPr>
            <a:r>
              <a:rPr sz="3200" spc="-10" dirty="0">
                <a:latin typeface="Times New Roman" panose="02020603050405020304" pitchFamily="18" charset="0"/>
                <a:cs typeface="Times New Roman" panose="02020603050405020304" pitchFamily="18" charset="0"/>
              </a:rPr>
              <a:t>EXISTING</a:t>
            </a:r>
            <a:r>
              <a:rPr sz="3200" spc="-70"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SYSTEM</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latin typeface="Times New Roman" panose="02020603050405020304" pitchFamily="18" charset="0"/>
                <a:cs typeface="Times New Roman" panose="02020603050405020304" pitchFamily="18" charset="0"/>
              </a:rPr>
              <a:pPr marL="38100">
                <a:lnSpc>
                  <a:spcPts val="1240"/>
                </a:lnSpc>
              </a:pPr>
              <a:t>5</a:t>
            </a:fld>
            <a:endParaRPr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5"/>
          </p:nvPr>
        </p:nvSpPr>
        <p:spPr>
          <a:xfrm>
            <a:off x="3935005" y="6377876"/>
            <a:ext cx="4876800" cy="276999"/>
          </a:xfrm>
        </p:spPr>
        <p:txBody>
          <a:bodyPr/>
          <a:lstStyle/>
          <a:p>
            <a:r>
              <a:rPr lang="en-US">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A133C4-0FFB-B4F6-FC4C-3A3A398E4689}"/>
              </a:ext>
            </a:extLst>
          </p:cNvPr>
          <p:cNvSpPr txBox="1"/>
          <p:nvPr/>
        </p:nvSpPr>
        <p:spPr>
          <a:xfrm>
            <a:off x="740495" y="1726460"/>
            <a:ext cx="10504354"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Existing system </a:t>
            </a:r>
            <a:r>
              <a:rPr lang="en-US" b="0" i="0" dirty="0">
                <a:effectLst/>
                <a:latin typeface="Times New Roman" panose="02020603050405020304" pitchFamily="18" charset="0"/>
                <a:ea typeface="Cambria" panose="02040503050406030204" pitchFamily="18" charset="0"/>
                <a:cs typeface="Times New Roman" panose="02020603050405020304" pitchFamily="18" charset="0"/>
              </a:rPr>
              <a:t>depended on a system called numerical weather prediction </a:t>
            </a:r>
            <a:r>
              <a:rPr lang="en-US" dirty="0">
                <a:latin typeface="Times New Roman" panose="02020603050405020304" pitchFamily="18" charset="0"/>
                <a:ea typeface="Cambria" panose="02040503050406030204" pitchFamily="18" charset="0"/>
                <a:cs typeface="Times New Roman" panose="02020603050405020304" pitchFamily="18" charset="0"/>
              </a:rPr>
              <a:t>.</a:t>
            </a:r>
            <a:r>
              <a:rPr lang="en-US" b="0" i="0" dirty="0">
                <a:effectLst/>
                <a:latin typeface="Times New Roman" panose="02020603050405020304" pitchFamily="18" charset="0"/>
                <a:ea typeface="Cambria" panose="02040503050406030204" pitchFamily="18" charset="0"/>
                <a:cs typeface="Times New Roman" panose="02020603050405020304" pitchFamily="18" charset="0"/>
              </a:rPr>
              <a:t> That method uses “the latest weather observations alongside a mathematical computer model of the atmosphere” to make forecasts.</a:t>
            </a:r>
          </a:p>
          <a:p>
            <a:pPr algn="just"/>
            <a:endParaRPr lang="en-US" b="0" i="0" dirty="0">
              <a:effectLst/>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If we observe the previous existing projects of precipitation predictions they had considered the data-sets which belongs to the average precipitation of months based on year-wise data. </a:t>
            </a:r>
          </a:p>
          <a:p>
            <a:pPr algn="just"/>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They had predicted the average precipitation of upcoming months and they faced few errors like RMSE , MSE .</a:t>
            </a:r>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445C9C84-342C-0187-E50F-885FC11087F4}"/>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51715" y="0"/>
            <a:ext cx="1103015" cy="1224480"/>
          </a:xfrm>
          <a:prstGeom prst="rect">
            <a:avLst/>
          </a:prstGeom>
        </p:spPr>
      </p:pic>
      <p:sp>
        <p:nvSpPr>
          <p:cNvPr id="3" name="object 3"/>
          <p:cNvSpPr txBox="1">
            <a:spLocks noGrp="1"/>
          </p:cNvSpPr>
          <p:nvPr>
            <p:ph type="title"/>
          </p:nvPr>
        </p:nvSpPr>
        <p:spPr>
          <a:xfrm>
            <a:off x="3064800" y="294740"/>
            <a:ext cx="5252759" cy="505267"/>
          </a:xfrm>
          <a:prstGeom prst="rect">
            <a:avLst/>
          </a:prstGeom>
        </p:spPr>
        <p:txBody>
          <a:bodyPr vert="horz" wrap="square" lIns="0" tIns="12700" rIns="0" bIns="0" rtlCol="0">
            <a:spAutoFit/>
          </a:bodyPr>
          <a:lstStyle/>
          <a:p>
            <a:pPr marL="12700">
              <a:spcBef>
                <a:spcPts val="100"/>
              </a:spcBef>
            </a:pPr>
            <a:r>
              <a:rPr sz="3200" spc="-10" dirty="0">
                <a:latin typeface="Times New Roman" panose="02020603050405020304" pitchFamily="18" charset="0"/>
                <a:cs typeface="Times New Roman" panose="02020603050405020304" pitchFamily="18" charset="0"/>
              </a:rPr>
              <a:t>PROBLEM</a:t>
            </a:r>
            <a:r>
              <a:rPr sz="3200" spc="-75" dirty="0">
                <a:latin typeface="Times New Roman" panose="02020603050405020304" pitchFamily="18" charset="0"/>
                <a:cs typeface="Times New Roman" panose="02020603050405020304" pitchFamily="18" charset="0"/>
              </a:rPr>
              <a:t> </a:t>
            </a:r>
            <a:r>
              <a:rPr sz="3200" spc="-80" dirty="0">
                <a:latin typeface="Times New Roman" panose="02020603050405020304" pitchFamily="18" charset="0"/>
                <a:cs typeface="Times New Roman" panose="02020603050405020304" pitchFamily="18" charset="0"/>
              </a:rPr>
              <a:t>STATEMENT</a:t>
            </a:r>
          </a:p>
        </p:txBody>
      </p:sp>
      <p:sp>
        <p:nvSpPr>
          <p:cNvPr id="6" name="object 6"/>
          <p:cNvSpPr txBox="1">
            <a:spLocks noGrp="1"/>
          </p:cNvSpPr>
          <p:nvPr>
            <p:ph type="sldNum" sz="quarter" idx="7"/>
          </p:nvPr>
        </p:nvSpPr>
        <p:spPr>
          <a:xfrm>
            <a:off x="10538828" y="6466763"/>
            <a:ext cx="343161" cy="156068"/>
          </a:xfrm>
          <a:prstGeom prst="rect">
            <a:avLst/>
          </a:prstGeom>
        </p:spPr>
        <p:txBody>
          <a:bodyPr vert="horz" wrap="square" lIns="0" tIns="0" rIns="0" bIns="0" rtlCol="0">
            <a:spAutoFit/>
          </a:bodyPr>
          <a:lstStyle/>
          <a:p>
            <a:pPr marL="38100">
              <a:lnSpc>
                <a:spcPts val="1240"/>
              </a:lnSpc>
            </a:pPr>
            <a:fld id="{81D60167-4931-47E6-BA6A-407CBD079E47}" type="slidenum">
              <a:rPr dirty="0">
                <a:latin typeface="Times New Roman" panose="02020603050405020304" pitchFamily="18" charset="0"/>
                <a:cs typeface="Times New Roman" panose="02020603050405020304" pitchFamily="18" charset="0"/>
              </a:rPr>
              <a:pPr marL="38100">
                <a:lnSpc>
                  <a:spcPts val="1240"/>
                </a:lnSpc>
              </a:pPr>
              <a:t>6</a:t>
            </a:fld>
            <a:endParaRPr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5"/>
          </p:nvPr>
        </p:nvSpPr>
        <p:spPr>
          <a:xfrm>
            <a:off x="3211059" y="6340578"/>
            <a:ext cx="5430231" cy="276999"/>
          </a:xfrm>
        </p:spPr>
        <p:txBody>
          <a:bodyPr/>
          <a:lstStyle/>
          <a:p>
            <a:r>
              <a:rPr lang="en-US">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F662C91-2419-FCB1-E0BD-9AF28F6F2220}"/>
              </a:ext>
            </a:extLst>
          </p:cNvPr>
          <p:cNvSpPr txBox="1"/>
          <p:nvPr/>
        </p:nvSpPr>
        <p:spPr>
          <a:xfrm>
            <a:off x="58774" y="1828800"/>
            <a:ext cx="11734800" cy="2585323"/>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Precipitation prediction is a cause for natural disasters like flood and drought which are encountered by people across the globe every year. Precipitation Prediction is the application of science and technology to predict the amount of Precipitation over a region.</a:t>
            </a:r>
          </a:p>
          <a:p>
            <a:pPr algn="just"/>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 It is important to exactly determine the Precipitation for effective use of water resources, crop productivity and pre-planning of water structures.</a:t>
            </a:r>
          </a:p>
          <a:p>
            <a:pPr algn="just"/>
            <a:endParaRPr lang="en-IN" dirty="0">
              <a:solidFill>
                <a:srgbClr val="21212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solidFill>
                <a:srgbClr val="21212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7">
            <a:extLst>
              <a:ext uri="{FF2B5EF4-FFF2-40B4-BE49-F238E27FC236}">
                <a16:creationId xmlns:a16="http://schemas.microsoft.com/office/drawing/2014/main" id="{222FCD02-F570-EE90-5DB2-ECCF60D080C2}"/>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5315" y="51145"/>
            <a:ext cx="5861369" cy="505267"/>
          </a:xfrm>
          <a:prstGeom prst="rect">
            <a:avLst/>
          </a:prstGeom>
        </p:spPr>
        <p:txBody>
          <a:bodyPr vert="horz" wrap="square" lIns="0" tIns="12700" rIns="0" bIns="0" rtlCol="0">
            <a:spAutoFit/>
          </a:bodyPr>
          <a:lstStyle/>
          <a:p>
            <a:pPr marL="12700" algn="ctr">
              <a:spcBef>
                <a:spcPts val="100"/>
              </a:spcBef>
            </a:pPr>
            <a:r>
              <a:rPr lang="en-IN" sz="2800" spc="-20" dirty="0">
                <a:latin typeface="Times New Roman" panose="02020603050405020304" pitchFamily="18" charset="0"/>
                <a:cs typeface="Times New Roman" panose="02020603050405020304" pitchFamily="18" charset="0"/>
              </a:rPr>
              <a:t>LITERATURE</a:t>
            </a:r>
            <a:r>
              <a:rPr lang="en-IN" sz="3200" spc="-20" dirty="0">
                <a:latin typeface="Times New Roman" panose="02020603050405020304" pitchFamily="18" charset="0"/>
                <a:cs typeface="Times New Roman" panose="02020603050405020304" pitchFamily="18" charset="0"/>
              </a:rPr>
              <a:t> SURVEY</a:t>
            </a:r>
            <a:endParaRPr sz="3200" spc="-25"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xfrm>
            <a:off x="10543311" y="6438375"/>
            <a:ext cx="396145" cy="156068"/>
          </a:xfrm>
          <a:prstGeom prst="rect">
            <a:avLst/>
          </a:prstGeom>
        </p:spPr>
        <p:txBody>
          <a:bodyPr vert="horz" wrap="square" lIns="0" tIns="0" rIns="0" bIns="0" rtlCol="0">
            <a:spAutoFit/>
          </a:bodyPr>
          <a:lstStyle/>
          <a:p>
            <a:pPr marL="38100">
              <a:lnSpc>
                <a:spcPts val="1240"/>
              </a:lnSpc>
            </a:pPr>
            <a:fld id="{81D60167-4931-47E6-BA6A-407CBD079E47}" type="slidenum">
              <a:rPr dirty="0">
                <a:latin typeface="Times New Roman" panose="02020603050405020304" pitchFamily="18" charset="0"/>
                <a:cs typeface="Times New Roman" panose="02020603050405020304" pitchFamily="18" charset="0"/>
              </a:rPr>
              <a:pPr marL="38100">
                <a:lnSpc>
                  <a:spcPts val="1240"/>
                </a:lnSpc>
              </a:pPr>
              <a:t>7</a:t>
            </a:fld>
            <a:endParaRPr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5"/>
          </p:nvPr>
        </p:nvSpPr>
        <p:spPr>
          <a:xfrm>
            <a:off x="3285018" y="6493997"/>
            <a:ext cx="6170721" cy="276999"/>
          </a:xfrm>
        </p:spPr>
        <p:txBody>
          <a:bodyPr/>
          <a:lstStyle/>
          <a:p>
            <a:r>
              <a:rPr lang="en-US">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93469741"/>
              </p:ext>
            </p:extLst>
          </p:nvPr>
        </p:nvGraphicFramePr>
        <p:xfrm>
          <a:off x="1524000" y="842557"/>
          <a:ext cx="9906000" cy="5673853"/>
        </p:xfrm>
        <a:graphic>
          <a:graphicData uri="http://schemas.openxmlformats.org/drawingml/2006/table">
            <a:tbl>
              <a:tblPr firstRow="1" bandRow="1">
                <a:tableStyleId>{5940675A-B579-460E-94D1-54222C63F5DA}</a:tableStyleId>
              </a:tblPr>
              <a:tblGrid>
                <a:gridCol w="655871">
                  <a:extLst>
                    <a:ext uri="{9D8B030D-6E8A-4147-A177-3AD203B41FA5}">
                      <a16:colId xmlns:a16="http://schemas.microsoft.com/office/drawing/2014/main" val="20000"/>
                    </a:ext>
                  </a:extLst>
                </a:gridCol>
                <a:gridCol w="2769229">
                  <a:extLst>
                    <a:ext uri="{9D8B030D-6E8A-4147-A177-3AD203B41FA5}">
                      <a16:colId xmlns:a16="http://schemas.microsoft.com/office/drawing/2014/main" val="20001"/>
                    </a:ext>
                  </a:extLst>
                </a:gridCol>
                <a:gridCol w="3716598">
                  <a:extLst>
                    <a:ext uri="{9D8B030D-6E8A-4147-A177-3AD203B41FA5}">
                      <a16:colId xmlns:a16="http://schemas.microsoft.com/office/drawing/2014/main" val="20002"/>
                    </a:ext>
                  </a:extLst>
                </a:gridCol>
                <a:gridCol w="2764302">
                  <a:extLst>
                    <a:ext uri="{9D8B030D-6E8A-4147-A177-3AD203B41FA5}">
                      <a16:colId xmlns:a16="http://schemas.microsoft.com/office/drawing/2014/main" val="20003"/>
                    </a:ext>
                  </a:extLst>
                </a:gridCol>
              </a:tblGrid>
              <a:tr h="645020">
                <a:tc>
                  <a:txBody>
                    <a:bodyPr/>
                    <a:lstStyle/>
                    <a:p>
                      <a:pPr algn="ctr"/>
                      <a:r>
                        <a:rPr lang="en-IN" b="1" dirty="0">
                          <a:latin typeface="Times New Roman" panose="02020603050405020304" pitchFamily="18" charset="0"/>
                          <a:ea typeface="Cambria" panose="02040503050406030204" pitchFamily="18" charset="0"/>
                          <a:cs typeface="Times New Roman" panose="02020603050405020304" pitchFamily="18" charset="0"/>
                        </a:rPr>
                        <a:t>S.No</a:t>
                      </a:r>
                    </a:p>
                  </a:txBody>
                  <a:tcPr/>
                </a:tc>
                <a:tc>
                  <a:txBody>
                    <a:bodyPr/>
                    <a:lstStyle/>
                    <a:p>
                      <a:pPr algn="ctr"/>
                      <a:r>
                        <a:rPr lang="en-IN" b="1" dirty="0">
                          <a:latin typeface="Times New Roman" panose="02020603050405020304" pitchFamily="18" charset="0"/>
                          <a:ea typeface="Cambria" panose="02040503050406030204" pitchFamily="18" charset="0"/>
                          <a:cs typeface="Times New Roman" panose="02020603050405020304" pitchFamily="18" charset="0"/>
                        </a:rPr>
                        <a:t>Title</a:t>
                      </a:r>
                      <a:r>
                        <a:rPr lang="en-IN" b="1" baseline="0" dirty="0">
                          <a:latin typeface="Times New Roman" panose="02020603050405020304" pitchFamily="18" charset="0"/>
                          <a:ea typeface="Cambria" panose="02040503050406030204" pitchFamily="18" charset="0"/>
                          <a:cs typeface="Times New Roman" panose="02020603050405020304" pitchFamily="18" charset="0"/>
                        </a:rPr>
                        <a:t> of the paper</a:t>
                      </a:r>
                      <a:endParaRPr lang="en-IN" b="1" dirty="0">
                        <a:latin typeface="Times New Roman" panose="02020603050405020304" pitchFamily="18" charset="0"/>
                        <a:ea typeface="Cambria" panose="020405030504060302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ea typeface="Cambria" panose="02040503050406030204" pitchFamily="18" charset="0"/>
                          <a:cs typeface="Times New Roman" panose="02020603050405020304" pitchFamily="18" charset="0"/>
                        </a:rPr>
                        <a:t>Author(s) &amp;</a:t>
                      </a:r>
                      <a:r>
                        <a:rPr lang="en-IN" b="1" baseline="0" dirty="0">
                          <a:latin typeface="Times New Roman" panose="02020603050405020304" pitchFamily="18" charset="0"/>
                          <a:ea typeface="Cambria" panose="02040503050406030204" pitchFamily="18" charset="0"/>
                          <a:cs typeface="Times New Roman" panose="02020603050405020304" pitchFamily="18" charset="0"/>
                        </a:rPr>
                        <a:t> Journal Details</a:t>
                      </a:r>
                      <a:endParaRPr lang="en-IN" b="1" dirty="0">
                        <a:latin typeface="Times New Roman" panose="02020603050405020304" pitchFamily="18" charset="0"/>
                        <a:ea typeface="Cambria" panose="020405030504060302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ea typeface="Cambria" panose="02040503050406030204" pitchFamily="18" charset="0"/>
                          <a:cs typeface="Times New Roman" panose="02020603050405020304" pitchFamily="18" charset="0"/>
                        </a:rPr>
                        <a:t>Description/</a:t>
                      </a:r>
                    </a:p>
                    <a:p>
                      <a:pPr algn="ctr"/>
                      <a:r>
                        <a:rPr lang="en-IN" b="1" dirty="0">
                          <a:latin typeface="Times New Roman" panose="02020603050405020304" pitchFamily="18" charset="0"/>
                          <a:ea typeface="Cambria" panose="02040503050406030204" pitchFamily="18" charset="0"/>
                          <a:cs typeface="Times New Roman" panose="02020603050405020304" pitchFamily="18" charset="0"/>
                        </a:rPr>
                        <a:t>Interpretation</a:t>
                      </a:r>
                    </a:p>
                  </a:txBody>
                  <a:tcPr/>
                </a:tc>
                <a:extLst>
                  <a:ext uri="{0D108BD9-81ED-4DB2-BD59-A6C34878D82A}">
                    <a16:rowId xmlns:a16="http://schemas.microsoft.com/office/drawing/2014/main" val="10000"/>
                  </a:ext>
                </a:extLst>
              </a:tr>
              <a:tr h="1919006">
                <a:tc>
                  <a:txBody>
                    <a:bodyPr/>
                    <a:lstStyle/>
                    <a:p>
                      <a:r>
                        <a:rPr lang="en-IN" dirty="0">
                          <a:latin typeface="Cambria" panose="02040503050406030204" pitchFamily="18" charset="0"/>
                          <a:ea typeface="Cambria" panose="02040503050406030204" pitchFamily="18" charset="0"/>
                        </a:rPr>
                        <a:t>1.</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ea typeface="Cambria" panose="02040503050406030204" pitchFamily="18" charset="0"/>
                          <a:cs typeface="Times New Roman" panose="02020603050405020304" pitchFamily="18" charset="0"/>
                        </a:rPr>
                        <a:t>Support vector machine regressor</a:t>
                      </a:r>
                      <a:endParaRPr lang="en-IN" sz="1400" dirty="0">
                        <a:latin typeface="Times New Roman" panose="02020603050405020304" pitchFamily="18" charset="0"/>
                        <a:ea typeface="Cambria" panose="02040503050406030204" pitchFamily="18" charset="0"/>
                        <a:cs typeface="Times New Roman" panose="02020603050405020304" pitchFamily="18" charset="0"/>
                      </a:endParaRPr>
                    </a:p>
                  </a:txBody>
                  <a:tcPr/>
                </a:tc>
                <a:tc>
                  <a:txBody>
                    <a:bodyPr/>
                    <a:lstStyle/>
                    <a:p>
                      <a:r>
                        <a:rPr lang="en-IN" sz="1400" b="0" i="0" dirty="0">
                          <a:solidFill>
                            <a:schemeClr val="tx1"/>
                          </a:solidFill>
                          <a:effectLst/>
                          <a:latin typeface="Times New Roman" panose="02020603050405020304" pitchFamily="18" charset="0"/>
                          <a:ea typeface="+mn-ea"/>
                          <a:cs typeface="Times New Roman" panose="02020603050405020304" pitchFamily="18" charset="0"/>
                        </a:rPr>
                        <a:t>Debasish Basak, Srimanta Pal, Dipak Chandra Patranabis</a:t>
                      </a:r>
                    </a:p>
                    <a:p>
                      <a:pPr marL="0" marR="0" lvl="0" indent="0" algn="just" defTabSz="914400" eaLnBrk="1" fontAlgn="auto" latinLnBrk="0" hangingPunct="1">
                        <a:lnSpc>
                          <a:spcPct val="100000"/>
                        </a:lnSpc>
                        <a:spcBef>
                          <a:spcPts val="0"/>
                        </a:spcBef>
                        <a:spcAft>
                          <a:spcPts val="0"/>
                        </a:spcAft>
                        <a:buClrTx/>
                        <a:buSzTx/>
                        <a:buFontTx/>
                        <a:buNone/>
                        <a:tabLst/>
                        <a:defRPr/>
                      </a:pPr>
                      <a:endParaRPr lang="en-IN" sz="1400" i="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a:tc>
                <a:tc>
                  <a:txBody>
                    <a:bodyPr/>
                    <a:lstStyle/>
                    <a:p>
                      <a:pPr algn="just"/>
                      <a:r>
                        <a:rPr lang="en-US" sz="1400" b="0" i="0" dirty="0">
                          <a:solidFill>
                            <a:schemeClr val="tx1"/>
                          </a:solidFill>
                          <a:effectLst/>
                          <a:latin typeface="Times New Roman" panose="02020603050405020304" pitchFamily="18" charset="0"/>
                          <a:ea typeface="+mn-ea"/>
                          <a:cs typeface="Times New Roman" panose="02020603050405020304" pitchFamily="18" charset="0"/>
                        </a:rPr>
                        <a:t>Support Vector Regression is a supervised learning algorithm that is used to predict discrete values. The basic idea behind SVR is to find the best fit line. In SVR, the best fit line is the hyperplane that has the maximum number of points.</a:t>
                      </a:r>
                      <a:endParaRPr lang="en-IN" sz="1400" dirty="0">
                        <a:latin typeface="Times New Roman" panose="020206030504050203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812198">
                <a:tc>
                  <a:txBody>
                    <a:bodyPr/>
                    <a:lstStyle/>
                    <a:p>
                      <a:r>
                        <a:rPr lang="en-IN" dirty="0">
                          <a:latin typeface="Cambria" panose="02040503050406030204" pitchFamily="18" charset="0"/>
                          <a:ea typeface="Cambria" panose="02040503050406030204" pitchFamily="18" charset="0"/>
                        </a:rPr>
                        <a:t>2.</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ea typeface="Cambria" panose="02040503050406030204" pitchFamily="18" charset="0"/>
                          <a:cs typeface="Times New Roman" panose="02020603050405020304" pitchFamily="18" charset="0"/>
                        </a:rPr>
                        <a:t>Rainfall prediction using Extreme Gradient Boosting- Catboost</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ea typeface="Cambria" panose="02040503050406030204" pitchFamily="18" charset="0"/>
                          <a:cs typeface="Times New Roman" panose="02020603050405020304" pitchFamily="18" charset="0"/>
                        </a:rPr>
                        <a:t>M T Anwar1, E Winarno1, W Hadikurniawati1 and M Novita2</a:t>
                      </a:r>
                    </a:p>
                  </a:txBody>
                  <a:tcPr/>
                </a:tc>
                <a:tc>
                  <a:txBody>
                    <a:bodyPr/>
                    <a:lstStyle/>
                    <a:p>
                      <a:pPr algn="just"/>
                      <a:r>
                        <a:rPr lang="en-US" sz="1400" b="1" i="0" dirty="0">
                          <a:solidFill>
                            <a:schemeClr val="tx1"/>
                          </a:solidFill>
                          <a:effectLst/>
                          <a:latin typeface="Times New Roman" panose="02020603050405020304" pitchFamily="18" charset="0"/>
                          <a:ea typeface="+mn-ea"/>
                          <a:cs typeface="Times New Roman" panose="02020603050405020304" pitchFamily="18" charset="0"/>
                        </a:rPr>
                        <a:t>CatBoost</a:t>
                      </a:r>
                      <a:r>
                        <a:rPr lang="en-US" sz="1400" b="0" i="0" dirty="0">
                          <a:solidFill>
                            <a:schemeClr val="tx1"/>
                          </a:solidFill>
                          <a:effectLst/>
                          <a:latin typeface="Times New Roman" panose="02020603050405020304" pitchFamily="18" charset="0"/>
                          <a:ea typeface="+mn-ea"/>
                          <a:cs typeface="Times New Roman" panose="02020603050405020304" pitchFamily="18" charset="0"/>
                        </a:rPr>
                        <a:t> or Categorical Boosting is an open-source boosting library developed by Yandex. In addition to regression and classification, CatBoost can be used in ranking, recommendation systems, forecasting and even personal assistants.</a:t>
                      </a:r>
                      <a:endParaRPr lang="en-IN" sz="1400" dirty="0">
                        <a:latin typeface="Times New Roman" panose="020206030504050203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297629">
                <a:tc>
                  <a:txBody>
                    <a:bodyPr/>
                    <a:lstStyle/>
                    <a:p>
                      <a:r>
                        <a:rPr lang="en-IN" dirty="0">
                          <a:latin typeface="Cambria" panose="02040503050406030204" pitchFamily="18" charset="0"/>
                          <a:ea typeface="Cambria" panose="02040503050406030204" pitchFamily="18" charset="0"/>
                        </a:rPr>
                        <a:t>3.</a:t>
                      </a:r>
                    </a:p>
                  </a:txBody>
                  <a:tcPr/>
                </a:tc>
                <a:tc>
                  <a:txBody>
                    <a:bodyPr/>
                    <a:lstStyle/>
                    <a:p>
                      <a:pPr algn="just"/>
                      <a:r>
                        <a:rPr lang="en-US" sz="1400" dirty="0">
                          <a:latin typeface="Times New Roman" panose="02020603050405020304" pitchFamily="18" charset="0"/>
                          <a:ea typeface="Cambria" panose="02040503050406030204" pitchFamily="18" charset="0"/>
                          <a:cs typeface="Times New Roman" panose="02020603050405020304" pitchFamily="18" charset="0"/>
                        </a:rPr>
                        <a:t>Weather prediction using Random forest machine learning</a:t>
                      </a:r>
                    </a:p>
                    <a:p>
                      <a:pPr algn="just"/>
                      <a:r>
                        <a:rPr lang="en-US" sz="1400" dirty="0">
                          <a:latin typeface="Times New Roman" panose="02020603050405020304" pitchFamily="18" charset="0"/>
                          <a:ea typeface="Cambria" panose="02040503050406030204" pitchFamily="18" charset="0"/>
                          <a:cs typeface="Times New Roman" panose="02020603050405020304" pitchFamily="18" charset="0"/>
                        </a:rPr>
                        <a:t>Model</a:t>
                      </a:r>
                      <a:endParaRPr lang="en-IN" sz="1400" dirty="0">
                        <a:latin typeface="Times New Roman" panose="02020603050405020304" pitchFamily="18" charset="0"/>
                        <a:ea typeface="Cambria" panose="02040503050406030204" pitchFamily="18" charset="0"/>
                        <a:cs typeface="Times New Roman" panose="02020603050405020304" pitchFamily="18" charset="0"/>
                      </a:endParaRPr>
                    </a:p>
                  </a:txBody>
                  <a:tcPr/>
                </a:tc>
                <a:tc>
                  <a:txBody>
                    <a:bodyPr/>
                    <a:lstStyle/>
                    <a:p>
                      <a:pPr algn="just"/>
                      <a:r>
                        <a:rPr lang="en-IN" sz="1400" u="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 Meenal1, </a:t>
                      </a:r>
                      <a:r>
                        <a:rPr lang="en-IN" sz="1400" u="none"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Prawin</a:t>
                      </a:r>
                      <a:r>
                        <a:rPr lang="en-IN" sz="1400" u="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Angel Michael2, D. Pamela3, E. Rajasekaran4</a:t>
                      </a:r>
                    </a:p>
                  </a:txBody>
                  <a:tcPr/>
                </a:tc>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ea typeface="Cambria" panose="02040503050406030204" pitchFamily="18" charset="0"/>
                          <a:cs typeface="Times New Roman" panose="02020603050405020304" pitchFamily="18" charset="0"/>
                        </a:rPr>
                        <a:t> This study neglects the need for an expensive measuring instrument in</a:t>
                      </a:r>
                    </a:p>
                    <a:p>
                      <a:pPr marL="0" marR="0" lvl="0" indent="0" algn="just"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ea typeface="Cambria" panose="02040503050406030204" pitchFamily="18" charset="0"/>
                          <a:cs typeface="Times New Roman" panose="02020603050405020304" pitchFamily="18" charset="0"/>
                        </a:rPr>
                        <a:t>all potential locations to acquire the solar radiation and wind speed data.</a:t>
                      </a:r>
                      <a:endParaRPr lang="en-IN" sz="1400" dirty="0">
                        <a:latin typeface="Times New Roman" panose="020206030504050203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3" name="Date Placeholder 7">
            <a:extLst>
              <a:ext uri="{FF2B5EF4-FFF2-40B4-BE49-F238E27FC236}">
                <a16:creationId xmlns:a16="http://schemas.microsoft.com/office/drawing/2014/main" id="{65E21DE1-3CBC-0669-5B6C-9F01900EA710}"/>
              </a:ext>
            </a:extLst>
          </p:cNvPr>
          <p:cNvSpPr>
            <a:spLocks noGrp="1"/>
          </p:cNvSpPr>
          <p:nvPr>
            <p:ph type="dt" sz="half" idx="6"/>
          </p:nvPr>
        </p:nvSpPr>
        <p:spPr>
          <a:xfrm>
            <a:off x="100903" y="6516409"/>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4208" y="12700"/>
            <a:ext cx="990599" cy="1224480"/>
          </a:xfrm>
          <a:prstGeom prst="rect">
            <a:avLst/>
          </a:prstGeom>
        </p:spPr>
      </p:pic>
      <p:sp>
        <p:nvSpPr>
          <p:cNvPr id="3" name="object 3"/>
          <p:cNvSpPr txBox="1">
            <a:spLocks noGrp="1"/>
          </p:cNvSpPr>
          <p:nvPr>
            <p:ph type="title"/>
          </p:nvPr>
        </p:nvSpPr>
        <p:spPr>
          <a:xfrm>
            <a:off x="4035425" y="294740"/>
            <a:ext cx="4121150" cy="505267"/>
          </a:xfrm>
          <a:prstGeom prst="rect">
            <a:avLst/>
          </a:prstGeom>
        </p:spPr>
        <p:txBody>
          <a:bodyPr vert="horz" wrap="square" lIns="0" tIns="12700" rIns="0" bIns="0" rtlCol="0">
            <a:spAutoFit/>
          </a:bodyPr>
          <a:lstStyle/>
          <a:p>
            <a:pPr marL="12700">
              <a:spcBef>
                <a:spcPts val="100"/>
              </a:spcBef>
            </a:pPr>
            <a:r>
              <a:rPr sz="3200" spc="-10" dirty="0">
                <a:latin typeface="Times New Roman" panose="02020603050405020304" pitchFamily="18" charset="0"/>
                <a:cs typeface="Times New Roman" panose="02020603050405020304" pitchFamily="18" charset="0"/>
              </a:rPr>
              <a:t>PROPOSED</a:t>
            </a:r>
            <a:r>
              <a:rPr sz="3200" spc="-70" dirty="0">
                <a:latin typeface="Times New Roman" panose="02020603050405020304" pitchFamily="18" charset="0"/>
                <a:cs typeface="Times New Roman" panose="02020603050405020304" pitchFamily="18" charset="0"/>
              </a:rPr>
              <a:t> </a:t>
            </a:r>
            <a:r>
              <a:rPr sz="3200" spc="-35" dirty="0">
                <a:latin typeface="Times New Roman" panose="02020603050405020304" pitchFamily="18" charset="0"/>
                <a:cs typeface="Times New Roman" panose="02020603050405020304" pitchFamily="18" charset="0"/>
              </a:rPr>
              <a:t>SYSTEM</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latin typeface="Times New Roman" panose="02020603050405020304" pitchFamily="18" charset="0"/>
                <a:cs typeface="Times New Roman" panose="02020603050405020304" pitchFamily="18" charset="0"/>
              </a:rPr>
              <a:pPr marL="38100">
                <a:lnSpc>
                  <a:spcPts val="1240"/>
                </a:lnSpc>
              </a:pPr>
              <a:t>8</a:t>
            </a:fld>
            <a:endParaRPr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5"/>
          </p:nvPr>
        </p:nvSpPr>
        <p:spPr>
          <a:xfrm>
            <a:off x="3997489" y="6357621"/>
            <a:ext cx="4800600" cy="276999"/>
          </a:xfrm>
        </p:spPr>
        <p:txBody>
          <a:bodyPr/>
          <a:lstStyle/>
          <a:p>
            <a:r>
              <a:rPr lang="en-US">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C61266F-6A31-9C4D-CC1B-56BE1BD5EF86}"/>
              </a:ext>
            </a:extLst>
          </p:cNvPr>
          <p:cNvSpPr txBox="1"/>
          <p:nvPr/>
        </p:nvSpPr>
        <p:spPr>
          <a:xfrm>
            <a:off x="1023964" y="1984661"/>
            <a:ext cx="10291422"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In this project by considering the Austin weather dataset, predicted average rainfall based on the climatic parameters like Humidity, Dew Point, Sea Level Pressure, Visibility Miles and Precipitation Inches. By using this, we can predict average Rainfall with more accuracy compared to other algorithms.</a:t>
            </a:r>
          </a:p>
          <a:p>
            <a:pPr algn="just"/>
            <a:endParaRPr lang="en-IN" dirty="0">
              <a:solidFill>
                <a:srgbClr val="212121"/>
              </a:solidFill>
              <a:effectLst/>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212121"/>
                </a:solidFill>
                <a:effectLst/>
                <a:latin typeface="Times New Roman" panose="02020603050405020304" pitchFamily="18" charset="0"/>
                <a:ea typeface="Cambria" panose="02040503050406030204" pitchFamily="18" charset="0"/>
                <a:cs typeface="Times New Roman" panose="02020603050405020304" pitchFamily="18" charset="0"/>
              </a:rPr>
              <a:t>Several techniques such as </a:t>
            </a:r>
            <a:r>
              <a:rPr lang="en-IN" dirty="0">
                <a:solidFill>
                  <a:srgbClr val="212121"/>
                </a:solidFill>
                <a:latin typeface="Times New Roman" panose="02020603050405020304" pitchFamily="18" charset="0"/>
                <a:ea typeface="Cambria" panose="02040503050406030204" pitchFamily="18" charset="0"/>
                <a:cs typeface="Times New Roman" panose="02020603050405020304" pitchFamily="18" charset="0"/>
              </a:rPr>
              <a:t>linear Random forest</a:t>
            </a:r>
            <a:r>
              <a:rPr lang="en-IN" dirty="0">
                <a:solidFill>
                  <a:srgbClr val="212121"/>
                </a:solidFill>
                <a:effectLst/>
                <a:latin typeface="Times New Roman" panose="02020603050405020304" pitchFamily="18" charset="0"/>
                <a:ea typeface="Cambria" panose="02040503050406030204" pitchFamily="18" charset="0"/>
                <a:cs typeface="Times New Roman" panose="02020603050405020304" pitchFamily="18" charset="0"/>
              </a:rPr>
              <a:t>, cat boost models and SVR have </a:t>
            </a:r>
            <a:r>
              <a:rPr lang="en-IN" dirty="0">
                <a:solidFill>
                  <a:srgbClr val="212121"/>
                </a:solidFill>
                <a:latin typeface="Times New Roman" panose="02020603050405020304" pitchFamily="18" charset="0"/>
                <a:ea typeface="Cambria" panose="02040503050406030204" pitchFamily="18" charset="0"/>
                <a:cs typeface="Times New Roman" panose="02020603050405020304" pitchFamily="18" charset="0"/>
              </a:rPr>
              <a:t>to be</a:t>
            </a:r>
            <a:r>
              <a:rPr lang="en-IN" dirty="0">
                <a:solidFill>
                  <a:srgbClr val="212121"/>
                </a:solidFill>
                <a:effectLst/>
                <a:latin typeface="Times New Roman" panose="02020603050405020304" pitchFamily="18" charset="0"/>
                <a:ea typeface="Cambria" panose="02040503050406030204" pitchFamily="18" charset="0"/>
                <a:cs typeface="Times New Roman" panose="02020603050405020304" pitchFamily="18" charset="0"/>
              </a:rPr>
              <a:t> employed to identify the best parameters for </a:t>
            </a:r>
            <a:r>
              <a:rPr lang="en-IN" dirty="0">
                <a:solidFill>
                  <a:srgbClr val="212121"/>
                </a:solidFill>
                <a:latin typeface="Times New Roman" panose="02020603050405020304" pitchFamily="18" charset="0"/>
                <a:ea typeface="Cambria" panose="02040503050406030204" pitchFamily="18" charset="0"/>
                <a:cs typeface="Times New Roman" panose="02020603050405020304" pitchFamily="18" charset="0"/>
              </a:rPr>
              <a:t>precipitation </a:t>
            </a:r>
            <a:r>
              <a:rPr lang="en-IN" dirty="0">
                <a:solidFill>
                  <a:srgbClr val="212121"/>
                </a:solidFill>
                <a:effectLst/>
                <a:latin typeface="Times New Roman" panose="02020603050405020304" pitchFamily="18" charset="0"/>
                <a:ea typeface="Cambria" panose="02040503050406030204" pitchFamily="18" charset="0"/>
                <a:cs typeface="Times New Roman" panose="02020603050405020304" pitchFamily="18" charset="0"/>
              </a:rPr>
              <a:t>prediction.</a:t>
            </a:r>
          </a:p>
          <a:p>
            <a:endParaRPr lang="en-US" sz="1800" kern="1200" dirty="0">
              <a:solidFill>
                <a:schemeClr val="tx1"/>
              </a:solidFill>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643BF47B-85CB-47C2-744F-6059FE780EEB}"/>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24208" y="0"/>
            <a:ext cx="990599" cy="1224480"/>
          </a:xfrm>
          <a:prstGeom prst="rect">
            <a:avLst/>
          </a:prstGeom>
        </p:spPr>
      </p:pic>
      <p:sp>
        <p:nvSpPr>
          <p:cNvPr id="3" name="object 3"/>
          <p:cNvSpPr txBox="1">
            <a:spLocks noGrp="1"/>
          </p:cNvSpPr>
          <p:nvPr>
            <p:ph type="title"/>
          </p:nvPr>
        </p:nvSpPr>
        <p:spPr>
          <a:xfrm>
            <a:off x="3173730" y="294740"/>
            <a:ext cx="5844540" cy="505267"/>
          </a:xfrm>
          <a:prstGeom prst="rect">
            <a:avLst/>
          </a:prstGeom>
        </p:spPr>
        <p:txBody>
          <a:bodyPr vert="horz" wrap="square" lIns="0" tIns="12700" rIns="0" bIns="0" rtlCol="0">
            <a:spAutoFit/>
          </a:bodyPr>
          <a:lstStyle/>
          <a:p>
            <a:pPr marL="12700">
              <a:spcBef>
                <a:spcPts val="100"/>
              </a:spcBef>
            </a:pPr>
            <a:r>
              <a:rPr sz="3200" spc="-25" dirty="0">
                <a:latin typeface="Times New Roman" panose="02020603050405020304" pitchFamily="18" charset="0"/>
                <a:cs typeface="Times New Roman" panose="02020603050405020304" pitchFamily="18" charset="0"/>
              </a:rPr>
              <a:t>TOOLS</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AND</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TECHNOLOGIES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latin typeface="Times New Roman" panose="02020603050405020304" pitchFamily="18" charset="0"/>
                <a:cs typeface="Times New Roman" panose="02020603050405020304" pitchFamily="18" charset="0"/>
              </a:rPr>
              <a:pPr marL="38100">
                <a:lnSpc>
                  <a:spcPts val="1240"/>
                </a:lnSpc>
              </a:pPr>
              <a:t>9</a:t>
            </a:fld>
            <a:endParaRPr dirty="0">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5"/>
          </p:nvPr>
        </p:nvSpPr>
        <p:spPr>
          <a:xfrm>
            <a:off x="3927385" y="6353399"/>
            <a:ext cx="4892040" cy="276999"/>
          </a:xfrm>
        </p:spPr>
        <p:txBody>
          <a:bodyPr/>
          <a:lstStyle/>
          <a:p>
            <a:r>
              <a:rPr lang="en-US">
                <a:latin typeface="Times New Roman" panose="02020603050405020304" pitchFamily="18" charset="0"/>
                <a:cs typeface="Times New Roman" panose="02020603050405020304" pitchFamily="18" charset="0"/>
              </a:rPr>
              <a:t>Department of Computer Science and Engineering</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6A15115-43B2-43A1-9FEE-B6829AFFF547}"/>
              </a:ext>
            </a:extLst>
          </p:cNvPr>
          <p:cNvSpPr txBox="1"/>
          <p:nvPr/>
        </p:nvSpPr>
        <p:spPr>
          <a:xfrm>
            <a:off x="2286000" y="1676400"/>
            <a:ext cx="4191000" cy="1754326"/>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ea typeface="Cambria" panose="02040503050406030204" pitchFamily="18" charset="0"/>
                <a:cs typeface="Times New Roman" panose="02020603050405020304" pitchFamily="18" charset="0"/>
              </a:rPr>
              <a:t>Python3</a:t>
            </a:r>
          </a:p>
          <a:p>
            <a:pPr marL="285750" indent="-285750" algn="just">
              <a:buFont typeface="Arial" panose="020B0604020202020204" pitchFamily="34" charset="0"/>
              <a:buChar char="•"/>
            </a:pPr>
            <a:r>
              <a:rPr lang="en-IN" dirty="0">
                <a:latin typeface="Times New Roman" panose="02020603050405020304" pitchFamily="18" charset="0"/>
                <a:ea typeface="Cambria" panose="02040503050406030204" pitchFamily="18" charset="0"/>
                <a:cs typeface="Times New Roman" panose="02020603050405020304" pitchFamily="18" charset="0"/>
              </a:rPr>
              <a:t>Libraries</a:t>
            </a:r>
          </a:p>
          <a:p>
            <a:pPr marL="742950" lvl="1" indent="-285750" algn="just">
              <a:buFont typeface="Courier New" panose="02070309020205020404" pitchFamily="49" charset="0"/>
              <a:buChar char="o"/>
            </a:pPr>
            <a:r>
              <a:rPr lang="en-IN" dirty="0">
                <a:latin typeface="Times New Roman" panose="02020603050405020304" pitchFamily="18" charset="0"/>
                <a:ea typeface="Cambria" panose="02040503050406030204" pitchFamily="18" charset="0"/>
                <a:cs typeface="Times New Roman" panose="02020603050405020304" pitchFamily="18" charset="0"/>
              </a:rPr>
              <a:t>Pandas</a:t>
            </a:r>
          </a:p>
          <a:p>
            <a:pPr marL="742950" lvl="1" indent="-285750" algn="just">
              <a:buFont typeface="Courier New" panose="02070309020205020404" pitchFamily="49" charset="0"/>
              <a:buChar char="o"/>
            </a:pPr>
            <a:r>
              <a:rPr lang="en-IN" dirty="0">
                <a:latin typeface="Times New Roman" panose="02020603050405020304" pitchFamily="18" charset="0"/>
                <a:ea typeface="Cambria" panose="02040503050406030204" pitchFamily="18" charset="0"/>
                <a:cs typeface="Times New Roman" panose="02020603050405020304" pitchFamily="18" charset="0"/>
              </a:rPr>
              <a:t>NumPy</a:t>
            </a:r>
          </a:p>
          <a:p>
            <a:pPr marL="742950" lvl="1" indent="-285750" algn="just">
              <a:buFont typeface="Courier New" panose="02070309020205020404" pitchFamily="49" charset="0"/>
              <a:buChar char="o"/>
            </a:pPr>
            <a:r>
              <a:rPr lang="en-IN" dirty="0">
                <a:latin typeface="Times New Roman" panose="02020603050405020304" pitchFamily="18" charset="0"/>
                <a:ea typeface="Cambria" panose="02040503050406030204" pitchFamily="18" charset="0"/>
                <a:cs typeface="Times New Roman" panose="02020603050405020304" pitchFamily="18" charset="0"/>
              </a:rPr>
              <a:t>Matplotlib</a:t>
            </a:r>
          </a:p>
          <a:p>
            <a:pPr marL="742950" lvl="1" indent="-285750" algn="just">
              <a:buFont typeface="Courier New" panose="02070309020205020404" pitchFamily="49" charset="0"/>
              <a:buChar char="o"/>
            </a:pPr>
            <a:r>
              <a:rPr lang="en-IN" dirty="0">
                <a:latin typeface="Times New Roman" panose="02020603050405020304" pitchFamily="18" charset="0"/>
                <a:ea typeface="Cambria" panose="02040503050406030204" pitchFamily="18" charset="0"/>
                <a:cs typeface="Times New Roman" panose="02020603050405020304" pitchFamily="18" charset="0"/>
              </a:rPr>
              <a:t>Sklearn</a:t>
            </a:r>
          </a:p>
        </p:txBody>
      </p:sp>
      <p:sp>
        <p:nvSpPr>
          <p:cNvPr id="8" name="Date Placeholder 7">
            <a:extLst>
              <a:ext uri="{FF2B5EF4-FFF2-40B4-BE49-F238E27FC236}">
                <a16:creationId xmlns:a16="http://schemas.microsoft.com/office/drawing/2014/main" id="{6670B88C-874B-D57F-BF35-39877B21445E}"/>
              </a:ext>
            </a:extLst>
          </p:cNvPr>
          <p:cNvSpPr>
            <a:spLocks noGrp="1"/>
          </p:cNvSpPr>
          <p:nvPr>
            <p:ph type="dt" sz="half" idx="6"/>
          </p:nvPr>
        </p:nvSpPr>
        <p:spPr>
          <a:xfrm>
            <a:off x="706967" y="6466776"/>
            <a:ext cx="1013459" cy="156068"/>
          </a:xfrm>
        </p:spPr>
        <p:txBody>
          <a:bodyPr/>
          <a:lstStyle/>
          <a:p>
            <a:pPr marL="12700">
              <a:lnSpc>
                <a:spcPts val="1240"/>
              </a:lnSpc>
            </a:pPr>
            <a:r>
              <a:rPr lang="en-US" spc="-5" dirty="0">
                <a:latin typeface="Times New Roman" panose="02020603050405020304" pitchFamily="18" charset="0"/>
                <a:cs typeface="Times New Roman" panose="02020603050405020304" pitchFamily="18" charset="0"/>
              </a:rPr>
              <a:t>17/03/2023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1015</TotalTime>
  <Words>1732</Words>
  <Application>Microsoft Office PowerPoint</Application>
  <PresentationFormat>Widescreen</PresentationFormat>
  <Paragraphs>207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MT</vt:lpstr>
      <vt:lpstr>Calibri</vt:lpstr>
      <vt:lpstr>Cambria</vt:lpstr>
      <vt:lpstr>Courier New</vt:lpstr>
      <vt:lpstr>Times New Roman</vt:lpstr>
      <vt:lpstr>Office Theme</vt:lpstr>
      <vt:lpstr>     BVRIT HYDERABAD  College of Engineering for Women    Department of Computer Science and Engineering</vt:lpstr>
      <vt:lpstr>AGENDA</vt:lpstr>
      <vt:lpstr>INTRODUCTION</vt:lpstr>
      <vt:lpstr>INTRODUCTION cont..</vt:lpstr>
      <vt:lpstr>EXISTING SYSTEM</vt:lpstr>
      <vt:lpstr>PROBLEM STATEMENT</vt:lpstr>
      <vt:lpstr>LITERATURE SURVEY</vt:lpstr>
      <vt:lpstr>PROPOSED SYSTEM</vt:lpstr>
      <vt:lpstr>TOOLS AND TECHNOLOGIES</vt:lpstr>
      <vt:lpstr>ARCHITECTURE</vt:lpstr>
      <vt:lpstr>METHODOLOGY</vt:lpstr>
      <vt:lpstr>METHODOLOGY</vt:lpstr>
      <vt:lpstr>DATASET</vt:lpstr>
      <vt:lpstr>PowerPoint Presentation</vt:lpstr>
      <vt:lpstr>RESULT</vt:lpstr>
      <vt:lpstr>PowerPoint Presentation</vt:lpstr>
      <vt:lpstr>PowerPoint Presentation</vt:lpstr>
      <vt:lpstr>DEMO</vt:lpstr>
      <vt:lpstr>SOCIETAL IMPACT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LATEST PROJ PPT.pptx</dc:title>
  <dc:creator>Praveena</dc:creator>
  <cp:lastModifiedBy>APOORVA IYYAPU</cp:lastModifiedBy>
  <cp:revision>75</cp:revision>
  <dcterms:created xsi:type="dcterms:W3CDTF">2022-11-12T05:57:52Z</dcterms:created>
  <dcterms:modified xsi:type="dcterms:W3CDTF">2023-03-16T15:03:46Z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