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7" r:id="rId2"/>
    <p:sldId id="258" r:id="rId3"/>
    <p:sldId id="263" r:id="rId4"/>
    <p:sldId id="306" r:id="rId5"/>
    <p:sldId id="307" r:id="rId6"/>
    <p:sldId id="259" r:id="rId7"/>
    <p:sldId id="261" r:id="rId8"/>
    <p:sldId id="262" r:id="rId9"/>
    <p:sldId id="303" r:id="rId10"/>
    <p:sldId id="304" r:id="rId11"/>
    <p:sldId id="308" r:id="rId12"/>
    <p:sldId id="309" r:id="rId13"/>
    <p:sldId id="267" r:id="rId14"/>
    <p:sldId id="268" r:id="rId15"/>
    <p:sldId id="316" r:id="rId16"/>
    <p:sldId id="280" r:id="rId17"/>
    <p:sldId id="315" r:id="rId18"/>
    <p:sldId id="288" r:id="rId19"/>
    <p:sldId id="286" r:id="rId20"/>
    <p:sldId id="287" r:id="rId21"/>
    <p:sldId id="313" r:id="rId22"/>
    <p:sldId id="317" r:id="rId23"/>
    <p:sldId id="314" r:id="rId24"/>
    <p:sldId id="302"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8" autoAdjust="0"/>
    <p:restoredTop sz="94660"/>
  </p:normalViewPr>
  <p:slideViewPr>
    <p:cSldViewPr snapToGrid="0">
      <p:cViewPr varScale="1">
        <p:scale>
          <a:sx n="74" d="100"/>
          <a:sy n="74" d="100"/>
        </p:scale>
        <p:origin x="-56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326994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1659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16F39C-A39C-42F8-97FD-E4C90DD805C1}"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5956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4275268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6850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49425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784032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14534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323826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12418-344F-4B47-9063-41032845CAD2}" type="datetimeFigureOut">
              <a:rPr lang="en-US" smtClean="0"/>
              <a:pPr/>
              <a:t>2/8/2017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5395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109999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412418-344F-4B47-9063-41032845CAD2}" type="datetimeFigureOut">
              <a:rPr lang="en-US" smtClean="0"/>
              <a:pPr/>
              <a:t>2/8/2017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154061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412418-344F-4B47-9063-41032845CAD2}" type="datetimeFigureOut">
              <a:rPr lang="en-US" smtClean="0"/>
              <a:pPr/>
              <a:t>2/8/2017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223633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12418-344F-4B47-9063-41032845CAD2}" type="datetimeFigureOut">
              <a:rPr lang="en-US" smtClean="0"/>
              <a:pPr/>
              <a:t>2/8/2017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42382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427101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12418-344F-4B47-9063-41032845CAD2}" type="datetimeFigureOut">
              <a:rPr lang="en-US" smtClean="0"/>
              <a:pPr/>
              <a:t>2/8/2017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16F39C-A39C-42F8-97FD-E4C90DD805C1}" type="slidenum">
              <a:rPr lang="en-US" smtClean="0"/>
              <a:pPr/>
              <a:t>‹#›</a:t>
            </a:fld>
            <a:endParaRPr lang="en-US"/>
          </a:p>
        </p:txBody>
      </p:sp>
    </p:spTree>
    <p:extLst>
      <p:ext uri="{BB962C8B-B14F-4D97-AF65-F5344CB8AC3E}">
        <p14:creationId xmlns:p14="http://schemas.microsoft.com/office/powerpoint/2010/main" val="388113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412418-344F-4B47-9063-41032845CAD2}" type="datetimeFigureOut">
              <a:rPr lang="en-US" smtClean="0"/>
              <a:pPr/>
              <a:t>2/8/2017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16F39C-A39C-42F8-97FD-E4C90DD805C1}" type="slidenum">
              <a:rPr lang="en-US" smtClean="0"/>
              <a:pPr/>
              <a:t>‹#›</a:t>
            </a:fld>
            <a:endParaRPr lang="en-US"/>
          </a:p>
        </p:txBody>
      </p:sp>
    </p:spTree>
    <p:extLst>
      <p:ext uri="{BB962C8B-B14F-4D97-AF65-F5344CB8AC3E}">
        <p14:creationId xmlns:p14="http://schemas.microsoft.com/office/powerpoint/2010/main" val="2339993430"/>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2212" y="860612"/>
            <a:ext cx="8492394" cy="707886"/>
          </a:xfrm>
          <a:prstGeom prst="rect">
            <a:avLst/>
          </a:prstGeom>
          <a:noFill/>
        </p:spPr>
        <p:txBody>
          <a:bodyPr wrap="square" rtlCol="0">
            <a:spAutoFit/>
          </a:bodyPr>
          <a:lstStyle/>
          <a:p>
            <a:r>
              <a:rPr lang="en-US" sz="4000" b="1" i="1" dirty="0" smtClean="0">
                <a:solidFill>
                  <a:srgbClr val="002060"/>
                </a:solidFill>
                <a:latin typeface="Comic Sans MS" pitchFamily="66" charset="0"/>
              </a:rPr>
              <a:t>SHIP RESERVATION SYSTEM</a:t>
            </a:r>
            <a:endParaRPr lang="en-US" sz="4000" b="1" i="1" dirty="0">
              <a:solidFill>
                <a:srgbClr val="002060"/>
              </a:solidFill>
              <a:latin typeface="Comic Sans MS" pitchFamily="66" charset="0"/>
            </a:endParaRPr>
          </a:p>
        </p:txBody>
      </p:sp>
      <p:sp>
        <p:nvSpPr>
          <p:cNvPr id="5" name="Rectangle 4"/>
          <p:cNvSpPr/>
          <p:nvPr/>
        </p:nvSpPr>
        <p:spPr>
          <a:xfrm>
            <a:off x="4702629" y="3128527"/>
            <a:ext cx="7158445" cy="707886"/>
          </a:xfrm>
          <a:prstGeom prst="rect">
            <a:avLst/>
          </a:prstGeom>
        </p:spPr>
        <p:txBody>
          <a:bodyPr wrap="square">
            <a:spAutoFit/>
          </a:bodyPr>
          <a:lstStyle/>
          <a:p>
            <a:r>
              <a:rPr lang="en-US" sz="4000" b="1" dirty="0" smtClean="0">
                <a:solidFill>
                  <a:srgbClr val="002060"/>
                </a:solidFill>
                <a:latin typeface="Comic Sans MS" pitchFamily="66" charset="0"/>
              </a:rPr>
              <a:t>XYZ  SEA TRAVELS LTD.</a:t>
            </a:r>
            <a:endParaRPr lang="en-US" sz="4000" dirty="0">
              <a:solidFill>
                <a:srgbClr val="002060"/>
              </a:solidFill>
              <a:latin typeface="Comic Sans MS" pitchFamily="66" charset="0"/>
            </a:endParaRPr>
          </a:p>
        </p:txBody>
      </p:sp>
      <p:sp>
        <p:nvSpPr>
          <p:cNvPr id="7" name="TextBox 6"/>
          <p:cNvSpPr txBox="1"/>
          <p:nvPr/>
        </p:nvSpPr>
        <p:spPr>
          <a:xfrm>
            <a:off x="5264331" y="4657778"/>
            <a:ext cx="5943600" cy="646331"/>
          </a:xfrm>
          <a:prstGeom prst="rect">
            <a:avLst/>
          </a:prstGeom>
          <a:noFill/>
        </p:spPr>
        <p:txBody>
          <a:bodyPr wrap="square" rtlCol="0">
            <a:spAutoFit/>
          </a:bodyPr>
          <a:lstStyle/>
          <a:p>
            <a:r>
              <a:rPr lang="en-US" b="1" dirty="0" smtClean="0">
                <a:solidFill>
                  <a:srgbClr val="002060"/>
                </a:solidFill>
                <a:latin typeface="Comic Sans MS" pitchFamily="66" charset="0"/>
              </a:rPr>
              <a:t>PRESENTED BY-</a:t>
            </a:r>
          </a:p>
          <a:p>
            <a:r>
              <a:rPr lang="en-US" b="1" i="1" dirty="0" smtClean="0">
                <a:solidFill>
                  <a:srgbClr val="002060"/>
                </a:solidFill>
                <a:latin typeface="Comic Sans MS" pitchFamily="66" charset="0"/>
              </a:rPr>
              <a:t>APOORVA MISHRA                                                                            </a:t>
            </a:r>
            <a:endParaRPr lang="en-US" b="1" i="1" dirty="0" smtClean="0">
              <a:solidFill>
                <a:srgbClr val="002060"/>
              </a:solidFill>
              <a:latin typeface="Comic Sans MS" pitchFamily="66" charset="0"/>
              <a:ea typeface="Batang" panose="02030600000101010101" pitchFamily="18" charset="-127"/>
            </a:endParaRPr>
          </a:p>
        </p:txBody>
      </p:sp>
      <p:pic>
        <p:nvPicPr>
          <p:cNvPr id="1027" name="Picture 3" descr="F:\specification\logo.jpg"/>
          <p:cNvPicPr>
            <a:picLocks noChangeAspect="1" noChangeArrowheads="1"/>
          </p:cNvPicPr>
          <p:nvPr/>
        </p:nvPicPr>
        <p:blipFill>
          <a:blip r:embed="rId2"/>
          <a:srcRect/>
          <a:stretch>
            <a:fillRect/>
          </a:stretch>
        </p:blipFill>
        <p:spPr bwMode="auto">
          <a:xfrm>
            <a:off x="2122624" y="2769326"/>
            <a:ext cx="2170079" cy="1378131"/>
          </a:xfrm>
          <a:prstGeom prst="rect">
            <a:avLst/>
          </a:prstGeom>
          <a:noFill/>
        </p:spPr>
      </p:pic>
    </p:spTree>
    <p:extLst>
      <p:ext uri="{BB962C8B-B14F-4D97-AF65-F5344CB8AC3E}">
        <p14:creationId xmlns:p14="http://schemas.microsoft.com/office/powerpoint/2010/main" val="3580778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30285" y="508000"/>
            <a:ext cx="6763657"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DATABASE DESIGN:</a:t>
            </a:r>
            <a:endParaRPr lang="en-US" sz="4400" i="1" u="sng" dirty="0">
              <a:solidFill>
                <a:srgbClr val="002060"/>
              </a:solidFill>
              <a:latin typeface="Comic Sans MS" pitchFamily="66" charset="0"/>
              <a:cs typeface="Arabic Typesetting" panose="03020402040406030203" pitchFamily="66" charset="-78"/>
            </a:endParaRPr>
          </a:p>
        </p:txBody>
      </p:sp>
      <p:pic>
        <p:nvPicPr>
          <p:cNvPr id="7170" name="Picture 2" descr="C:\Users\APOORVA\Desktop\snap.PNG"/>
          <p:cNvPicPr>
            <a:picLocks noChangeAspect="1" noChangeArrowheads="1"/>
          </p:cNvPicPr>
          <p:nvPr/>
        </p:nvPicPr>
        <p:blipFill>
          <a:blip r:embed="rId2"/>
          <a:srcRect/>
          <a:stretch>
            <a:fillRect/>
          </a:stretch>
        </p:blipFill>
        <p:spPr bwMode="auto">
          <a:xfrm>
            <a:off x="2859314" y="1234394"/>
            <a:ext cx="7141029" cy="5151892"/>
          </a:xfrm>
          <a:prstGeom prst="rect">
            <a:avLst/>
          </a:prstGeom>
          <a:noFill/>
        </p:spPr>
      </p:pic>
    </p:spTree>
    <p:extLst>
      <p:ext uri="{BB962C8B-B14F-4D97-AF65-F5344CB8AC3E}">
        <p14:creationId xmlns:p14="http://schemas.microsoft.com/office/powerpoint/2010/main" val="737596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5200" y="740229"/>
            <a:ext cx="9434285"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ASSUMPTIONS/LIMITATIONS</a:t>
            </a:r>
            <a:endParaRPr lang="en-US" sz="4400" i="1" u="sng" dirty="0">
              <a:solidFill>
                <a:srgbClr val="002060"/>
              </a:solidFill>
              <a:latin typeface="Comic Sans MS" pitchFamily="66" charset="0"/>
              <a:cs typeface="Arabic Typesetting" panose="03020402040406030203" pitchFamily="66" charset="-78"/>
            </a:endParaRPr>
          </a:p>
        </p:txBody>
      </p:sp>
      <p:sp>
        <p:nvSpPr>
          <p:cNvPr id="4" name="TextBox 3"/>
          <p:cNvSpPr txBox="1"/>
          <p:nvPr/>
        </p:nvSpPr>
        <p:spPr>
          <a:xfrm>
            <a:off x="1103085" y="2540001"/>
            <a:ext cx="9129485" cy="3323987"/>
          </a:xfrm>
          <a:prstGeom prst="rect">
            <a:avLst/>
          </a:prstGeom>
          <a:noFill/>
        </p:spPr>
        <p:txBody>
          <a:bodyPr wrap="square" rtlCol="0">
            <a:spAutoFit/>
          </a:bodyPr>
          <a:lstStyle/>
          <a:p>
            <a:pPr algn="just">
              <a:lnSpc>
                <a:spcPct val="150000"/>
              </a:lnSpc>
              <a:buFont typeface="Wingdings" pitchFamily="2" charset="2"/>
              <a:buChar char="ü"/>
            </a:pPr>
            <a:r>
              <a:rPr lang="en-IN" sz="2000" dirty="0" smtClean="0">
                <a:solidFill>
                  <a:srgbClr val="002060"/>
                </a:solidFill>
                <a:latin typeface="Comic Sans MS" pitchFamily="66" charset="0"/>
              </a:rPr>
              <a:t> The administrator can set the schedule for the ships on a weekly basis. </a:t>
            </a:r>
          </a:p>
          <a:p>
            <a:pPr algn="just">
              <a:lnSpc>
                <a:spcPct val="150000"/>
              </a:lnSpc>
              <a:buFont typeface="Wingdings" pitchFamily="2" charset="2"/>
              <a:buChar char="ü"/>
            </a:pPr>
            <a:r>
              <a:rPr lang="en-IN" sz="2000" dirty="0" smtClean="0">
                <a:solidFill>
                  <a:srgbClr val="002060"/>
                </a:solidFill>
                <a:latin typeface="Comic Sans MS" pitchFamily="66" charset="0"/>
              </a:rPr>
              <a:t> The scope of the application is limited to only one country. </a:t>
            </a:r>
          </a:p>
          <a:p>
            <a:pPr algn="just">
              <a:lnSpc>
                <a:spcPct val="150000"/>
              </a:lnSpc>
              <a:buFont typeface="Wingdings" pitchFamily="2" charset="2"/>
              <a:buChar char="ü"/>
            </a:pPr>
            <a:r>
              <a:rPr lang="en-IN" sz="2000" dirty="0" smtClean="0">
                <a:solidFill>
                  <a:srgbClr val="002060"/>
                </a:solidFill>
                <a:latin typeface="Comic Sans MS" pitchFamily="66" charset="0"/>
              </a:rPr>
              <a:t> The seats are assumed to be of one type (Non-AC) only. </a:t>
            </a:r>
          </a:p>
          <a:p>
            <a:pPr algn="just">
              <a:lnSpc>
                <a:spcPct val="150000"/>
              </a:lnSpc>
              <a:buFont typeface="Wingdings" pitchFamily="2" charset="2"/>
              <a:buChar char="ü"/>
            </a:pPr>
            <a:r>
              <a:rPr lang="en-IN" sz="2000" dirty="0" smtClean="0">
                <a:solidFill>
                  <a:srgbClr val="002060"/>
                </a:solidFill>
                <a:latin typeface="Comic Sans MS" pitchFamily="66" charset="0"/>
              </a:rPr>
              <a:t> Booking of ships to be done one way </a:t>
            </a:r>
          </a:p>
          <a:p>
            <a:pPr algn="just">
              <a:lnSpc>
                <a:spcPct val="150000"/>
              </a:lnSpc>
              <a:buFont typeface="Wingdings" pitchFamily="2" charset="2"/>
              <a:buChar char="ü"/>
            </a:pPr>
            <a:r>
              <a:rPr lang="en-IN" sz="2000" dirty="0" smtClean="0">
                <a:solidFill>
                  <a:srgbClr val="002060"/>
                </a:solidFill>
                <a:latin typeface="Comic Sans MS" pitchFamily="66" charset="0"/>
              </a:rPr>
              <a:t> Seat availability to be updated upon reservation/cancellation of tickets. </a:t>
            </a:r>
          </a:p>
          <a:p>
            <a:pPr algn="just">
              <a:lnSpc>
                <a:spcPct val="150000"/>
              </a:lnSpc>
              <a:buFont typeface="Wingdings" pitchFamily="2" charset="2"/>
              <a:buChar char="ü"/>
            </a:pPr>
            <a:endParaRPr lang="en-IN" sz="2000" dirty="0" smtClean="0">
              <a:solidFill>
                <a:srgbClr val="002060"/>
              </a:solidFill>
              <a:latin typeface="Comic Sans MS" pitchFamily="66" charset="0"/>
            </a:endParaRPr>
          </a:p>
          <a:p>
            <a:pPr algn="just">
              <a:lnSpc>
                <a:spcPct val="150000"/>
              </a:lnSpc>
              <a:buFont typeface="Wingdings" pitchFamily="2" charset="2"/>
              <a:buChar char="ü"/>
            </a:pPr>
            <a:endParaRPr lang="en-IN" sz="2000" dirty="0">
              <a:solidFill>
                <a:srgbClr val="002060"/>
              </a:solidFill>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267" name="Picture 3" descr="C:\Users\APOORVA\Desktop\ss.png"/>
          <p:cNvPicPr>
            <a:picLocks noChangeAspect="1" noChangeArrowheads="1"/>
          </p:cNvPicPr>
          <p:nvPr/>
        </p:nvPicPr>
        <p:blipFill>
          <a:blip r:embed="rId3"/>
          <a:srcRect/>
          <a:stretch>
            <a:fillRect/>
          </a:stretch>
        </p:blipFill>
        <p:spPr bwMode="auto">
          <a:xfrm>
            <a:off x="3483429" y="2728686"/>
            <a:ext cx="5210627" cy="18433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43199" y="738588"/>
            <a:ext cx="5326744"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LOGIN</a:t>
            </a:r>
            <a:r>
              <a:rPr lang="en-US" sz="4400" i="1" dirty="0" smtClean="0">
                <a:solidFill>
                  <a:srgbClr val="002060"/>
                </a:solidFill>
                <a:latin typeface="Comic Sans MS" pitchFamily="66" charset="0"/>
                <a:cs typeface="Arabic Typesetting" panose="03020402040406030203" pitchFamily="66" charset="-78"/>
              </a:rPr>
              <a:t>:</a:t>
            </a:r>
            <a:endParaRPr lang="en-US" sz="4400" i="1" dirty="0">
              <a:solidFill>
                <a:srgbClr val="002060"/>
              </a:solidFill>
              <a:latin typeface="Comic Sans MS" pitchFamily="66" charset="0"/>
              <a:cs typeface="Arabic Typesetting" panose="03020402040406030203" pitchFamily="66" charset="-78"/>
            </a:endParaRPr>
          </a:p>
        </p:txBody>
      </p:sp>
      <p:pic>
        <p:nvPicPr>
          <p:cNvPr id="6" name="Picture 2" descr="C:\Users\APOORVA\Desktop\hp.jpg"/>
          <p:cNvPicPr>
            <a:picLocks noChangeAspect="1" noChangeArrowheads="1"/>
          </p:cNvPicPr>
          <p:nvPr/>
        </p:nvPicPr>
        <p:blipFill>
          <a:blip r:embed="rId2"/>
          <a:srcRect/>
          <a:stretch>
            <a:fillRect/>
          </a:stretch>
        </p:blipFill>
        <p:spPr bwMode="auto">
          <a:xfrm>
            <a:off x="10276113" y="4615541"/>
            <a:ext cx="1669143" cy="1855561"/>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466" y="1744421"/>
            <a:ext cx="7104528" cy="4995591"/>
          </a:xfrm>
          <a:prstGeom prst="rect">
            <a:avLst/>
          </a:prstGeom>
        </p:spPr>
      </p:pic>
      <p:sp>
        <p:nvSpPr>
          <p:cNvPr id="3" name="Cloud Callout 2"/>
          <p:cNvSpPr/>
          <p:nvPr/>
        </p:nvSpPr>
        <p:spPr>
          <a:xfrm>
            <a:off x="9497961" y="232230"/>
            <a:ext cx="2447295" cy="1719221"/>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965715" y="738588"/>
            <a:ext cx="1588976" cy="369332"/>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Home Page</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767332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25486" y="738588"/>
            <a:ext cx="5849257"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ADMIN HOMEPAGE</a:t>
            </a:r>
            <a:endParaRPr lang="en-US" sz="4400" i="1" u="sng" dirty="0">
              <a:solidFill>
                <a:srgbClr val="002060"/>
              </a:solidFill>
              <a:latin typeface="Comic Sans MS" pitchFamily="66" charset="0"/>
              <a:cs typeface="Arabic Typesetting" panose="03020402040406030203" pitchFamily="66" charset="-78"/>
            </a:endParaRPr>
          </a:p>
        </p:txBody>
      </p:sp>
      <p:pic>
        <p:nvPicPr>
          <p:cNvPr id="8" name="Picture 4" descr="C:\Users\APOORVA\Desktop\admin.jpg"/>
          <p:cNvPicPr>
            <a:picLocks noChangeAspect="1" noChangeArrowheads="1"/>
          </p:cNvPicPr>
          <p:nvPr/>
        </p:nvPicPr>
        <p:blipFill>
          <a:blip r:embed="rId2"/>
          <a:srcRect/>
          <a:stretch>
            <a:fillRect/>
          </a:stretch>
        </p:blipFill>
        <p:spPr bwMode="auto">
          <a:xfrm>
            <a:off x="304800" y="4061959"/>
            <a:ext cx="2332037" cy="2332037"/>
          </a:xfrm>
          <a:prstGeom prst="rect">
            <a:avLst/>
          </a:prstGeom>
          <a:noFill/>
        </p:spPr>
      </p:pic>
      <p:pic>
        <p:nvPicPr>
          <p:cNvPr id="9" name="Picture 2" descr="C:\Users\APOORVA\Desktop\hp.jpg"/>
          <p:cNvPicPr>
            <a:picLocks noChangeAspect="1" noChangeArrowheads="1"/>
          </p:cNvPicPr>
          <p:nvPr/>
        </p:nvPicPr>
        <p:blipFill>
          <a:blip r:embed="rId3"/>
          <a:srcRect/>
          <a:stretch>
            <a:fillRect/>
          </a:stretch>
        </p:blipFill>
        <p:spPr bwMode="auto">
          <a:xfrm>
            <a:off x="10261599" y="217712"/>
            <a:ext cx="1669143" cy="1855561"/>
          </a:xfrm>
          <a:prstGeom prst="rect">
            <a:avLst/>
          </a:prstGeom>
          <a:noFill/>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1989" y="2073273"/>
            <a:ext cx="8254181" cy="4442086"/>
          </a:xfrm>
          <a:prstGeom prst="rect">
            <a:avLst/>
          </a:prstGeom>
        </p:spPr>
      </p:pic>
    </p:spTree>
    <p:extLst>
      <p:ext uri="{BB962C8B-B14F-4D97-AF65-F5344CB8AC3E}">
        <p14:creationId xmlns:p14="http://schemas.microsoft.com/office/powerpoint/2010/main" val="323979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39886" y="738588"/>
            <a:ext cx="7141028"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CHANGE PASSWORD</a:t>
            </a:r>
            <a:endParaRPr lang="en-US" sz="4400" i="1" u="sng" dirty="0">
              <a:solidFill>
                <a:srgbClr val="002060"/>
              </a:solidFill>
              <a:latin typeface="Comic Sans MS" pitchFamily="66" charset="0"/>
              <a:cs typeface="Arabic Typesetting" panose="03020402040406030203" pitchFamily="66" charset="-78"/>
            </a:endParaRPr>
          </a:p>
        </p:txBody>
      </p:sp>
      <p:pic>
        <p:nvPicPr>
          <p:cNvPr id="10" name="Picture 5" descr="C:\Users\APOORVA\Desktop\cust.jpg"/>
          <p:cNvPicPr>
            <a:picLocks noChangeAspect="1" noChangeArrowheads="1"/>
          </p:cNvPicPr>
          <p:nvPr/>
        </p:nvPicPr>
        <p:blipFill>
          <a:blip r:embed="rId2"/>
          <a:srcRect/>
          <a:stretch>
            <a:fillRect/>
          </a:stretch>
        </p:blipFill>
        <p:spPr bwMode="auto">
          <a:xfrm>
            <a:off x="9338538" y="4644571"/>
            <a:ext cx="2096634" cy="2024743"/>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393" y="2351930"/>
            <a:ext cx="7339780" cy="4317384"/>
          </a:xfrm>
          <a:prstGeom prst="rect">
            <a:avLst/>
          </a:prstGeom>
        </p:spPr>
      </p:pic>
      <p:sp>
        <p:nvSpPr>
          <p:cNvPr id="3" name="Cloud Callout 2"/>
          <p:cNvSpPr/>
          <p:nvPr/>
        </p:nvSpPr>
        <p:spPr>
          <a:xfrm>
            <a:off x="9055510" y="1951451"/>
            <a:ext cx="2984812" cy="2222342"/>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490216" y="2467644"/>
            <a:ext cx="2701784" cy="923330"/>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After Registration the password has to be changed</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728903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APOORVA\Desktop\admin.jpg"/>
          <p:cNvPicPr>
            <a:picLocks noChangeAspect="1" noChangeArrowheads="1"/>
          </p:cNvPicPr>
          <p:nvPr/>
        </p:nvPicPr>
        <p:blipFill>
          <a:blip r:embed="rId2"/>
          <a:srcRect/>
          <a:stretch>
            <a:fillRect/>
          </a:stretch>
        </p:blipFill>
        <p:spPr bwMode="auto">
          <a:xfrm>
            <a:off x="304800" y="4061959"/>
            <a:ext cx="2332037" cy="2332037"/>
          </a:xfrm>
          <a:prstGeom prst="rect">
            <a:avLst/>
          </a:prstGeom>
          <a:noFill/>
        </p:spPr>
      </p:pic>
      <p:sp>
        <p:nvSpPr>
          <p:cNvPr id="9" name="TextBox 8"/>
          <p:cNvSpPr txBox="1"/>
          <p:nvPr/>
        </p:nvSpPr>
        <p:spPr>
          <a:xfrm>
            <a:off x="2061030" y="740230"/>
            <a:ext cx="9463314" cy="646331"/>
          </a:xfrm>
          <a:prstGeom prst="rect">
            <a:avLst/>
          </a:prstGeom>
          <a:noFill/>
        </p:spPr>
        <p:txBody>
          <a:bodyPr wrap="square" rtlCol="0">
            <a:spAutoFit/>
          </a:bodyPr>
          <a:lstStyle/>
          <a:p>
            <a:r>
              <a:rPr lang="en-IN" sz="3600" i="1" u="sng" dirty="0" smtClean="0">
                <a:solidFill>
                  <a:srgbClr val="002060"/>
                </a:solidFill>
                <a:latin typeface="Comic Sans MS" pitchFamily="66" charset="0"/>
              </a:rPr>
              <a:t>CRUD OPERATIONS FOR SHIP DETAILS</a:t>
            </a:r>
            <a:endParaRPr lang="en-IN" sz="3600" i="1" u="sng" dirty="0">
              <a:solidFill>
                <a:srgbClr val="002060"/>
              </a:solidFill>
              <a:latin typeface="Comic Sans MS" pitchFamily="66" charset="0"/>
            </a:endParaRPr>
          </a:p>
        </p:txBody>
      </p:sp>
      <p:sp>
        <p:nvSpPr>
          <p:cNvPr id="2" name="TextBox 1"/>
          <p:cNvSpPr txBox="1"/>
          <p:nvPr/>
        </p:nvSpPr>
        <p:spPr>
          <a:xfrm>
            <a:off x="9173497" y="1951451"/>
            <a:ext cx="2350847" cy="923330"/>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Ship Details can be added deleted and modified from here</a:t>
            </a:r>
            <a:endParaRPr lang="en-US" dirty="0">
              <a:solidFill>
                <a:srgbClr val="002060"/>
              </a:solidFill>
              <a:latin typeface="Comic Sans MS" panose="030F0702030302020204"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158" y="1976077"/>
            <a:ext cx="8195186" cy="4171763"/>
          </a:xfrm>
          <a:prstGeom prst="rect">
            <a:avLst/>
          </a:prstGeom>
        </p:spPr>
      </p:pic>
      <p:sp>
        <p:nvSpPr>
          <p:cNvPr id="4" name="Oval Callout 3"/>
          <p:cNvSpPr/>
          <p:nvPr/>
        </p:nvSpPr>
        <p:spPr>
          <a:xfrm>
            <a:off x="7647039" y="2503473"/>
            <a:ext cx="2197510" cy="1431748"/>
          </a:xfrm>
          <a:prstGeom prst="wedgeEllipse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95968" y="2874781"/>
            <a:ext cx="1755058" cy="646331"/>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ADD SHIP DETAILS</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421696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305" y="2613936"/>
            <a:ext cx="6906547" cy="4244064"/>
          </a:xfrm>
          <a:prstGeom prst="rect">
            <a:avLst/>
          </a:prstGeom>
        </p:spPr>
      </p:pic>
      <p:sp>
        <p:nvSpPr>
          <p:cNvPr id="4" name="Rectangle 3"/>
          <p:cNvSpPr/>
          <p:nvPr/>
        </p:nvSpPr>
        <p:spPr>
          <a:xfrm>
            <a:off x="2206171" y="653143"/>
            <a:ext cx="9564915" cy="646331"/>
          </a:xfrm>
          <a:prstGeom prst="rect">
            <a:avLst/>
          </a:prstGeom>
        </p:spPr>
        <p:txBody>
          <a:bodyPr wrap="square">
            <a:spAutoFit/>
          </a:bodyPr>
          <a:lstStyle/>
          <a:p>
            <a:r>
              <a:rPr lang="en-US" sz="3600" i="1" u="sng" dirty="0" smtClean="0">
                <a:solidFill>
                  <a:srgbClr val="002060"/>
                </a:solidFill>
                <a:latin typeface="Comic Sans MS" pitchFamily="66" charset="0"/>
                <a:cs typeface="Arabic Typesetting" panose="03020402040406030203" pitchFamily="66" charset="-78"/>
              </a:rPr>
              <a:t>OTP GENERATED FOR ALL NEW USERS</a:t>
            </a:r>
            <a:endParaRPr lang="en-IN" sz="3600" u="sng" dirty="0">
              <a:solidFill>
                <a:srgbClr val="002060"/>
              </a:solidFill>
            </a:endParaRPr>
          </a:p>
        </p:txBody>
      </p:sp>
      <p:sp>
        <p:nvSpPr>
          <p:cNvPr id="5" name="TextBox 4"/>
          <p:cNvSpPr txBox="1"/>
          <p:nvPr/>
        </p:nvSpPr>
        <p:spPr>
          <a:xfrm>
            <a:off x="2235200" y="1683657"/>
            <a:ext cx="8548913" cy="646331"/>
          </a:xfrm>
          <a:prstGeom prst="rect">
            <a:avLst/>
          </a:prstGeom>
          <a:noFill/>
        </p:spPr>
        <p:txBody>
          <a:bodyPr wrap="square" rtlCol="0">
            <a:spAutoFit/>
          </a:bodyPr>
          <a:lstStyle/>
          <a:p>
            <a:r>
              <a:rPr lang="en-IN" dirty="0" smtClean="0">
                <a:solidFill>
                  <a:srgbClr val="002060"/>
                </a:solidFill>
                <a:latin typeface="Comic Sans MS" pitchFamily="66" charset="0"/>
              </a:rPr>
              <a:t>A </a:t>
            </a:r>
            <a:r>
              <a:rPr lang="en-IN" u="sng" dirty="0" smtClean="0">
                <a:solidFill>
                  <a:srgbClr val="002060"/>
                </a:solidFill>
                <a:latin typeface="Comic Sans MS" pitchFamily="66" charset="0"/>
              </a:rPr>
              <a:t>unique one time  password </a:t>
            </a:r>
            <a:r>
              <a:rPr lang="en-IN" dirty="0" smtClean="0">
                <a:solidFill>
                  <a:srgbClr val="002060"/>
                </a:solidFill>
                <a:latin typeface="Comic Sans MS" pitchFamily="66" charset="0"/>
              </a:rPr>
              <a:t>is sent to the </a:t>
            </a:r>
            <a:r>
              <a:rPr lang="en-IN" u="sng" dirty="0" smtClean="0">
                <a:solidFill>
                  <a:srgbClr val="002060"/>
                </a:solidFill>
                <a:latin typeface="Comic Sans MS" pitchFamily="66" charset="0"/>
              </a:rPr>
              <a:t>registered e-mail id</a:t>
            </a:r>
            <a:r>
              <a:rPr lang="en-IN" dirty="0" smtClean="0">
                <a:solidFill>
                  <a:srgbClr val="002060"/>
                </a:solidFill>
                <a:latin typeface="Comic Sans MS" pitchFamily="66" charset="0"/>
              </a:rPr>
              <a:t> each time a </a:t>
            </a:r>
            <a:r>
              <a:rPr lang="en-IN" u="sng" dirty="0" smtClean="0">
                <a:solidFill>
                  <a:srgbClr val="002060"/>
                </a:solidFill>
                <a:latin typeface="Comic Sans MS" pitchFamily="66" charset="0"/>
              </a:rPr>
              <a:t>new user registers </a:t>
            </a:r>
            <a:r>
              <a:rPr lang="en-IN" dirty="0" smtClean="0">
                <a:solidFill>
                  <a:srgbClr val="002060"/>
                </a:solidFill>
                <a:latin typeface="Comic Sans MS" pitchFamily="66" charset="0"/>
              </a:rPr>
              <a:t>in the XYZ SEA TRAVELS LTD. Website.  </a:t>
            </a:r>
            <a:endParaRPr lang="en-IN" dirty="0">
              <a:solidFill>
                <a:srgbClr val="002060"/>
              </a:solidFill>
              <a:latin typeface="Comic Sans MS" pitchFamily="66" charset="0"/>
            </a:endParaRPr>
          </a:p>
        </p:txBody>
      </p:sp>
      <p:sp>
        <p:nvSpPr>
          <p:cNvPr id="7" name="Oval Callout 6"/>
          <p:cNvSpPr/>
          <p:nvPr/>
        </p:nvSpPr>
        <p:spPr>
          <a:xfrm>
            <a:off x="4761578" y="2531515"/>
            <a:ext cx="2496458" cy="1524000"/>
          </a:xfrm>
          <a:prstGeom prst="wedgeEllipseCallou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5090185" y="2970349"/>
            <a:ext cx="2167851" cy="646331"/>
          </a:xfrm>
          <a:prstGeom prst="rect">
            <a:avLst/>
          </a:prstGeom>
          <a:noFill/>
        </p:spPr>
        <p:txBody>
          <a:bodyPr wrap="square" rtlCol="0">
            <a:spAutoFit/>
          </a:bodyPr>
          <a:lstStyle/>
          <a:p>
            <a:pPr algn="r"/>
            <a:r>
              <a:rPr lang="en-IN" dirty="0" smtClean="0">
                <a:solidFill>
                  <a:srgbClr val="002060"/>
                </a:solidFill>
                <a:latin typeface="Comic Sans MS" pitchFamily="66" charset="0"/>
              </a:rPr>
              <a:t>OTP GENERATED BY ADMIN</a:t>
            </a:r>
            <a:endParaRPr lang="en-IN" dirty="0">
              <a:solidFill>
                <a:srgbClr val="002060"/>
              </a:solidFill>
              <a:latin typeface="Comic Sans MS" pitchFamily="66" charset="0"/>
            </a:endParaRPr>
          </a:p>
        </p:txBody>
      </p:sp>
      <p:pic>
        <p:nvPicPr>
          <p:cNvPr id="9" name="Picture 5" descr="C:\Users\APOORVA\Desktop\cust.jpg"/>
          <p:cNvPicPr>
            <a:picLocks noChangeAspect="1" noChangeArrowheads="1"/>
          </p:cNvPicPr>
          <p:nvPr/>
        </p:nvPicPr>
        <p:blipFill>
          <a:blip r:embed="rId3"/>
          <a:srcRect/>
          <a:stretch>
            <a:fillRect/>
          </a:stretch>
        </p:blipFill>
        <p:spPr bwMode="auto">
          <a:xfrm>
            <a:off x="9884228" y="4644571"/>
            <a:ext cx="2096634" cy="202474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18970" y="738588"/>
            <a:ext cx="7532915"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CUSTOMER HOMEPAGE</a:t>
            </a:r>
            <a:endParaRPr lang="en-US" sz="4400" i="1" u="sng" dirty="0">
              <a:solidFill>
                <a:srgbClr val="002060"/>
              </a:solidFill>
              <a:latin typeface="Comic Sans MS" pitchFamily="66" charset="0"/>
              <a:cs typeface="Arabic Typesetting" panose="03020402040406030203" pitchFamily="66" charset="-78"/>
            </a:endParaRPr>
          </a:p>
        </p:txBody>
      </p:sp>
      <p:pic>
        <p:nvPicPr>
          <p:cNvPr id="9" name="Picture 5" descr="C:\Users\APOORVA\Desktop\cust.jpg"/>
          <p:cNvPicPr>
            <a:picLocks noChangeAspect="1" noChangeArrowheads="1"/>
          </p:cNvPicPr>
          <p:nvPr/>
        </p:nvPicPr>
        <p:blipFill>
          <a:blip r:embed="rId2"/>
          <a:srcRect/>
          <a:stretch>
            <a:fillRect/>
          </a:stretch>
        </p:blipFill>
        <p:spPr bwMode="auto">
          <a:xfrm>
            <a:off x="9884228" y="4644571"/>
            <a:ext cx="2096634" cy="2024743"/>
          </a:xfrm>
          <a:prstGeom prst="rect">
            <a:avLst/>
          </a:prstGeom>
          <a:noFill/>
        </p:spPr>
      </p:pic>
      <p:pic>
        <p:nvPicPr>
          <p:cNvPr id="12" name="Picture 2" descr="C:\Users\APOORVA\Desktop\hp.jpg"/>
          <p:cNvPicPr>
            <a:picLocks noChangeAspect="1" noChangeArrowheads="1"/>
          </p:cNvPicPr>
          <p:nvPr/>
        </p:nvPicPr>
        <p:blipFill>
          <a:blip r:embed="rId3"/>
          <a:srcRect/>
          <a:stretch>
            <a:fillRect/>
          </a:stretch>
        </p:blipFill>
        <p:spPr bwMode="auto">
          <a:xfrm>
            <a:off x="10261599" y="217712"/>
            <a:ext cx="1669143" cy="1855561"/>
          </a:xfrm>
          <a:prstGeom prst="rect">
            <a:avLst/>
          </a:prstGeom>
          <a:noFill/>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670" y="2232783"/>
            <a:ext cx="8180439" cy="4436531"/>
          </a:xfrm>
          <a:prstGeom prst="rect">
            <a:avLst/>
          </a:prstGeom>
        </p:spPr>
      </p:pic>
    </p:spTree>
    <p:extLst>
      <p:ext uri="{BB962C8B-B14F-4D97-AF65-F5344CB8AC3E}">
        <p14:creationId xmlns:p14="http://schemas.microsoft.com/office/powerpoint/2010/main" val="3538409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02857" y="738588"/>
            <a:ext cx="7895772"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MAKE RESERVATION</a:t>
            </a:r>
            <a:endParaRPr lang="en-US" sz="4400" i="1" u="sng" dirty="0">
              <a:solidFill>
                <a:srgbClr val="002060"/>
              </a:solidFill>
              <a:latin typeface="Comic Sans MS" pitchFamily="66" charset="0"/>
              <a:cs typeface="Arabic Typesetting" panose="03020402040406030203" pitchFamily="66" charset="-78"/>
            </a:endParaRPr>
          </a:p>
        </p:txBody>
      </p:sp>
      <p:pic>
        <p:nvPicPr>
          <p:cNvPr id="11" name="Picture 5" descr="C:\Users\APOORVA\Desktop\cust.jpg"/>
          <p:cNvPicPr>
            <a:picLocks noChangeAspect="1" noChangeArrowheads="1"/>
          </p:cNvPicPr>
          <p:nvPr/>
        </p:nvPicPr>
        <p:blipFill>
          <a:blip r:embed="rId2"/>
          <a:srcRect/>
          <a:stretch>
            <a:fillRect/>
          </a:stretch>
        </p:blipFill>
        <p:spPr bwMode="auto">
          <a:xfrm>
            <a:off x="9884228" y="4644571"/>
            <a:ext cx="2096634" cy="2024743"/>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826" y="2118226"/>
            <a:ext cx="5902164" cy="4403339"/>
          </a:xfrm>
          <a:prstGeom prst="rect">
            <a:avLst/>
          </a:prstGeom>
        </p:spPr>
      </p:pic>
      <p:sp>
        <p:nvSpPr>
          <p:cNvPr id="3" name="Cloud Callout 2"/>
          <p:cNvSpPr/>
          <p:nvPr/>
        </p:nvSpPr>
        <p:spPr>
          <a:xfrm>
            <a:off x="7905135" y="1708042"/>
            <a:ext cx="2286000" cy="1775348"/>
          </a:xfrm>
          <a:prstGeom prst="cloud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288594" y="2346044"/>
            <a:ext cx="2050024" cy="646331"/>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MAKING  RESERVATION</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2387491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47257" y="457201"/>
            <a:ext cx="6152606" cy="769441"/>
          </a:xfrm>
          <a:prstGeom prst="rect">
            <a:avLst/>
          </a:prstGeom>
          <a:noFill/>
        </p:spPr>
        <p:txBody>
          <a:bodyPr wrap="square" rtlCol="0">
            <a:spAutoFit/>
          </a:bodyPr>
          <a:lstStyle/>
          <a:p>
            <a:r>
              <a:rPr lang="en-US" sz="4400" i="1" u="sng" dirty="0" smtClean="0">
                <a:solidFill>
                  <a:srgbClr val="002060"/>
                </a:solidFill>
                <a:latin typeface="Comic Sans MS" pitchFamily="66" charset="0"/>
                <a:cs typeface="Arabic Typesetting" panose="03020402040406030203" pitchFamily="66" charset="-78"/>
              </a:rPr>
              <a:t>INTRODUCTION</a:t>
            </a:r>
            <a:r>
              <a:rPr lang="en-US" sz="4400" b="1" i="1" u="sng" dirty="0" smtClean="0">
                <a:solidFill>
                  <a:srgbClr val="002060"/>
                </a:solidFill>
                <a:latin typeface="Comic Sans MS" pitchFamily="66" charset="0"/>
                <a:cs typeface="Arabic Typesetting" panose="03020402040406030203" pitchFamily="66" charset="-78"/>
              </a:rPr>
              <a:t>:</a:t>
            </a:r>
            <a:endParaRPr lang="en-US" sz="4400" b="1" i="1" u="sng" dirty="0">
              <a:solidFill>
                <a:srgbClr val="002060"/>
              </a:solidFill>
              <a:latin typeface="Comic Sans MS" pitchFamily="66" charset="0"/>
              <a:cs typeface="Arabic Typesetting" panose="03020402040406030203" pitchFamily="66" charset="-78"/>
            </a:endParaRPr>
          </a:p>
        </p:txBody>
      </p:sp>
      <p:sp>
        <p:nvSpPr>
          <p:cNvPr id="6" name="TextBox 5"/>
          <p:cNvSpPr txBox="1"/>
          <p:nvPr/>
        </p:nvSpPr>
        <p:spPr>
          <a:xfrm>
            <a:off x="927463" y="2207623"/>
            <a:ext cx="8817428" cy="3785652"/>
          </a:xfrm>
          <a:prstGeom prst="rect">
            <a:avLst/>
          </a:prstGeom>
          <a:noFill/>
        </p:spPr>
        <p:txBody>
          <a:bodyPr wrap="square" rtlCol="0">
            <a:spAutoFit/>
          </a:bodyPr>
          <a:lstStyle/>
          <a:p>
            <a:pPr>
              <a:buFont typeface="Wingdings" pitchFamily="2" charset="2"/>
              <a:buChar char="ü"/>
            </a:pPr>
            <a:r>
              <a:rPr lang="en-US" sz="2400" i="1" dirty="0" smtClean="0">
                <a:solidFill>
                  <a:srgbClr val="002060"/>
                </a:solidFill>
                <a:latin typeface="Comic Sans MS" pitchFamily="66" charset="0"/>
              </a:rPr>
              <a:t>XYZ Sea Travels Ltd. provides sea travel services to            customers across the globe. </a:t>
            </a:r>
            <a:endParaRPr lang="en-US" sz="2400" i="1" dirty="0">
              <a:solidFill>
                <a:srgbClr val="002060"/>
              </a:solidFill>
              <a:latin typeface="Comic Sans MS" pitchFamily="66" charset="0"/>
            </a:endParaRPr>
          </a:p>
          <a:p>
            <a:endParaRPr lang="en-US" sz="2400" i="1" dirty="0" smtClean="0">
              <a:solidFill>
                <a:srgbClr val="002060"/>
              </a:solidFill>
              <a:latin typeface="Comic Sans MS" pitchFamily="66" charset="0"/>
            </a:endParaRPr>
          </a:p>
          <a:p>
            <a:pPr>
              <a:buFont typeface="Wingdings" pitchFamily="2" charset="2"/>
              <a:buChar char="ü"/>
            </a:pPr>
            <a:r>
              <a:rPr lang="en-US" sz="2400" i="1" dirty="0" smtClean="0">
                <a:solidFill>
                  <a:srgbClr val="002060"/>
                </a:solidFill>
                <a:latin typeface="Comic Sans MS" pitchFamily="66" charset="0"/>
              </a:rPr>
              <a:t>By the help of this website, XYZ Sea Travels Ltd. is taking  an initiative to make the customers more comfortable with the online reservation system for making their reservations and also managing their reservations.    </a:t>
            </a:r>
          </a:p>
          <a:p>
            <a:r>
              <a:rPr lang="en-US" sz="2400" i="1" dirty="0">
                <a:solidFill>
                  <a:srgbClr val="002060"/>
                </a:solidFill>
                <a:latin typeface="Comic Sans MS" pitchFamily="66" charset="0"/>
              </a:rPr>
              <a:t> </a:t>
            </a:r>
            <a:r>
              <a:rPr lang="en-US" sz="2400" i="1" dirty="0" smtClean="0">
                <a:solidFill>
                  <a:srgbClr val="002060"/>
                </a:solidFill>
                <a:latin typeface="Comic Sans MS" pitchFamily="66" charset="0"/>
              </a:rPr>
              <a:t>                    </a:t>
            </a:r>
          </a:p>
          <a:p>
            <a:r>
              <a:rPr lang="en-US" sz="2400" i="1" dirty="0" smtClean="0">
                <a:solidFill>
                  <a:srgbClr val="002060"/>
                </a:solidFill>
                <a:latin typeface="Comic Sans MS" pitchFamily="66" charset="0"/>
              </a:rPr>
              <a:t> </a:t>
            </a:r>
          </a:p>
          <a:p>
            <a:r>
              <a:rPr lang="en-US" sz="2400" i="1" dirty="0">
                <a:solidFill>
                  <a:srgbClr val="002060"/>
                </a:solidFill>
                <a:latin typeface="Comic Sans MS" pitchFamily="66" charset="0"/>
              </a:rPr>
              <a:t> </a:t>
            </a:r>
            <a:r>
              <a:rPr lang="en-US" sz="2400" i="1" dirty="0" smtClean="0">
                <a:solidFill>
                  <a:srgbClr val="002060"/>
                </a:solidFill>
                <a:latin typeface="Comic Sans MS" pitchFamily="66" charset="0"/>
              </a:rPr>
              <a:t>                   </a:t>
            </a:r>
            <a:endParaRPr lang="en-US" sz="2400" i="1" dirty="0">
              <a:solidFill>
                <a:srgbClr val="002060"/>
              </a:solidFill>
              <a:latin typeface="Comic Sans MS" pitchFamily="66" charset="0"/>
            </a:endParaRPr>
          </a:p>
        </p:txBody>
      </p:sp>
      <p:pic>
        <p:nvPicPr>
          <p:cNvPr id="2050" name="Picture 2" descr="F:\specification\ship3.jpg"/>
          <p:cNvPicPr>
            <a:picLocks noChangeAspect="1" noChangeArrowheads="1"/>
          </p:cNvPicPr>
          <p:nvPr/>
        </p:nvPicPr>
        <p:blipFill>
          <a:blip r:embed="rId2"/>
          <a:srcRect/>
          <a:stretch>
            <a:fillRect/>
          </a:stretch>
        </p:blipFill>
        <p:spPr bwMode="auto">
          <a:xfrm rot="1108885">
            <a:off x="9352075" y="371660"/>
            <a:ext cx="2629989" cy="1752413"/>
          </a:xfrm>
          <a:prstGeom prst="rect">
            <a:avLst/>
          </a:prstGeom>
          <a:noFill/>
        </p:spPr>
      </p:pic>
    </p:spTree>
    <p:extLst>
      <p:ext uri="{BB962C8B-B14F-4D97-AF65-F5344CB8AC3E}">
        <p14:creationId xmlns:p14="http://schemas.microsoft.com/office/powerpoint/2010/main" val="2289007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93573" y="738588"/>
            <a:ext cx="6716369"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VIEW  TICKET</a:t>
            </a:r>
            <a:endParaRPr lang="en-US" sz="4400" i="1" u="sng" dirty="0">
              <a:solidFill>
                <a:srgbClr val="002060"/>
              </a:solidFill>
              <a:latin typeface="Comic Sans MS" pitchFamily="66" charset="0"/>
              <a:cs typeface="Arabic Typesetting" panose="03020402040406030203" pitchFamily="66" charset="-78"/>
            </a:endParaRPr>
          </a:p>
        </p:txBody>
      </p:sp>
      <p:pic>
        <p:nvPicPr>
          <p:cNvPr id="8" name="Picture 5" descr="C:\Users\APOORVA\Desktop\cust.jpg"/>
          <p:cNvPicPr>
            <a:picLocks noChangeAspect="1" noChangeArrowheads="1"/>
          </p:cNvPicPr>
          <p:nvPr/>
        </p:nvPicPr>
        <p:blipFill>
          <a:blip r:embed="rId2"/>
          <a:srcRect/>
          <a:stretch>
            <a:fillRect/>
          </a:stretch>
        </p:blipFill>
        <p:spPr bwMode="auto">
          <a:xfrm>
            <a:off x="9884228" y="4644571"/>
            <a:ext cx="2096634" cy="2024743"/>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259" y="2286000"/>
            <a:ext cx="6224400" cy="4157185"/>
          </a:xfrm>
          <a:prstGeom prst="rect">
            <a:avLst/>
          </a:prstGeom>
        </p:spPr>
      </p:pic>
    </p:spTree>
    <p:extLst>
      <p:ext uri="{BB962C8B-B14F-4D97-AF65-F5344CB8AC3E}">
        <p14:creationId xmlns:p14="http://schemas.microsoft.com/office/powerpoint/2010/main" val="870627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54361" y="738588"/>
            <a:ext cx="7055581"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MAKE PAYMENT</a:t>
            </a:r>
            <a:endParaRPr lang="en-US" sz="4400" i="1" u="sng" dirty="0">
              <a:solidFill>
                <a:srgbClr val="002060"/>
              </a:solidFill>
              <a:latin typeface="Comic Sans MS" pitchFamily="66" charset="0"/>
              <a:cs typeface="Arabic Typesetting" panose="03020402040406030203" pitchFamily="66" charset="-78"/>
            </a:endParaRPr>
          </a:p>
        </p:txBody>
      </p:sp>
      <p:pic>
        <p:nvPicPr>
          <p:cNvPr id="8" name="Picture 5" descr="C:\Users\APOORVA\Desktop\cust.jpg"/>
          <p:cNvPicPr>
            <a:picLocks noChangeAspect="1" noChangeArrowheads="1"/>
          </p:cNvPicPr>
          <p:nvPr/>
        </p:nvPicPr>
        <p:blipFill>
          <a:blip r:embed="rId2"/>
          <a:srcRect/>
          <a:stretch>
            <a:fillRect/>
          </a:stretch>
        </p:blipFill>
        <p:spPr bwMode="auto">
          <a:xfrm>
            <a:off x="9766007" y="4383313"/>
            <a:ext cx="2096634" cy="2024743"/>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245" y="2325199"/>
            <a:ext cx="5953431" cy="4116229"/>
          </a:xfrm>
          <a:prstGeom prst="rect">
            <a:avLst/>
          </a:prstGeom>
        </p:spPr>
      </p:pic>
    </p:spTree>
    <p:extLst>
      <p:ext uri="{BB962C8B-B14F-4D97-AF65-F5344CB8AC3E}">
        <p14:creationId xmlns:p14="http://schemas.microsoft.com/office/powerpoint/2010/main" val="3852651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0619" y="722508"/>
            <a:ext cx="6312310" cy="769441"/>
          </a:xfrm>
          <a:prstGeom prst="rect">
            <a:avLst/>
          </a:prstGeom>
        </p:spPr>
        <p:txBody>
          <a:bodyPr wrap="square">
            <a:spAutoFit/>
          </a:bodyPr>
          <a:lstStyle/>
          <a:p>
            <a:r>
              <a:rPr lang="en-US" sz="4400" i="1" u="sng">
                <a:solidFill>
                  <a:srgbClr val="002060"/>
                </a:solidFill>
                <a:latin typeface="Comic Sans MS" pitchFamily="66" charset="0"/>
                <a:cs typeface="Arabic Typesetting" panose="03020402040406030203" pitchFamily="66" charset="-78"/>
              </a:rPr>
              <a:t>e</a:t>
            </a:r>
            <a:r>
              <a:rPr lang="en-US" sz="4400" i="1" u="sng" smtClean="0">
                <a:solidFill>
                  <a:srgbClr val="002060"/>
                </a:solidFill>
                <a:latin typeface="Comic Sans MS" pitchFamily="66" charset="0"/>
                <a:cs typeface="Arabic Typesetting" panose="03020402040406030203" pitchFamily="66" charset="-78"/>
              </a:rPr>
              <a:t>-TICKET</a:t>
            </a:r>
            <a:endParaRPr lang="en-US" sz="4400" i="1" u="sng" dirty="0">
              <a:solidFill>
                <a:srgbClr val="002060"/>
              </a:solidFill>
              <a:latin typeface="Comic Sans MS" pitchFamily="66" charset="0"/>
              <a:cs typeface="Arabic Typesetting" panose="03020402040406030203" pitchFamily="66" charset="-78"/>
            </a:endParaRPr>
          </a:p>
        </p:txBody>
      </p:sp>
      <p:pic>
        <p:nvPicPr>
          <p:cNvPr id="4" name="Picture 4" descr="C:\Users\APOORVA\Desktop\admin.jpg"/>
          <p:cNvPicPr>
            <a:picLocks noChangeAspect="1" noChangeArrowheads="1"/>
          </p:cNvPicPr>
          <p:nvPr/>
        </p:nvPicPr>
        <p:blipFill>
          <a:blip r:embed="rId2"/>
          <a:srcRect/>
          <a:stretch>
            <a:fillRect/>
          </a:stretch>
        </p:blipFill>
        <p:spPr bwMode="auto">
          <a:xfrm>
            <a:off x="3095236" y="4055405"/>
            <a:ext cx="2332037" cy="2332037"/>
          </a:xfrm>
          <a:prstGeom prst="rect">
            <a:avLst/>
          </a:prstGeom>
          <a:noFill/>
        </p:spPr>
      </p:pic>
      <p:sp>
        <p:nvSpPr>
          <p:cNvPr id="5" name="Cloud Callout 4"/>
          <p:cNvSpPr/>
          <p:nvPr/>
        </p:nvSpPr>
        <p:spPr>
          <a:xfrm>
            <a:off x="5456904" y="1386348"/>
            <a:ext cx="4173794" cy="3185652"/>
          </a:xfrm>
          <a:prstGeom prst="cloud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45045" y="2256503"/>
            <a:ext cx="2743200" cy="1754326"/>
          </a:xfrm>
          <a:prstGeom prst="rect">
            <a:avLst/>
          </a:prstGeom>
          <a:noFill/>
        </p:spPr>
        <p:txBody>
          <a:bodyPr wrap="square" rtlCol="0">
            <a:spAutoFit/>
          </a:bodyPr>
          <a:lstStyle/>
          <a:p>
            <a:r>
              <a:rPr lang="en-US" dirty="0" smtClean="0">
                <a:solidFill>
                  <a:srgbClr val="002060"/>
                </a:solidFill>
                <a:latin typeface="Comic Sans MS" panose="030F0702030302020204" pitchFamily="66" charset="0"/>
              </a:rPr>
              <a:t>The tickets will be sent to the customer via e-mail on the registered e-mail id.</a:t>
            </a:r>
          </a:p>
          <a:p>
            <a:endParaRPr lang="en-US" dirty="0">
              <a:solidFill>
                <a:srgbClr val="002060"/>
              </a:solidFill>
              <a:latin typeface="Comic Sans MS" panose="030F0702030302020204" pitchFamily="66" charset="0"/>
            </a:endParaRPr>
          </a:p>
          <a:p>
            <a:r>
              <a:rPr lang="en-US" dirty="0" smtClean="0">
                <a:solidFill>
                  <a:srgbClr val="002060"/>
                </a:solidFill>
                <a:latin typeface="Comic Sans MS" panose="030F0702030302020204" pitchFamily="66" charset="0"/>
              </a:rPr>
              <a:t>No Paper- </a:t>
            </a:r>
            <a:r>
              <a:rPr lang="en-US" smtClean="0">
                <a:solidFill>
                  <a:srgbClr val="002060"/>
                </a:solidFill>
                <a:latin typeface="Comic Sans MS" panose="030F0702030302020204" pitchFamily="66" charset="0"/>
              </a:rPr>
              <a:t>Save Trees.</a:t>
            </a:r>
            <a:endParaRPr lang="en-US"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583845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59200" y="738588"/>
            <a:ext cx="6734629"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CONTACT US</a:t>
            </a:r>
            <a:endParaRPr lang="en-US" sz="4400" i="1" u="sng" dirty="0">
              <a:solidFill>
                <a:srgbClr val="002060"/>
              </a:solidFill>
              <a:latin typeface="Comic Sans MS" pitchFamily="66" charset="0"/>
              <a:cs typeface="Arabic Typesetting" panose="03020402040406030203" pitchFamily="66" charset="-78"/>
            </a:endParaRPr>
          </a:p>
        </p:txBody>
      </p:sp>
      <p:pic>
        <p:nvPicPr>
          <p:cNvPr id="5" name="Picture 2" descr="C:\Users\APOORVA\Desktop\hp.jpg"/>
          <p:cNvPicPr>
            <a:picLocks noChangeAspect="1" noChangeArrowheads="1"/>
          </p:cNvPicPr>
          <p:nvPr/>
        </p:nvPicPr>
        <p:blipFill>
          <a:blip r:embed="rId2"/>
          <a:srcRect/>
          <a:stretch>
            <a:fillRect/>
          </a:stretch>
        </p:blipFill>
        <p:spPr bwMode="auto">
          <a:xfrm>
            <a:off x="10276113" y="4615541"/>
            <a:ext cx="1669143" cy="1855561"/>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3265" y="2121480"/>
            <a:ext cx="7197212" cy="4296376"/>
          </a:xfrm>
          <a:prstGeom prst="rect">
            <a:avLst/>
          </a:prstGeom>
        </p:spPr>
      </p:pic>
    </p:spTree>
    <p:extLst>
      <p:ext uri="{BB962C8B-B14F-4D97-AF65-F5344CB8AC3E}">
        <p14:creationId xmlns:p14="http://schemas.microsoft.com/office/powerpoint/2010/main" val="38526516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2228" y="595086"/>
            <a:ext cx="6284685"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LOGOUT</a:t>
            </a:r>
            <a:endParaRPr lang="en-US" sz="4400" i="1" u="sng" dirty="0">
              <a:solidFill>
                <a:srgbClr val="002060"/>
              </a:solidFill>
              <a:latin typeface="Comic Sans MS" pitchFamily="66" charset="0"/>
              <a:cs typeface="Arabic Typesetting" panose="03020402040406030203" pitchFamily="66" charset="-78"/>
            </a:endParaRPr>
          </a:p>
        </p:txBody>
      </p:sp>
      <p:pic>
        <p:nvPicPr>
          <p:cNvPr id="12290" name="Picture 2" descr="C:\Users\APOORVA\Desktop\hp.jpg"/>
          <p:cNvPicPr>
            <a:picLocks noChangeAspect="1" noChangeArrowheads="1"/>
          </p:cNvPicPr>
          <p:nvPr/>
        </p:nvPicPr>
        <p:blipFill>
          <a:blip r:embed="rId2"/>
          <a:srcRect/>
          <a:stretch>
            <a:fillRect/>
          </a:stretch>
        </p:blipFill>
        <p:spPr bwMode="auto">
          <a:xfrm>
            <a:off x="10276113" y="4615541"/>
            <a:ext cx="1669143" cy="1855561"/>
          </a:xfrm>
          <a:prstGeom prst="rect">
            <a:avLst/>
          </a:prstGeom>
          <a:no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927" y="1718141"/>
            <a:ext cx="7477285" cy="4752961"/>
          </a:xfrm>
          <a:prstGeom prst="rect">
            <a:avLst/>
          </a:prstGeom>
        </p:spPr>
      </p:pic>
    </p:spTree>
    <p:extLst>
      <p:ext uri="{BB962C8B-B14F-4D97-AF65-F5344CB8AC3E}">
        <p14:creationId xmlns:p14="http://schemas.microsoft.com/office/powerpoint/2010/main" val="5494717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464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3280229" y="738588"/>
            <a:ext cx="4775200"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ACCESSIBLE TO</a:t>
            </a:r>
            <a:endParaRPr lang="en-US" sz="4400" i="1" u="sng" dirty="0">
              <a:solidFill>
                <a:srgbClr val="002060"/>
              </a:solidFill>
              <a:latin typeface="Comic Sans MS" pitchFamily="66" charset="0"/>
              <a:cs typeface="Arabic Typesetting" panose="03020402040406030203" pitchFamily="66" charset="-78"/>
            </a:endParaRPr>
          </a:p>
        </p:txBody>
      </p:sp>
      <p:sp>
        <p:nvSpPr>
          <p:cNvPr id="10" name="TextBox 9"/>
          <p:cNvSpPr txBox="1"/>
          <p:nvPr/>
        </p:nvSpPr>
        <p:spPr>
          <a:xfrm>
            <a:off x="2481943" y="5138057"/>
            <a:ext cx="2191656" cy="646331"/>
          </a:xfrm>
          <a:prstGeom prst="rect">
            <a:avLst/>
          </a:prstGeom>
          <a:noFill/>
        </p:spPr>
        <p:txBody>
          <a:bodyPr wrap="square" rtlCol="0">
            <a:spAutoFit/>
          </a:bodyPr>
          <a:lstStyle/>
          <a:p>
            <a:r>
              <a:rPr lang="en-US" sz="3600" b="1" i="1" u="sng" dirty="0" smtClean="0">
                <a:solidFill>
                  <a:srgbClr val="002060"/>
                </a:solidFill>
                <a:latin typeface="Comic Sans MS" pitchFamily="66" charset="0"/>
              </a:rPr>
              <a:t>ADMIN</a:t>
            </a:r>
            <a:endParaRPr lang="en-US" sz="3600" b="1" i="1" u="sng" dirty="0">
              <a:solidFill>
                <a:srgbClr val="002060"/>
              </a:solidFill>
              <a:latin typeface="Comic Sans MS" pitchFamily="66" charset="0"/>
            </a:endParaRPr>
          </a:p>
        </p:txBody>
      </p:sp>
      <p:sp>
        <p:nvSpPr>
          <p:cNvPr id="13" name="Rectangle 12"/>
          <p:cNvSpPr/>
          <p:nvPr/>
        </p:nvSpPr>
        <p:spPr>
          <a:xfrm>
            <a:off x="7504873" y="5050971"/>
            <a:ext cx="3627584" cy="646331"/>
          </a:xfrm>
          <a:prstGeom prst="rect">
            <a:avLst/>
          </a:prstGeom>
        </p:spPr>
        <p:txBody>
          <a:bodyPr wrap="square">
            <a:spAutoFit/>
          </a:bodyPr>
          <a:lstStyle/>
          <a:p>
            <a:r>
              <a:rPr lang="en-US" sz="3600" b="1" i="1" u="sng" dirty="0" smtClean="0">
                <a:solidFill>
                  <a:srgbClr val="002060"/>
                </a:solidFill>
                <a:latin typeface="Comic Sans MS" pitchFamily="66" charset="0"/>
              </a:rPr>
              <a:t>CUSTOMERS</a:t>
            </a:r>
            <a:endParaRPr lang="en-US" sz="3600" b="1" i="1" u="sng" dirty="0">
              <a:solidFill>
                <a:srgbClr val="002060"/>
              </a:solidFill>
              <a:latin typeface="Comic Sans MS" pitchFamily="66" charset="0"/>
            </a:endParaRPr>
          </a:p>
        </p:txBody>
      </p:sp>
      <p:pic>
        <p:nvPicPr>
          <p:cNvPr id="6148" name="Picture 4" descr="C:\Users\APOORVA\Desktop\admin.jpg"/>
          <p:cNvPicPr>
            <a:picLocks noChangeAspect="1" noChangeArrowheads="1"/>
          </p:cNvPicPr>
          <p:nvPr/>
        </p:nvPicPr>
        <p:blipFill>
          <a:blip r:embed="rId2"/>
          <a:srcRect/>
          <a:stretch>
            <a:fillRect/>
          </a:stretch>
        </p:blipFill>
        <p:spPr bwMode="auto">
          <a:xfrm>
            <a:off x="2302101" y="2392817"/>
            <a:ext cx="2332037" cy="2332037"/>
          </a:xfrm>
          <a:prstGeom prst="rect">
            <a:avLst/>
          </a:prstGeom>
          <a:noFill/>
        </p:spPr>
      </p:pic>
      <p:pic>
        <p:nvPicPr>
          <p:cNvPr id="6149" name="Picture 5" descr="C:\Users\APOORVA\Desktop\cust.jpg"/>
          <p:cNvPicPr>
            <a:picLocks noChangeAspect="1" noChangeArrowheads="1"/>
          </p:cNvPicPr>
          <p:nvPr/>
        </p:nvPicPr>
        <p:blipFill>
          <a:blip r:embed="rId3"/>
          <a:srcRect/>
          <a:stretch>
            <a:fillRect/>
          </a:stretch>
        </p:blipFill>
        <p:spPr bwMode="auto">
          <a:xfrm>
            <a:off x="7416801" y="2380343"/>
            <a:ext cx="2575606" cy="2394857"/>
          </a:xfrm>
          <a:prstGeom prst="rect">
            <a:avLst/>
          </a:prstGeom>
          <a:noFill/>
        </p:spPr>
      </p:pic>
    </p:spTree>
    <p:extLst>
      <p:ext uri="{BB962C8B-B14F-4D97-AF65-F5344CB8AC3E}">
        <p14:creationId xmlns:p14="http://schemas.microsoft.com/office/powerpoint/2010/main" val="170347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par>
                                <p:cTn id="8" presetID="21" presetClass="entr" presetSubtype="1" fill="hold" grpId="0" nodeType="withEffect">
                                  <p:stCondLst>
                                    <p:cond delay="300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Users\APOORVA\Desktop\admin.jpg"/>
          <p:cNvPicPr>
            <a:picLocks noChangeAspect="1" noChangeArrowheads="1"/>
          </p:cNvPicPr>
          <p:nvPr/>
        </p:nvPicPr>
        <p:blipFill>
          <a:blip r:embed="rId2"/>
          <a:srcRect/>
          <a:stretch>
            <a:fillRect/>
          </a:stretch>
        </p:blipFill>
        <p:spPr bwMode="auto">
          <a:xfrm>
            <a:off x="3419701" y="2639560"/>
            <a:ext cx="2332037" cy="2332037"/>
          </a:xfrm>
          <a:prstGeom prst="rect">
            <a:avLst/>
          </a:prstGeom>
          <a:noFill/>
        </p:spPr>
      </p:pic>
      <p:sp>
        <p:nvSpPr>
          <p:cNvPr id="5" name="Rectangle 4"/>
          <p:cNvSpPr/>
          <p:nvPr/>
        </p:nvSpPr>
        <p:spPr>
          <a:xfrm>
            <a:off x="4194629" y="478971"/>
            <a:ext cx="5254171" cy="769441"/>
          </a:xfrm>
          <a:prstGeom prst="rect">
            <a:avLst/>
          </a:prstGeom>
        </p:spPr>
        <p:txBody>
          <a:bodyPr wrap="square">
            <a:spAutoFit/>
          </a:bodyPr>
          <a:lstStyle/>
          <a:p>
            <a:r>
              <a:rPr lang="en-US" sz="4400" b="1" i="1" u="sng" dirty="0" smtClean="0">
                <a:solidFill>
                  <a:srgbClr val="002060"/>
                </a:solidFill>
                <a:latin typeface="Comic Sans MS" pitchFamily="66" charset="0"/>
              </a:rPr>
              <a:t>ADMIN</a:t>
            </a:r>
            <a:endParaRPr lang="en-US" sz="4400" b="1" i="1" u="sng" dirty="0">
              <a:solidFill>
                <a:srgbClr val="002060"/>
              </a:solidFill>
              <a:latin typeface="Comic Sans MS" pitchFamily="66" charset="0"/>
            </a:endParaRPr>
          </a:p>
        </p:txBody>
      </p:sp>
      <p:pic>
        <p:nvPicPr>
          <p:cNvPr id="9218" name="Picture 2" descr="C:\Users\APOORVA\Desktop\snap3.PNG"/>
          <p:cNvPicPr>
            <a:picLocks noChangeAspect="1" noChangeArrowheads="1"/>
          </p:cNvPicPr>
          <p:nvPr/>
        </p:nvPicPr>
        <p:blipFill>
          <a:blip r:embed="rId3"/>
          <a:srcRect/>
          <a:stretch>
            <a:fillRect/>
          </a:stretch>
        </p:blipFill>
        <p:spPr bwMode="auto">
          <a:xfrm>
            <a:off x="6152015" y="1219200"/>
            <a:ext cx="5299755" cy="5065486"/>
          </a:xfrm>
          <a:prstGeom prst="rect">
            <a:avLst/>
          </a:prstGeom>
          <a:noFill/>
        </p:spPr>
      </p:pic>
      <p:sp>
        <p:nvSpPr>
          <p:cNvPr id="8" name="Line Callout 3 (Accent Bar) 7"/>
          <p:cNvSpPr/>
          <p:nvPr/>
        </p:nvSpPr>
        <p:spPr>
          <a:xfrm>
            <a:off x="914399" y="1973943"/>
            <a:ext cx="2220686" cy="1190172"/>
          </a:xfrm>
          <a:prstGeom prst="accentCallout3">
            <a:avLst>
              <a:gd name="adj1" fmla="val 18750"/>
              <a:gd name="adj2" fmla="val -8333"/>
              <a:gd name="adj3" fmla="val 18750"/>
              <a:gd name="adj4" fmla="val -16667"/>
              <a:gd name="adj5" fmla="val 100000"/>
              <a:gd name="adj6" fmla="val -16667"/>
              <a:gd name="adj7" fmla="val 105646"/>
              <a:gd name="adj8" fmla="val 145262"/>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001487" y="2264229"/>
            <a:ext cx="2032000" cy="646331"/>
          </a:xfrm>
          <a:prstGeom prst="rect">
            <a:avLst/>
          </a:prstGeom>
          <a:noFill/>
        </p:spPr>
        <p:txBody>
          <a:bodyPr wrap="square" rtlCol="0">
            <a:spAutoFit/>
          </a:bodyPr>
          <a:lstStyle/>
          <a:p>
            <a:r>
              <a:rPr lang="en-IN" b="1" dirty="0" smtClean="0">
                <a:solidFill>
                  <a:srgbClr val="002060"/>
                </a:solidFill>
                <a:latin typeface="Comic Sans MS" pitchFamily="66" charset="0"/>
              </a:rPr>
              <a:t>I can do the following tasks</a:t>
            </a:r>
            <a:r>
              <a:rPr lang="en-IN" dirty="0" smtClean="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C:\Users\APOORVA\Desktop\cust.jpg"/>
          <p:cNvPicPr>
            <a:picLocks noChangeAspect="1" noChangeArrowheads="1"/>
          </p:cNvPicPr>
          <p:nvPr/>
        </p:nvPicPr>
        <p:blipFill>
          <a:blip r:embed="rId2"/>
          <a:srcRect/>
          <a:stretch>
            <a:fillRect/>
          </a:stretch>
        </p:blipFill>
        <p:spPr bwMode="auto">
          <a:xfrm>
            <a:off x="3541486" y="3251200"/>
            <a:ext cx="2575606" cy="2394857"/>
          </a:xfrm>
          <a:prstGeom prst="rect">
            <a:avLst/>
          </a:prstGeom>
          <a:noFill/>
        </p:spPr>
      </p:pic>
      <p:sp>
        <p:nvSpPr>
          <p:cNvPr id="5" name="Rectangle 4"/>
          <p:cNvSpPr/>
          <p:nvPr/>
        </p:nvSpPr>
        <p:spPr>
          <a:xfrm>
            <a:off x="3802743" y="754743"/>
            <a:ext cx="7329714" cy="769441"/>
          </a:xfrm>
          <a:prstGeom prst="rect">
            <a:avLst/>
          </a:prstGeom>
        </p:spPr>
        <p:txBody>
          <a:bodyPr wrap="square">
            <a:spAutoFit/>
          </a:bodyPr>
          <a:lstStyle/>
          <a:p>
            <a:r>
              <a:rPr lang="en-US" sz="4400" b="1" i="1" u="sng" dirty="0" smtClean="0">
                <a:solidFill>
                  <a:srgbClr val="002060"/>
                </a:solidFill>
                <a:latin typeface="Comic Sans MS" pitchFamily="66" charset="0"/>
              </a:rPr>
              <a:t>CUSTOMERS</a:t>
            </a:r>
            <a:endParaRPr lang="en-US" sz="4400" b="1" i="1" u="sng" dirty="0">
              <a:solidFill>
                <a:srgbClr val="002060"/>
              </a:solidFill>
              <a:latin typeface="Comic Sans MS" pitchFamily="66" charset="0"/>
            </a:endParaRPr>
          </a:p>
        </p:txBody>
      </p:sp>
      <p:pic>
        <p:nvPicPr>
          <p:cNvPr id="10242" name="Picture 2" descr="C:\Users\APOORVA\Desktop\snap5.PNG"/>
          <p:cNvPicPr>
            <a:picLocks noChangeAspect="1" noChangeArrowheads="1"/>
          </p:cNvPicPr>
          <p:nvPr/>
        </p:nvPicPr>
        <p:blipFill>
          <a:blip r:embed="rId3"/>
          <a:srcRect/>
          <a:stretch>
            <a:fillRect/>
          </a:stretch>
        </p:blipFill>
        <p:spPr bwMode="auto">
          <a:xfrm>
            <a:off x="6252255" y="2101396"/>
            <a:ext cx="5057775" cy="4019550"/>
          </a:xfrm>
          <a:prstGeom prst="rect">
            <a:avLst/>
          </a:prstGeom>
          <a:noFill/>
        </p:spPr>
      </p:pic>
      <p:sp>
        <p:nvSpPr>
          <p:cNvPr id="7" name="Line Callout 3 (Accent Bar) 6"/>
          <p:cNvSpPr/>
          <p:nvPr/>
        </p:nvSpPr>
        <p:spPr>
          <a:xfrm>
            <a:off x="914399" y="2191657"/>
            <a:ext cx="2220686" cy="1190172"/>
          </a:xfrm>
          <a:prstGeom prst="accentCallout3">
            <a:avLst>
              <a:gd name="adj1" fmla="val 18750"/>
              <a:gd name="adj2" fmla="val -8333"/>
              <a:gd name="adj3" fmla="val 18750"/>
              <a:gd name="adj4" fmla="val -16667"/>
              <a:gd name="adj5" fmla="val 100000"/>
              <a:gd name="adj6" fmla="val -16667"/>
              <a:gd name="adj7" fmla="val 105646"/>
              <a:gd name="adj8" fmla="val 145262"/>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2060"/>
                </a:solidFill>
                <a:latin typeface="Comic Sans MS" pitchFamily="66" charset="0"/>
              </a:rPr>
              <a:t>We can do the following tasks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300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32811" y="561704"/>
            <a:ext cx="4572000"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AGENDA :</a:t>
            </a:r>
            <a:endParaRPr lang="en-US" sz="4400" i="1" u="sng" dirty="0">
              <a:solidFill>
                <a:srgbClr val="002060"/>
              </a:solidFill>
              <a:latin typeface="Comic Sans MS" pitchFamily="66" charset="0"/>
              <a:cs typeface="Arabic Typesetting" panose="03020402040406030203" pitchFamily="66" charset="-78"/>
            </a:endParaRPr>
          </a:p>
        </p:txBody>
      </p:sp>
      <p:sp>
        <p:nvSpPr>
          <p:cNvPr id="5" name="TextBox 4"/>
          <p:cNvSpPr txBox="1"/>
          <p:nvPr/>
        </p:nvSpPr>
        <p:spPr>
          <a:xfrm>
            <a:off x="718456" y="1719221"/>
            <a:ext cx="11142617" cy="707886"/>
          </a:xfrm>
          <a:prstGeom prst="rect">
            <a:avLst/>
          </a:prstGeom>
          <a:noFill/>
        </p:spPr>
        <p:txBody>
          <a:bodyPr wrap="square" rtlCol="0">
            <a:spAutoFit/>
          </a:bodyPr>
          <a:lstStyle/>
          <a:p>
            <a:r>
              <a:rPr lang="en-US" sz="2000" i="1" dirty="0" smtClean="0">
                <a:solidFill>
                  <a:srgbClr val="002060"/>
                </a:solidFill>
                <a:latin typeface="Comic Sans MS" pitchFamily="66" charset="0"/>
              </a:rPr>
              <a:t>The project requirements have been classified into two categories depending upon the priority:</a:t>
            </a:r>
            <a:endParaRPr lang="en-US" sz="2000" i="1" dirty="0">
              <a:solidFill>
                <a:srgbClr val="002060"/>
              </a:solidFill>
              <a:latin typeface="Comic Sans MS" pitchFamily="66" charset="0"/>
            </a:endParaRPr>
          </a:p>
        </p:txBody>
      </p:sp>
      <p:sp>
        <p:nvSpPr>
          <p:cNvPr id="6" name="TextBox 5"/>
          <p:cNvSpPr txBox="1"/>
          <p:nvPr/>
        </p:nvSpPr>
        <p:spPr>
          <a:xfrm>
            <a:off x="1188720" y="3383281"/>
            <a:ext cx="9980023" cy="6324808"/>
          </a:xfrm>
          <a:prstGeom prst="rect">
            <a:avLst/>
          </a:prstGeom>
          <a:noFill/>
        </p:spPr>
        <p:txBody>
          <a:bodyPr wrap="square" numCol="1" rtlCol="0">
            <a:spAutoFit/>
          </a:bodyPr>
          <a:lstStyle/>
          <a:p>
            <a:pPr algn="just">
              <a:lnSpc>
                <a:spcPct val="150000"/>
              </a:lnSpc>
            </a:pPr>
            <a:r>
              <a:rPr lang="en-IN" dirty="0" smtClean="0">
                <a:solidFill>
                  <a:srgbClr val="002060"/>
                </a:solidFill>
                <a:latin typeface="Comic Sans MS" pitchFamily="66" charset="0"/>
              </a:rPr>
              <a:t>1.All users (Administrator &amp; Customer) logging into the SRS application should be authenticated using a unique login-id and password (operations to be supported based on type of user) .	</a:t>
            </a:r>
          </a:p>
          <a:p>
            <a:pPr algn="just">
              <a:lnSpc>
                <a:spcPct val="150000"/>
              </a:lnSpc>
            </a:pPr>
            <a:r>
              <a:rPr lang="en-US" dirty="0" smtClean="0">
                <a:solidFill>
                  <a:srgbClr val="002060"/>
                </a:solidFill>
                <a:latin typeface="Comic Sans MS" pitchFamily="66" charset="0"/>
              </a:rPr>
              <a:t>2.</a:t>
            </a:r>
            <a:r>
              <a:rPr lang="en-IN" dirty="0" smtClean="0">
                <a:solidFill>
                  <a:srgbClr val="002060"/>
                </a:solidFill>
                <a:latin typeface="Comic Sans MS" pitchFamily="66" charset="0"/>
              </a:rPr>
              <a:t>The application should handle logout (close all open database connections, invalidate sessions, etc) .   </a:t>
            </a:r>
          </a:p>
          <a:p>
            <a:pPr algn="just">
              <a:lnSpc>
                <a:spcPct val="150000"/>
              </a:lnSpc>
            </a:pPr>
            <a:r>
              <a:rPr lang="en-IN" dirty="0" smtClean="0">
                <a:solidFill>
                  <a:srgbClr val="002060"/>
                </a:solidFill>
                <a:latin typeface="Comic Sans MS" pitchFamily="66" charset="0"/>
              </a:rPr>
              <a:t> 3.The admin should be able to add ship details .		</a:t>
            </a:r>
          </a:p>
          <a:p>
            <a:pPr algn="just">
              <a:lnSpc>
                <a:spcPct val="150000"/>
              </a:lnSpc>
            </a:pPr>
            <a:r>
              <a:rPr lang="en-IN" dirty="0" smtClean="0">
                <a:solidFill>
                  <a:srgbClr val="002060"/>
                </a:solidFill>
                <a:latin typeface="Comic Sans MS" pitchFamily="66" charset="0"/>
              </a:rPr>
              <a:t>4.The admin should be able to delete ship details .	 	</a:t>
            </a:r>
          </a:p>
          <a:p>
            <a:pPr algn="just">
              <a:lnSpc>
                <a:spcPct val="150000"/>
              </a:lnSpc>
            </a:pPr>
            <a:r>
              <a:rPr lang="en-IN" dirty="0" smtClean="0">
                <a:solidFill>
                  <a:srgbClr val="002060"/>
                </a:solidFill>
                <a:latin typeface="Comic Sans MS" pitchFamily="66" charset="0"/>
              </a:rPr>
              <a:t>	</a:t>
            </a:r>
          </a:p>
          <a:p>
            <a:pPr algn="just">
              <a:lnSpc>
                <a:spcPct val="150000"/>
              </a:lnSpc>
            </a:pPr>
            <a:endParaRPr lang="en-IN" dirty="0" smtClean="0"/>
          </a:p>
          <a:p>
            <a:pPr algn="just">
              <a:lnSpc>
                <a:spcPct val="150000"/>
              </a:lnSpc>
            </a:pPr>
            <a:r>
              <a:rPr lang="en-US" dirty="0"/>
              <a:t>	</a:t>
            </a:r>
          </a:p>
          <a:p>
            <a:pPr algn="just">
              <a:lnSpc>
                <a:spcPct val="150000"/>
              </a:lnSpc>
            </a:pPr>
            <a:r>
              <a:rPr lang="en-US" dirty="0"/>
              <a:t>	</a:t>
            </a:r>
          </a:p>
          <a:p>
            <a:pPr algn="just">
              <a:lnSpc>
                <a:spcPct val="150000"/>
              </a:lnSpc>
            </a:pPr>
            <a:endParaRPr lang="en-US" dirty="0" smtClean="0"/>
          </a:p>
          <a:p>
            <a:pPr algn="just">
              <a:lnSpc>
                <a:spcPct val="150000"/>
              </a:lnSpc>
            </a:pPr>
            <a:r>
              <a:rPr lang="en-US" dirty="0"/>
              <a:t>	</a:t>
            </a:r>
          </a:p>
          <a:p>
            <a:pPr algn="just">
              <a:lnSpc>
                <a:spcPct val="150000"/>
              </a:lnSpc>
            </a:pPr>
            <a:endParaRPr lang="en-US" dirty="0"/>
          </a:p>
          <a:p>
            <a:pPr algn="just">
              <a:lnSpc>
                <a:spcPct val="150000"/>
              </a:lnSpc>
            </a:pPr>
            <a:r>
              <a:rPr lang="en-US" dirty="0"/>
              <a:t>	</a:t>
            </a:r>
          </a:p>
        </p:txBody>
      </p:sp>
      <p:sp>
        <p:nvSpPr>
          <p:cNvPr id="7" name="TextBox 6"/>
          <p:cNvSpPr txBox="1"/>
          <p:nvPr/>
        </p:nvSpPr>
        <p:spPr>
          <a:xfrm>
            <a:off x="796834" y="2690949"/>
            <a:ext cx="10058400" cy="400110"/>
          </a:xfrm>
          <a:prstGeom prst="rect">
            <a:avLst/>
          </a:prstGeom>
          <a:noFill/>
        </p:spPr>
        <p:txBody>
          <a:bodyPr wrap="square" rtlCol="0">
            <a:spAutoFit/>
          </a:bodyPr>
          <a:lstStyle/>
          <a:p>
            <a:r>
              <a:rPr lang="en-IN" sz="2000" b="1" u="sng" dirty="0" smtClean="0">
                <a:solidFill>
                  <a:srgbClr val="002060"/>
                </a:solidFill>
                <a:latin typeface="Comic Sans MS" pitchFamily="66" charset="0"/>
              </a:rPr>
              <a:t>Priority 1</a:t>
            </a:r>
            <a:endParaRPr lang="en-IN" sz="2000" b="1" u="sng" dirty="0">
              <a:solidFill>
                <a:srgbClr val="002060"/>
              </a:solidFill>
              <a:latin typeface="Comic Sans MS" pitchFamily="66" charset="0"/>
            </a:endParaRPr>
          </a:p>
        </p:txBody>
      </p:sp>
      <p:pic>
        <p:nvPicPr>
          <p:cNvPr id="4098" name="Picture 2" descr="C:\Users\APOORVA\Desktop\highp.jpg"/>
          <p:cNvPicPr>
            <a:picLocks noChangeAspect="1" noChangeArrowheads="1"/>
          </p:cNvPicPr>
          <p:nvPr/>
        </p:nvPicPr>
        <p:blipFill>
          <a:blip r:embed="rId2"/>
          <a:srcRect/>
          <a:stretch>
            <a:fillRect/>
          </a:stretch>
        </p:blipFill>
        <p:spPr bwMode="auto">
          <a:xfrm>
            <a:off x="9898743" y="5021943"/>
            <a:ext cx="2293257" cy="1836057"/>
          </a:xfrm>
          <a:prstGeom prst="rect">
            <a:avLst/>
          </a:prstGeom>
          <a:noFill/>
        </p:spPr>
      </p:pic>
    </p:spTree>
    <p:extLst>
      <p:ext uri="{BB962C8B-B14F-4D97-AF65-F5344CB8AC3E}">
        <p14:creationId xmlns:p14="http://schemas.microsoft.com/office/powerpoint/2010/main" val="4176137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3905794" y="738588"/>
            <a:ext cx="4245428"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AGENDA</a:t>
            </a:r>
            <a:endParaRPr lang="en-US" sz="4400" i="1" u="sng" dirty="0">
              <a:solidFill>
                <a:srgbClr val="002060"/>
              </a:solidFill>
              <a:latin typeface="Comic Sans MS" pitchFamily="66" charset="0"/>
              <a:cs typeface="Arabic Typesetting" panose="03020402040406030203" pitchFamily="66" charset="-78"/>
            </a:endParaRPr>
          </a:p>
        </p:txBody>
      </p:sp>
      <p:sp>
        <p:nvSpPr>
          <p:cNvPr id="5" name="TextBox 4"/>
          <p:cNvSpPr txBox="1"/>
          <p:nvPr/>
        </p:nvSpPr>
        <p:spPr>
          <a:xfrm>
            <a:off x="914399" y="1828800"/>
            <a:ext cx="4167051" cy="400110"/>
          </a:xfrm>
          <a:prstGeom prst="rect">
            <a:avLst/>
          </a:prstGeom>
          <a:noFill/>
        </p:spPr>
        <p:txBody>
          <a:bodyPr wrap="square" rtlCol="0">
            <a:spAutoFit/>
          </a:bodyPr>
          <a:lstStyle/>
          <a:p>
            <a:r>
              <a:rPr lang="en-US" sz="2000" b="1" u="sng" dirty="0" smtClean="0">
                <a:solidFill>
                  <a:srgbClr val="002060"/>
                </a:solidFill>
                <a:latin typeface="Comic Sans MS" pitchFamily="66" charset="0"/>
              </a:rPr>
              <a:t>Priority 1:(Contd…)</a:t>
            </a:r>
            <a:endParaRPr lang="en-US" sz="2000" b="1" u="sng" dirty="0">
              <a:solidFill>
                <a:srgbClr val="002060"/>
              </a:solidFill>
              <a:latin typeface="Comic Sans MS" pitchFamily="66" charset="0"/>
            </a:endParaRPr>
          </a:p>
        </p:txBody>
      </p:sp>
      <p:sp>
        <p:nvSpPr>
          <p:cNvPr id="6" name="TextBox 5"/>
          <p:cNvSpPr txBox="1"/>
          <p:nvPr/>
        </p:nvSpPr>
        <p:spPr>
          <a:xfrm>
            <a:off x="1136469" y="2416629"/>
            <a:ext cx="10411097" cy="7069557"/>
          </a:xfrm>
          <a:prstGeom prst="rect">
            <a:avLst/>
          </a:prstGeom>
          <a:noFill/>
        </p:spPr>
        <p:txBody>
          <a:bodyPr wrap="square" rtlCol="0">
            <a:spAutoFit/>
          </a:bodyPr>
          <a:lstStyle/>
          <a:p>
            <a:pPr algn="just">
              <a:lnSpc>
                <a:spcPct val="150000"/>
              </a:lnSpc>
            </a:pPr>
            <a:r>
              <a:rPr lang="en-IN" dirty="0" smtClean="0">
                <a:solidFill>
                  <a:srgbClr val="002060"/>
                </a:solidFill>
                <a:latin typeface="Comic Sans MS" pitchFamily="66" charset="0"/>
              </a:rPr>
              <a:t>5.The admin should be able to view ship details. 		</a:t>
            </a:r>
          </a:p>
          <a:p>
            <a:pPr algn="just">
              <a:lnSpc>
                <a:spcPct val="150000"/>
              </a:lnSpc>
            </a:pPr>
            <a:r>
              <a:rPr lang="en-IN" dirty="0" smtClean="0">
                <a:solidFill>
                  <a:srgbClr val="002060"/>
                </a:solidFill>
                <a:latin typeface="Comic Sans MS" pitchFamily="66" charset="0"/>
              </a:rPr>
              <a:t>6.The admin should be able to modify ship details .		</a:t>
            </a:r>
          </a:p>
          <a:p>
            <a:pPr>
              <a:lnSpc>
                <a:spcPct val="150000"/>
              </a:lnSpc>
            </a:pPr>
            <a:r>
              <a:rPr lang="en-IN" dirty="0" smtClean="0">
                <a:solidFill>
                  <a:srgbClr val="002060"/>
                </a:solidFill>
                <a:latin typeface="Comic Sans MS" pitchFamily="66" charset="0"/>
              </a:rPr>
              <a:t>7.The admin should be able to add ship route details.</a:t>
            </a:r>
          </a:p>
          <a:p>
            <a:pPr>
              <a:lnSpc>
                <a:spcPct val="150000"/>
              </a:lnSpc>
            </a:pPr>
            <a:r>
              <a:rPr lang="en-IN" dirty="0" smtClean="0">
                <a:solidFill>
                  <a:srgbClr val="002060"/>
                </a:solidFill>
                <a:latin typeface="Comic Sans MS" pitchFamily="66" charset="0"/>
              </a:rPr>
              <a:t>8. The admin should be able to add schedule details.</a:t>
            </a:r>
          </a:p>
          <a:p>
            <a:pPr>
              <a:lnSpc>
                <a:spcPct val="150000"/>
              </a:lnSpc>
            </a:pPr>
            <a:r>
              <a:rPr lang="en-IN" dirty="0" smtClean="0">
                <a:solidFill>
                  <a:srgbClr val="002060"/>
                </a:solidFill>
                <a:latin typeface="Comic Sans MS" pitchFamily="66" charset="0"/>
              </a:rPr>
              <a:t>9. The admin should be able to view details of passengers travelling on a particular ship on a      	particular .</a:t>
            </a:r>
          </a:p>
          <a:p>
            <a:pPr>
              <a:lnSpc>
                <a:spcPct val="150000"/>
              </a:lnSpc>
            </a:pPr>
            <a:r>
              <a:rPr lang="en-IN" dirty="0" smtClean="0">
                <a:solidFill>
                  <a:srgbClr val="002060"/>
                </a:solidFill>
                <a:latin typeface="Comic Sans MS" pitchFamily="66" charset="0"/>
              </a:rPr>
              <a:t>10. The user should be able to register to ‘Ship Reservation System’.	</a:t>
            </a:r>
          </a:p>
          <a:p>
            <a:pPr>
              <a:lnSpc>
                <a:spcPct val="150000"/>
              </a:lnSpc>
            </a:pPr>
            <a:r>
              <a:rPr lang="en-IN" dirty="0" smtClean="0">
                <a:solidFill>
                  <a:srgbClr val="002060"/>
                </a:solidFill>
                <a:latin typeface="Comic Sans MS" pitchFamily="66" charset="0"/>
              </a:rPr>
              <a:t>11. The user should be able to view ship/schedule details by source and destination </a:t>
            </a:r>
          </a:p>
          <a:p>
            <a:pPr>
              <a:lnSpc>
                <a:spcPct val="150000"/>
              </a:lnSpc>
            </a:pPr>
            <a:r>
              <a:rPr lang="en-IN" dirty="0" smtClean="0">
                <a:solidFill>
                  <a:srgbClr val="002060"/>
                </a:solidFill>
                <a:latin typeface="Comic Sans MS" pitchFamily="66" charset="0"/>
              </a:rPr>
              <a:t>12. The user should be able to reserve his/her ship tickets by making payment online .	</a:t>
            </a:r>
          </a:p>
          <a:p>
            <a:pPr>
              <a:lnSpc>
                <a:spcPct val="150000"/>
              </a:lnSpc>
            </a:pPr>
            <a:r>
              <a:rPr lang="en-IN" dirty="0" smtClean="0">
                <a:solidFill>
                  <a:srgbClr val="002060"/>
                </a:solidFill>
                <a:latin typeface="Comic Sans MS" pitchFamily="66" charset="0"/>
              </a:rPr>
              <a:t>13. The user should be able to view his/her e-ticket 	</a:t>
            </a:r>
          </a:p>
          <a:p>
            <a:pPr>
              <a:lnSpc>
                <a:spcPct val="150000"/>
              </a:lnSpc>
            </a:pPr>
            <a:endParaRPr lang="en-IN" dirty="0" smtClean="0">
              <a:solidFill>
                <a:srgbClr val="002060"/>
              </a:solidFill>
              <a:latin typeface="Comic Sans MS" pitchFamily="66" charset="0"/>
            </a:endParaRPr>
          </a:p>
          <a:p>
            <a:pPr>
              <a:lnSpc>
                <a:spcPct val="150000"/>
              </a:lnSpc>
            </a:pPr>
            <a:r>
              <a:rPr lang="en-IN" dirty="0" smtClean="0">
                <a:solidFill>
                  <a:srgbClr val="002060"/>
                </a:solidFill>
                <a:latin typeface="Comic Sans MS" pitchFamily="66" charset="0"/>
              </a:rPr>
              <a:t>	</a:t>
            </a:r>
          </a:p>
          <a:p>
            <a:endParaRPr lang="en-IN" dirty="0" smtClean="0">
              <a:solidFill>
                <a:srgbClr val="002060"/>
              </a:solidFill>
              <a:latin typeface="Comic Sans MS" pitchFamily="66" charset="0"/>
            </a:endParaRPr>
          </a:p>
          <a:p>
            <a:r>
              <a:rPr lang="en-IN" dirty="0" smtClean="0">
                <a:solidFill>
                  <a:srgbClr val="002060"/>
                </a:solidFill>
                <a:latin typeface="Comic Sans MS" pitchFamily="66" charset="0"/>
              </a:rPr>
              <a:t>	</a:t>
            </a:r>
          </a:p>
          <a:p>
            <a:endParaRPr lang="en-IN" dirty="0" smtClean="0">
              <a:solidFill>
                <a:srgbClr val="002060"/>
              </a:solidFill>
              <a:latin typeface="Comic Sans MS" pitchFamily="66" charset="0"/>
            </a:endParaRPr>
          </a:p>
          <a:p>
            <a:endParaRPr lang="en-US" dirty="0" smtClean="0">
              <a:solidFill>
                <a:srgbClr val="002060"/>
              </a:solidFill>
              <a:latin typeface="Comic Sans MS" pitchFamily="66" charset="0"/>
            </a:endParaRPr>
          </a:p>
          <a:p>
            <a:endParaRPr lang="en-US" dirty="0">
              <a:solidFill>
                <a:srgbClr val="002060"/>
              </a:solidFill>
              <a:latin typeface="Comic Sans MS" pitchFamily="66" charset="0"/>
            </a:endParaRPr>
          </a:p>
          <a:p>
            <a:endParaRPr lang="en-US" dirty="0">
              <a:solidFill>
                <a:srgbClr val="002060"/>
              </a:solidFill>
              <a:latin typeface="Comic Sans MS" pitchFamily="66" charset="0"/>
            </a:endParaRPr>
          </a:p>
          <a:p>
            <a:r>
              <a:rPr lang="en-US" dirty="0">
                <a:solidFill>
                  <a:srgbClr val="002060"/>
                </a:solidFill>
                <a:latin typeface="Comic Sans MS" pitchFamily="66" charset="0"/>
              </a:rPr>
              <a:t>	</a:t>
            </a:r>
          </a:p>
        </p:txBody>
      </p:sp>
      <p:pic>
        <p:nvPicPr>
          <p:cNvPr id="3074" name="Picture 2" descr="F:\specification\ship1.jpg"/>
          <p:cNvPicPr>
            <a:picLocks noChangeAspect="1" noChangeArrowheads="1"/>
          </p:cNvPicPr>
          <p:nvPr/>
        </p:nvPicPr>
        <p:blipFill>
          <a:blip r:embed="rId2"/>
          <a:srcRect/>
          <a:stretch>
            <a:fillRect/>
          </a:stretch>
        </p:blipFill>
        <p:spPr bwMode="auto">
          <a:xfrm>
            <a:off x="9226052" y="255408"/>
            <a:ext cx="2661148" cy="1993364"/>
          </a:xfrm>
          <a:prstGeom prst="rect">
            <a:avLst/>
          </a:prstGeom>
          <a:noFill/>
        </p:spPr>
      </p:pic>
    </p:spTree>
    <p:extLst>
      <p:ext uri="{BB962C8B-B14F-4D97-AF65-F5344CB8AC3E}">
        <p14:creationId xmlns:p14="http://schemas.microsoft.com/office/powerpoint/2010/main" val="405912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97679" y="509451"/>
            <a:ext cx="4336869" cy="1446550"/>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AGENDA</a:t>
            </a:r>
          </a:p>
          <a:p>
            <a:endParaRPr lang="en-US" sz="4400" i="1" u="sng" dirty="0">
              <a:solidFill>
                <a:srgbClr val="002060"/>
              </a:solidFill>
              <a:latin typeface="Comic Sans MS" pitchFamily="66" charset="0"/>
              <a:cs typeface="Arabic Typesetting" panose="03020402040406030203" pitchFamily="66" charset="-78"/>
            </a:endParaRPr>
          </a:p>
        </p:txBody>
      </p:sp>
      <p:sp>
        <p:nvSpPr>
          <p:cNvPr id="5" name="TextBox 4"/>
          <p:cNvSpPr txBox="1"/>
          <p:nvPr/>
        </p:nvSpPr>
        <p:spPr>
          <a:xfrm>
            <a:off x="744583" y="2090055"/>
            <a:ext cx="3239588" cy="400110"/>
          </a:xfrm>
          <a:prstGeom prst="rect">
            <a:avLst/>
          </a:prstGeom>
          <a:noFill/>
        </p:spPr>
        <p:txBody>
          <a:bodyPr wrap="square" rtlCol="0">
            <a:spAutoFit/>
          </a:bodyPr>
          <a:lstStyle/>
          <a:p>
            <a:r>
              <a:rPr lang="en-US" sz="2000" b="1" u="sng" dirty="0" smtClean="0">
                <a:solidFill>
                  <a:srgbClr val="002060"/>
                </a:solidFill>
                <a:latin typeface="Comic Sans MS" pitchFamily="66" charset="0"/>
              </a:rPr>
              <a:t>Priority 2:</a:t>
            </a:r>
            <a:endParaRPr lang="en-US" sz="2000" b="1" u="sng" dirty="0">
              <a:solidFill>
                <a:srgbClr val="002060"/>
              </a:solidFill>
              <a:latin typeface="Comic Sans MS" pitchFamily="66" charset="0"/>
            </a:endParaRPr>
          </a:p>
        </p:txBody>
      </p:sp>
      <p:sp>
        <p:nvSpPr>
          <p:cNvPr id="8" name="TextBox 7"/>
          <p:cNvSpPr txBox="1"/>
          <p:nvPr/>
        </p:nvSpPr>
        <p:spPr>
          <a:xfrm>
            <a:off x="2119085" y="2569029"/>
            <a:ext cx="9129486" cy="5032340"/>
          </a:xfrm>
          <a:prstGeom prst="rect">
            <a:avLst/>
          </a:prstGeom>
          <a:noFill/>
        </p:spPr>
        <p:txBody>
          <a:bodyPr wrap="square" rtlCol="0">
            <a:spAutoFit/>
          </a:bodyPr>
          <a:lstStyle/>
          <a:p>
            <a:pPr>
              <a:lnSpc>
                <a:spcPct val="150000"/>
              </a:lnSpc>
            </a:pPr>
            <a:r>
              <a:rPr lang="en-IN" dirty="0" smtClean="0">
                <a:solidFill>
                  <a:srgbClr val="002060"/>
                </a:solidFill>
                <a:latin typeface="Comic Sans MS" pitchFamily="66" charset="0"/>
              </a:rPr>
              <a:t>1. All users should be able to change their password .</a:t>
            </a:r>
          </a:p>
          <a:p>
            <a:pPr>
              <a:lnSpc>
                <a:spcPct val="150000"/>
              </a:lnSpc>
            </a:pPr>
            <a:r>
              <a:rPr lang="en-IN" dirty="0" smtClean="0">
                <a:solidFill>
                  <a:srgbClr val="002060"/>
                </a:solidFill>
                <a:latin typeface="Comic Sans MS" pitchFamily="66" charset="0"/>
              </a:rPr>
              <a:t>2. The admin should be able to delete ship route details. 	</a:t>
            </a:r>
          </a:p>
          <a:p>
            <a:pPr>
              <a:lnSpc>
                <a:spcPct val="150000"/>
              </a:lnSpc>
            </a:pPr>
            <a:r>
              <a:rPr lang="en-IN" dirty="0" smtClean="0">
                <a:solidFill>
                  <a:srgbClr val="002060"/>
                </a:solidFill>
                <a:latin typeface="Comic Sans MS" pitchFamily="66" charset="0"/>
              </a:rPr>
              <a:t>3. The admin should be able to view ship route details. 		</a:t>
            </a:r>
          </a:p>
          <a:p>
            <a:pPr>
              <a:lnSpc>
                <a:spcPct val="150000"/>
              </a:lnSpc>
            </a:pPr>
            <a:r>
              <a:rPr lang="en-IN" dirty="0" smtClean="0">
                <a:solidFill>
                  <a:srgbClr val="002060"/>
                </a:solidFill>
                <a:latin typeface="Comic Sans MS" pitchFamily="66" charset="0"/>
              </a:rPr>
              <a:t>4. The admin should be able to modify ship route details. 	</a:t>
            </a:r>
          </a:p>
          <a:p>
            <a:pPr>
              <a:lnSpc>
                <a:spcPct val="150000"/>
              </a:lnSpc>
            </a:pPr>
            <a:r>
              <a:rPr lang="en-IN" dirty="0" smtClean="0">
                <a:solidFill>
                  <a:srgbClr val="002060"/>
                </a:solidFill>
                <a:latin typeface="Comic Sans MS" pitchFamily="66" charset="0"/>
              </a:rPr>
              <a:t>5. The admin should be able to delete schedule details. 	</a:t>
            </a:r>
          </a:p>
          <a:p>
            <a:pPr>
              <a:lnSpc>
                <a:spcPct val="150000"/>
              </a:lnSpc>
            </a:pPr>
            <a:r>
              <a:rPr lang="en-IN" dirty="0" smtClean="0">
                <a:solidFill>
                  <a:srgbClr val="002060"/>
                </a:solidFill>
                <a:latin typeface="Comic Sans MS" pitchFamily="66" charset="0"/>
              </a:rPr>
              <a:t>6. The admin should be able to view schedule details .		</a:t>
            </a:r>
          </a:p>
          <a:p>
            <a:pPr>
              <a:lnSpc>
                <a:spcPct val="150000"/>
              </a:lnSpc>
            </a:pPr>
            <a:r>
              <a:rPr lang="en-IN" dirty="0" smtClean="0">
                <a:solidFill>
                  <a:srgbClr val="002060"/>
                </a:solidFill>
                <a:latin typeface="Comic Sans MS" pitchFamily="66" charset="0"/>
              </a:rPr>
              <a:t>7. The admin should be able to modify schedule details. 	</a:t>
            </a:r>
          </a:p>
          <a:p>
            <a:pPr>
              <a:lnSpc>
                <a:spcPct val="150000"/>
              </a:lnSpc>
            </a:pPr>
            <a:r>
              <a:rPr lang="en-IN" dirty="0" smtClean="0">
                <a:solidFill>
                  <a:srgbClr val="002060"/>
                </a:solidFill>
                <a:latin typeface="Comic Sans MS" pitchFamily="66" charset="0"/>
              </a:rPr>
              <a:t>8. The user should be able to cancel his/her ship tickets. 	</a:t>
            </a:r>
          </a:p>
          <a:p>
            <a:pPr>
              <a:lnSpc>
                <a:spcPct val="150000"/>
              </a:lnSpc>
            </a:pPr>
            <a:r>
              <a:rPr lang="en-IN" dirty="0" smtClean="0">
                <a:solidFill>
                  <a:srgbClr val="002060"/>
                </a:solidFill>
                <a:latin typeface="Comic Sans MS" pitchFamily="66" charset="0"/>
              </a:rPr>
              <a:t>9. The user should be able to print his/her e-ticket. 	</a:t>
            </a:r>
          </a:p>
          <a:p>
            <a:pPr>
              <a:lnSpc>
                <a:spcPct val="150000"/>
              </a:lnSpc>
            </a:pPr>
            <a:endParaRPr lang="en-IN" dirty="0" smtClean="0">
              <a:solidFill>
                <a:srgbClr val="002060"/>
              </a:solidFill>
              <a:latin typeface="Comic Sans MS" pitchFamily="66" charset="0"/>
            </a:endParaRPr>
          </a:p>
          <a:p>
            <a:pPr>
              <a:lnSpc>
                <a:spcPct val="150000"/>
              </a:lnSpc>
            </a:pPr>
            <a:r>
              <a:rPr lang="en-IN" dirty="0" smtClean="0">
                <a:solidFill>
                  <a:srgbClr val="002060"/>
                </a:solidFill>
                <a:latin typeface="Comic Sans MS" pitchFamily="66" charset="0"/>
              </a:rPr>
              <a:t>	</a:t>
            </a:r>
          </a:p>
          <a:p>
            <a:pPr>
              <a:lnSpc>
                <a:spcPct val="150000"/>
              </a:lnSpc>
            </a:pPr>
            <a:endParaRPr lang="en-IN" dirty="0" smtClean="0">
              <a:solidFill>
                <a:srgbClr val="002060"/>
              </a:solidFill>
              <a:latin typeface="Comic Sans MS" pitchFamily="66" charset="0"/>
            </a:endParaRPr>
          </a:p>
        </p:txBody>
      </p:sp>
      <p:pic>
        <p:nvPicPr>
          <p:cNvPr id="5122" name="Picture 2" descr="C:\Users\APOORVA\Desktop\lowp.jpg"/>
          <p:cNvPicPr>
            <a:picLocks noChangeAspect="1" noChangeArrowheads="1"/>
          </p:cNvPicPr>
          <p:nvPr/>
        </p:nvPicPr>
        <p:blipFill>
          <a:blip r:embed="rId2"/>
          <a:srcRect/>
          <a:stretch>
            <a:fillRect/>
          </a:stretch>
        </p:blipFill>
        <p:spPr bwMode="auto">
          <a:xfrm>
            <a:off x="8786089" y="261258"/>
            <a:ext cx="2972071" cy="2104572"/>
          </a:xfrm>
          <a:prstGeom prst="rect">
            <a:avLst/>
          </a:prstGeom>
          <a:noFill/>
        </p:spPr>
      </p:pic>
    </p:spTree>
    <p:extLst>
      <p:ext uri="{BB962C8B-B14F-4D97-AF65-F5344CB8AC3E}">
        <p14:creationId xmlns:p14="http://schemas.microsoft.com/office/powerpoint/2010/main" val="4044615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60913" y="738588"/>
            <a:ext cx="6865258" cy="769441"/>
          </a:xfrm>
          <a:prstGeom prst="rect">
            <a:avLst/>
          </a:prstGeom>
        </p:spPr>
        <p:txBody>
          <a:bodyPr wrap="square">
            <a:spAutoFit/>
          </a:bodyPr>
          <a:lstStyle/>
          <a:p>
            <a:r>
              <a:rPr lang="en-US" sz="4400" i="1" u="sng" dirty="0" smtClean="0">
                <a:solidFill>
                  <a:srgbClr val="002060"/>
                </a:solidFill>
                <a:latin typeface="Comic Sans MS" pitchFamily="66" charset="0"/>
                <a:cs typeface="Arabic Typesetting" panose="03020402040406030203" pitchFamily="66" charset="-78"/>
              </a:rPr>
              <a:t>FUNCTIONAL FLOW:</a:t>
            </a:r>
            <a:endParaRPr lang="en-US" sz="4400" i="1" u="sng" dirty="0">
              <a:solidFill>
                <a:srgbClr val="002060"/>
              </a:solidFill>
              <a:latin typeface="Comic Sans MS" pitchFamily="66" charset="0"/>
              <a:cs typeface="Arabic Typesetting" panose="03020402040406030203" pitchFamily="66" charset="-78"/>
            </a:endParaRPr>
          </a:p>
        </p:txBody>
      </p:sp>
      <p:pic>
        <p:nvPicPr>
          <p:cNvPr id="8194" name="Picture 2" descr="C:\Users\APOORVA\Desktop\snap2.PNG"/>
          <p:cNvPicPr>
            <a:picLocks noChangeAspect="1" noChangeArrowheads="1"/>
          </p:cNvPicPr>
          <p:nvPr/>
        </p:nvPicPr>
        <p:blipFill>
          <a:blip r:embed="rId2"/>
          <a:srcRect/>
          <a:stretch>
            <a:fillRect/>
          </a:stretch>
        </p:blipFill>
        <p:spPr bwMode="auto">
          <a:xfrm>
            <a:off x="1364343" y="2153557"/>
            <a:ext cx="9434285" cy="3886200"/>
          </a:xfrm>
          <a:prstGeom prst="rect">
            <a:avLst/>
          </a:prstGeom>
          <a:noFill/>
        </p:spPr>
      </p:pic>
    </p:spTree>
    <p:extLst>
      <p:ext uri="{BB962C8B-B14F-4D97-AF65-F5344CB8AC3E}">
        <p14:creationId xmlns:p14="http://schemas.microsoft.com/office/powerpoint/2010/main" val="55022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1140</TotalTime>
  <Words>360</Words>
  <Application>Microsoft Office PowerPoint</Application>
  <PresentationFormat>Custom</PresentationFormat>
  <Paragraphs>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137</cp:revision>
  <dcterms:created xsi:type="dcterms:W3CDTF">2015-11-24T05:00:43Z</dcterms:created>
  <dcterms:modified xsi:type="dcterms:W3CDTF">2017-02-07T20:16:03Z</dcterms:modified>
</cp:coreProperties>
</file>