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layfair Display"/>
      <p:regular r:id="rId23"/>
      <p:bold r:id="rId24"/>
      <p:italic r:id="rId25"/>
      <p:boldItalic r:id="rId26"/>
    </p:embeddedFont>
    <p:embeddedFont>
      <p:font typeface="Inter"/>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500">
                <a:solidFill>
                  <a:srgbClr val="595959"/>
                </a:solidFill>
              </a:rPr>
              <a:t>Aria, a junior at Harvey Mudd, at home over quarantine</a:t>
            </a:r>
            <a:endParaRPr i="1" sz="1500">
              <a:solidFill>
                <a:srgbClr val="595959"/>
              </a:solidFill>
            </a:endParaRPr>
          </a:p>
          <a:p>
            <a:pPr indent="0" lvl="0" marL="0" rtl="0" algn="l">
              <a:lnSpc>
                <a:spcPct val="115000"/>
              </a:lnSpc>
              <a:spcBef>
                <a:spcPts val="0"/>
              </a:spcBef>
              <a:spcAft>
                <a:spcPts val="0"/>
              </a:spcAft>
              <a:buClr>
                <a:schemeClr val="dk1"/>
              </a:buClr>
              <a:buSzPts val="1100"/>
              <a:buFont typeface="Arial"/>
              <a:buNone/>
            </a:pPr>
            <a:r>
              <a:rPr i="1" lang="en" sz="1500">
                <a:solidFill>
                  <a:srgbClr val="595959"/>
                </a:solidFill>
              </a:rPr>
              <a:t>Jumped hard into digital minimalism in the last month</a:t>
            </a:r>
            <a:endParaRPr i="1" sz="1500">
              <a:solidFill>
                <a:srgbClr val="595959"/>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a8ef4ac2c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a8ef4ac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707379"/>
                </a:solidFill>
                <a:latin typeface="Inter"/>
                <a:ea typeface="Inter"/>
                <a:cs typeface="Inter"/>
                <a:sym typeface="Inter"/>
              </a:rPr>
              <a:t>There’s a tension between younger generations who don’t feel like they’re missing out on anything by spending all their time online, and older family members who are worried about the amount of screentime and the type of content popular online.</a:t>
            </a:r>
            <a:endParaRPr sz="2600">
              <a:solidFill>
                <a:srgbClr val="707379"/>
              </a:solidFill>
              <a:latin typeface="Inter"/>
              <a:ea typeface="Inter"/>
              <a:cs typeface="Inter"/>
              <a:sym typeface="Inter"/>
            </a:endParaRPr>
          </a:p>
          <a:p>
            <a:pPr indent="0" lvl="0" marL="0" rtl="0" algn="l">
              <a:lnSpc>
                <a:spcPct val="100000"/>
              </a:lnSpc>
              <a:spcBef>
                <a:spcPts val="120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interviewees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decided to recruit while considering device usage mainly, and secondly, considering age. Two our of our interviewees were digital minimalists, and conscious of device usage. Two other interviewees were on the other end of the spectrum, spending 12-16 hours on phones or computers daily. Our interviewees ranged in age from 12 - 27 years old.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400">
                <a:solidFill>
                  <a:srgbClr val="707379"/>
                </a:solidFill>
                <a:latin typeface="Inter"/>
                <a:ea typeface="Inter"/>
                <a:cs typeface="Inter"/>
                <a:sym typeface="Inter"/>
              </a:rPr>
              <a:t>Alwyn, a graduated Stanford student who works for a startup and has to spend most of his day on his phone and computer</a:t>
            </a:r>
            <a:endParaRPr sz="1400">
              <a:solidFill>
                <a:srgbClr val="707379"/>
              </a:solidFill>
              <a:latin typeface="Inter"/>
              <a:ea typeface="Inter"/>
              <a:cs typeface="Inter"/>
              <a:sym typeface="Inter"/>
            </a:endParaRPr>
          </a:p>
          <a:p>
            <a:pPr indent="0" lvl="0" marL="0" rtl="0" algn="l">
              <a:lnSpc>
                <a:spcPct val="100000"/>
              </a:lnSpc>
              <a:spcBef>
                <a:spcPts val="60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 name="Shape 9"/>
        <p:cNvGrpSpPr/>
        <p:nvPr/>
      </p:nvGrpSpPr>
      <p:grpSpPr>
        <a:xfrm>
          <a:off x="0" y="0"/>
          <a:ext cx="0" cy="0"/>
          <a:chOff x="0" y="0"/>
          <a:chExt cx="0" cy="0"/>
        </a:xfrm>
      </p:grpSpPr>
      <p:sp>
        <p:nvSpPr>
          <p:cNvPr id="10" name="Google Shape;10;p2"/>
          <p:cNvSpPr/>
          <p:nvPr/>
        </p:nvSpPr>
        <p:spPr>
          <a:xfrm>
            <a:off x="5733000" y="577350"/>
            <a:ext cx="3988800" cy="3988800"/>
          </a:xfrm>
          <a:prstGeom prst="chord">
            <a:avLst>
              <a:gd fmla="val 2673960" name="adj1"/>
              <a:gd fmla="val 18921779" name="adj2"/>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rot="10800000">
            <a:off x="-223925" y="228600"/>
            <a:ext cx="1528200" cy="1528200"/>
          </a:xfrm>
          <a:prstGeom prst="chord">
            <a:avLst>
              <a:gd fmla="val 2673960" name="adj1"/>
              <a:gd fmla="val 18921779" name="adj2"/>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3" name="Google Shape;13;p2"/>
          <p:cNvSpPr txBox="1"/>
          <p:nvPr>
            <p:ph idx="1" type="body"/>
          </p:nvPr>
        </p:nvSpPr>
        <p:spPr>
          <a:xfrm>
            <a:off x="855300"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4" name="Google Shape;14;p2"/>
          <p:cNvSpPr txBox="1"/>
          <p:nvPr>
            <p:ph idx="2" type="body"/>
          </p:nvPr>
        </p:nvSpPr>
        <p:spPr>
          <a:xfrm>
            <a:off x="2811939"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5" name="Google Shape;15;p2"/>
          <p:cNvSpPr txBox="1"/>
          <p:nvPr>
            <p:ph idx="3" type="body"/>
          </p:nvPr>
        </p:nvSpPr>
        <p:spPr>
          <a:xfrm>
            <a:off x="4768578" y="1506350"/>
            <a:ext cx="1770600" cy="2864400"/>
          </a:xfrm>
          <a:prstGeom prst="rect">
            <a:avLst/>
          </a:prstGeom>
          <a:noFill/>
          <a:ln>
            <a:noFill/>
          </a:ln>
        </p:spPr>
        <p:txBody>
          <a:bodyPr anchorCtr="0" anchor="t" bIns="0" lIns="0" spcFirstLastPara="1" rIns="0" wrap="square" tIns="0">
            <a:noAutofit/>
          </a:bodyPr>
          <a:lstStyle>
            <a:lvl1pPr indent="-311150" lvl="0" marL="457200" algn="l">
              <a:lnSpc>
                <a:spcPct val="115000"/>
              </a:lnSpc>
              <a:spcBef>
                <a:spcPts val="600"/>
              </a:spcBef>
              <a:spcAft>
                <a:spcPts val="0"/>
              </a:spcAft>
              <a:buSzPts val="1300"/>
              <a:buChar char="✓"/>
              <a:defRPr sz="1300"/>
            </a:lvl1pPr>
            <a:lvl2pPr indent="-311150" lvl="1" marL="914400" algn="l">
              <a:lnSpc>
                <a:spcPct val="115000"/>
              </a:lnSpc>
              <a:spcBef>
                <a:spcPts val="600"/>
              </a:spcBef>
              <a:spcAft>
                <a:spcPts val="0"/>
              </a:spcAft>
              <a:buSzPts val="1300"/>
              <a:buChar char="○"/>
              <a:defRPr sz="1300"/>
            </a:lvl2pPr>
            <a:lvl3pPr indent="-311150" lvl="2" marL="1371600" algn="l">
              <a:lnSpc>
                <a:spcPct val="115000"/>
              </a:lnSpc>
              <a:spcBef>
                <a:spcPts val="600"/>
              </a:spcBef>
              <a:spcAft>
                <a:spcPts val="0"/>
              </a:spcAft>
              <a:buSzPts val="1300"/>
              <a:buChar char="●"/>
              <a:defRPr sz="1300"/>
            </a:lvl3pPr>
            <a:lvl4pPr indent="-311150" lvl="3" marL="1828800" algn="l">
              <a:lnSpc>
                <a:spcPct val="115000"/>
              </a:lnSpc>
              <a:spcBef>
                <a:spcPts val="600"/>
              </a:spcBef>
              <a:spcAft>
                <a:spcPts val="0"/>
              </a:spcAft>
              <a:buSzPts val="1300"/>
              <a:buChar char="●"/>
              <a:defRPr sz="1300"/>
            </a:lvl4pPr>
            <a:lvl5pPr indent="-311150" lvl="4" marL="2286000" algn="l">
              <a:lnSpc>
                <a:spcPct val="115000"/>
              </a:lnSpc>
              <a:spcBef>
                <a:spcPts val="600"/>
              </a:spcBef>
              <a:spcAft>
                <a:spcPts val="0"/>
              </a:spcAft>
              <a:buSzPts val="1300"/>
              <a:buChar char="○"/>
              <a:defRPr sz="1300"/>
            </a:lvl5pPr>
            <a:lvl6pPr indent="-311150" lvl="5" marL="2743200" algn="l">
              <a:lnSpc>
                <a:spcPct val="115000"/>
              </a:lnSpc>
              <a:spcBef>
                <a:spcPts val="600"/>
              </a:spcBef>
              <a:spcAft>
                <a:spcPts val="0"/>
              </a:spcAft>
              <a:buSzPts val="1300"/>
              <a:buChar char="■"/>
              <a:defRPr sz="1300"/>
            </a:lvl6pPr>
            <a:lvl7pPr indent="-311150" lvl="6" marL="3200400" algn="l">
              <a:lnSpc>
                <a:spcPct val="115000"/>
              </a:lnSpc>
              <a:spcBef>
                <a:spcPts val="600"/>
              </a:spcBef>
              <a:spcAft>
                <a:spcPts val="0"/>
              </a:spcAft>
              <a:buSzPts val="1300"/>
              <a:buChar char="●"/>
              <a:defRPr sz="1300"/>
            </a:lvl7pPr>
            <a:lvl8pPr indent="-311150" lvl="7" marL="3657600" algn="l">
              <a:lnSpc>
                <a:spcPct val="115000"/>
              </a:lnSpc>
              <a:spcBef>
                <a:spcPts val="600"/>
              </a:spcBef>
              <a:spcAft>
                <a:spcPts val="0"/>
              </a:spcAft>
              <a:buSzPts val="1300"/>
              <a:buChar char="○"/>
              <a:defRPr sz="1300"/>
            </a:lvl8pPr>
            <a:lvl9pPr indent="-311150" lvl="8" marL="4114800" algn="l">
              <a:lnSpc>
                <a:spcPct val="115000"/>
              </a:lnSpc>
              <a:spcBef>
                <a:spcPts val="600"/>
              </a:spcBef>
              <a:spcAft>
                <a:spcPts val="600"/>
              </a:spcAft>
              <a:buSzPts val="1300"/>
              <a:buChar char="■"/>
              <a:defRPr sz="1300"/>
            </a:lvl9pPr>
          </a:lstStyle>
          <a:p/>
        </p:txBody>
      </p:sp>
      <p:sp>
        <p:nvSpPr>
          <p:cNvPr id="16" name="Google Shape;16;p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rotWithShape="1">
          <a:blip r:embed="rId2">
            <a:alphaModFix/>
          </a:blip>
          <a:srcRect b="0" l="0" r="0" t="0"/>
          <a:stretch/>
        </p:blipFill>
        <p:spPr>
          <a:xfrm>
            <a:off x="6687216" y="0"/>
            <a:ext cx="2456794" cy="43706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1" type="blank">
  <p:cSld name="BLANK">
    <p:spTree>
      <p:nvGrpSpPr>
        <p:cNvPr id="60" name="Shape 60"/>
        <p:cNvGrpSpPr/>
        <p:nvPr/>
      </p:nvGrpSpPr>
      <p:grpSpPr>
        <a:xfrm>
          <a:off x="0" y="0"/>
          <a:ext cx="0" cy="0"/>
          <a:chOff x="0" y="0"/>
          <a:chExt cx="0" cy="0"/>
        </a:xfrm>
      </p:grpSpPr>
      <p:sp>
        <p:nvSpPr>
          <p:cNvPr id="61" name="Google Shape;61;p11"/>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1"/>
          <p:cNvPicPr preferRelativeResize="0"/>
          <p:nvPr/>
        </p:nvPicPr>
        <p:blipFill rotWithShape="1">
          <a:blip r:embed="rId2">
            <a:alphaModFix/>
          </a:blip>
          <a:srcRect b="0" l="0" r="0" t="0"/>
          <a:stretch/>
        </p:blipFill>
        <p:spPr>
          <a:xfrm>
            <a:off x="6146989" y="0"/>
            <a:ext cx="2996999" cy="43706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2">
  <p:cSld name="BLANK_1">
    <p:spTree>
      <p:nvGrpSpPr>
        <p:cNvPr id="64" name="Shape 64"/>
        <p:cNvGrpSpPr/>
        <p:nvPr/>
      </p:nvGrpSpPr>
      <p:grpSpPr>
        <a:xfrm>
          <a:off x="0" y="0"/>
          <a:ext cx="0" cy="0"/>
          <a:chOff x="0" y="0"/>
          <a:chExt cx="0" cy="0"/>
        </a:xfrm>
      </p:grpSpPr>
      <p:sp>
        <p:nvSpPr>
          <p:cNvPr id="65" name="Google Shape;65;p12"/>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2"/>
          <p:cNvPicPr preferRelativeResize="0"/>
          <p:nvPr/>
        </p:nvPicPr>
        <p:blipFill rotWithShape="1">
          <a:blip r:embed="rId2">
            <a:alphaModFix/>
          </a:blip>
          <a:srcRect b="0" l="0" r="0" t="0"/>
          <a:stretch/>
        </p:blipFill>
        <p:spPr>
          <a:xfrm>
            <a:off x="6139187" y="0"/>
            <a:ext cx="3004805" cy="437063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3">
  <p:cSld name="BLANK_1_1">
    <p:spTree>
      <p:nvGrpSpPr>
        <p:cNvPr id="68" name="Shape 68"/>
        <p:cNvGrpSpPr/>
        <p:nvPr/>
      </p:nvGrpSpPr>
      <p:grpSpPr>
        <a:xfrm>
          <a:off x="0" y="0"/>
          <a:ext cx="0" cy="0"/>
          <a:chOff x="0" y="0"/>
          <a:chExt cx="0" cy="0"/>
        </a:xfrm>
      </p:grpSpPr>
      <p:sp>
        <p:nvSpPr>
          <p:cNvPr id="69" name="Google Shape;69;p1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3"/>
          <p:cNvPicPr preferRelativeResize="0"/>
          <p:nvPr/>
        </p:nvPicPr>
        <p:blipFill rotWithShape="1">
          <a:blip r:embed="rId2">
            <a:alphaModFix/>
          </a:blip>
          <a:srcRect b="0" l="0" r="0" t="0"/>
          <a:stretch/>
        </p:blipFill>
        <p:spPr>
          <a:xfrm>
            <a:off x="6687216" y="0"/>
            <a:ext cx="2456794" cy="437063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llustration 4">
  <p:cSld name="BLANK_1_1_1">
    <p:spTree>
      <p:nvGrpSpPr>
        <p:cNvPr id="71" name="Shape 71"/>
        <p:cNvGrpSpPr/>
        <p:nvPr/>
      </p:nvGrpSpPr>
      <p:grpSpPr>
        <a:xfrm>
          <a:off x="0" y="0"/>
          <a:ext cx="0" cy="0"/>
          <a:chOff x="0" y="0"/>
          <a:chExt cx="0" cy="0"/>
        </a:xfrm>
      </p:grpSpPr>
      <p:sp>
        <p:nvSpPr>
          <p:cNvPr id="72" name="Google Shape;72;p14"/>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rotWithShape="1">
          <a:blip r:embed="rId2">
            <a:alphaModFix/>
          </a:blip>
          <a:srcRect b="0" l="0" r="0" t="0"/>
          <a:stretch/>
        </p:blipFill>
        <p:spPr>
          <a:xfrm>
            <a:off x="6890631" y="12"/>
            <a:ext cx="2253366" cy="437063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_1_1">
    <p:spTree>
      <p:nvGrpSpPr>
        <p:cNvPr id="18" name="Shape 18"/>
        <p:cNvGrpSpPr/>
        <p:nvPr/>
      </p:nvGrpSpPr>
      <p:grpSpPr>
        <a:xfrm>
          <a:off x="0" y="0"/>
          <a:ext cx="0" cy="0"/>
          <a:chOff x="0" y="0"/>
          <a:chExt cx="0" cy="0"/>
        </a:xfrm>
      </p:grpSpPr>
      <p:sp>
        <p:nvSpPr>
          <p:cNvPr id="19" name="Google Shape;19;p3"/>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p:nvPr/>
        </p:nvSpPr>
        <p:spPr>
          <a:xfrm>
            <a:off x="5731575"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ctrTitle"/>
          </p:nvPr>
        </p:nvSpPr>
        <p:spPr>
          <a:xfrm>
            <a:off x="685800" y="2167338"/>
            <a:ext cx="4102500" cy="437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sz="3000"/>
            </a:lvl1pPr>
            <a:lvl2pPr lvl="1" algn="l">
              <a:lnSpc>
                <a:spcPct val="90000"/>
              </a:lnSpc>
              <a:spcBef>
                <a:spcPts val="0"/>
              </a:spcBef>
              <a:spcAft>
                <a:spcPts val="0"/>
              </a:spcAft>
              <a:buSzPts val="3000"/>
              <a:buNone/>
              <a:defRPr sz="3000"/>
            </a:lvl2pPr>
            <a:lvl3pPr lvl="2" algn="l">
              <a:lnSpc>
                <a:spcPct val="90000"/>
              </a:lnSpc>
              <a:spcBef>
                <a:spcPts val="0"/>
              </a:spcBef>
              <a:spcAft>
                <a:spcPts val="0"/>
              </a:spcAft>
              <a:buSzPts val="3000"/>
              <a:buNone/>
              <a:defRPr sz="3000"/>
            </a:lvl3pPr>
            <a:lvl4pPr lvl="3" algn="l">
              <a:lnSpc>
                <a:spcPct val="90000"/>
              </a:lnSpc>
              <a:spcBef>
                <a:spcPts val="0"/>
              </a:spcBef>
              <a:spcAft>
                <a:spcPts val="0"/>
              </a:spcAft>
              <a:buSzPts val="3000"/>
              <a:buNone/>
              <a:defRPr sz="3000"/>
            </a:lvl4pPr>
            <a:lvl5pPr lvl="4" algn="l">
              <a:lnSpc>
                <a:spcPct val="90000"/>
              </a:lnSpc>
              <a:spcBef>
                <a:spcPts val="0"/>
              </a:spcBef>
              <a:spcAft>
                <a:spcPts val="0"/>
              </a:spcAft>
              <a:buSzPts val="3000"/>
              <a:buNone/>
              <a:defRPr sz="3000"/>
            </a:lvl5pPr>
            <a:lvl6pPr lvl="5" algn="l">
              <a:lnSpc>
                <a:spcPct val="90000"/>
              </a:lnSpc>
              <a:spcBef>
                <a:spcPts val="0"/>
              </a:spcBef>
              <a:spcAft>
                <a:spcPts val="0"/>
              </a:spcAft>
              <a:buSzPts val="3000"/>
              <a:buNone/>
              <a:defRPr sz="3000"/>
            </a:lvl6pPr>
            <a:lvl7pPr lvl="6" algn="l">
              <a:lnSpc>
                <a:spcPct val="90000"/>
              </a:lnSpc>
              <a:spcBef>
                <a:spcPts val="0"/>
              </a:spcBef>
              <a:spcAft>
                <a:spcPts val="0"/>
              </a:spcAft>
              <a:buSzPts val="3000"/>
              <a:buNone/>
              <a:defRPr sz="3000"/>
            </a:lvl7pPr>
            <a:lvl8pPr lvl="7" algn="l">
              <a:lnSpc>
                <a:spcPct val="90000"/>
              </a:lnSpc>
              <a:spcBef>
                <a:spcPts val="0"/>
              </a:spcBef>
              <a:spcAft>
                <a:spcPts val="0"/>
              </a:spcAft>
              <a:buSzPts val="3000"/>
              <a:buNone/>
              <a:defRPr sz="3000"/>
            </a:lvl8pPr>
            <a:lvl9pPr lvl="8" algn="l">
              <a:lnSpc>
                <a:spcPct val="90000"/>
              </a:lnSpc>
              <a:spcBef>
                <a:spcPts val="0"/>
              </a:spcBef>
              <a:spcAft>
                <a:spcPts val="0"/>
              </a:spcAft>
              <a:buSzPts val="3000"/>
              <a:buNone/>
              <a:defRPr sz="3000"/>
            </a:lvl9pPr>
          </a:lstStyle>
          <a:p/>
        </p:txBody>
      </p:sp>
      <p:sp>
        <p:nvSpPr>
          <p:cNvPr id="23" name="Google Shape;23;p4"/>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600"/>
              <a:buNone/>
              <a:defRPr sz="1600">
                <a:solidFill>
                  <a:schemeClr val="accent2"/>
                </a:solidFill>
              </a:defRPr>
            </a:lvl1pPr>
            <a:lvl2pPr lvl="1" algn="l">
              <a:lnSpc>
                <a:spcPct val="115000"/>
              </a:lnSpc>
              <a:spcBef>
                <a:spcPts val="600"/>
              </a:spcBef>
              <a:spcAft>
                <a:spcPts val="0"/>
              </a:spcAft>
              <a:buSzPts val="1600"/>
              <a:buNone/>
              <a:defRPr sz="1600">
                <a:solidFill>
                  <a:schemeClr val="accent2"/>
                </a:solidFill>
              </a:defRPr>
            </a:lvl2pPr>
            <a:lvl3pPr lvl="2" algn="l">
              <a:lnSpc>
                <a:spcPct val="115000"/>
              </a:lnSpc>
              <a:spcBef>
                <a:spcPts val="600"/>
              </a:spcBef>
              <a:spcAft>
                <a:spcPts val="0"/>
              </a:spcAft>
              <a:buClr>
                <a:schemeClr val="accent2"/>
              </a:buClr>
              <a:buSzPts val="1600"/>
              <a:buNone/>
              <a:defRPr sz="1600">
                <a:solidFill>
                  <a:schemeClr val="accent2"/>
                </a:solidFill>
              </a:defRPr>
            </a:lvl3pPr>
            <a:lvl4pPr lvl="3" algn="l">
              <a:lnSpc>
                <a:spcPct val="115000"/>
              </a:lnSpc>
              <a:spcBef>
                <a:spcPts val="600"/>
              </a:spcBef>
              <a:spcAft>
                <a:spcPts val="0"/>
              </a:spcAft>
              <a:buClr>
                <a:schemeClr val="accent2"/>
              </a:buClr>
              <a:buSzPts val="1600"/>
              <a:buNone/>
              <a:defRPr sz="1600">
                <a:solidFill>
                  <a:schemeClr val="accent2"/>
                </a:solidFill>
              </a:defRPr>
            </a:lvl4pPr>
            <a:lvl5pPr lvl="4" algn="l">
              <a:lnSpc>
                <a:spcPct val="115000"/>
              </a:lnSpc>
              <a:spcBef>
                <a:spcPts val="600"/>
              </a:spcBef>
              <a:spcAft>
                <a:spcPts val="0"/>
              </a:spcAft>
              <a:buClr>
                <a:schemeClr val="accent2"/>
              </a:buClr>
              <a:buSzPts val="1600"/>
              <a:buNone/>
              <a:defRPr sz="1600">
                <a:solidFill>
                  <a:schemeClr val="accent2"/>
                </a:solidFill>
              </a:defRPr>
            </a:lvl5pPr>
            <a:lvl6pPr lvl="5" algn="l">
              <a:lnSpc>
                <a:spcPct val="115000"/>
              </a:lnSpc>
              <a:spcBef>
                <a:spcPts val="600"/>
              </a:spcBef>
              <a:spcAft>
                <a:spcPts val="0"/>
              </a:spcAft>
              <a:buClr>
                <a:schemeClr val="accent2"/>
              </a:buClr>
              <a:buSzPts val="1600"/>
              <a:buNone/>
              <a:defRPr sz="1600">
                <a:solidFill>
                  <a:schemeClr val="accent2"/>
                </a:solidFill>
              </a:defRPr>
            </a:lvl6pPr>
            <a:lvl7pPr lvl="6" algn="l">
              <a:lnSpc>
                <a:spcPct val="115000"/>
              </a:lnSpc>
              <a:spcBef>
                <a:spcPts val="600"/>
              </a:spcBef>
              <a:spcAft>
                <a:spcPts val="0"/>
              </a:spcAft>
              <a:buClr>
                <a:schemeClr val="accent2"/>
              </a:buClr>
              <a:buSzPts val="1600"/>
              <a:buNone/>
              <a:defRPr sz="1600">
                <a:solidFill>
                  <a:schemeClr val="accent2"/>
                </a:solidFill>
              </a:defRPr>
            </a:lvl7pPr>
            <a:lvl8pPr lvl="7" algn="l">
              <a:lnSpc>
                <a:spcPct val="115000"/>
              </a:lnSpc>
              <a:spcBef>
                <a:spcPts val="600"/>
              </a:spcBef>
              <a:spcAft>
                <a:spcPts val="0"/>
              </a:spcAft>
              <a:buClr>
                <a:schemeClr val="accent2"/>
              </a:buClr>
              <a:buSzPts val="1600"/>
              <a:buNone/>
              <a:defRPr sz="1600">
                <a:solidFill>
                  <a:schemeClr val="accent2"/>
                </a:solidFill>
              </a:defRPr>
            </a:lvl8pPr>
            <a:lvl9pPr lvl="8" algn="l">
              <a:lnSpc>
                <a:spcPct val="115000"/>
              </a:lnSpc>
              <a:spcBef>
                <a:spcPts val="600"/>
              </a:spcBef>
              <a:spcAft>
                <a:spcPts val="600"/>
              </a:spcAft>
              <a:buClr>
                <a:schemeClr val="accent2"/>
              </a:buClr>
              <a:buSzPts val="1600"/>
              <a:buNone/>
              <a:defRPr sz="1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8" name="Google Shape;28;p5"/>
          <p:cNvSpPr txBox="1"/>
          <p:nvPr>
            <p:ph idx="1" type="body"/>
          </p:nvPr>
        </p:nvSpPr>
        <p:spPr>
          <a:xfrm>
            <a:off x="855300" y="1506348"/>
            <a:ext cx="4549500" cy="30339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a:lvl1pPr>
            <a:lvl2pPr indent="-355600" lvl="1" marL="914400" algn="l">
              <a:lnSpc>
                <a:spcPct val="115000"/>
              </a:lnSpc>
              <a:spcBef>
                <a:spcPts val="600"/>
              </a:spcBef>
              <a:spcAft>
                <a:spcPts val="0"/>
              </a:spcAft>
              <a:buSzPts val="2000"/>
              <a:buChar char="○"/>
              <a:defRPr/>
            </a:lvl2pPr>
            <a:lvl3pPr indent="-355600" lvl="2" marL="1371600" algn="l">
              <a:lnSpc>
                <a:spcPct val="115000"/>
              </a:lnSpc>
              <a:spcBef>
                <a:spcPts val="600"/>
              </a:spcBef>
              <a:spcAft>
                <a:spcPts val="0"/>
              </a:spcAft>
              <a:buSzPts val="2000"/>
              <a:buChar char="●"/>
              <a:defRPr/>
            </a:lvl3pPr>
            <a:lvl4pPr indent="-355600" lvl="3" marL="1828800" algn="l">
              <a:lnSpc>
                <a:spcPct val="115000"/>
              </a:lnSpc>
              <a:spcBef>
                <a:spcPts val="600"/>
              </a:spcBef>
              <a:spcAft>
                <a:spcPts val="0"/>
              </a:spcAft>
              <a:buSzPts val="2000"/>
              <a:buChar char="●"/>
              <a:defRPr/>
            </a:lvl4pPr>
            <a:lvl5pPr indent="-355600" lvl="4" marL="2286000" algn="l">
              <a:lnSpc>
                <a:spcPct val="115000"/>
              </a:lnSpc>
              <a:spcBef>
                <a:spcPts val="600"/>
              </a:spcBef>
              <a:spcAft>
                <a:spcPts val="0"/>
              </a:spcAft>
              <a:buSzPts val="2000"/>
              <a:buChar char="○"/>
              <a:defRPr/>
            </a:lvl5pPr>
            <a:lvl6pPr indent="-355600" lvl="5" marL="2743200" algn="l">
              <a:lnSpc>
                <a:spcPct val="115000"/>
              </a:lnSpc>
              <a:spcBef>
                <a:spcPts val="600"/>
              </a:spcBef>
              <a:spcAft>
                <a:spcPts val="0"/>
              </a:spcAft>
              <a:buSzPts val="2000"/>
              <a:buChar char="■"/>
              <a:defRPr/>
            </a:lvl6pPr>
            <a:lvl7pPr indent="-355600" lvl="6" marL="3200400" algn="l">
              <a:lnSpc>
                <a:spcPct val="115000"/>
              </a:lnSpc>
              <a:spcBef>
                <a:spcPts val="600"/>
              </a:spcBef>
              <a:spcAft>
                <a:spcPts val="0"/>
              </a:spcAft>
              <a:buSzPts val="2000"/>
              <a:buChar char="●"/>
              <a:defRPr/>
            </a:lvl7pPr>
            <a:lvl8pPr indent="-355600" lvl="7" marL="3657600" algn="l">
              <a:lnSpc>
                <a:spcPct val="115000"/>
              </a:lnSpc>
              <a:spcBef>
                <a:spcPts val="600"/>
              </a:spcBef>
              <a:spcAft>
                <a:spcPts val="0"/>
              </a:spcAft>
              <a:buSzPts val="2000"/>
              <a:buChar char="○"/>
              <a:defRPr/>
            </a:lvl8pPr>
            <a:lvl9pPr indent="-355600" lvl="8" marL="4114800" algn="l">
              <a:lnSpc>
                <a:spcPct val="115000"/>
              </a:lnSpc>
              <a:spcBef>
                <a:spcPts val="600"/>
              </a:spcBef>
              <a:spcAft>
                <a:spcPts val="600"/>
              </a:spcAft>
              <a:buSzPts val="2000"/>
              <a:buChar char="■"/>
              <a:defRPr/>
            </a:lvl9pPr>
          </a:lstStyle>
          <a:p/>
        </p:txBody>
      </p:sp>
      <p:sp>
        <p:nvSpPr>
          <p:cNvPr id="29" name="Google Shape;29;p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5"/>
          <p:cNvPicPr preferRelativeResize="0"/>
          <p:nvPr/>
        </p:nvPicPr>
        <p:blipFill rotWithShape="1">
          <a:blip r:embed="rId2">
            <a:alphaModFix/>
          </a:blip>
          <a:srcRect b="0" l="0" r="0" t="0"/>
          <a:stretch/>
        </p:blipFill>
        <p:spPr>
          <a:xfrm>
            <a:off x="5713131" y="12"/>
            <a:ext cx="3430865" cy="4370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p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6"/>
          <p:cNvPicPr preferRelativeResize="0"/>
          <p:nvPr/>
        </p:nvPicPr>
        <p:blipFill rotWithShape="1">
          <a:blip r:embed="rId2">
            <a:alphaModFix/>
          </a:blip>
          <a:srcRect b="0" l="0" r="0" t="0"/>
          <a:stretch/>
        </p:blipFill>
        <p:spPr>
          <a:xfrm>
            <a:off x="6890631" y="12"/>
            <a:ext cx="2253366" cy="4370634"/>
          </a:xfrm>
          <a:prstGeom prst="rect">
            <a:avLst/>
          </a:prstGeom>
          <a:noFill/>
          <a:ln>
            <a:noFill/>
          </a:ln>
        </p:spPr>
      </p:pic>
      <p:sp>
        <p:nvSpPr>
          <p:cNvPr id="34" name="Google Shape;34;p6"/>
          <p:cNvSpPr/>
          <p:nvPr/>
        </p:nvSpPr>
        <p:spPr>
          <a:xfrm rot="10800000">
            <a:off x="-223925" y="33977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idx="1" type="body"/>
          </p:nvPr>
        </p:nvSpPr>
        <p:spPr>
          <a:xfrm>
            <a:off x="855300" y="4011550"/>
            <a:ext cx="7831500" cy="359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600"/>
              </a:spcAft>
              <a:buClr>
                <a:schemeClr val="dk1"/>
              </a:buClr>
              <a:buSzPts val="1600"/>
              <a:buNone/>
              <a:defRPr sz="16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2"/>
        </a:solidFill>
      </p:bgPr>
    </p:bg>
    <p:spTree>
      <p:nvGrpSpPr>
        <p:cNvPr id="36" name="Shape 36"/>
        <p:cNvGrpSpPr/>
        <p:nvPr/>
      </p:nvGrpSpPr>
      <p:grpSpPr>
        <a:xfrm>
          <a:off x="0" y="0"/>
          <a:ext cx="0" cy="0"/>
          <a:chOff x="0" y="0"/>
          <a:chExt cx="0" cy="0"/>
        </a:xfrm>
      </p:grpSpPr>
      <p:sp>
        <p:nvSpPr>
          <p:cNvPr id="37" name="Google Shape;37;p7"/>
          <p:cNvSpPr/>
          <p:nvPr/>
        </p:nvSpPr>
        <p:spPr>
          <a:xfrm rot="10800000">
            <a:off x="-576525" y="577350"/>
            <a:ext cx="3988800" cy="3988800"/>
          </a:xfrm>
          <a:prstGeom prst="chord">
            <a:avLst>
              <a:gd fmla="val 2673960" name="adj1"/>
              <a:gd fmla="val 18921779"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7"/>
          <p:cNvPicPr preferRelativeResize="0"/>
          <p:nvPr/>
        </p:nvPicPr>
        <p:blipFill rotWithShape="1">
          <a:blip r:embed="rId2">
            <a:alphaModFix/>
          </a:blip>
          <a:srcRect b="0" l="0" r="0" t="0"/>
          <a:stretch/>
        </p:blipFill>
        <p:spPr>
          <a:xfrm>
            <a:off x="4211150" y="0"/>
            <a:ext cx="4932849" cy="4403851"/>
          </a:xfrm>
          <a:prstGeom prst="rect">
            <a:avLst/>
          </a:prstGeom>
          <a:noFill/>
          <a:ln>
            <a:noFill/>
          </a:ln>
        </p:spPr>
      </p:pic>
      <p:sp>
        <p:nvSpPr>
          <p:cNvPr id="39" name="Google Shape;39;p7"/>
          <p:cNvSpPr txBox="1"/>
          <p:nvPr>
            <p:ph type="ctrTitle"/>
          </p:nvPr>
        </p:nvSpPr>
        <p:spPr>
          <a:xfrm>
            <a:off x="685800" y="1569375"/>
            <a:ext cx="3942300" cy="200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5000"/>
              <a:buNone/>
              <a:defRPr sz="5000"/>
            </a:lvl1pPr>
            <a:lvl2pPr lvl="1" algn="l">
              <a:lnSpc>
                <a:spcPct val="90000"/>
              </a:lnSpc>
              <a:spcBef>
                <a:spcPts val="0"/>
              </a:spcBef>
              <a:spcAft>
                <a:spcPts val="0"/>
              </a:spcAft>
              <a:buSzPts val="5000"/>
              <a:buNone/>
              <a:defRPr sz="5000"/>
            </a:lvl2pPr>
            <a:lvl3pPr lvl="2" algn="l">
              <a:lnSpc>
                <a:spcPct val="90000"/>
              </a:lnSpc>
              <a:spcBef>
                <a:spcPts val="0"/>
              </a:spcBef>
              <a:spcAft>
                <a:spcPts val="0"/>
              </a:spcAft>
              <a:buSzPts val="5000"/>
              <a:buNone/>
              <a:defRPr sz="5000"/>
            </a:lvl3pPr>
            <a:lvl4pPr lvl="3" algn="l">
              <a:lnSpc>
                <a:spcPct val="90000"/>
              </a:lnSpc>
              <a:spcBef>
                <a:spcPts val="0"/>
              </a:spcBef>
              <a:spcAft>
                <a:spcPts val="0"/>
              </a:spcAft>
              <a:buSzPts val="5000"/>
              <a:buNone/>
              <a:defRPr sz="5000"/>
            </a:lvl4pPr>
            <a:lvl5pPr lvl="4" algn="l">
              <a:lnSpc>
                <a:spcPct val="90000"/>
              </a:lnSpc>
              <a:spcBef>
                <a:spcPts val="0"/>
              </a:spcBef>
              <a:spcAft>
                <a:spcPts val="0"/>
              </a:spcAft>
              <a:buSzPts val="5000"/>
              <a:buNone/>
              <a:defRPr sz="5000"/>
            </a:lvl5pPr>
            <a:lvl6pPr lvl="5" algn="l">
              <a:lnSpc>
                <a:spcPct val="90000"/>
              </a:lnSpc>
              <a:spcBef>
                <a:spcPts val="0"/>
              </a:spcBef>
              <a:spcAft>
                <a:spcPts val="0"/>
              </a:spcAft>
              <a:buSzPts val="5000"/>
              <a:buNone/>
              <a:defRPr sz="5000"/>
            </a:lvl6pPr>
            <a:lvl7pPr lvl="6" algn="l">
              <a:lnSpc>
                <a:spcPct val="90000"/>
              </a:lnSpc>
              <a:spcBef>
                <a:spcPts val="0"/>
              </a:spcBef>
              <a:spcAft>
                <a:spcPts val="0"/>
              </a:spcAft>
              <a:buSzPts val="5000"/>
              <a:buNone/>
              <a:defRPr sz="5000"/>
            </a:lvl7pPr>
            <a:lvl8pPr lvl="7" algn="l">
              <a:lnSpc>
                <a:spcPct val="90000"/>
              </a:lnSpc>
              <a:spcBef>
                <a:spcPts val="0"/>
              </a:spcBef>
              <a:spcAft>
                <a:spcPts val="0"/>
              </a:spcAft>
              <a:buSzPts val="5000"/>
              <a:buNone/>
              <a:defRPr sz="5000"/>
            </a:lvl8pPr>
            <a:lvl9pPr lvl="8" algn="l">
              <a:lnSpc>
                <a:spcPct val="90000"/>
              </a:lnSpc>
              <a:spcBef>
                <a:spcPts val="0"/>
              </a:spcBef>
              <a:spcAft>
                <a:spcPts val="0"/>
              </a:spcAft>
              <a:buSzPts val="5000"/>
              <a:buNone/>
              <a:defRPr sz="5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2"/>
        </a:solidFill>
      </p:bgPr>
    </p:bg>
    <p:spTree>
      <p:nvGrpSpPr>
        <p:cNvPr id="40" name="Shape 40"/>
        <p:cNvGrpSpPr/>
        <p:nvPr/>
      </p:nvGrpSpPr>
      <p:grpSpPr>
        <a:xfrm>
          <a:off x="0" y="0"/>
          <a:ext cx="0" cy="0"/>
          <a:chOff x="0" y="0"/>
          <a:chExt cx="0" cy="0"/>
        </a:xfrm>
      </p:grpSpPr>
      <p:sp>
        <p:nvSpPr>
          <p:cNvPr id="41" name="Google Shape;41;p8"/>
          <p:cNvSpPr/>
          <p:nvPr/>
        </p:nvSpPr>
        <p:spPr>
          <a:xfrm rot="-5400000">
            <a:off x="690500" y="-806025"/>
            <a:ext cx="5541300" cy="5541300"/>
          </a:xfrm>
          <a:prstGeom prst="chord">
            <a:avLst>
              <a:gd fmla="val 2673960" name="adj1"/>
              <a:gd fmla="val 18921779" name="adj2"/>
            </a:avLst>
          </a:prstGeom>
          <a:solidFill>
            <a:srgbClr val="610B0B">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8"/>
          <p:cNvPicPr preferRelativeResize="0"/>
          <p:nvPr/>
        </p:nvPicPr>
        <p:blipFill rotWithShape="1">
          <a:blip r:embed="rId2">
            <a:alphaModFix/>
          </a:blip>
          <a:srcRect b="0" l="0" r="0" t="0"/>
          <a:stretch/>
        </p:blipFill>
        <p:spPr>
          <a:xfrm>
            <a:off x="5508300" y="0"/>
            <a:ext cx="3635700" cy="4562700"/>
          </a:xfrm>
          <a:prstGeom prst="rect">
            <a:avLst/>
          </a:prstGeom>
          <a:noFill/>
          <a:ln>
            <a:noFill/>
          </a:ln>
        </p:spPr>
      </p:pic>
      <p:sp>
        <p:nvSpPr>
          <p:cNvPr id="44" name="Google Shape;44;p8"/>
          <p:cNvSpPr txBox="1"/>
          <p:nvPr>
            <p:ph idx="1" type="body"/>
          </p:nvPr>
        </p:nvSpPr>
        <p:spPr>
          <a:xfrm>
            <a:off x="1219200" y="790200"/>
            <a:ext cx="4407300" cy="3141000"/>
          </a:xfrm>
          <a:prstGeom prst="rect">
            <a:avLst/>
          </a:prstGeom>
          <a:noFill/>
          <a:ln>
            <a:noFill/>
          </a:ln>
        </p:spPr>
        <p:txBody>
          <a:bodyPr anchorCtr="0" anchor="t" bIns="0" lIns="0" spcFirstLastPara="1" rIns="0" wrap="square" tIns="0">
            <a:noAutofit/>
          </a:bodyPr>
          <a:lstStyle>
            <a:lvl1pPr indent="-406400" lvl="0" marL="4572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1pPr>
            <a:lvl2pPr indent="-406400" lvl="1" marL="9144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2pPr>
            <a:lvl3pPr indent="-406400" lvl="2" marL="13716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3pPr>
            <a:lvl4pPr indent="-406400" lvl="3" marL="18288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4pPr>
            <a:lvl5pPr indent="-406400" lvl="4" marL="22860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5pPr>
            <a:lvl6pPr indent="-406400" lvl="5" marL="27432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6pPr>
            <a:lvl7pPr indent="-406400" lvl="6" marL="32004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7pPr>
            <a:lvl8pPr indent="-406400" lvl="7" marL="3657600" algn="l">
              <a:lnSpc>
                <a:spcPct val="115000"/>
              </a:lnSpc>
              <a:spcBef>
                <a:spcPts val="600"/>
              </a:spcBef>
              <a:spcAft>
                <a:spcPts val="0"/>
              </a:spcAft>
              <a:buClr>
                <a:schemeClr val="lt1"/>
              </a:buClr>
              <a:buSzPts val="2800"/>
              <a:buFont typeface="Inter"/>
              <a:buChar char="○"/>
              <a:defRPr sz="2800">
                <a:solidFill>
                  <a:schemeClr val="lt1"/>
                </a:solidFill>
                <a:latin typeface="Inter"/>
                <a:ea typeface="Inter"/>
                <a:cs typeface="Inter"/>
                <a:sym typeface="Inter"/>
              </a:defRPr>
            </a:lvl8pPr>
            <a:lvl9pPr indent="-406400" lvl="8" marL="4114800" algn="l">
              <a:lnSpc>
                <a:spcPct val="115000"/>
              </a:lnSpc>
              <a:spcBef>
                <a:spcPts val="600"/>
              </a:spcBef>
              <a:spcAft>
                <a:spcPts val="600"/>
              </a:spcAft>
              <a:buClr>
                <a:schemeClr val="lt1"/>
              </a:buClr>
              <a:buSzPts val="2800"/>
              <a:buFont typeface="Inter"/>
              <a:buChar char="■"/>
              <a:defRPr sz="2800">
                <a:solidFill>
                  <a:schemeClr val="lt1"/>
                </a:solidFill>
                <a:latin typeface="Inter"/>
                <a:ea typeface="Inter"/>
                <a:cs typeface="Inter"/>
                <a:sym typeface="Inter"/>
              </a:defRPr>
            </a:lvl9pPr>
          </a:lstStyle>
          <a:p/>
        </p:txBody>
      </p:sp>
      <p:sp>
        <p:nvSpPr>
          <p:cNvPr id="45" name="Google Shape;45;p8"/>
          <p:cNvSpPr txBox="1"/>
          <p:nvPr/>
        </p:nvSpPr>
        <p:spPr>
          <a:xfrm>
            <a:off x="721100" y="490575"/>
            <a:ext cx="4266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accent1"/>
                </a:solidFill>
                <a:latin typeface="Playfair Display"/>
                <a:ea typeface="Playfair Display"/>
                <a:cs typeface="Playfair Display"/>
                <a:sym typeface="Playfair Display"/>
              </a:rPr>
              <a:t>“</a:t>
            </a:r>
            <a:endParaRPr b="0" i="0" sz="9600" u="none" cap="none" strike="noStrike">
              <a:solidFill>
                <a:schemeClr val="accent1"/>
              </a:solidFill>
              <a:latin typeface="Playfair Display"/>
              <a:ea typeface="Playfair Display"/>
              <a:cs typeface="Playfair Display"/>
              <a:sym typeface="Playfair Display"/>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9"/>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0" name="Google Shape;50;p9"/>
          <p:cNvSpPr txBox="1"/>
          <p:nvPr>
            <p:ph idx="1" type="body"/>
          </p:nvPr>
        </p:nvSpPr>
        <p:spPr>
          <a:xfrm>
            <a:off x="855275" y="1506350"/>
            <a:ext cx="2125800" cy="2864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600"/>
              </a:spcBef>
              <a:spcAft>
                <a:spcPts val="0"/>
              </a:spcAft>
              <a:buSzPts val="1600"/>
              <a:buChar char="○"/>
              <a:defRPr sz="1600"/>
            </a:lvl2pPr>
            <a:lvl3pPr indent="-330200" lvl="2" marL="1371600" algn="l">
              <a:lnSpc>
                <a:spcPct val="115000"/>
              </a:lnSpc>
              <a:spcBef>
                <a:spcPts val="600"/>
              </a:spcBef>
              <a:spcAft>
                <a:spcPts val="0"/>
              </a:spcAft>
              <a:buSzPts val="1600"/>
              <a:buChar char="●"/>
              <a:defRPr sz="1600"/>
            </a:lvl3pPr>
            <a:lvl4pPr indent="-330200" lvl="3" marL="1828800" algn="l">
              <a:lnSpc>
                <a:spcPct val="115000"/>
              </a:lnSpc>
              <a:spcBef>
                <a:spcPts val="600"/>
              </a:spcBef>
              <a:spcAft>
                <a:spcPts val="0"/>
              </a:spcAft>
              <a:buSzPts val="1600"/>
              <a:buChar char="●"/>
              <a:defRPr sz="1600"/>
            </a:lvl4pPr>
            <a:lvl5pPr indent="-330200" lvl="4" marL="2286000" algn="l">
              <a:lnSpc>
                <a:spcPct val="115000"/>
              </a:lnSpc>
              <a:spcBef>
                <a:spcPts val="600"/>
              </a:spcBef>
              <a:spcAft>
                <a:spcPts val="0"/>
              </a:spcAft>
              <a:buSzPts val="1600"/>
              <a:buChar char="○"/>
              <a:defRPr sz="1600"/>
            </a:lvl5pPr>
            <a:lvl6pPr indent="-330200" lvl="5" marL="2743200" algn="l">
              <a:lnSpc>
                <a:spcPct val="115000"/>
              </a:lnSpc>
              <a:spcBef>
                <a:spcPts val="600"/>
              </a:spcBef>
              <a:spcAft>
                <a:spcPts val="0"/>
              </a:spcAft>
              <a:buSzPts val="1600"/>
              <a:buChar char="■"/>
              <a:defRPr sz="1600"/>
            </a:lvl6pPr>
            <a:lvl7pPr indent="-330200" lvl="6" marL="3200400" algn="l">
              <a:lnSpc>
                <a:spcPct val="115000"/>
              </a:lnSpc>
              <a:spcBef>
                <a:spcPts val="600"/>
              </a:spcBef>
              <a:spcAft>
                <a:spcPts val="0"/>
              </a:spcAft>
              <a:buSzPts val="1600"/>
              <a:buChar char="●"/>
              <a:defRPr sz="1600"/>
            </a:lvl7pPr>
            <a:lvl8pPr indent="-330200" lvl="7" marL="3657600" algn="l">
              <a:lnSpc>
                <a:spcPct val="115000"/>
              </a:lnSpc>
              <a:spcBef>
                <a:spcPts val="600"/>
              </a:spcBef>
              <a:spcAft>
                <a:spcPts val="0"/>
              </a:spcAft>
              <a:buSzPts val="1600"/>
              <a:buChar char="○"/>
              <a:defRPr sz="1600"/>
            </a:lvl8pPr>
            <a:lvl9pPr indent="-330200" lvl="8" marL="4114800" algn="l">
              <a:lnSpc>
                <a:spcPct val="115000"/>
              </a:lnSpc>
              <a:spcBef>
                <a:spcPts val="600"/>
              </a:spcBef>
              <a:spcAft>
                <a:spcPts val="600"/>
              </a:spcAft>
              <a:buSzPts val="1600"/>
              <a:buChar char="■"/>
              <a:defRPr sz="1600"/>
            </a:lvl9pPr>
          </a:lstStyle>
          <a:p/>
        </p:txBody>
      </p:sp>
      <p:sp>
        <p:nvSpPr>
          <p:cNvPr id="51" name="Google Shape;51;p9"/>
          <p:cNvSpPr txBox="1"/>
          <p:nvPr>
            <p:ph idx="2" type="body"/>
          </p:nvPr>
        </p:nvSpPr>
        <p:spPr>
          <a:xfrm>
            <a:off x="3279125" y="1506350"/>
            <a:ext cx="2125800" cy="28644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600"/>
              </a:spcBef>
              <a:spcAft>
                <a:spcPts val="0"/>
              </a:spcAft>
              <a:buSzPts val="1600"/>
              <a:buChar char="○"/>
              <a:defRPr sz="1600"/>
            </a:lvl2pPr>
            <a:lvl3pPr indent="-330200" lvl="2" marL="1371600" algn="l">
              <a:lnSpc>
                <a:spcPct val="115000"/>
              </a:lnSpc>
              <a:spcBef>
                <a:spcPts val="600"/>
              </a:spcBef>
              <a:spcAft>
                <a:spcPts val="0"/>
              </a:spcAft>
              <a:buSzPts val="1600"/>
              <a:buChar char="●"/>
              <a:defRPr sz="1600"/>
            </a:lvl3pPr>
            <a:lvl4pPr indent="-330200" lvl="3" marL="1828800" algn="l">
              <a:lnSpc>
                <a:spcPct val="115000"/>
              </a:lnSpc>
              <a:spcBef>
                <a:spcPts val="600"/>
              </a:spcBef>
              <a:spcAft>
                <a:spcPts val="0"/>
              </a:spcAft>
              <a:buSzPts val="1600"/>
              <a:buChar char="●"/>
              <a:defRPr sz="1600"/>
            </a:lvl4pPr>
            <a:lvl5pPr indent="-330200" lvl="4" marL="2286000" algn="l">
              <a:lnSpc>
                <a:spcPct val="115000"/>
              </a:lnSpc>
              <a:spcBef>
                <a:spcPts val="600"/>
              </a:spcBef>
              <a:spcAft>
                <a:spcPts val="0"/>
              </a:spcAft>
              <a:buSzPts val="1600"/>
              <a:buChar char="○"/>
              <a:defRPr sz="1600"/>
            </a:lvl5pPr>
            <a:lvl6pPr indent="-330200" lvl="5" marL="2743200" algn="l">
              <a:lnSpc>
                <a:spcPct val="115000"/>
              </a:lnSpc>
              <a:spcBef>
                <a:spcPts val="600"/>
              </a:spcBef>
              <a:spcAft>
                <a:spcPts val="0"/>
              </a:spcAft>
              <a:buSzPts val="1600"/>
              <a:buChar char="■"/>
              <a:defRPr sz="1600"/>
            </a:lvl6pPr>
            <a:lvl7pPr indent="-330200" lvl="6" marL="3200400" algn="l">
              <a:lnSpc>
                <a:spcPct val="115000"/>
              </a:lnSpc>
              <a:spcBef>
                <a:spcPts val="600"/>
              </a:spcBef>
              <a:spcAft>
                <a:spcPts val="0"/>
              </a:spcAft>
              <a:buSzPts val="1600"/>
              <a:buChar char="●"/>
              <a:defRPr sz="1600"/>
            </a:lvl7pPr>
            <a:lvl8pPr indent="-330200" lvl="7" marL="3657600" algn="l">
              <a:lnSpc>
                <a:spcPct val="115000"/>
              </a:lnSpc>
              <a:spcBef>
                <a:spcPts val="600"/>
              </a:spcBef>
              <a:spcAft>
                <a:spcPts val="0"/>
              </a:spcAft>
              <a:buSzPts val="1600"/>
              <a:buChar char="○"/>
              <a:defRPr sz="1600"/>
            </a:lvl8pPr>
            <a:lvl9pPr indent="-330200" lvl="8" marL="4114800" algn="l">
              <a:lnSpc>
                <a:spcPct val="115000"/>
              </a:lnSpc>
              <a:spcBef>
                <a:spcPts val="600"/>
              </a:spcBef>
              <a:spcAft>
                <a:spcPts val="600"/>
              </a:spcAft>
              <a:buSzPts val="1600"/>
              <a:buChar char="■"/>
              <a:defRPr sz="1600"/>
            </a:lvl9pPr>
          </a:lstStyle>
          <a:p/>
        </p:txBody>
      </p:sp>
      <p:sp>
        <p:nvSpPr>
          <p:cNvPr id="52" name="Google Shape;52;p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9"/>
          <p:cNvPicPr preferRelativeResize="0"/>
          <p:nvPr/>
        </p:nvPicPr>
        <p:blipFill rotWithShape="1">
          <a:blip r:embed="rId2">
            <a:alphaModFix/>
          </a:blip>
          <a:srcRect b="0" l="0" r="0" t="0"/>
          <a:stretch/>
        </p:blipFill>
        <p:spPr>
          <a:xfrm>
            <a:off x="5539113" y="0"/>
            <a:ext cx="3604894" cy="437063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p:nvPr/>
        </p:nvSpPr>
        <p:spPr>
          <a:xfrm>
            <a:off x="5733000" y="577350"/>
            <a:ext cx="3988800" cy="39888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0"/>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8" name="Google Shape;58;p1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0"/>
          <p:cNvPicPr preferRelativeResize="0"/>
          <p:nvPr/>
        </p:nvPicPr>
        <p:blipFill rotWithShape="1">
          <a:blip r:embed="rId2">
            <a:alphaModFix/>
          </a:blip>
          <a:srcRect b="0" l="0" r="0" t="0"/>
          <a:stretch/>
        </p:blipFill>
        <p:spPr>
          <a:xfrm>
            <a:off x="5766477" y="12"/>
            <a:ext cx="3377524" cy="43706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855300" y="1506348"/>
            <a:ext cx="4549500" cy="3033900"/>
          </a:xfrm>
          <a:prstGeom prst="rect">
            <a:avLst/>
          </a:prstGeom>
          <a:noFill/>
          <a:ln>
            <a:noFill/>
          </a:ln>
        </p:spPr>
        <p:txBody>
          <a:bodyPr anchorCtr="0" anchor="t" bIns="0" lIns="0" spcFirstLastPara="1" rIns="0" wrap="square" tIns="0">
            <a:noAutofit/>
          </a:bodyPr>
          <a:lstStyle>
            <a:lvl1pPr indent="-355600" lvl="0" marL="457200" marR="0" rtl="0" algn="l">
              <a:lnSpc>
                <a:spcPct val="115000"/>
              </a:lnSpc>
              <a:spcBef>
                <a:spcPts val="600"/>
              </a:spcBef>
              <a:spcAft>
                <a:spcPts val="0"/>
              </a:spcAft>
              <a:buClr>
                <a:schemeClr val="accent2"/>
              </a:buClr>
              <a:buSzPts val="2000"/>
              <a:buFont typeface="Inter"/>
              <a:buChar char="✓"/>
              <a:defRPr b="0" i="0" sz="2000" u="none" cap="none" strike="noStrike">
                <a:solidFill>
                  <a:schemeClr val="dk2"/>
                </a:solidFill>
                <a:latin typeface="Inter"/>
                <a:ea typeface="Inter"/>
                <a:cs typeface="Inter"/>
                <a:sym typeface="Inter"/>
              </a:defRPr>
            </a:lvl1pPr>
            <a:lvl2pPr indent="-355600" lvl="1" marL="914400" marR="0" rtl="0" algn="l">
              <a:lnSpc>
                <a:spcPct val="115000"/>
              </a:lnSpc>
              <a:spcBef>
                <a:spcPts val="600"/>
              </a:spcBef>
              <a:spcAft>
                <a:spcPts val="0"/>
              </a:spcAft>
              <a:buClr>
                <a:schemeClr val="accent2"/>
              </a:buClr>
              <a:buSzPts val="2000"/>
              <a:buFont typeface="Inter"/>
              <a:buChar char="○"/>
              <a:defRPr b="0" i="0" sz="2000" u="none" cap="none" strike="noStrike">
                <a:solidFill>
                  <a:schemeClr val="dk2"/>
                </a:solidFill>
                <a:latin typeface="Inter"/>
                <a:ea typeface="Inter"/>
                <a:cs typeface="Inter"/>
                <a:sym typeface="Inter"/>
              </a:defRPr>
            </a:lvl2pPr>
            <a:lvl3pPr indent="-355600" lvl="2" marL="1371600" marR="0" rtl="0" algn="l">
              <a:lnSpc>
                <a:spcPct val="115000"/>
              </a:lnSpc>
              <a:spcBef>
                <a:spcPts val="600"/>
              </a:spcBef>
              <a:spcAft>
                <a:spcPts val="0"/>
              </a:spcAft>
              <a:buClr>
                <a:schemeClr val="accent1"/>
              </a:buClr>
              <a:buSzPts val="2000"/>
              <a:buFont typeface="Inter"/>
              <a:buChar char="●"/>
              <a:defRPr b="0" i="0" sz="2000" u="none" cap="none" strike="noStrike">
                <a:solidFill>
                  <a:schemeClr val="dk2"/>
                </a:solidFill>
                <a:latin typeface="Inter"/>
                <a:ea typeface="Inter"/>
                <a:cs typeface="Inter"/>
                <a:sym typeface="Inter"/>
              </a:defRPr>
            </a:lvl3pPr>
            <a:lvl4pPr indent="-355600" lvl="3" marL="1828800" marR="0" rtl="0" algn="l">
              <a:lnSpc>
                <a:spcPct val="115000"/>
              </a:lnSpc>
              <a:spcBef>
                <a:spcPts val="600"/>
              </a:spcBef>
              <a:spcAft>
                <a:spcPts val="0"/>
              </a:spcAft>
              <a:buClr>
                <a:schemeClr val="accent1"/>
              </a:buClr>
              <a:buSzPts val="2000"/>
              <a:buFont typeface="Inter"/>
              <a:buChar char="●"/>
              <a:defRPr b="0" i="0" sz="2000" u="none" cap="none" strike="noStrike">
                <a:solidFill>
                  <a:schemeClr val="dk2"/>
                </a:solidFill>
                <a:latin typeface="Inter"/>
                <a:ea typeface="Inter"/>
                <a:cs typeface="Inter"/>
                <a:sym typeface="Inter"/>
              </a:defRPr>
            </a:lvl4pPr>
            <a:lvl5pPr indent="-355600" lvl="4" marL="22860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5pPr>
            <a:lvl6pPr indent="-355600" lvl="5" marL="27432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6pPr>
            <a:lvl7pPr indent="-355600" lvl="6" marL="32004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7pPr>
            <a:lvl8pPr indent="-355600" lvl="7" marL="3657600" marR="0" rtl="0" algn="l">
              <a:lnSpc>
                <a:spcPct val="115000"/>
              </a:lnSpc>
              <a:spcBef>
                <a:spcPts val="600"/>
              </a:spcBef>
              <a:spcAft>
                <a:spcPts val="0"/>
              </a:spcAft>
              <a:buClr>
                <a:schemeClr val="dk2"/>
              </a:buClr>
              <a:buSzPts val="2000"/>
              <a:buFont typeface="Inter"/>
              <a:buChar char="○"/>
              <a:defRPr b="0" i="0" sz="2000" u="none" cap="none" strike="noStrike">
                <a:solidFill>
                  <a:schemeClr val="dk2"/>
                </a:solidFill>
                <a:latin typeface="Inter"/>
                <a:ea typeface="Inter"/>
                <a:cs typeface="Inter"/>
                <a:sym typeface="Inter"/>
              </a:defRPr>
            </a:lvl8pPr>
            <a:lvl9pPr indent="-355600" lvl="8" marL="4114800" marR="0" rtl="0" algn="l">
              <a:lnSpc>
                <a:spcPct val="115000"/>
              </a:lnSpc>
              <a:spcBef>
                <a:spcPts val="600"/>
              </a:spcBef>
              <a:spcAft>
                <a:spcPts val="600"/>
              </a:spcAft>
              <a:buClr>
                <a:schemeClr val="dk2"/>
              </a:buClr>
              <a:buSzPts val="2000"/>
              <a:buFont typeface="Inter"/>
              <a:buChar char="■"/>
              <a:defRPr b="0" i="0" sz="2000" u="none" cap="none" strike="noStrike">
                <a:solidFill>
                  <a:schemeClr val="dk2"/>
                </a:solidFill>
                <a:latin typeface="Inter"/>
                <a:ea typeface="Inter"/>
                <a:cs typeface="Inter"/>
                <a:sym typeface="Inter"/>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855300" y="193055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1: Needfinding</a:t>
            </a:r>
            <a:endParaRPr/>
          </a:p>
        </p:txBody>
      </p:sp>
      <p:sp>
        <p:nvSpPr>
          <p:cNvPr id="79" name="Google Shape;79;p15"/>
          <p:cNvSpPr txBox="1"/>
          <p:nvPr>
            <p:ph idx="1" type="body"/>
          </p:nvPr>
        </p:nvSpPr>
        <p:spPr>
          <a:xfrm>
            <a:off x="855300" y="2769050"/>
            <a:ext cx="3303600" cy="1341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600"/>
              </a:spcAft>
              <a:buSzPts val="1300"/>
              <a:buNone/>
            </a:pPr>
            <a:r>
              <a:rPr b="1" lang="en" sz="1200"/>
              <a:t>Team Akhil, Apoorva, Asmika, Shubham </a:t>
            </a:r>
            <a:endParaRPr sz="1100"/>
          </a:p>
        </p:txBody>
      </p:sp>
      <p:sp>
        <p:nvSpPr>
          <p:cNvPr id="80" name="Google Shape;80;p15"/>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81" name="Google Shape;81;p15"/>
          <p:cNvSpPr txBox="1"/>
          <p:nvPr>
            <p:ph type="title"/>
          </p:nvPr>
        </p:nvSpPr>
        <p:spPr>
          <a:xfrm>
            <a:off x="855300" y="71600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sz="2400"/>
              <a:t>Expense Manager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ctrTitle"/>
          </p:nvPr>
        </p:nvSpPr>
        <p:spPr>
          <a:xfrm>
            <a:off x="546775" y="4435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Interviewee 3: Akshaya</a:t>
            </a:r>
            <a:endParaRPr/>
          </a:p>
        </p:txBody>
      </p:sp>
      <p:sp>
        <p:nvSpPr>
          <p:cNvPr id="173" name="Google Shape;173;p24"/>
          <p:cNvSpPr txBox="1"/>
          <p:nvPr/>
        </p:nvSpPr>
        <p:spPr>
          <a:xfrm>
            <a:off x="468425" y="1471800"/>
            <a:ext cx="5051700" cy="35157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600"/>
              </a:spcBef>
              <a:spcAft>
                <a:spcPts val="0"/>
              </a:spcAft>
              <a:buClr>
                <a:srgbClr val="000000"/>
              </a:buClr>
              <a:buSzPct val="100000"/>
              <a:buFont typeface="Arial"/>
              <a:buNone/>
            </a:pPr>
            <a:r>
              <a:rPr b="0" i="0" lang="en" sz="1700" u="none" cap="none" strike="noStrike">
                <a:solidFill>
                  <a:schemeClr val="dk2"/>
                </a:solidFill>
                <a:latin typeface="Inter"/>
                <a:ea typeface="Inter"/>
                <a:cs typeface="Inter"/>
                <a:sym typeface="Inter"/>
              </a:rPr>
              <a:t>“</a:t>
            </a:r>
            <a:r>
              <a:rPr lang="en" sz="1700">
                <a:solidFill>
                  <a:schemeClr val="dk2"/>
                </a:solidFill>
                <a:latin typeface="Inter"/>
                <a:ea typeface="Inter"/>
                <a:cs typeface="Inter"/>
                <a:sym typeface="Inter"/>
              </a:rPr>
              <a:t>On an average weekday: Rs.150 - Food/travel</a:t>
            </a:r>
            <a:endParaRPr sz="1700">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rPr lang="en" sz="1700">
                <a:solidFill>
                  <a:schemeClr val="dk2"/>
                </a:solidFill>
                <a:latin typeface="Inter"/>
                <a:ea typeface="Inter"/>
                <a:cs typeface="Inter"/>
                <a:sym typeface="Inter"/>
              </a:rPr>
              <a:t>On an average weekend : Rs.350- Lunch/shopping</a:t>
            </a:r>
            <a:r>
              <a:rPr b="0" i="0" lang="en" sz="1700" u="none" cap="none" strike="noStrike">
                <a:solidFill>
                  <a:schemeClr val="dk2"/>
                </a:solidFill>
                <a:latin typeface="Inter"/>
                <a:ea typeface="Inter"/>
                <a:cs typeface="Inter"/>
                <a:sym typeface="Inter"/>
              </a:rPr>
              <a:t>”</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t/>
            </a:r>
            <a:endParaRPr sz="1700">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rPr b="0" i="0" lang="en" sz="1700" u="none" cap="none" strike="noStrike">
                <a:solidFill>
                  <a:schemeClr val="dk2"/>
                </a:solidFill>
                <a:latin typeface="Inter"/>
                <a:ea typeface="Inter"/>
                <a:cs typeface="Inter"/>
                <a:sym typeface="Inter"/>
              </a:rPr>
              <a:t>“</a:t>
            </a:r>
            <a:r>
              <a:rPr lang="en" sz="1700">
                <a:solidFill>
                  <a:schemeClr val="dk2"/>
                </a:solidFill>
                <a:latin typeface="Inter"/>
                <a:ea typeface="Inter"/>
                <a:cs typeface="Inter"/>
                <a:sym typeface="Inter"/>
              </a:rPr>
              <a:t>Not that great when I spend it on unflattering things like travel. However, I don't mind spending it on food/clothing</a:t>
            </a:r>
            <a:r>
              <a:rPr b="0" i="0" lang="en" sz="1700" u="none" cap="none" strike="noStrike">
                <a:solidFill>
                  <a:schemeClr val="dk2"/>
                </a:solidFill>
                <a:latin typeface="Inter"/>
                <a:ea typeface="Inter"/>
                <a:cs typeface="Inter"/>
                <a:sym typeface="Inter"/>
              </a:rPr>
              <a:t>”</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t/>
            </a:r>
            <a:endParaRPr sz="1700">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rPr lang="en" sz="1700">
                <a:solidFill>
                  <a:schemeClr val="dk2"/>
                </a:solidFill>
                <a:latin typeface="Inter"/>
                <a:ea typeface="Inter"/>
                <a:cs typeface="Inter"/>
                <a:sym typeface="Inter"/>
              </a:rPr>
              <a:t>“ Spending money in a way that makes it worth it and not guilty in retrospect”</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ct val="100000"/>
              <a:buFont typeface="Arial"/>
              <a:buNone/>
            </a:pPr>
            <a:r>
              <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600"/>
              </a:spcAft>
              <a:buClr>
                <a:srgbClr val="000000"/>
              </a:buClr>
              <a:buSzPct val="100000"/>
              <a:buFont typeface="Arial"/>
              <a:buNone/>
            </a:pPr>
            <a:r>
              <a:t/>
            </a:r>
            <a:endParaRPr b="0" i="0" sz="1700" u="none" cap="none" strike="noStrike">
              <a:solidFill>
                <a:schemeClr val="dk2"/>
              </a:solidFill>
              <a:latin typeface="Inter"/>
              <a:ea typeface="Inter"/>
              <a:cs typeface="Inter"/>
              <a:sym typeface="Inter"/>
            </a:endParaRPr>
          </a:p>
        </p:txBody>
      </p:sp>
      <p:sp>
        <p:nvSpPr>
          <p:cNvPr id="174" name="Google Shape;174;p24"/>
          <p:cNvSpPr txBox="1"/>
          <p:nvPr>
            <p:ph idx="1" type="subTitle"/>
          </p:nvPr>
        </p:nvSpPr>
        <p:spPr>
          <a:xfrm>
            <a:off x="546775" y="977588"/>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Grad student</a:t>
            </a:r>
            <a:endParaRPr/>
          </a:p>
        </p:txBody>
      </p:sp>
      <p:pic>
        <p:nvPicPr>
          <p:cNvPr id="175" name="Google Shape;175;p24"/>
          <p:cNvPicPr preferRelativeResize="0"/>
          <p:nvPr/>
        </p:nvPicPr>
        <p:blipFill rotWithShape="1">
          <a:blip r:embed="rId3">
            <a:alphaModFix/>
          </a:blip>
          <a:srcRect b="0" l="22566" r="23043" t="0"/>
          <a:stretch/>
        </p:blipFill>
        <p:spPr>
          <a:xfrm>
            <a:off x="6047100" y="857850"/>
            <a:ext cx="3350100" cy="34278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505100" y="0"/>
            <a:ext cx="2396700" cy="5143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0"/>
              <a:buFont typeface="Arial"/>
              <a:buNone/>
            </a:pPr>
            <a:r>
              <a:rPr b="0" i="0" lang="en" sz="30000" u="none" cap="none" strike="noStrike">
                <a:solidFill>
                  <a:schemeClr val="lt2"/>
                </a:solidFill>
                <a:latin typeface="Inter"/>
                <a:ea typeface="Inter"/>
                <a:cs typeface="Inter"/>
                <a:sym typeface="Inter"/>
              </a:rPr>
              <a:t>3</a:t>
            </a:r>
            <a:endParaRPr b="0" i="0" sz="30000" u="none" cap="none" strike="noStrike">
              <a:solidFill>
                <a:schemeClr val="lt2"/>
              </a:solidFill>
              <a:latin typeface="Inter"/>
              <a:ea typeface="Inter"/>
              <a:cs typeface="Inter"/>
              <a:sym typeface="Inter"/>
            </a:endParaRPr>
          </a:p>
        </p:txBody>
      </p:sp>
      <p:sp>
        <p:nvSpPr>
          <p:cNvPr id="181" name="Google Shape;181;p25"/>
          <p:cNvSpPr txBox="1"/>
          <p:nvPr>
            <p:ph type="ctrTitle"/>
          </p:nvPr>
        </p:nvSpPr>
        <p:spPr>
          <a:xfrm>
            <a:off x="685800" y="2167350"/>
            <a:ext cx="48054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Analysis</a:t>
            </a:r>
            <a:endParaRPr/>
          </a:p>
        </p:txBody>
      </p:sp>
      <p:sp>
        <p:nvSpPr>
          <p:cNvPr id="182" name="Google Shape;182;p25"/>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Tensions, contradictions, surprises in the interview</a:t>
            </a:r>
            <a:endParaRPr/>
          </a:p>
        </p:txBody>
      </p:sp>
      <p:pic>
        <p:nvPicPr>
          <p:cNvPr id="183" name="Google Shape;183;p25"/>
          <p:cNvPicPr preferRelativeResize="0"/>
          <p:nvPr/>
        </p:nvPicPr>
        <p:blipFill rotWithShape="1">
          <a:blip r:embed="rId3">
            <a:alphaModFix/>
          </a:blip>
          <a:srcRect b="0" l="0" r="0" t="0"/>
          <a:stretch/>
        </p:blipFill>
        <p:spPr>
          <a:xfrm>
            <a:off x="5713131" y="12"/>
            <a:ext cx="3430865" cy="43706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189" name="Google Shape;189;p26"/>
          <p:cNvPicPr preferRelativeResize="0"/>
          <p:nvPr/>
        </p:nvPicPr>
        <p:blipFill>
          <a:blip r:embed="rId3">
            <a:alphaModFix/>
          </a:blip>
          <a:stretch>
            <a:fillRect/>
          </a:stretch>
        </p:blipFill>
        <p:spPr>
          <a:xfrm>
            <a:off x="404125" y="355900"/>
            <a:ext cx="4277677" cy="3024124"/>
          </a:xfrm>
          <a:prstGeom prst="rect">
            <a:avLst/>
          </a:prstGeom>
          <a:noFill/>
          <a:ln>
            <a:noFill/>
          </a:ln>
        </p:spPr>
      </p:pic>
      <p:sp>
        <p:nvSpPr>
          <p:cNvPr id="190" name="Google Shape;190;p26"/>
          <p:cNvSpPr txBox="1"/>
          <p:nvPr/>
        </p:nvSpPr>
        <p:spPr>
          <a:xfrm>
            <a:off x="5281275" y="679675"/>
            <a:ext cx="2966700" cy="178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pic>
        <p:nvPicPr>
          <p:cNvPr id="191" name="Google Shape;191;p26"/>
          <p:cNvPicPr preferRelativeResize="0"/>
          <p:nvPr/>
        </p:nvPicPr>
        <p:blipFill>
          <a:blip r:embed="rId4">
            <a:alphaModFix/>
          </a:blip>
          <a:stretch>
            <a:fillRect/>
          </a:stretch>
        </p:blipFill>
        <p:spPr>
          <a:xfrm>
            <a:off x="5059825" y="400525"/>
            <a:ext cx="3824777" cy="2703950"/>
          </a:xfrm>
          <a:prstGeom prst="rect">
            <a:avLst/>
          </a:prstGeom>
          <a:noFill/>
          <a:ln>
            <a:noFill/>
          </a:ln>
        </p:spPr>
      </p:pic>
      <p:sp>
        <p:nvSpPr>
          <p:cNvPr id="192" name="Google Shape;192;p26"/>
          <p:cNvSpPr txBox="1"/>
          <p:nvPr/>
        </p:nvSpPr>
        <p:spPr>
          <a:xfrm>
            <a:off x="1074625" y="3738225"/>
            <a:ext cx="62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a:ea typeface="Inter"/>
                <a:cs typeface="Inter"/>
                <a:sym typeface="Inter"/>
              </a:rPr>
              <a:t>Data taken from a website indicating the range of expenditure on few domains for the Indian population.</a:t>
            </a:r>
            <a:endParaRPr>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98" name="Google Shape;198;p27"/>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ph idx="4294967295" type="ctrTitle"/>
          </p:nvPr>
        </p:nvSpPr>
        <p:spPr>
          <a:xfrm>
            <a:off x="616275" y="679900"/>
            <a:ext cx="60426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lang="en"/>
              <a:t>Self-justification</a:t>
            </a:r>
            <a:endParaRPr b="0" i="0" sz="3200" u="none" cap="none" strike="noStrike">
              <a:solidFill>
                <a:schemeClr val="dk1"/>
              </a:solidFill>
              <a:latin typeface="Playfair Display"/>
              <a:ea typeface="Playfair Display"/>
              <a:cs typeface="Playfair Display"/>
              <a:sym typeface="Playfair Display"/>
            </a:endParaRPr>
          </a:p>
        </p:txBody>
      </p:sp>
      <p:sp>
        <p:nvSpPr>
          <p:cNvPr id="200" name="Google Shape;200;p27"/>
          <p:cNvSpPr txBox="1"/>
          <p:nvPr/>
        </p:nvSpPr>
        <p:spPr>
          <a:xfrm>
            <a:off x="680650" y="1570300"/>
            <a:ext cx="6325500" cy="164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2"/>
                </a:solidFill>
                <a:latin typeface="Inter"/>
                <a:ea typeface="Inter"/>
                <a:cs typeface="Inter"/>
                <a:sym typeface="Inter"/>
              </a:rPr>
              <a:t>Insight: </a:t>
            </a:r>
            <a:r>
              <a:rPr lang="en" sz="1900">
                <a:solidFill>
                  <a:schemeClr val="dk2"/>
                </a:solidFill>
                <a:latin typeface="Inter"/>
                <a:ea typeface="Inter"/>
                <a:cs typeface="Inter"/>
                <a:sym typeface="Inter"/>
              </a:rPr>
              <a:t>People are concerned with justifying their expenditure choices to themselves and to others.</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ts val="1900"/>
              <a:buFont typeface="Arial"/>
              <a:buNone/>
            </a:pPr>
            <a:r>
              <a:rPr b="0" i="0" lang="en" sz="1900" u="none" cap="none" strike="noStrike">
                <a:solidFill>
                  <a:schemeClr val="dk2"/>
                </a:solidFill>
                <a:latin typeface="Inter"/>
                <a:ea typeface="Inter"/>
                <a:cs typeface="Inter"/>
                <a:sym typeface="Inter"/>
              </a:rPr>
              <a:t>Need: </a:t>
            </a:r>
            <a:r>
              <a:rPr lang="en" sz="1900">
                <a:solidFill>
                  <a:schemeClr val="dk2"/>
                </a:solidFill>
                <a:latin typeface="Inter"/>
                <a:ea typeface="Inter"/>
                <a:cs typeface="Inter"/>
                <a:sym typeface="Inter"/>
              </a:rPr>
              <a:t>Spending money</a:t>
            </a:r>
            <a:r>
              <a:rPr b="0" i="0" lang="en" sz="1900" u="none" cap="none" strike="noStrike">
                <a:solidFill>
                  <a:schemeClr val="dk2"/>
                </a:solidFill>
                <a:latin typeface="Inter"/>
                <a:ea typeface="Inter"/>
                <a:cs typeface="Inter"/>
                <a:sym typeface="Inter"/>
              </a:rPr>
              <a:t> with a sense of ag</a:t>
            </a:r>
            <a:r>
              <a:rPr b="0" i="0" lang="en" sz="1900" u="none" cap="none" strike="noStrike">
                <a:solidFill>
                  <a:schemeClr val="dk2"/>
                </a:solidFill>
                <a:latin typeface="Inter"/>
                <a:ea typeface="Inter"/>
                <a:cs typeface="Inter"/>
                <a:sym typeface="Inter"/>
              </a:rPr>
              <a:t>ency</a:t>
            </a:r>
            <a:r>
              <a:rPr b="0" i="0" lang="en" sz="1900" u="none" cap="none" strike="noStrike">
                <a:solidFill>
                  <a:schemeClr val="dk2"/>
                </a:solidFill>
                <a:latin typeface="Inter"/>
                <a:ea typeface="Inter"/>
                <a:cs typeface="Inter"/>
                <a:sym typeface="Inter"/>
              </a:rPr>
              <a:t> and </a:t>
            </a:r>
            <a:r>
              <a:rPr lang="en" sz="1900">
                <a:solidFill>
                  <a:schemeClr val="dk2"/>
                </a:solidFill>
                <a:latin typeface="Inter"/>
                <a:ea typeface="Inter"/>
                <a:cs typeface="Inter"/>
                <a:sym typeface="Inter"/>
              </a:rPr>
              <a:t>reasoning without </a:t>
            </a:r>
            <a:r>
              <a:rPr lang="en" sz="1900">
                <a:solidFill>
                  <a:schemeClr val="dk2"/>
                </a:solidFill>
                <a:latin typeface="Inter"/>
                <a:ea typeface="Inter"/>
                <a:cs typeface="Inter"/>
                <a:sym typeface="Inter"/>
              </a:rPr>
              <a:t>feeling</a:t>
            </a:r>
            <a:r>
              <a:rPr lang="en" sz="1900">
                <a:solidFill>
                  <a:schemeClr val="dk2"/>
                </a:solidFill>
                <a:latin typeface="Inter"/>
                <a:ea typeface="Inter"/>
                <a:cs typeface="Inter"/>
                <a:sym typeface="Inter"/>
              </a:rPr>
              <a:t> guilty.</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855300" y="748950"/>
            <a:ext cx="4549500" cy="487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Special </a:t>
            </a:r>
            <a:r>
              <a:rPr lang="en"/>
              <a:t>o</a:t>
            </a:r>
            <a:r>
              <a:rPr lang="en"/>
              <a:t>ccasion</a:t>
            </a:r>
            <a:endParaRPr/>
          </a:p>
        </p:txBody>
      </p:sp>
      <p:sp>
        <p:nvSpPr>
          <p:cNvPr id="206" name="Google Shape;206;p28"/>
          <p:cNvSpPr txBox="1"/>
          <p:nvPr>
            <p:ph idx="1" type="body"/>
          </p:nvPr>
        </p:nvSpPr>
        <p:spPr>
          <a:xfrm>
            <a:off x="855300" y="1506348"/>
            <a:ext cx="4549500" cy="3033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000"/>
              <a:buNone/>
            </a:pPr>
            <a:r>
              <a:rPr lang="en" sz="1900"/>
              <a:t>Insight: Birthdays, anniversaries, etc are occasions where people tend to </a:t>
            </a:r>
            <a:r>
              <a:rPr lang="en" sz="1900"/>
              <a:t>spend money mindlessly.</a:t>
            </a:r>
            <a:endParaRPr sz="1900"/>
          </a:p>
          <a:p>
            <a:pPr indent="0" lvl="0" marL="0" rtl="0" algn="l">
              <a:lnSpc>
                <a:spcPct val="115000"/>
              </a:lnSpc>
              <a:spcBef>
                <a:spcPts val="1200"/>
              </a:spcBef>
              <a:spcAft>
                <a:spcPts val="1200"/>
              </a:spcAft>
              <a:buSzPts val="2000"/>
              <a:buNone/>
            </a:pPr>
            <a:r>
              <a:rPr lang="en" sz="1900"/>
              <a:t>Need: Creating b</a:t>
            </a:r>
            <a:r>
              <a:rPr lang="en" sz="1900"/>
              <a:t>etter budgets</a:t>
            </a:r>
            <a:r>
              <a:rPr lang="en" sz="1900"/>
              <a:t> for </a:t>
            </a:r>
            <a:r>
              <a:rPr lang="en" sz="1900"/>
              <a:t>occasions</a:t>
            </a:r>
            <a:r>
              <a:rPr lang="en" sz="1900"/>
              <a:t> like these and spending judiciously on them. </a:t>
            </a:r>
            <a:endParaRPr/>
          </a:p>
        </p:txBody>
      </p:sp>
      <p:sp>
        <p:nvSpPr>
          <p:cNvPr id="207" name="Google Shape;207;p28"/>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13" name="Google Shape;213;p29"/>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chemeClr val="dk1"/>
              </a:solidFill>
              <a:latin typeface="Playfair Display"/>
              <a:ea typeface="Playfair Display"/>
              <a:cs typeface="Playfair Display"/>
              <a:sym typeface="Playfair Display"/>
            </a:endParaRPr>
          </a:p>
        </p:txBody>
      </p:sp>
      <p:sp>
        <p:nvSpPr>
          <p:cNvPr id="214" name="Google Shape;214;p29"/>
          <p:cNvSpPr txBox="1"/>
          <p:nvPr>
            <p:ph idx="4294967295" type="ctrTitle"/>
          </p:nvPr>
        </p:nvSpPr>
        <p:spPr>
          <a:xfrm>
            <a:off x="616275" y="679900"/>
            <a:ext cx="60426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lang="en"/>
              <a:t>Aimless Spending</a:t>
            </a:r>
            <a:endParaRPr b="0" i="0" sz="3200" u="none" cap="none" strike="noStrike">
              <a:solidFill>
                <a:schemeClr val="dk1"/>
              </a:solidFill>
              <a:latin typeface="Playfair Display"/>
              <a:ea typeface="Playfair Display"/>
              <a:cs typeface="Playfair Display"/>
              <a:sym typeface="Playfair Display"/>
            </a:endParaRPr>
          </a:p>
        </p:txBody>
      </p:sp>
      <p:sp>
        <p:nvSpPr>
          <p:cNvPr id="215" name="Google Shape;215;p29"/>
          <p:cNvSpPr txBox="1"/>
          <p:nvPr/>
        </p:nvSpPr>
        <p:spPr>
          <a:xfrm>
            <a:off x="5733350" y="1362225"/>
            <a:ext cx="2978700" cy="3416400"/>
          </a:xfrm>
          <a:prstGeom prst="rect">
            <a:avLst/>
          </a:prstGeom>
          <a:noFill/>
          <a:ln>
            <a:noFill/>
          </a:ln>
        </p:spPr>
        <p:txBody>
          <a:bodyPr anchorCtr="0" anchor="t" bIns="91425" lIns="91425" spcFirstLastPara="1" rIns="91425" wrap="square" tIns="91425">
            <a:normAutofit fontScale="77500" lnSpcReduction="10000"/>
          </a:bodyPr>
          <a:lstStyle/>
          <a:p>
            <a:pPr indent="0" lvl="0" marL="0" marR="0" rtl="0" algn="l">
              <a:lnSpc>
                <a:spcPct val="115000"/>
              </a:lnSpc>
              <a:spcBef>
                <a:spcPts val="0"/>
              </a:spcBef>
              <a:spcAft>
                <a:spcPts val="0"/>
              </a:spcAft>
              <a:buClr>
                <a:srgbClr val="000000"/>
              </a:buClr>
              <a:buSzPct val="100000"/>
              <a:buFont typeface="Arial"/>
              <a:buNone/>
            </a:pPr>
            <a:r>
              <a:rPr b="0" i="0" lang="en" sz="1900" u="none" cap="none" strike="noStrike">
                <a:solidFill>
                  <a:schemeClr val="dk2"/>
                </a:solidFill>
                <a:latin typeface="Inter"/>
                <a:ea typeface="Inter"/>
                <a:cs typeface="Inter"/>
                <a:sym typeface="Inter"/>
              </a:rPr>
              <a:t>"I don’t feel a need to change the time I spend on tiktok because it doesn’t get in the way of other things I’d do." - Nuala, 13</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ct val="100000"/>
              <a:buFont typeface="Arial"/>
              <a:buNone/>
            </a:pPr>
            <a:r>
              <a:rPr b="0" i="0" lang="en" sz="1900" u="none" cap="none" strike="noStrike">
                <a:solidFill>
                  <a:schemeClr val="dk2"/>
                </a:solidFill>
                <a:latin typeface="Inter"/>
                <a:ea typeface="Inter"/>
                <a:cs typeface="Inter"/>
                <a:sym typeface="Inter"/>
              </a:rPr>
              <a:t>“There’s nothing I can do about things being online, but it feels like my sister’s life has been put on hold for a year, and she’s spending 50 hours a week on her phone...Some of the stuff she sees on tiktok is crazy.” - Gaby, 21, Nuala’s sister</a:t>
            </a:r>
            <a:endParaRPr b="0" i="0" sz="1900" u="none" cap="none" strike="noStrike">
              <a:solidFill>
                <a:schemeClr val="dk2"/>
              </a:solidFill>
              <a:latin typeface="Inter"/>
              <a:ea typeface="Inter"/>
              <a:cs typeface="Inter"/>
              <a:sym typeface="Inter"/>
            </a:endParaRPr>
          </a:p>
        </p:txBody>
      </p:sp>
      <p:sp>
        <p:nvSpPr>
          <p:cNvPr id="216" name="Google Shape;216;p29"/>
          <p:cNvSpPr txBox="1"/>
          <p:nvPr/>
        </p:nvSpPr>
        <p:spPr>
          <a:xfrm>
            <a:off x="680650" y="1500825"/>
            <a:ext cx="4751400" cy="298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2"/>
                </a:solidFill>
                <a:latin typeface="Inter"/>
                <a:ea typeface="Inter"/>
                <a:cs typeface="Inter"/>
                <a:sym typeface="Inter"/>
              </a:rPr>
              <a:t>Insight: </a:t>
            </a:r>
            <a:r>
              <a:rPr lang="en" sz="1900">
                <a:solidFill>
                  <a:schemeClr val="dk2"/>
                </a:solidFill>
                <a:latin typeface="Inter"/>
                <a:ea typeface="Inter"/>
                <a:cs typeface="Inter"/>
                <a:sym typeface="Inter"/>
              </a:rPr>
              <a:t>People,specially teenagers, spend on stuff without keeping track of their expenditure and thus, end up broke a lot of times.</a:t>
            </a:r>
            <a:r>
              <a:rPr b="0" i="0" lang="en" sz="1900" u="none" cap="none" strike="noStrike">
                <a:solidFill>
                  <a:schemeClr val="dk2"/>
                </a:solidFill>
                <a:latin typeface="Inter"/>
                <a:ea typeface="Inter"/>
                <a:cs typeface="Inter"/>
                <a:sym typeface="Inter"/>
              </a:rPr>
              <a:t> </a:t>
            </a:r>
            <a:endParaRPr sz="1900">
              <a:solidFill>
                <a:schemeClr val="dk2"/>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1900"/>
              <a:buFont typeface="Arial"/>
              <a:buNone/>
            </a:pPr>
            <a:r>
              <a:t/>
            </a:r>
            <a:endParaRPr sz="1900">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ts val="1900"/>
              <a:buFont typeface="Arial"/>
              <a:buNone/>
            </a:pPr>
            <a:r>
              <a:rPr b="0" i="0" lang="en" sz="1900" u="none" cap="none" strike="noStrike">
                <a:solidFill>
                  <a:schemeClr val="dk2"/>
                </a:solidFill>
                <a:latin typeface="Inter"/>
                <a:ea typeface="Inter"/>
                <a:cs typeface="Inter"/>
                <a:sym typeface="Inter"/>
              </a:rPr>
              <a:t>Need: </a:t>
            </a:r>
            <a:r>
              <a:rPr lang="en" sz="1900">
                <a:solidFill>
                  <a:schemeClr val="dk2"/>
                </a:solidFill>
                <a:latin typeface="Inter"/>
                <a:ea typeface="Inter"/>
                <a:cs typeface="Inter"/>
                <a:sym typeface="Inter"/>
              </a:rPr>
              <a:t>A log to keep track of when, where and on what, the amount was spent on.</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22" name="Google Shape;222;p30"/>
          <p:cNvSpPr/>
          <p:nvPr/>
        </p:nvSpPr>
        <p:spPr>
          <a:xfrm rot="10800000">
            <a:off x="-223925" y="228600"/>
            <a:ext cx="1528200" cy="1528200"/>
          </a:xfrm>
          <a:prstGeom prst="chord">
            <a:avLst>
              <a:gd fmla="val 2673960" name="adj1"/>
              <a:gd fmla="val 18921779"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chemeClr val="dk1"/>
              </a:solidFill>
              <a:latin typeface="Playfair Display"/>
              <a:ea typeface="Playfair Display"/>
              <a:cs typeface="Playfair Display"/>
              <a:sym typeface="Playfair Display"/>
            </a:endParaRPr>
          </a:p>
        </p:txBody>
      </p:sp>
      <p:sp>
        <p:nvSpPr>
          <p:cNvPr id="223" name="Google Shape;223;p30"/>
          <p:cNvSpPr txBox="1"/>
          <p:nvPr>
            <p:ph idx="4294967295" type="ctrTitle"/>
          </p:nvPr>
        </p:nvSpPr>
        <p:spPr>
          <a:xfrm>
            <a:off x="696275" y="698050"/>
            <a:ext cx="4401300" cy="5586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1200"/>
              </a:spcAft>
              <a:buClr>
                <a:schemeClr val="dk1"/>
              </a:buClr>
              <a:buSzPts val="3200"/>
              <a:buFont typeface="Playfair Display"/>
              <a:buNone/>
            </a:pPr>
            <a:r>
              <a:rPr lang="en" sz="3000">
                <a:solidFill>
                  <a:srgbClr val="000000"/>
                </a:solidFill>
              </a:rPr>
              <a:t>Shopping Addiction</a:t>
            </a:r>
            <a:endParaRPr i="0" sz="3000" u="none" cap="none" strike="noStrike">
              <a:solidFill>
                <a:srgbClr val="000000"/>
              </a:solidFill>
            </a:endParaRPr>
          </a:p>
        </p:txBody>
      </p:sp>
      <p:sp>
        <p:nvSpPr>
          <p:cNvPr id="224" name="Google Shape;224;p30"/>
          <p:cNvSpPr txBox="1"/>
          <p:nvPr/>
        </p:nvSpPr>
        <p:spPr>
          <a:xfrm>
            <a:off x="5831575" y="1115675"/>
            <a:ext cx="31215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Clr>
                <a:srgbClr val="000000"/>
              </a:buClr>
              <a:buSzPct val="100000"/>
              <a:buFont typeface="Arial"/>
              <a:buNone/>
            </a:pPr>
            <a:r>
              <a:rPr b="0" i="0" lang="en" sz="1900" u="none" cap="none" strike="noStrike">
                <a:solidFill>
                  <a:schemeClr val="dk2"/>
                </a:solidFill>
                <a:latin typeface="Inter"/>
                <a:ea typeface="Inter"/>
                <a:cs typeface="Inter"/>
                <a:sym typeface="Inter"/>
              </a:rPr>
              <a:t>“I’ve tried to reach out [to friends] whenever something reminded me of someone, so that it would be organic.”       </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0"/>
              </a:spcAft>
              <a:buClr>
                <a:srgbClr val="000000"/>
              </a:buClr>
              <a:buSzPct val="100000"/>
              <a:buFont typeface="Arial"/>
              <a:buNone/>
            </a:pPr>
            <a:r>
              <a:rPr b="0" i="0" lang="en" sz="1900" u="none" cap="none" strike="noStrike">
                <a:solidFill>
                  <a:schemeClr val="dk2"/>
                </a:solidFill>
                <a:latin typeface="Inter"/>
                <a:ea typeface="Inter"/>
                <a:cs typeface="Inter"/>
                <a:sym typeface="Inter"/>
              </a:rPr>
              <a:t>- Gaby, 21</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0"/>
              </a:spcAft>
              <a:buClr>
                <a:srgbClr val="000000"/>
              </a:buClr>
              <a:buSzPct val="100000"/>
              <a:buFont typeface="Arial"/>
              <a:buNone/>
            </a:pPr>
            <a:r>
              <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0"/>
              </a:spcAft>
              <a:buClr>
                <a:srgbClr val="000000"/>
              </a:buClr>
              <a:buSzPct val="100000"/>
              <a:buFont typeface="Arial"/>
              <a:buNone/>
            </a:pPr>
            <a:r>
              <a:rPr b="0" i="0" lang="en" sz="1900" u="none" cap="none" strike="noStrike">
                <a:solidFill>
                  <a:schemeClr val="dk2"/>
                </a:solidFill>
                <a:latin typeface="Inter"/>
                <a:ea typeface="Inter"/>
                <a:cs typeface="Inter"/>
                <a:sym typeface="Inter"/>
              </a:rPr>
              <a:t>“Eating meals with friends was important screen-free social time for me, but that’s hard now because of COVID.”</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ct val="100000"/>
              <a:buFont typeface="Arial"/>
              <a:buNone/>
            </a:pPr>
            <a:r>
              <a:rPr b="0" i="0" lang="en" sz="1900" u="none" cap="none" strike="noStrike">
                <a:solidFill>
                  <a:schemeClr val="dk2"/>
                </a:solidFill>
                <a:latin typeface="Inter"/>
                <a:ea typeface="Inter"/>
                <a:cs typeface="Inter"/>
                <a:sym typeface="Inter"/>
              </a:rPr>
              <a:t>- Alwyn, 23</a:t>
            </a:r>
            <a:endParaRPr b="0" i="0" sz="1900" u="none" cap="none" strike="noStrike">
              <a:solidFill>
                <a:schemeClr val="dk2"/>
              </a:solidFill>
              <a:latin typeface="Inter"/>
              <a:ea typeface="Inter"/>
              <a:cs typeface="Inter"/>
              <a:sym typeface="Inter"/>
            </a:endParaRPr>
          </a:p>
        </p:txBody>
      </p:sp>
      <p:sp>
        <p:nvSpPr>
          <p:cNvPr id="225" name="Google Shape;225;p30"/>
          <p:cNvSpPr txBox="1"/>
          <p:nvPr/>
        </p:nvSpPr>
        <p:spPr>
          <a:xfrm>
            <a:off x="600275" y="1650850"/>
            <a:ext cx="5052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900"/>
              <a:buFont typeface="Arial"/>
              <a:buNone/>
            </a:pPr>
            <a:r>
              <a:rPr b="0" i="0" lang="en" sz="1900" u="none" cap="none" strike="noStrike">
                <a:solidFill>
                  <a:schemeClr val="dk2"/>
                </a:solidFill>
                <a:latin typeface="Inter"/>
                <a:ea typeface="Inter"/>
                <a:cs typeface="Inter"/>
                <a:sym typeface="Inter"/>
              </a:rPr>
              <a:t>Insight: </a:t>
            </a:r>
            <a:r>
              <a:rPr lang="en" sz="1900">
                <a:solidFill>
                  <a:schemeClr val="dk2"/>
                </a:solidFill>
                <a:latin typeface="Inter"/>
                <a:ea typeface="Inter"/>
                <a:cs typeface="Inter"/>
                <a:sym typeface="Inter"/>
              </a:rPr>
              <a:t>Compulsive shoppers who buy </a:t>
            </a:r>
            <a:r>
              <a:rPr lang="en" sz="1900">
                <a:solidFill>
                  <a:schemeClr val="dk2"/>
                </a:solidFill>
                <a:latin typeface="Inter"/>
                <a:ea typeface="Inter"/>
                <a:cs typeface="Inter"/>
                <a:sym typeface="Inter"/>
              </a:rPr>
              <a:t>things</a:t>
            </a:r>
            <a:r>
              <a:rPr lang="en" sz="1900">
                <a:solidFill>
                  <a:schemeClr val="dk2"/>
                </a:solidFill>
                <a:latin typeface="Inter"/>
                <a:ea typeface="Inter"/>
                <a:cs typeface="Inter"/>
                <a:sym typeface="Inter"/>
              </a:rPr>
              <a:t> they do not need and cannot afford</a:t>
            </a:r>
            <a:r>
              <a:rPr b="0" i="0" lang="en" sz="1900" u="none" cap="none" strike="noStrike">
                <a:solidFill>
                  <a:schemeClr val="dk2"/>
                </a:solidFill>
                <a:latin typeface="Inter"/>
                <a:ea typeface="Inter"/>
                <a:cs typeface="Inter"/>
                <a:sym typeface="Inter"/>
              </a:rPr>
              <a:t>.</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1200"/>
              </a:spcBef>
              <a:spcAft>
                <a:spcPts val="1200"/>
              </a:spcAft>
              <a:buClr>
                <a:srgbClr val="000000"/>
              </a:buClr>
              <a:buSzPts val="1900"/>
              <a:buFont typeface="Arial"/>
              <a:buNone/>
            </a:pPr>
            <a:r>
              <a:rPr b="0" i="0" lang="en" sz="1900" u="none" cap="none" strike="noStrike">
                <a:solidFill>
                  <a:schemeClr val="dk2"/>
                </a:solidFill>
                <a:latin typeface="Inter"/>
                <a:ea typeface="Inter"/>
                <a:cs typeface="Inter"/>
                <a:sym typeface="Inter"/>
              </a:rPr>
              <a:t>Needs: </a:t>
            </a:r>
            <a:r>
              <a:rPr lang="en" sz="1900">
                <a:solidFill>
                  <a:schemeClr val="dk2"/>
                </a:solidFill>
                <a:latin typeface="Inter"/>
                <a:ea typeface="Inter"/>
                <a:cs typeface="Inter"/>
                <a:sym typeface="Inter"/>
              </a:rPr>
              <a:t>Investing in things/products which have a positive long term effect rather than </a:t>
            </a:r>
            <a:r>
              <a:rPr lang="en" sz="1900">
                <a:solidFill>
                  <a:schemeClr val="dk2"/>
                </a:solidFill>
                <a:latin typeface="Inter"/>
                <a:ea typeface="Inter"/>
                <a:cs typeface="Inter"/>
                <a:sym typeface="Inter"/>
              </a:rPr>
              <a:t>for </a:t>
            </a:r>
            <a:r>
              <a:rPr lang="en" sz="1900">
                <a:solidFill>
                  <a:schemeClr val="dk2"/>
                </a:solidFill>
                <a:latin typeface="Inter"/>
                <a:ea typeface="Inter"/>
                <a:cs typeface="Inter"/>
                <a:sym typeface="Inter"/>
              </a:rPr>
              <a:t>momentary satisfaction.  </a:t>
            </a:r>
            <a:r>
              <a:rPr b="0" i="0" lang="en" sz="1900" u="none" cap="none" strike="noStrike">
                <a:solidFill>
                  <a:schemeClr val="dk2"/>
                </a:solidFill>
                <a:latin typeface="Inter"/>
                <a:ea typeface="Inter"/>
                <a:cs typeface="Inter"/>
                <a:sym typeface="Inter"/>
              </a:rPr>
              <a:t>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31" name="Google Shape;231;p31"/>
          <p:cNvSpPr txBox="1"/>
          <p:nvPr>
            <p:ph idx="1" type="body"/>
          </p:nvPr>
        </p:nvSpPr>
        <p:spPr>
          <a:xfrm>
            <a:off x="787400" y="1705350"/>
            <a:ext cx="7831500" cy="2063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360"/>
              </a:spcBef>
              <a:spcAft>
                <a:spcPts val="0"/>
              </a:spcAft>
              <a:buSzPts val="1600"/>
              <a:buNone/>
            </a:pPr>
            <a:r>
              <a:rPr lang="en" sz="2200"/>
              <a:t>Improved Justifications</a:t>
            </a:r>
            <a:endParaRPr sz="2200"/>
          </a:p>
          <a:p>
            <a:pPr indent="0" lvl="0" marL="0" rtl="0" algn="l">
              <a:lnSpc>
                <a:spcPct val="115000"/>
              </a:lnSpc>
              <a:spcBef>
                <a:spcPts val="600"/>
              </a:spcBef>
              <a:spcAft>
                <a:spcPts val="0"/>
              </a:spcAft>
              <a:buSzPts val="1600"/>
              <a:buNone/>
            </a:pPr>
            <a:r>
              <a:rPr lang="en" sz="2200"/>
              <a:t>Budget for Special Occasions</a:t>
            </a:r>
            <a:endParaRPr sz="2200"/>
          </a:p>
          <a:p>
            <a:pPr indent="0" lvl="0" marL="0" rtl="0" algn="l">
              <a:lnSpc>
                <a:spcPct val="115000"/>
              </a:lnSpc>
              <a:spcBef>
                <a:spcPts val="600"/>
              </a:spcBef>
              <a:spcAft>
                <a:spcPts val="0"/>
              </a:spcAft>
              <a:buSzPts val="1600"/>
              <a:buNone/>
            </a:pPr>
            <a:r>
              <a:rPr lang="en" sz="2200"/>
              <a:t>Maintaining log of expenses</a:t>
            </a:r>
            <a:endParaRPr sz="2200"/>
          </a:p>
          <a:p>
            <a:pPr indent="0" lvl="0" marL="0" rtl="0" algn="l">
              <a:lnSpc>
                <a:spcPct val="115000"/>
              </a:lnSpc>
              <a:spcBef>
                <a:spcPts val="600"/>
              </a:spcBef>
              <a:spcAft>
                <a:spcPts val="600"/>
              </a:spcAft>
              <a:buSzPts val="1600"/>
              <a:buNone/>
            </a:pPr>
            <a:r>
              <a:rPr lang="en" sz="2200"/>
              <a:t>Shopping only if required</a:t>
            </a:r>
            <a:endParaRPr sz="2200"/>
          </a:p>
        </p:txBody>
      </p:sp>
      <p:sp>
        <p:nvSpPr>
          <p:cNvPr id="232" name="Google Shape;232;p31"/>
          <p:cNvSpPr txBox="1"/>
          <p:nvPr>
            <p:ph idx="4294967295" type="ctrTitle"/>
          </p:nvPr>
        </p:nvSpPr>
        <p:spPr>
          <a:xfrm>
            <a:off x="680650" y="909775"/>
            <a:ext cx="6042600" cy="466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0" lang="en" sz="3200" u="none" cap="none" strike="noStrike">
                <a:solidFill>
                  <a:schemeClr val="dk1"/>
                </a:solidFill>
                <a:latin typeface="Playfair Display"/>
                <a:ea typeface="Playfair Display"/>
                <a:cs typeface="Playfair Display"/>
                <a:sym typeface="Playfair Display"/>
              </a:rPr>
              <a:t>Summary</a:t>
            </a:r>
            <a:endParaRPr b="0" i="0" sz="1900" u="none" cap="none" strike="noStrike">
              <a:solidFill>
                <a:schemeClr val="dk2"/>
              </a:solidFill>
              <a:latin typeface="Inter"/>
              <a:ea typeface="Inter"/>
              <a:cs typeface="Inter"/>
              <a:sym typeface="Inter"/>
            </a:endParaRPr>
          </a:p>
          <a:p>
            <a:pPr indent="0" lvl="0" marL="0" marR="0" rtl="0" algn="l">
              <a:lnSpc>
                <a:spcPct val="115000"/>
              </a:lnSpc>
              <a:spcBef>
                <a:spcPts val="0"/>
              </a:spcBef>
              <a:spcAft>
                <a:spcPts val="1200"/>
              </a:spcAft>
              <a:buClr>
                <a:schemeClr val="dk1"/>
              </a:buClr>
              <a:buSzPts val="3200"/>
              <a:buFont typeface="Playfair Display"/>
              <a:buNone/>
            </a:pPr>
            <a:r>
              <a:t/>
            </a:r>
            <a:endParaRPr b="0" i="0" sz="1900" u="none" cap="none" strike="noStrike">
              <a:solidFill>
                <a:schemeClr val="dk2"/>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ctrTitle"/>
          </p:nvPr>
        </p:nvSpPr>
        <p:spPr>
          <a:xfrm>
            <a:off x="685800" y="1569375"/>
            <a:ext cx="3942300" cy="2004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50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87" name="Google Shape;87;p16"/>
          <p:cNvSpPr txBox="1"/>
          <p:nvPr/>
        </p:nvSpPr>
        <p:spPr>
          <a:xfrm>
            <a:off x="2242050" y="480075"/>
            <a:ext cx="46599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 sz="3200" u="none" cap="none" strike="noStrike">
                <a:solidFill>
                  <a:schemeClr val="dk1"/>
                </a:solidFill>
                <a:latin typeface="Playfair Display"/>
                <a:ea typeface="Playfair Display"/>
                <a:cs typeface="Playfair Display"/>
                <a:sym typeface="Playfair Display"/>
              </a:rPr>
              <a:t>Our Team</a:t>
            </a:r>
            <a:endParaRPr b="0" i="0" sz="1400" u="none" cap="none" strike="noStrike">
              <a:solidFill>
                <a:srgbClr val="000000"/>
              </a:solidFill>
              <a:latin typeface="Inter"/>
              <a:ea typeface="Inter"/>
              <a:cs typeface="Inter"/>
              <a:sym typeface="Inter"/>
            </a:endParaRPr>
          </a:p>
        </p:txBody>
      </p:sp>
      <p:pic>
        <p:nvPicPr>
          <p:cNvPr id="88" name="Google Shape;88;p16"/>
          <p:cNvPicPr preferRelativeResize="0"/>
          <p:nvPr/>
        </p:nvPicPr>
        <p:blipFill rotWithShape="1">
          <a:blip r:embed="rId3">
            <a:alphaModFix/>
          </a:blip>
          <a:srcRect b="2651" l="0" r="0" t="2642"/>
          <a:stretch/>
        </p:blipFill>
        <p:spPr>
          <a:xfrm>
            <a:off x="4534375" y="1529250"/>
            <a:ext cx="1674000" cy="1702200"/>
          </a:xfrm>
          <a:prstGeom prst="ellipse">
            <a:avLst/>
          </a:prstGeom>
          <a:noFill/>
          <a:ln>
            <a:noFill/>
          </a:ln>
        </p:spPr>
      </p:pic>
      <p:pic>
        <p:nvPicPr>
          <p:cNvPr id="89" name="Google Shape;89;p16"/>
          <p:cNvPicPr preferRelativeResize="0"/>
          <p:nvPr/>
        </p:nvPicPr>
        <p:blipFill rotWithShape="1">
          <a:blip r:embed="rId4">
            <a:alphaModFix/>
          </a:blip>
          <a:srcRect b="14850" l="0" r="0" t="8878"/>
          <a:stretch/>
        </p:blipFill>
        <p:spPr>
          <a:xfrm>
            <a:off x="6754516" y="1406438"/>
            <a:ext cx="1754400" cy="1784100"/>
          </a:xfrm>
          <a:prstGeom prst="ellipse">
            <a:avLst/>
          </a:prstGeom>
          <a:noFill/>
          <a:ln>
            <a:noFill/>
          </a:ln>
        </p:spPr>
      </p:pic>
      <p:sp>
        <p:nvSpPr>
          <p:cNvPr id="90" name="Google Shape;90;p16"/>
          <p:cNvSpPr txBox="1"/>
          <p:nvPr/>
        </p:nvSpPr>
        <p:spPr>
          <a:xfrm>
            <a:off x="4428925" y="3489000"/>
            <a:ext cx="202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Inter"/>
                <a:ea typeface="Inter"/>
                <a:cs typeface="Inter"/>
                <a:sym typeface="Inter"/>
              </a:rPr>
              <a:t>Asmika Bellal</a:t>
            </a:r>
            <a:endParaRPr b="0" i="0" sz="1400" u="none" cap="none" strike="noStrike">
              <a:solidFill>
                <a:srgbClr val="000000"/>
              </a:solidFill>
              <a:latin typeface="Inter"/>
              <a:ea typeface="Inter"/>
              <a:cs typeface="Inter"/>
              <a:sym typeface="Inter"/>
            </a:endParaRPr>
          </a:p>
        </p:txBody>
      </p:sp>
      <p:sp>
        <p:nvSpPr>
          <p:cNvPr id="91" name="Google Shape;91;p16"/>
          <p:cNvSpPr txBox="1"/>
          <p:nvPr/>
        </p:nvSpPr>
        <p:spPr>
          <a:xfrm>
            <a:off x="6577975" y="3489000"/>
            <a:ext cx="2107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Inter"/>
                <a:ea typeface="Inter"/>
                <a:cs typeface="Inter"/>
                <a:sym typeface="Inter"/>
              </a:rPr>
              <a:t>Shubham Kumar</a:t>
            </a:r>
            <a:endParaRPr b="0" i="0" sz="1400" u="none" cap="none" strike="noStrike">
              <a:solidFill>
                <a:srgbClr val="000000"/>
              </a:solidFill>
              <a:latin typeface="Inter"/>
              <a:ea typeface="Inter"/>
              <a:cs typeface="Inter"/>
              <a:sym typeface="Inter"/>
            </a:endParaRPr>
          </a:p>
        </p:txBody>
      </p:sp>
      <p:sp>
        <p:nvSpPr>
          <p:cNvPr id="92" name="Google Shape;92;p16"/>
          <p:cNvSpPr txBox="1"/>
          <p:nvPr/>
        </p:nvSpPr>
        <p:spPr>
          <a:xfrm>
            <a:off x="930750" y="4343675"/>
            <a:ext cx="7282500" cy="489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2200"/>
              <a:buFont typeface="Arial"/>
              <a:buNone/>
            </a:pPr>
            <a:r>
              <a:rPr b="0" i="0" lang="en" sz="2200" u="none" cap="none" strike="noStrike">
                <a:solidFill>
                  <a:schemeClr val="dk1"/>
                </a:solidFill>
                <a:latin typeface="Playfair Display"/>
                <a:ea typeface="Playfair Display"/>
                <a:cs typeface="Playfair Display"/>
                <a:sym typeface="Playfair Display"/>
              </a:rPr>
              <a:t>Problem Domain: </a:t>
            </a:r>
            <a:r>
              <a:rPr lang="en" sz="2200">
                <a:solidFill>
                  <a:schemeClr val="dk1"/>
                </a:solidFill>
                <a:latin typeface="Playfair Display"/>
                <a:ea typeface="Playfair Display"/>
                <a:cs typeface="Playfair Display"/>
                <a:sym typeface="Playfair Display"/>
              </a:rPr>
              <a:t>Money expenditure</a:t>
            </a:r>
            <a:endParaRPr b="0" i="0" sz="400" u="none" cap="none" strike="noStrike">
              <a:solidFill>
                <a:srgbClr val="000000"/>
              </a:solidFill>
              <a:latin typeface="Inter"/>
              <a:ea typeface="Inter"/>
              <a:cs typeface="Inter"/>
              <a:sym typeface="Inter"/>
            </a:endParaRPr>
          </a:p>
        </p:txBody>
      </p:sp>
      <p:pic>
        <p:nvPicPr>
          <p:cNvPr id="93" name="Google Shape;93;p16"/>
          <p:cNvPicPr preferRelativeResize="0"/>
          <p:nvPr/>
        </p:nvPicPr>
        <p:blipFill rotWithShape="1">
          <a:blip r:embed="rId5">
            <a:alphaModFix/>
          </a:blip>
          <a:srcRect b="0" l="0" r="0" t="0"/>
          <a:stretch/>
        </p:blipFill>
        <p:spPr>
          <a:xfrm>
            <a:off x="2444262" y="1503125"/>
            <a:ext cx="1754400" cy="1754400"/>
          </a:xfrm>
          <a:prstGeom prst="ellipse">
            <a:avLst/>
          </a:prstGeom>
          <a:noFill/>
          <a:ln>
            <a:noFill/>
          </a:ln>
        </p:spPr>
      </p:pic>
      <p:sp>
        <p:nvSpPr>
          <p:cNvPr id="94" name="Google Shape;94;p16"/>
          <p:cNvSpPr txBox="1"/>
          <p:nvPr/>
        </p:nvSpPr>
        <p:spPr>
          <a:xfrm>
            <a:off x="2279875" y="3492800"/>
            <a:ext cx="1884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Inter"/>
                <a:ea typeface="Inter"/>
                <a:cs typeface="Inter"/>
                <a:sym typeface="Inter"/>
              </a:rPr>
              <a:t>Akhil Khubchandani</a:t>
            </a:r>
            <a:endParaRPr b="0" i="0" sz="1400" u="none" cap="none" strike="noStrike">
              <a:solidFill>
                <a:srgbClr val="000000"/>
              </a:solidFill>
              <a:latin typeface="Inter"/>
              <a:ea typeface="Inter"/>
              <a:cs typeface="Inter"/>
              <a:sym typeface="Inter"/>
            </a:endParaRPr>
          </a:p>
        </p:txBody>
      </p:sp>
      <p:sp>
        <p:nvSpPr>
          <p:cNvPr id="95" name="Google Shape;95;p16"/>
          <p:cNvSpPr txBox="1"/>
          <p:nvPr/>
        </p:nvSpPr>
        <p:spPr>
          <a:xfrm>
            <a:off x="220650" y="3489000"/>
            <a:ext cx="202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Inter"/>
                <a:ea typeface="Inter"/>
                <a:cs typeface="Inter"/>
                <a:sym typeface="Inter"/>
              </a:rPr>
              <a:t>Apoorva Choudhary</a:t>
            </a:r>
            <a:endParaRPr b="0" i="0" sz="1400" u="none" cap="none" strike="noStrike">
              <a:solidFill>
                <a:srgbClr val="000000"/>
              </a:solidFill>
              <a:latin typeface="Inter"/>
              <a:ea typeface="Inter"/>
              <a:cs typeface="Inter"/>
              <a:sym typeface="Inter"/>
            </a:endParaRPr>
          </a:p>
        </p:txBody>
      </p:sp>
      <p:pic>
        <p:nvPicPr>
          <p:cNvPr id="96" name="Google Shape;96;p16"/>
          <p:cNvPicPr preferRelativeResize="0"/>
          <p:nvPr/>
        </p:nvPicPr>
        <p:blipFill rotWithShape="1">
          <a:blip r:embed="rId6">
            <a:alphaModFix/>
          </a:blip>
          <a:srcRect b="31484" l="0" r="0" t="5709"/>
          <a:stretch/>
        </p:blipFill>
        <p:spPr>
          <a:xfrm>
            <a:off x="418425" y="1447450"/>
            <a:ext cx="1754400" cy="17841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505100" y="0"/>
            <a:ext cx="2396700" cy="5143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0"/>
              <a:buFont typeface="Arial"/>
              <a:buNone/>
            </a:pPr>
            <a:r>
              <a:rPr b="0" i="0" lang="en" sz="30000" u="none" cap="none" strike="noStrike">
                <a:solidFill>
                  <a:schemeClr val="lt2"/>
                </a:solidFill>
                <a:latin typeface="Inter"/>
                <a:ea typeface="Inter"/>
                <a:cs typeface="Inter"/>
                <a:sym typeface="Inter"/>
              </a:rPr>
              <a:t>1</a:t>
            </a:r>
            <a:endParaRPr b="0" i="0" sz="30000" u="none" cap="none" strike="noStrike">
              <a:solidFill>
                <a:schemeClr val="lt2"/>
              </a:solidFill>
              <a:latin typeface="Inter"/>
              <a:ea typeface="Inter"/>
              <a:cs typeface="Inter"/>
              <a:sym typeface="Inter"/>
            </a:endParaRPr>
          </a:p>
        </p:txBody>
      </p:sp>
      <p:sp>
        <p:nvSpPr>
          <p:cNvPr id="102" name="Google Shape;102;p17"/>
          <p:cNvSpPr txBox="1"/>
          <p:nvPr>
            <p:ph type="ctrTitle"/>
          </p:nvPr>
        </p:nvSpPr>
        <p:spPr>
          <a:xfrm>
            <a:off x="685800" y="2167350"/>
            <a:ext cx="48054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Needfinding Methodology</a:t>
            </a:r>
            <a:endParaRPr/>
          </a:p>
        </p:txBody>
      </p:sp>
      <p:sp>
        <p:nvSpPr>
          <p:cNvPr id="103" name="Google Shape;103;p17"/>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A closer look at our participants</a:t>
            </a:r>
            <a:endParaRPr/>
          </a:p>
        </p:txBody>
      </p:sp>
      <p:pic>
        <p:nvPicPr>
          <p:cNvPr id="104" name="Google Shape;104;p17"/>
          <p:cNvPicPr preferRelativeResize="0"/>
          <p:nvPr/>
        </p:nvPicPr>
        <p:blipFill rotWithShape="1">
          <a:blip r:embed="rId3">
            <a:alphaModFix/>
          </a:blip>
          <a:srcRect b="0" l="0" r="0" t="0"/>
          <a:stretch/>
        </p:blipFill>
        <p:spPr>
          <a:xfrm>
            <a:off x="5713131" y="12"/>
            <a:ext cx="3430865" cy="4370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ctrTitle"/>
          </p:nvPr>
        </p:nvSpPr>
        <p:spPr>
          <a:xfrm>
            <a:off x="4213250" y="3116501"/>
            <a:ext cx="4102500" cy="885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1400"/>
              <a:buFont typeface="Arial"/>
              <a:buNone/>
            </a:pPr>
            <a:r>
              <a:rPr lang="en" sz="1400">
                <a:solidFill>
                  <a:srgbClr val="000000"/>
                </a:solidFill>
                <a:latin typeface="Inter"/>
                <a:ea typeface="Inter"/>
                <a:cs typeface="Inter"/>
                <a:sym typeface="Inter"/>
              </a:rPr>
              <a:t>Grad student who likes to spend money but not in a reckless fashion</a:t>
            </a:r>
            <a:endParaRPr sz="1400">
              <a:solidFill>
                <a:srgbClr val="000000"/>
              </a:solidFill>
              <a:latin typeface="Inter"/>
              <a:ea typeface="Inter"/>
              <a:cs typeface="Inter"/>
              <a:sym typeface="Inter"/>
            </a:endParaRPr>
          </a:p>
          <a:p>
            <a:pPr indent="0" lvl="0" marL="0" rtl="0" algn="l">
              <a:lnSpc>
                <a:spcPct val="90000"/>
              </a:lnSpc>
              <a:spcBef>
                <a:spcPts val="1200"/>
              </a:spcBef>
              <a:spcAft>
                <a:spcPts val="0"/>
              </a:spcAft>
              <a:buSzPts val="3000"/>
              <a:buNone/>
            </a:pPr>
            <a:r>
              <a:t/>
            </a:r>
            <a:endParaRPr sz="1400">
              <a:solidFill>
                <a:srgbClr val="000000"/>
              </a:solidFill>
              <a:latin typeface="Inter"/>
              <a:ea typeface="Inter"/>
              <a:cs typeface="Inter"/>
              <a:sym typeface="Inter"/>
            </a:endParaRPr>
          </a:p>
        </p:txBody>
      </p:sp>
      <p:sp>
        <p:nvSpPr>
          <p:cNvPr id="110" name="Google Shape;110;p18"/>
          <p:cNvSpPr txBox="1"/>
          <p:nvPr>
            <p:ph type="ctrTitle"/>
          </p:nvPr>
        </p:nvSpPr>
        <p:spPr>
          <a:xfrm>
            <a:off x="615550" y="586763"/>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Interviewee Overview</a:t>
            </a:r>
            <a:endParaRPr/>
          </a:p>
        </p:txBody>
      </p:sp>
      <p:pic>
        <p:nvPicPr>
          <p:cNvPr id="111" name="Google Shape;111;p18"/>
          <p:cNvPicPr preferRelativeResize="0"/>
          <p:nvPr/>
        </p:nvPicPr>
        <p:blipFill rotWithShape="1">
          <a:blip r:embed="rId3">
            <a:alphaModFix/>
          </a:blip>
          <a:srcRect b="13494" l="10651" r="9564" t="7856"/>
          <a:stretch/>
        </p:blipFill>
        <p:spPr>
          <a:xfrm>
            <a:off x="1679260" y="3085985"/>
            <a:ext cx="932100" cy="991200"/>
          </a:xfrm>
          <a:prstGeom prst="ellipse">
            <a:avLst/>
          </a:prstGeom>
          <a:noFill/>
          <a:ln>
            <a:noFill/>
          </a:ln>
        </p:spPr>
      </p:pic>
      <p:pic>
        <p:nvPicPr>
          <p:cNvPr id="112" name="Google Shape;112;p18"/>
          <p:cNvPicPr preferRelativeResize="0"/>
          <p:nvPr/>
        </p:nvPicPr>
        <p:blipFill rotWithShape="1">
          <a:blip r:embed="rId4">
            <a:alphaModFix/>
          </a:blip>
          <a:srcRect b="12362" l="6312" r="5386" t="4496"/>
          <a:stretch/>
        </p:blipFill>
        <p:spPr>
          <a:xfrm>
            <a:off x="5828450" y="1294675"/>
            <a:ext cx="872100" cy="885600"/>
          </a:xfrm>
          <a:prstGeom prst="ellipse">
            <a:avLst/>
          </a:prstGeom>
          <a:noFill/>
          <a:ln>
            <a:noFill/>
          </a:ln>
        </p:spPr>
      </p:pic>
      <p:sp>
        <p:nvSpPr>
          <p:cNvPr id="113" name="Google Shape;113;p18"/>
          <p:cNvSpPr txBox="1"/>
          <p:nvPr/>
        </p:nvSpPr>
        <p:spPr>
          <a:xfrm>
            <a:off x="688850" y="1285875"/>
            <a:ext cx="3756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lang="en">
                <a:latin typeface="Inter"/>
                <a:ea typeface="Inter"/>
                <a:cs typeface="Inter"/>
                <a:sym typeface="Inter"/>
              </a:rPr>
              <a:t>A grad student majoring in computer science in Bangalore who spends most of the day in college or commuting</a:t>
            </a:r>
            <a:endParaRPr>
              <a:solidFill>
                <a:srgbClr val="595959"/>
              </a:solidFill>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4035075" y="1933300"/>
            <a:ext cx="38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19" name="Google Shape;119;p19"/>
          <p:cNvSpPr txBox="1"/>
          <p:nvPr/>
        </p:nvSpPr>
        <p:spPr>
          <a:xfrm>
            <a:off x="580200" y="1997475"/>
            <a:ext cx="3898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3000"/>
              <a:buFont typeface="Arial"/>
              <a:buNone/>
            </a:pPr>
            <a:r>
              <a:rPr lang="en">
                <a:latin typeface="Inter"/>
                <a:ea typeface="Inter"/>
                <a:cs typeface="Inter"/>
                <a:sym typeface="Inter"/>
              </a:rPr>
              <a:t>An engineer in a software company juggling life and work. </a:t>
            </a:r>
            <a:endParaRPr b="0" i="0" sz="1400" u="none" cap="none" strike="noStrike">
              <a:solidFill>
                <a:srgbClr val="000000"/>
              </a:solidFill>
              <a:latin typeface="Inter"/>
              <a:ea typeface="Inter"/>
              <a:cs typeface="Inter"/>
              <a:sym typeface="Inter"/>
            </a:endParaRPr>
          </a:p>
        </p:txBody>
      </p:sp>
      <p:sp>
        <p:nvSpPr>
          <p:cNvPr id="120" name="Google Shape;120;p19"/>
          <p:cNvSpPr txBox="1"/>
          <p:nvPr/>
        </p:nvSpPr>
        <p:spPr>
          <a:xfrm>
            <a:off x="526025" y="3443200"/>
            <a:ext cx="38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Inter"/>
                <a:ea typeface="Inter"/>
                <a:cs typeface="Inter"/>
                <a:sym typeface="Inter"/>
              </a:rPr>
              <a:t> </a:t>
            </a:r>
            <a:endParaRPr b="0" i="0" sz="1400" u="none" cap="none" strike="noStrike">
              <a:solidFill>
                <a:srgbClr val="000000"/>
              </a:solidFill>
              <a:latin typeface="Inter"/>
              <a:ea typeface="Inter"/>
              <a:cs typeface="Inter"/>
              <a:sym typeface="Inter"/>
            </a:endParaRPr>
          </a:p>
        </p:txBody>
      </p:sp>
      <p:pic>
        <p:nvPicPr>
          <p:cNvPr id="121" name="Google Shape;121;p19"/>
          <p:cNvPicPr preferRelativeResize="0"/>
          <p:nvPr/>
        </p:nvPicPr>
        <p:blipFill rotWithShape="1">
          <a:blip r:embed="rId3">
            <a:alphaModFix/>
          </a:blip>
          <a:srcRect b="0" l="0" r="0" t="0"/>
          <a:stretch/>
        </p:blipFill>
        <p:spPr>
          <a:xfrm>
            <a:off x="5794725" y="1244325"/>
            <a:ext cx="872100" cy="87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4294967295" type="ctrTitle"/>
          </p:nvPr>
        </p:nvSpPr>
        <p:spPr>
          <a:xfrm>
            <a:off x="615550" y="586763"/>
            <a:ext cx="4102500" cy="437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Playfair Display"/>
              <a:buNone/>
            </a:pPr>
            <a:r>
              <a:rPr b="0" i="0" lang="en" sz="3200" u="none" cap="none" strike="noStrike">
                <a:solidFill>
                  <a:schemeClr val="dk1"/>
                </a:solidFill>
                <a:latin typeface="Playfair Display"/>
                <a:ea typeface="Playfair Display"/>
                <a:cs typeface="Playfair Display"/>
                <a:sym typeface="Playfair Display"/>
              </a:rPr>
              <a:t>Questions</a:t>
            </a:r>
            <a:endParaRPr b="0" i="0" sz="3200" u="none" cap="none" strike="noStrike">
              <a:solidFill>
                <a:schemeClr val="dk1"/>
              </a:solidFill>
              <a:latin typeface="Playfair Display"/>
              <a:ea typeface="Playfair Display"/>
              <a:cs typeface="Playfair Display"/>
              <a:sym typeface="Playfair Display"/>
            </a:endParaRPr>
          </a:p>
        </p:txBody>
      </p:sp>
      <p:grpSp>
        <p:nvGrpSpPr>
          <p:cNvPr id="127" name="Google Shape;127;p20"/>
          <p:cNvGrpSpPr/>
          <p:nvPr/>
        </p:nvGrpSpPr>
        <p:grpSpPr>
          <a:xfrm rot="2700000">
            <a:off x="968881" y="105185"/>
            <a:ext cx="3732034" cy="3716546"/>
            <a:chOff x="1293737" y="1258050"/>
            <a:chExt cx="2547000" cy="2547000"/>
          </a:xfrm>
        </p:grpSpPr>
        <p:sp>
          <p:nvSpPr>
            <p:cNvPr id="128" name="Google Shape;128;p20"/>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29" name="Google Shape;129;p20"/>
            <p:cNvSpPr/>
            <p:nvPr/>
          </p:nvSpPr>
          <p:spPr>
            <a:xfrm rot="-2705837">
              <a:off x="1510403" y="3205868"/>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1</a:t>
              </a:r>
              <a:endParaRPr b="1" i="0" sz="1200" u="none" cap="none" strike="noStrike">
                <a:solidFill>
                  <a:schemeClr val="accent2"/>
                </a:solidFill>
                <a:latin typeface="Inter"/>
                <a:ea typeface="Inter"/>
                <a:cs typeface="Inter"/>
                <a:sym typeface="Inter"/>
              </a:endParaRPr>
            </a:p>
          </p:txBody>
        </p:sp>
        <p:sp>
          <p:nvSpPr>
            <p:cNvPr id="130" name="Google Shape;130;p20"/>
            <p:cNvSpPr txBox="1"/>
            <p:nvPr/>
          </p:nvSpPr>
          <p:spPr>
            <a:xfrm rot="-2700000">
              <a:off x="1515936" y="2276445"/>
              <a:ext cx="2233326"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Playfair Display"/>
                  <a:ea typeface="Playfair Display"/>
                  <a:cs typeface="Playfair Display"/>
                  <a:sym typeface="Playfair Display"/>
                </a:rPr>
                <a:t>Take me through the average weekday/weekend of </a:t>
              </a:r>
              <a:r>
                <a:rPr lang="en" sz="1200">
                  <a:solidFill>
                    <a:schemeClr val="dk1"/>
                  </a:solidFill>
                  <a:latin typeface="Playfair Display"/>
                  <a:ea typeface="Playfair Display"/>
                  <a:cs typeface="Playfair Display"/>
                  <a:sym typeface="Playfair Display"/>
                </a:rPr>
                <a:t>money expenditure</a:t>
              </a:r>
              <a:endParaRPr b="0" i="0" sz="1200" u="none" cap="none" strike="noStrike">
                <a:solidFill>
                  <a:schemeClr val="dk1"/>
                </a:solidFill>
                <a:latin typeface="Playfair Display"/>
                <a:ea typeface="Playfair Display"/>
                <a:cs typeface="Playfair Display"/>
                <a:sym typeface="Playfair Display"/>
              </a:endParaRPr>
            </a:p>
          </p:txBody>
        </p:sp>
      </p:grpSp>
      <p:grpSp>
        <p:nvGrpSpPr>
          <p:cNvPr id="131" name="Google Shape;131;p20"/>
          <p:cNvGrpSpPr/>
          <p:nvPr/>
        </p:nvGrpSpPr>
        <p:grpSpPr>
          <a:xfrm rot="2700000">
            <a:off x="968881" y="1508460"/>
            <a:ext cx="3732034" cy="3716546"/>
            <a:chOff x="1293737" y="1258050"/>
            <a:chExt cx="2547000" cy="2547000"/>
          </a:xfrm>
        </p:grpSpPr>
        <p:sp>
          <p:nvSpPr>
            <p:cNvPr id="132" name="Google Shape;132;p20"/>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33" name="Google Shape;133;p20"/>
            <p:cNvSpPr/>
            <p:nvPr/>
          </p:nvSpPr>
          <p:spPr>
            <a:xfrm rot="-2705837">
              <a:off x="1510403" y="3205868"/>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3</a:t>
              </a:r>
              <a:endParaRPr b="1" i="0" sz="1200" u="none" cap="none" strike="noStrike">
                <a:solidFill>
                  <a:schemeClr val="accent2"/>
                </a:solidFill>
                <a:latin typeface="Inter"/>
                <a:ea typeface="Inter"/>
                <a:cs typeface="Inter"/>
                <a:sym typeface="Inter"/>
              </a:endParaRPr>
            </a:p>
          </p:txBody>
        </p:sp>
        <p:sp>
          <p:nvSpPr>
            <p:cNvPr id="134" name="Google Shape;134;p20"/>
            <p:cNvSpPr txBox="1"/>
            <p:nvPr/>
          </p:nvSpPr>
          <p:spPr>
            <a:xfrm rot="-2700000">
              <a:off x="1515936" y="2276445"/>
              <a:ext cx="2233326"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Playfair Display"/>
                  <a:ea typeface="Playfair Display"/>
                  <a:cs typeface="Playfair Display"/>
                  <a:sym typeface="Playfair Display"/>
                </a:rPr>
                <a:t>How do you feel about </a:t>
              </a:r>
              <a:r>
                <a:rPr lang="en" sz="1200">
                  <a:solidFill>
                    <a:schemeClr val="dk1"/>
                  </a:solidFill>
                  <a:latin typeface="Playfair Display"/>
                  <a:ea typeface="Playfair Display"/>
                  <a:cs typeface="Playfair Display"/>
                  <a:sym typeface="Playfair Display"/>
                </a:rPr>
                <a:t>spending your money</a:t>
              </a:r>
              <a:r>
                <a:rPr b="0" i="0" lang="en" sz="1200" u="none" cap="none" strike="noStrike">
                  <a:solidFill>
                    <a:schemeClr val="dk1"/>
                  </a:solidFill>
                  <a:latin typeface="Playfair Display"/>
                  <a:ea typeface="Playfair Display"/>
                  <a:cs typeface="Playfair Display"/>
                  <a:sym typeface="Playfair Display"/>
                </a:rPr>
                <a:t>?</a:t>
              </a:r>
              <a:endParaRPr b="0" i="0" sz="1200" u="none" cap="none" strike="noStrike">
                <a:solidFill>
                  <a:schemeClr val="dk1"/>
                </a:solidFill>
                <a:latin typeface="Playfair Display"/>
                <a:ea typeface="Playfair Display"/>
                <a:cs typeface="Playfair Display"/>
                <a:sym typeface="Playfair Display"/>
              </a:endParaRPr>
            </a:p>
          </p:txBody>
        </p:sp>
      </p:grpSp>
      <p:grpSp>
        <p:nvGrpSpPr>
          <p:cNvPr id="135" name="Google Shape;135;p20"/>
          <p:cNvGrpSpPr/>
          <p:nvPr/>
        </p:nvGrpSpPr>
        <p:grpSpPr>
          <a:xfrm rot="2700000">
            <a:off x="4865856" y="713485"/>
            <a:ext cx="3732034" cy="3716546"/>
            <a:chOff x="1293737" y="1258050"/>
            <a:chExt cx="2547000" cy="2547000"/>
          </a:xfrm>
        </p:grpSpPr>
        <p:sp>
          <p:nvSpPr>
            <p:cNvPr id="136" name="Google Shape;136;p20"/>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37" name="Google Shape;137;p20"/>
            <p:cNvSpPr/>
            <p:nvPr/>
          </p:nvSpPr>
          <p:spPr>
            <a:xfrm rot="-2705837">
              <a:off x="1510403" y="3205868"/>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2</a:t>
              </a:r>
              <a:endParaRPr b="1" i="0" sz="1200" u="none" cap="none" strike="noStrike">
                <a:solidFill>
                  <a:schemeClr val="accent2"/>
                </a:solidFill>
                <a:latin typeface="Inter"/>
                <a:ea typeface="Inter"/>
                <a:cs typeface="Inter"/>
                <a:sym typeface="Inter"/>
              </a:endParaRPr>
            </a:p>
          </p:txBody>
        </p:sp>
        <p:sp>
          <p:nvSpPr>
            <p:cNvPr id="138" name="Google Shape;138;p20"/>
            <p:cNvSpPr txBox="1"/>
            <p:nvPr/>
          </p:nvSpPr>
          <p:spPr>
            <a:xfrm rot="-2700000">
              <a:off x="1515936" y="2276445"/>
              <a:ext cx="2233326"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Playfair Display"/>
                  <a:ea typeface="Playfair Display"/>
                  <a:cs typeface="Playfair Display"/>
                  <a:sym typeface="Playfair Display"/>
                </a:rPr>
                <a:t>Have you ever tried to change your behavior surrounding </a:t>
              </a:r>
              <a:r>
                <a:rPr lang="en" sz="1200">
                  <a:solidFill>
                    <a:schemeClr val="dk1"/>
                  </a:solidFill>
                  <a:latin typeface="Playfair Display"/>
                  <a:ea typeface="Playfair Display"/>
                  <a:cs typeface="Playfair Display"/>
                  <a:sym typeface="Playfair Display"/>
                </a:rPr>
                <a:t>your expenses</a:t>
              </a:r>
              <a:r>
                <a:rPr b="0" i="0" lang="en" sz="1200" u="none" cap="none" strike="noStrike">
                  <a:solidFill>
                    <a:schemeClr val="dk1"/>
                  </a:solidFill>
                  <a:latin typeface="Playfair Display"/>
                  <a:ea typeface="Playfair Display"/>
                  <a:cs typeface="Playfair Display"/>
                  <a:sym typeface="Playfair Display"/>
                </a:rPr>
                <a:t>? </a:t>
              </a:r>
              <a:endParaRPr b="0" i="0" sz="1200" u="none" cap="none" strike="noStrike">
                <a:solidFill>
                  <a:schemeClr val="dk1"/>
                </a:solidFill>
                <a:latin typeface="Playfair Display"/>
                <a:ea typeface="Playfair Display"/>
                <a:cs typeface="Playfair Display"/>
                <a:sym typeface="Playfair Display"/>
              </a:endParaRPr>
            </a:p>
          </p:txBody>
        </p:sp>
      </p:grpSp>
      <p:grpSp>
        <p:nvGrpSpPr>
          <p:cNvPr id="139" name="Google Shape;139;p20"/>
          <p:cNvGrpSpPr/>
          <p:nvPr/>
        </p:nvGrpSpPr>
        <p:grpSpPr>
          <a:xfrm rot="2700000">
            <a:off x="4865856" y="2173110"/>
            <a:ext cx="3732034" cy="3716546"/>
            <a:chOff x="1293737" y="1258050"/>
            <a:chExt cx="2547000" cy="2547000"/>
          </a:xfrm>
        </p:grpSpPr>
        <p:sp>
          <p:nvSpPr>
            <p:cNvPr id="140" name="Google Shape;140;p20"/>
            <p:cNvSpPr/>
            <p:nvPr/>
          </p:nvSpPr>
          <p:spPr>
            <a:xfrm rot="2700000">
              <a:off x="2286374" y="1011412"/>
              <a:ext cx="561726" cy="304027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41" name="Google Shape;141;p20"/>
            <p:cNvSpPr/>
            <p:nvPr/>
          </p:nvSpPr>
          <p:spPr>
            <a:xfrm rot="-2705837">
              <a:off x="1510403" y="3205868"/>
              <a:ext cx="374838" cy="373353"/>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Inter"/>
                  <a:ea typeface="Inter"/>
                  <a:cs typeface="Inter"/>
                  <a:sym typeface="Inter"/>
                </a:rPr>
                <a:t>4</a:t>
              </a:r>
              <a:endParaRPr b="1" i="0" sz="1200" u="none" cap="none" strike="noStrike">
                <a:solidFill>
                  <a:schemeClr val="accent2"/>
                </a:solidFill>
                <a:latin typeface="Inter"/>
                <a:ea typeface="Inter"/>
                <a:cs typeface="Inter"/>
                <a:sym typeface="Inter"/>
              </a:endParaRPr>
            </a:p>
          </p:txBody>
        </p:sp>
        <p:sp>
          <p:nvSpPr>
            <p:cNvPr id="142" name="Google Shape;142;p20"/>
            <p:cNvSpPr txBox="1"/>
            <p:nvPr/>
          </p:nvSpPr>
          <p:spPr>
            <a:xfrm rot="-2700000">
              <a:off x="1515936" y="2276445"/>
              <a:ext cx="2233326"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Playfair Display"/>
                  <a:ea typeface="Playfair Display"/>
                  <a:cs typeface="Playfair Display"/>
                  <a:sym typeface="Playfair Display"/>
                </a:rPr>
                <a:t>What is </a:t>
              </a:r>
              <a:r>
                <a:rPr lang="en" sz="1200">
                  <a:solidFill>
                    <a:schemeClr val="dk1"/>
                  </a:solidFill>
                  <a:latin typeface="Playfair Display"/>
                  <a:ea typeface="Playfair Display"/>
                  <a:cs typeface="Playfair Display"/>
                  <a:sym typeface="Playfair Display"/>
                </a:rPr>
                <a:t>expenditure</a:t>
              </a:r>
              <a:r>
                <a:rPr b="0" i="0" lang="en" sz="1200" u="none" cap="none" strike="noStrike">
                  <a:solidFill>
                    <a:schemeClr val="dk1"/>
                  </a:solidFill>
                  <a:latin typeface="Playfair Display"/>
                  <a:ea typeface="Playfair Display"/>
                  <a:cs typeface="Playfair Display"/>
                  <a:sym typeface="Playfair Display"/>
                </a:rPr>
                <a:t> to you? </a:t>
              </a:r>
              <a:endParaRPr b="0" i="0" sz="1200" u="none" cap="none" strike="noStrike">
                <a:solidFill>
                  <a:schemeClr val="dk1"/>
                </a:solidFill>
                <a:latin typeface="Playfair Display"/>
                <a:ea typeface="Playfair Display"/>
                <a:cs typeface="Playfair Display"/>
                <a:sym typeface="Playfair Displ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505100" y="0"/>
            <a:ext cx="2396700" cy="5143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0"/>
              <a:buFont typeface="Arial"/>
              <a:buNone/>
            </a:pPr>
            <a:r>
              <a:rPr b="0" i="0" lang="en" sz="30000" u="none" cap="none" strike="noStrike">
                <a:solidFill>
                  <a:schemeClr val="lt2"/>
                </a:solidFill>
                <a:latin typeface="Inter"/>
                <a:ea typeface="Inter"/>
                <a:cs typeface="Inter"/>
                <a:sym typeface="Inter"/>
              </a:rPr>
              <a:t>2</a:t>
            </a:r>
            <a:endParaRPr b="0" i="0" sz="30000" u="none" cap="none" strike="noStrike">
              <a:solidFill>
                <a:schemeClr val="lt2"/>
              </a:solidFill>
              <a:latin typeface="Inter"/>
              <a:ea typeface="Inter"/>
              <a:cs typeface="Inter"/>
              <a:sym typeface="Inter"/>
            </a:endParaRPr>
          </a:p>
        </p:txBody>
      </p:sp>
      <p:sp>
        <p:nvSpPr>
          <p:cNvPr id="148" name="Google Shape;148;p21"/>
          <p:cNvSpPr txBox="1"/>
          <p:nvPr>
            <p:ph type="ctrTitle"/>
          </p:nvPr>
        </p:nvSpPr>
        <p:spPr>
          <a:xfrm>
            <a:off x="685800" y="2167350"/>
            <a:ext cx="48054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Interview Results</a:t>
            </a:r>
            <a:endParaRPr/>
          </a:p>
        </p:txBody>
      </p:sp>
      <p:sp>
        <p:nvSpPr>
          <p:cNvPr id="149" name="Google Shape;149;p21"/>
          <p:cNvSpPr txBox="1"/>
          <p:nvPr>
            <p:ph idx="1" type="subTitle"/>
          </p:nvPr>
        </p:nvSpPr>
        <p:spPr>
          <a:xfrm>
            <a:off x="685800" y="270136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What our participants showed us</a:t>
            </a:r>
            <a:endParaRPr/>
          </a:p>
        </p:txBody>
      </p:sp>
      <p:pic>
        <p:nvPicPr>
          <p:cNvPr id="150" name="Google Shape;150;p21"/>
          <p:cNvPicPr preferRelativeResize="0"/>
          <p:nvPr/>
        </p:nvPicPr>
        <p:blipFill rotWithShape="1">
          <a:blip r:embed="rId3">
            <a:alphaModFix/>
          </a:blip>
          <a:srcRect b="0" l="0" r="0" t="0"/>
          <a:stretch/>
        </p:blipFill>
        <p:spPr>
          <a:xfrm>
            <a:off x="5713131" y="12"/>
            <a:ext cx="3430865" cy="43706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650675" y="645288"/>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Interviewee 1: Richa</a:t>
            </a:r>
            <a:endParaRPr/>
          </a:p>
        </p:txBody>
      </p:sp>
      <p:sp>
        <p:nvSpPr>
          <p:cNvPr id="156" name="Google Shape;156;p22"/>
          <p:cNvSpPr txBox="1"/>
          <p:nvPr>
            <p:ph idx="1" type="subTitle"/>
          </p:nvPr>
        </p:nvSpPr>
        <p:spPr>
          <a:xfrm>
            <a:off x="650675" y="117931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Grad student</a:t>
            </a:r>
            <a:endParaRPr/>
          </a:p>
        </p:txBody>
      </p:sp>
      <p:sp>
        <p:nvSpPr>
          <p:cNvPr id="157" name="Google Shape;157;p22"/>
          <p:cNvSpPr txBox="1"/>
          <p:nvPr/>
        </p:nvSpPr>
        <p:spPr>
          <a:xfrm>
            <a:off x="557550" y="1632525"/>
            <a:ext cx="49290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Clr>
                <a:srgbClr val="000000"/>
              </a:buClr>
              <a:buSzPts val="1400"/>
              <a:buFont typeface="Arial"/>
              <a:buNone/>
            </a:pPr>
            <a:r>
              <a:rPr b="0" i="0" lang="en" sz="1400" u="none" cap="none" strike="noStrike">
                <a:solidFill>
                  <a:schemeClr val="dk2"/>
                </a:solidFill>
                <a:latin typeface="Inter"/>
                <a:ea typeface="Inter"/>
                <a:cs typeface="Inter"/>
                <a:sym typeface="Inter"/>
              </a:rPr>
              <a:t>"</a:t>
            </a:r>
            <a:r>
              <a:rPr lang="en">
                <a:solidFill>
                  <a:schemeClr val="dk2"/>
                </a:solidFill>
                <a:latin typeface="Inter"/>
                <a:ea typeface="Inter"/>
                <a:cs typeface="Inter"/>
                <a:sym typeface="Inter"/>
              </a:rPr>
              <a:t>Changing behaviour will only make a marginal difference, the bare minimum expense remains  same.</a:t>
            </a:r>
            <a:r>
              <a:rPr b="0" i="0" lang="en" sz="1400" u="none" cap="none" strike="noStrike">
                <a:solidFill>
                  <a:schemeClr val="dk2"/>
                </a:solidFill>
                <a:latin typeface="Inter"/>
                <a:ea typeface="Inter"/>
                <a:cs typeface="Inter"/>
                <a:sym typeface="Inter"/>
              </a:rPr>
              <a:t>”</a:t>
            </a:r>
            <a:endParaRPr b="0" i="0" sz="14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400"/>
              <a:buFont typeface="Arial"/>
              <a:buNone/>
            </a:pPr>
            <a:r>
              <a:rPr b="0" i="0" lang="en" sz="1400" u="none" cap="none" strike="noStrike">
                <a:solidFill>
                  <a:schemeClr val="dk2"/>
                </a:solidFill>
                <a:latin typeface="Inter"/>
                <a:ea typeface="Inter"/>
                <a:cs typeface="Inter"/>
                <a:sym typeface="Inter"/>
              </a:rPr>
              <a:t>“</a:t>
            </a:r>
            <a:r>
              <a:rPr lang="en">
                <a:solidFill>
                  <a:schemeClr val="dk2"/>
                </a:solidFill>
                <a:latin typeface="Inter"/>
                <a:ea typeface="Inter"/>
                <a:cs typeface="Inter"/>
                <a:sym typeface="Inter"/>
              </a:rPr>
              <a:t> I don't like to spend any money but some expenses cannot be ignored. </a:t>
            </a:r>
            <a:r>
              <a:rPr b="0" i="0" lang="en" sz="1400" u="none" cap="none" strike="noStrike">
                <a:solidFill>
                  <a:schemeClr val="dk2"/>
                </a:solidFill>
                <a:latin typeface="Inter"/>
                <a:ea typeface="Inter"/>
                <a:cs typeface="Inter"/>
                <a:sym typeface="Inter"/>
              </a:rPr>
              <a:t>”</a:t>
            </a:r>
            <a:endParaRPr b="0" i="0" sz="14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400"/>
              <a:buFont typeface="Arial"/>
              <a:buNone/>
            </a:pPr>
            <a:r>
              <a:t/>
            </a:r>
            <a:endParaRPr>
              <a:solidFill>
                <a:schemeClr val="dk2"/>
              </a:solidFill>
              <a:latin typeface="Inter"/>
              <a:ea typeface="Inter"/>
              <a:cs typeface="Inter"/>
              <a:sym typeface="Inter"/>
            </a:endParaRPr>
          </a:p>
          <a:p>
            <a:pPr indent="0" lvl="0" marL="0" rtl="0" algn="l">
              <a:lnSpc>
                <a:spcPct val="115000"/>
              </a:lnSpc>
              <a:spcBef>
                <a:spcPts val="600"/>
              </a:spcBef>
              <a:spcAft>
                <a:spcPts val="0"/>
              </a:spcAft>
              <a:buClr>
                <a:srgbClr val="000000"/>
              </a:buClr>
              <a:buSzPts val="1400"/>
              <a:buFont typeface="Arial"/>
              <a:buNone/>
            </a:pPr>
            <a:r>
              <a:rPr lang="en">
                <a:solidFill>
                  <a:schemeClr val="dk2"/>
                </a:solidFill>
                <a:latin typeface="Inter"/>
                <a:ea typeface="Inter"/>
                <a:cs typeface="Inter"/>
                <a:sym typeface="Inter"/>
              </a:rPr>
              <a:t>" Expenditure is the careful and efficient way of spending one's money."</a:t>
            </a:r>
            <a:endParaRPr>
              <a:solidFill>
                <a:schemeClr val="dk2"/>
              </a:solidFill>
              <a:latin typeface="Inter"/>
              <a:ea typeface="Inter"/>
              <a:cs typeface="Inter"/>
              <a:sym typeface="Inter"/>
            </a:endParaRPr>
          </a:p>
          <a:p>
            <a:pPr indent="0" lvl="0" marL="0" marR="0" rtl="0" algn="l">
              <a:lnSpc>
                <a:spcPct val="115000"/>
              </a:lnSpc>
              <a:spcBef>
                <a:spcPts val="600"/>
              </a:spcBef>
              <a:spcAft>
                <a:spcPts val="120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pic>
        <p:nvPicPr>
          <p:cNvPr id="158" name="Google Shape;158;p22"/>
          <p:cNvPicPr preferRelativeResize="0"/>
          <p:nvPr/>
        </p:nvPicPr>
        <p:blipFill rotWithShape="1">
          <a:blip r:embed="rId3">
            <a:alphaModFix/>
          </a:blip>
          <a:srcRect b="12362" l="6313" r="5386" t="4497"/>
          <a:stretch/>
        </p:blipFill>
        <p:spPr>
          <a:xfrm>
            <a:off x="6122225" y="973875"/>
            <a:ext cx="2975400" cy="32787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644100" y="596488"/>
            <a:ext cx="4102500" cy="43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Interviewee 2: Vaibhav</a:t>
            </a:r>
            <a:endParaRPr/>
          </a:p>
        </p:txBody>
      </p:sp>
      <p:sp>
        <p:nvSpPr>
          <p:cNvPr id="164" name="Google Shape;164;p23"/>
          <p:cNvSpPr txBox="1"/>
          <p:nvPr>
            <p:ph idx="1" type="subTitle"/>
          </p:nvPr>
        </p:nvSpPr>
        <p:spPr>
          <a:xfrm>
            <a:off x="644100" y="1130513"/>
            <a:ext cx="4102500" cy="27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600"/>
              </a:spcAft>
              <a:buSzPts val="1600"/>
              <a:buNone/>
            </a:pPr>
            <a:r>
              <a:rPr lang="en"/>
              <a:t>Engineer currently working in a company</a:t>
            </a:r>
            <a:endParaRPr/>
          </a:p>
        </p:txBody>
      </p:sp>
      <p:sp>
        <p:nvSpPr>
          <p:cNvPr id="165" name="Google Shape;165;p23"/>
          <p:cNvSpPr txBox="1"/>
          <p:nvPr/>
        </p:nvSpPr>
        <p:spPr>
          <a:xfrm>
            <a:off x="631050" y="1405325"/>
            <a:ext cx="4128600" cy="346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700"/>
              <a:buFont typeface="Arial"/>
              <a:buNone/>
            </a:pPr>
            <a:br>
              <a:rPr b="0" i="0" lang="en" sz="1700" u="none" cap="none" strike="noStrike">
                <a:solidFill>
                  <a:schemeClr val="dk2"/>
                </a:solidFill>
                <a:latin typeface="Inter"/>
                <a:ea typeface="Inter"/>
                <a:cs typeface="Inter"/>
                <a:sym typeface="Inter"/>
              </a:rPr>
            </a:br>
            <a:r>
              <a:rPr b="0" i="0" lang="en" sz="1700" u="none" cap="none" strike="noStrike">
                <a:solidFill>
                  <a:schemeClr val="dk2"/>
                </a:solidFill>
                <a:latin typeface="Inter"/>
                <a:ea typeface="Inter"/>
                <a:cs typeface="Inter"/>
                <a:sym typeface="Inter"/>
              </a:rPr>
              <a:t>“</a:t>
            </a:r>
            <a:r>
              <a:rPr lang="en" sz="1700">
                <a:solidFill>
                  <a:schemeClr val="dk2"/>
                </a:solidFill>
                <a:latin typeface="Inter"/>
                <a:ea typeface="Inter"/>
                <a:cs typeface="Inter"/>
                <a:sym typeface="Inter"/>
              </a:rPr>
              <a:t>Month ends are sometimes tough situations to handle</a:t>
            </a:r>
            <a:r>
              <a:rPr b="0" i="0" lang="en" sz="1700" u="none" cap="none" strike="noStrike">
                <a:solidFill>
                  <a:schemeClr val="dk2"/>
                </a:solidFill>
                <a:latin typeface="Inter"/>
                <a:ea typeface="Inter"/>
                <a:cs typeface="Inter"/>
                <a:sym typeface="Inter"/>
              </a:rPr>
              <a:t>” </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700"/>
              <a:buFont typeface="Arial"/>
              <a:buNone/>
            </a:pPr>
            <a:r>
              <a:t/>
            </a:r>
            <a:endParaRPr sz="1700">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700"/>
              <a:buFont typeface="Arial"/>
              <a:buNone/>
            </a:pPr>
            <a:r>
              <a:rPr lang="en" sz="1700">
                <a:solidFill>
                  <a:schemeClr val="dk2"/>
                </a:solidFill>
                <a:latin typeface="Inter"/>
                <a:ea typeface="Inter"/>
                <a:cs typeface="Inter"/>
                <a:sym typeface="Inter"/>
              </a:rPr>
              <a:t>“Average weekday expense is around Rs. 150”</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0"/>
              </a:spcAft>
              <a:buClr>
                <a:srgbClr val="000000"/>
              </a:buClr>
              <a:buSzPts val="1700"/>
              <a:buFont typeface="Arial"/>
              <a:buNone/>
            </a:pPr>
            <a:br>
              <a:rPr b="0" i="0" lang="en" sz="1700" u="none" cap="none" strike="noStrike">
                <a:solidFill>
                  <a:schemeClr val="dk2"/>
                </a:solidFill>
                <a:latin typeface="Inter"/>
                <a:ea typeface="Inter"/>
                <a:cs typeface="Inter"/>
                <a:sym typeface="Inter"/>
              </a:rPr>
            </a:br>
            <a:r>
              <a:rPr b="0" i="0" lang="en" sz="1700" u="none" cap="none" strike="noStrike">
                <a:solidFill>
                  <a:schemeClr val="dk2"/>
                </a:solidFill>
                <a:latin typeface="Inter"/>
                <a:ea typeface="Inter"/>
                <a:cs typeface="Inter"/>
                <a:sym typeface="Inter"/>
              </a:rPr>
              <a:t>“</a:t>
            </a:r>
            <a:r>
              <a:rPr lang="en" sz="1700">
                <a:solidFill>
                  <a:schemeClr val="dk2"/>
                </a:solidFill>
                <a:latin typeface="Inter"/>
                <a:ea typeface="Inter"/>
                <a:cs typeface="Inter"/>
                <a:sym typeface="Inter"/>
              </a:rPr>
              <a:t> Expenditure to me is that i am earning.</a:t>
            </a:r>
            <a:r>
              <a:rPr b="0" i="0" lang="en" sz="1700" u="none" cap="none" strike="noStrike">
                <a:solidFill>
                  <a:schemeClr val="dk2"/>
                </a:solidFill>
                <a:latin typeface="Inter"/>
                <a:ea typeface="Inter"/>
                <a:cs typeface="Inter"/>
                <a:sym typeface="Inter"/>
              </a:rPr>
              <a:t>” </a:t>
            </a:r>
            <a:endParaRPr b="0" i="0" sz="1700" u="none" cap="none" strike="noStrike">
              <a:solidFill>
                <a:schemeClr val="dk2"/>
              </a:solidFill>
              <a:latin typeface="Inter"/>
              <a:ea typeface="Inter"/>
              <a:cs typeface="Inter"/>
              <a:sym typeface="Inter"/>
            </a:endParaRPr>
          </a:p>
          <a:p>
            <a:pPr indent="0" lvl="0" marL="0" marR="0" rtl="0" algn="l">
              <a:lnSpc>
                <a:spcPct val="115000"/>
              </a:lnSpc>
              <a:spcBef>
                <a:spcPts val="600"/>
              </a:spcBef>
              <a:spcAft>
                <a:spcPts val="600"/>
              </a:spcAft>
              <a:buClr>
                <a:srgbClr val="000000"/>
              </a:buClr>
              <a:buSzPts val="1700"/>
              <a:buFont typeface="Arial"/>
              <a:buNone/>
            </a:pPr>
            <a:r>
              <a:t/>
            </a:r>
            <a:endParaRPr b="0" i="0" sz="1700" u="none" cap="none" strike="noStrike">
              <a:solidFill>
                <a:schemeClr val="dk2"/>
              </a:solidFill>
              <a:latin typeface="Inter"/>
              <a:ea typeface="Inter"/>
              <a:cs typeface="Inter"/>
              <a:sym typeface="Inter"/>
            </a:endParaRPr>
          </a:p>
        </p:txBody>
      </p:sp>
      <p:sp>
        <p:nvSpPr>
          <p:cNvPr id="166" name="Google Shape;166;p23"/>
          <p:cNvSpPr/>
          <p:nvPr/>
        </p:nvSpPr>
        <p:spPr>
          <a:xfrm>
            <a:off x="6000288" y="931400"/>
            <a:ext cx="3495000" cy="34302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3"/>
          <p:cNvPicPr preferRelativeResize="0"/>
          <p:nvPr/>
        </p:nvPicPr>
        <p:blipFill rotWithShape="1">
          <a:blip r:embed="rId3">
            <a:alphaModFix/>
          </a:blip>
          <a:srcRect b="0" l="0" r="0" t="0"/>
          <a:stretch/>
        </p:blipFill>
        <p:spPr>
          <a:xfrm>
            <a:off x="6268400" y="1092363"/>
            <a:ext cx="2958775" cy="2958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eble template">
  <a:themeElements>
    <a:clrScheme name="Custom 347">
      <a:dk1>
        <a:srgbClr val="333A47"/>
      </a:dk1>
      <a:lt1>
        <a:srgbClr val="FFFFFF"/>
      </a:lt1>
      <a:dk2>
        <a:srgbClr val="707379"/>
      </a:dk2>
      <a:lt2>
        <a:srgbClr val="FFF0ED"/>
      </a:lt2>
      <a:accent1>
        <a:srgbClr val="FFB9A7"/>
      </a:accent1>
      <a:accent2>
        <a:srgbClr val="D26A50"/>
      </a:accent2>
      <a:accent3>
        <a:srgbClr val="8BB0C4"/>
      </a:accent3>
      <a:accent4>
        <a:srgbClr val="5F759B"/>
      </a:accent4>
      <a:accent5>
        <a:srgbClr val="E2C7A1"/>
      </a:accent5>
      <a:accent6>
        <a:srgbClr val="B28F64"/>
      </a:accent6>
      <a:hlink>
        <a:srgbClr val="425C8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