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6" r:id="rId6"/>
    <p:sldId id="260" r:id="rId7"/>
    <p:sldId id="278" r:id="rId8"/>
    <p:sldId id="261" r:id="rId9"/>
    <p:sldId id="262" r:id="rId10"/>
    <p:sldId id="263" r:id="rId11"/>
    <p:sldId id="264" r:id="rId12"/>
    <p:sldId id="265" r:id="rId13"/>
    <p:sldId id="279" r:id="rId14"/>
    <p:sldId id="267" r:id="rId15"/>
    <p:sldId id="269" r:id="rId16"/>
    <p:sldId id="270" r:id="rId17"/>
    <p:sldId id="271" r:id="rId18"/>
    <p:sldId id="272"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p:scale>
          <a:sx n="50" d="100"/>
          <a:sy n="50" d="100"/>
        </p:scale>
        <p:origin x="-1950"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EF6D069-82E1-4A9B-8706-7C8CD335604F}"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6D069-82E1-4A9B-8706-7C8CD33560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EF6D069-82E1-4A9B-8706-7C8CD335604F}"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EF6D069-82E1-4A9B-8706-7C8CD335604F}"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EF6D069-82E1-4A9B-8706-7C8CD335604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7E5B993-2D1D-4AF5-A79D-2F6284F52AE8}" type="datetimeFigureOut">
              <a:rPr lang="en-US" smtClean="0"/>
              <a:pPr/>
              <a:t>12/16/2015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6D069-82E1-4A9B-8706-7C8CD335604F}"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EF6D069-82E1-4A9B-8706-7C8CD335604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EF6D069-82E1-4A9B-8706-7C8CD33560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EF6D069-82E1-4A9B-8706-7C8CD33560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EF6D069-82E1-4A9B-8706-7C8CD335604F}"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7E5B993-2D1D-4AF5-A79D-2F6284F52AE8}" type="datetimeFigureOut">
              <a:rPr lang="en-US" smtClean="0"/>
              <a:pPr/>
              <a:t>12/16/2015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EF6D069-82E1-4A9B-8706-7C8CD335604F}"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7E5B993-2D1D-4AF5-A79D-2F6284F52AE8}" type="datetimeFigureOut">
              <a:rPr lang="en-US" smtClean="0"/>
              <a:pPr/>
              <a:t>12/16/2015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7E5B993-2D1D-4AF5-A79D-2F6284F52AE8}" type="datetimeFigureOut">
              <a:rPr lang="en-US" smtClean="0"/>
              <a:pPr/>
              <a:t>12/16/2015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EF6D069-82E1-4A9B-8706-7C8CD335604F}"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webopedia.com/TERM/S/Sun_Microsystems.html" TargetMode="External"/><Relationship Id="rId2" Type="http://schemas.openxmlformats.org/officeDocument/2006/relationships/hyperlink" Target="http://www.webopedia.com/TERM/H/high_level_languag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92333"/>
            <a:ext cx="8156400" cy="129266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a:t>
            </a:r>
            <a:endParaRPr kumimoji="0" lang="en-US" sz="8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                     RESUME BUILDER APPLICATION </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5" name="Picture 1" descr="Skitlogo"/>
          <p:cNvPicPr>
            <a:picLocks noChangeAspect="1" noChangeArrowheads="1"/>
          </p:cNvPicPr>
          <p:nvPr/>
        </p:nvPicPr>
        <p:blipFill>
          <a:blip r:embed="rId2" cstate="print"/>
          <a:srcRect/>
          <a:stretch>
            <a:fillRect/>
          </a:stretch>
        </p:blipFill>
        <p:spPr bwMode="auto">
          <a:xfrm>
            <a:off x="3352800" y="990600"/>
            <a:ext cx="2409825" cy="1905000"/>
          </a:xfrm>
          <a:prstGeom prst="rect">
            <a:avLst/>
          </a:prstGeom>
          <a:noFill/>
        </p:spPr>
      </p:pic>
      <p:sp>
        <p:nvSpPr>
          <p:cNvPr id="11267" name="Rectangle 3"/>
          <p:cNvSpPr>
            <a:spLocks noChangeArrowheads="1"/>
          </p:cNvSpPr>
          <p:nvPr/>
        </p:nvSpPr>
        <p:spPr bwMode="auto">
          <a:xfrm>
            <a:off x="1" y="3374773"/>
            <a:ext cx="8763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Submitted to: 		</a:t>
            </a:r>
            <a:r>
              <a:rPr lang="en-US" sz="2000" b="1" dirty="0" smtClean="0">
                <a:latin typeface="Times New Roman" pitchFamily="18" charset="0"/>
                <a:ea typeface="Times New Roman" pitchFamily="18" charset="0"/>
                <a:cs typeface="Times New Roman" pitchFamily="18" charset="0"/>
              </a:rPr>
              <a:t>                   </a:t>
            </a:r>
            <a:r>
              <a:rPr lang="en-US" sz="2000" b="1" dirty="0" smtClean="0">
                <a:latin typeface="Times New Roman" pitchFamily="18" charset="0"/>
                <a:ea typeface="Times New Roman" pitchFamily="18" charset="0"/>
                <a:cs typeface="Times New Roman" pitchFamily="18" charset="0"/>
              </a:rPr>
              <a:t>Submitted </a:t>
            </a:r>
            <a:r>
              <a:rPr lang="en-US" sz="2000" b="1" dirty="0" smtClean="0">
                <a:latin typeface="Times New Roman" pitchFamily="18" charset="0"/>
                <a:ea typeface="Times New Roman" pitchFamily="18" charset="0"/>
                <a:cs typeface="Times New Roman" pitchFamily="18" charset="0"/>
              </a:rPr>
              <a:t>By :                                                                                                                </a:t>
            </a: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en-US" sz="2000" b="1" dirty="0" smtClean="0">
                <a:latin typeface="Times New Roman" pitchFamily="18" charset="0"/>
                <a:ea typeface="Times New Roman" pitchFamily="18" charset="0"/>
                <a:cs typeface="Times New Roman" pitchFamily="18" charset="0"/>
              </a:rPr>
              <a:t>     Mr. </a:t>
            </a:r>
            <a:r>
              <a:rPr lang="en-US" sz="2000" b="1" dirty="0" err="1" smtClean="0">
                <a:latin typeface="Times New Roman" pitchFamily="18" charset="0"/>
                <a:ea typeface="Times New Roman" pitchFamily="18" charset="0"/>
                <a:cs typeface="Times New Roman" pitchFamily="18" charset="0"/>
              </a:rPr>
              <a:t>Pankaj</a:t>
            </a:r>
            <a:r>
              <a:rPr lang="en-US" sz="2000" b="1" dirty="0" smtClean="0">
                <a:latin typeface="Times New Roman" pitchFamily="18" charset="0"/>
                <a:ea typeface="Times New Roman" pitchFamily="18" charset="0"/>
                <a:cs typeface="Times New Roman" pitchFamily="18" charset="0"/>
              </a:rPr>
              <a:t> </a:t>
            </a:r>
            <a:r>
              <a:rPr lang="en-US" sz="2000" b="1" dirty="0" err="1" smtClean="0">
                <a:latin typeface="Times New Roman" pitchFamily="18" charset="0"/>
                <a:ea typeface="Times New Roman" pitchFamily="18" charset="0"/>
                <a:cs typeface="Times New Roman" pitchFamily="18" charset="0"/>
              </a:rPr>
              <a:t>Dhadeech</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Aditi</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Gupta(12ESKCS006)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Apoorva</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Jain(12ESKCS019)</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Kanika</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Bakshi</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(12ESKCS059)</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Kratika</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Jain(12ESKCS061)</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Department of Computer Science </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Swami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Keshavanand</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Institute of Technology,</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Management &amp; </a:t>
            </a: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Gramothan,Jaipur</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solidFill>
                  <a:srgbClr val="FF0000"/>
                </a:solidFill>
              </a:rPr>
              <a:t>Eclipse</a:t>
            </a:r>
            <a:endParaRPr lang="en-US" u="sng" dirty="0">
              <a:solidFill>
                <a:srgbClr val="FF0000"/>
              </a:solidFill>
            </a:endParaRPr>
          </a:p>
        </p:txBody>
      </p:sp>
      <p:sp>
        <p:nvSpPr>
          <p:cNvPr id="3" name="Content Placeholder 2"/>
          <p:cNvSpPr>
            <a:spLocks noGrp="1"/>
          </p:cNvSpPr>
          <p:nvPr>
            <p:ph sz="quarter" idx="1"/>
          </p:nvPr>
        </p:nvSpPr>
        <p:spPr/>
        <p:txBody>
          <a:bodyPr>
            <a:normAutofit/>
          </a:bodyPr>
          <a:lstStyle/>
          <a:p>
            <a:pPr lvl="0"/>
            <a:r>
              <a:rPr lang="en-US" sz="2000" dirty="0" smtClean="0"/>
              <a:t>Java Eclipse is an open source project that brings together programmers of many different </a:t>
            </a:r>
            <a:r>
              <a:rPr lang="en-US" sz="2000" dirty="0" smtClean="0"/>
              <a:t>languages</a:t>
            </a:r>
          </a:p>
          <a:p>
            <a:pPr lvl="0"/>
            <a:endParaRPr lang="en-US" sz="2000" dirty="0" smtClean="0"/>
          </a:p>
          <a:p>
            <a:pPr lvl="0"/>
            <a:r>
              <a:rPr lang="en-US" sz="2000" dirty="0" smtClean="0"/>
              <a:t>Via a Java </a:t>
            </a:r>
            <a:r>
              <a:rPr lang="en-US" sz="2000" dirty="0" err="1" smtClean="0"/>
              <a:t>plugin</a:t>
            </a:r>
            <a:r>
              <a:rPr lang="en-US" sz="2000" dirty="0" smtClean="0"/>
              <a:t> system, it allows programmers in various languages such as Java, C, C + +, Perl, Python, PHP to collaborate with the minimum of difficulty</a:t>
            </a:r>
            <a:r>
              <a:rPr lang="en-US" sz="2000" dirty="0" smtClean="0"/>
              <a:t>.</a:t>
            </a:r>
          </a:p>
          <a:p>
            <a:pPr lvl="0"/>
            <a:endParaRPr lang="en-US" sz="2000" dirty="0" smtClean="0"/>
          </a:p>
          <a:p>
            <a:pPr lvl="0"/>
            <a:r>
              <a:rPr lang="en-US" sz="2000" dirty="0" smtClean="0"/>
              <a:t>Eclipse is a powerful cross platform development tool based on Java</a:t>
            </a:r>
            <a:r>
              <a:rPr lang="en-US" sz="2000" dirty="0" smtClean="0"/>
              <a:t>.</a:t>
            </a:r>
          </a:p>
          <a:p>
            <a:pPr lvl="0"/>
            <a:endParaRPr lang="en-US" sz="2000" dirty="0" smtClean="0"/>
          </a:p>
          <a:p>
            <a:pPr lvl="0"/>
            <a:r>
              <a:rPr lang="en-US" sz="2000" dirty="0" smtClean="0"/>
              <a:t>Automate error reporting that allows eclipse users to report errors directly to eclipse projects</a:t>
            </a:r>
          </a:p>
          <a:p>
            <a:pPr>
              <a:buNone/>
            </a:pPr>
            <a:r>
              <a:rPr lang="en-US" sz="20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12648"/>
            <a:ext cx="8534400" cy="758952"/>
          </a:xfrm>
        </p:spPr>
        <p:txBody>
          <a:bodyPr>
            <a:normAutofit fontScale="90000"/>
          </a:bodyPr>
          <a:lstStyle/>
          <a:p>
            <a:r>
              <a:rPr lang="en-US" b="1" u="sng" dirty="0" smtClean="0">
                <a:solidFill>
                  <a:srgbClr val="FF0000"/>
                </a:solidFill>
              </a:rPr>
              <a:t>System Requirements</a:t>
            </a:r>
            <a:r>
              <a:rPr lang="en-US" u="sng" dirty="0" smtClean="0">
                <a:solidFill>
                  <a:srgbClr val="FF0000"/>
                </a:solidFill>
              </a:rPr>
              <a:t/>
            </a:r>
            <a:br>
              <a:rPr lang="en-US" u="sng" dirty="0" smtClean="0">
                <a:solidFill>
                  <a:srgbClr val="FF0000"/>
                </a:solidFill>
              </a:rPr>
            </a:br>
            <a:endParaRPr lang="en-US" u="sng" dirty="0">
              <a:solidFill>
                <a:srgbClr val="FF0000"/>
              </a:solidFill>
            </a:endParaRPr>
          </a:p>
        </p:txBody>
      </p:sp>
      <p:sp>
        <p:nvSpPr>
          <p:cNvPr id="3" name="Content Placeholder 2"/>
          <p:cNvSpPr>
            <a:spLocks noGrp="1"/>
          </p:cNvSpPr>
          <p:nvPr>
            <p:ph sz="quarter" idx="1"/>
          </p:nvPr>
        </p:nvSpPr>
        <p:spPr/>
        <p:txBody>
          <a:bodyPr>
            <a:normAutofit/>
          </a:bodyPr>
          <a:lstStyle/>
          <a:p>
            <a:pPr>
              <a:buNone/>
            </a:pPr>
            <a:r>
              <a:rPr lang="en-US" sz="2600" dirty="0" smtClean="0">
                <a:solidFill>
                  <a:srgbClr val="FF0000"/>
                </a:solidFill>
              </a:rPr>
              <a:t>  </a:t>
            </a:r>
            <a:r>
              <a:rPr lang="en-US" sz="2000" u="sng" dirty="0" smtClean="0">
                <a:solidFill>
                  <a:srgbClr val="FF0000"/>
                </a:solidFill>
              </a:rPr>
              <a:t>Hardware Requirements</a:t>
            </a:r>
            <a:r>
              <a:rPr lang="en-US" sz="2000" b="1" dirty="0" smtClean="0"/>
              <a:t>:</a:t>
            </a:r>
            <a:endParaRPr lang="en-US" sz="2000" dirty="0" smtClean="0"/>
          </a:p>
          <a:p>
            <a:pPr lvl="0"/>
            <a:r>
              <a:rPr lang="en-US" sz="2000" dirty="0" smtClean="0"/>
              <a:t>Intel i3 processor</a:t>
            </a:r>
          </a:p>
          <a:p>
            <a:pPr lvl="0"/>
            <a:r>
              <a:rPr lang="en-US" sz="2000" dirty="0" smtClean="0"/>
              <a:t>1 GB RAM or higher</a:t>
            </a:r>
          </a:p>
          <a:p>
            <a:pPr lvl="0"/>
            <a:r>
              <a:rPr lang="en-US" sz="2000" dirty="0" smtClean="0"/>
              <a:t>100 GB HDD or higher</a:t>
            </a:r>
          </a:p>
          <a:p>
            <a:r>
              <a:rPr lang="en-US" sz="2000" b="1" dirty="0" smtClean="0"/>
              <a:t> </a:t>
            </a:r>
            <a:endParaRPr lang="en-US" sz="2000" dirty="0" smtClean="0"/>
          </a:p>
          <a:p>
            <a:pPr>
              <a:buNone/>
            </a:pPr>
            <a:r>
              <a:rPr lang="en-US" sz="2000" b="1" dirty="0" smtClean="0">
                <a:solidFill>
                  <a:srgbClr val="FF0000"/>
                </a:solidFill>
              </a:rPr>
              <a:t>  </a:t>
            </a:r>
            <a:r>
              <a:rPr lang="en-US" sz="2000" u="sng" dirty="0" smtClean="0">
                <a:solidFill>
                  <a:srgbClr val="FF0000"/>
                </a:solidFill>
              </a:rPr>
              <a:t>Software Requirements</a:t>
            </a:r>
            <a:r>
              <a:rPr lang="en-US" sz="2000" dirty="0" smtClean="0"/>
              <a:t>:</a:t>
            </a:r>
          </a:p>
          <a:p>
            <a:pPr lvl="0"/>
            <a:r>
              <a:rPr lang="en-US" sz="2000" dirty="0" smtClean="0"/>
              <a:t>Microsoft Windows-8/7</a:t>
            </a:r>
          </a:p>
          <a:p>
            <a:pPr lvl="0"/>
            <a:r>
              <a:rPr lang="en-US" sz="2000" dirty="0" smtClean="0"/>
              <a:t>Database-</a:t>
            </a:r>
            <a:r>
              <a:rPr lang="en-US" sz="2000" dirty="0" err="1" smtClean="0"/>
              <a:t>MySQL</a:t>
            </a:r>
            <a:endParaRPr lang="en-US" sz="2000" dirty="0" smtClean="0"/>
          </a:p>
          <a:p>
            <a:pPr lvl="0"/>
            <a:r>
              <a:rPr lang="en-US" sz="2000" dirty="0" smtClean="0"/>
              <a:t>Backend-Apache Tomcat Server</a:t>
            </a:r>
          </a:p>
          <a:p>
            <a:pPr lvl="0"/>
            <a:r>
              <a:rPr lang="en-US" sz="2000" dirty="0" smtClean="0"/>
              <a:t>Browser-Mozilla/Chrome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u="sng" dirty="0" smtClean="0">
                <a:solidFill>
                  <a:srgbClr val="FF0000"/>
                </a:solidFill>
              </a:rPr>
              <a:t>Project Description</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    It is an application that simplifies the task of creating a resume for individuals. The system is flexible to be used and reduces the need of thinking and designing an appropriate resume according to qualifications. The system is developed to provide an easy means for creating a professional looking resume. Individuals just have to fill up a form that specifies questions from all required fields such as personal questions, educational, qualities, interest, skills and so on. The answers provided by the users are stored and the system automatically generates a well structured resume. Users have option to create resume in any format and file.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
            </a:r>
            <a:br>
              <a:rPr lang="en-US" b="1" dirty="0" smtClean="0"/>
            </a:br>
            <a:r>
              <a:rPr lang="en-US" b="1" u="sng" dirty="0" smtClean="0">
                <a:solidFill>
                  <a:srgbClr val="FF0000"/>
                </a:solidFill>
              </a:rPr>
              <a:t>ADVANTAGES</a:t>
            </a:r>
            <a:endParaRPr lang="en-US" dirty="0"/>
          </a:p>
        </p:txBody>
      </p:sp>
      <p:sp>
        <p:nvSpPr>
          <p:cNvPr id="3" name="Content Placeholder 2"/>
          <p:cNvSpPr>
            <a:spLocks noGrp="1"/>
          </p:cNvSpPr>
          <p:nvPr>
            <p:ph sz="quarter" idx="1"/>
          </p:nvPr>
        </p:nvSpPr>
        <p:spPr/>
        <p:txBody>
          <a:bodyPr>
            <a:normAutofit/>
          </a:bodyPr>
          <a:lstStyle/>
          <a:p>
            <a:pPr marL="0" lvl="0" indent="0" eaLnBrk="0" fontAlgn="base" hangingPunct="0">
              <a:spcBef>
                <a:spcPct val="0"/>
              </a:spcBef>
              <a:spcAft>
                <a:spcPct val="0"/>
              </a:spcAft>
              <a:buClrTx/>
              <a:buSzTx/>
              <a:buFontTx/>
              <a:buChar char="•"/>
            </a:pPr>
            <a:r>
              <a:rPr lang="en-US" sz="2400" dirty="0" smtClean="0">
                <a:solidFill>
                  <a:srgbClr val="000000"/>
                </a:solidFill>
                <a:latin typeface="Arial" pitchFamily="34" charset="0"/>
                <a:ea typeface="Times New Roman" pitchFamily="18" charset="0"/>
                <a:cs typeface="Arial" pitchFamily="34" charset="0"/>
              </a:rPr>
              <a:t> Provides instant resume to individuals</a:t>
            </a:r>
            <a:r>
              <a:rPr lang="en-US" sz="2400" dirty="0" smtClean="0">
                <a:solidFill>
                  <a:srgbClr val="000000"/>
                </a:solidFill>
                <a:latin typeface="Arial" pitchFamily="34" charset="0"/>
                <a:ea typeface="Times New Roman" pitchFamily="18" charset="0"/>
                <a:cs typeface="Arial" pitchFamily="34" charset="0"/>
              </a:rPr>
              <a:t>.</a:t>
            </a:r>
            <a:endParaRPr lang="en-US" sz="2400" dirty="0" smtClean="0">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n-US" sz="2400" dirty="0" smtClean="0">
                <a:solidFill>
                  <a:srgbClr val="000000"/>
                </a:solidFill>
                <a:latin typeface="Arial" pitchFamily="34" charset="0"/>
                <a:ea typeface="Times New Roman" pitchFamily="18" charset="0"/>
                <a:cs typeface="Arial" pitchFamily="34" charset="0"/>
              </a:rPr>
              <a:t> There are choices available for resume format for users as per their qualification and requirements.</a:t>
            </a:r>
            <a:endParaRPr lang="en-US" sz="2400" dirty="0" smtClean="0">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n-US" sz="2400" dirty="0" smtClean="0">
                <a:solidFill>
                  <a:srgbClr val="000000"/>
                </a:solidFill>
                <a:latin typeface="Arial" pitchFamily="34" charset="0"/>
                <a:ea typeface="Times New Roman" pitchFamily="18" charset="0"/>
                <a:cs typeface="Arial" pitchFamily="34" charset="0"/>
              </a:rPr>
              <a:t>Reduces tedious work in thinking and creating resume and is convenient for users.</a:t>
            </a:r>
            <a:endParaRPr lang="en-US" sz="2400" dirty="0" smtClean="0">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n-US" sz="2400" dirty="0" smtClean="0">
                <a:solidFill>
                  <a:srgbClr val="000000"/>
                </a:solidFill>
                <a:latin typeface="Arial" pitchFamily="34" charset="0"/>
                <a:ea typeface="Times New Roman" pitchFamily="18" charset="0"/>
                <a:cs typeface="Arial" pitchFamily="34" charset="0"/>
              </a:rPr>
              <a:t> Provides quick access and is affordable.</a:t>
            </a:r>
            <a:endParaRPr lang="en-US" sz="2400" dirty="0" smtClean="0">
              <a:latin typeface="Arial" pitchFamily="34" charset="0"/>
              <a:cs typeface="Arial" pitchFamily="34" charset="0"/>
            </a:endParaRPr>
          </a:p>
          <a:p>
            <a:pPr marL="0" lvl="0" indent="0" eaLnBrk="0" fontAlgn="base" hangingPunct="0">
              <a:spcBef>
                <a:spcPct val="0"/>
              </a:spcBef>
              <a:spcAft>
                <a:spcPct val="0"/>
              </a:spcAft>
              <a:buClrTx/>
              <a:buSzTx/>
              <a:buFont typeface="Arial" pitchFamily="34" charset="0"/>
              <a:buChar char="•"/>
            </a:pPr>
            <a:r>
              <a:rPr lang="en-US" sz="2400" dirty="0" smtClean="0">
                <a:solidFill>
                  <a:srgbClr val="000000"/>
                </a:solidFill>
                <a:latin typeface="Arial" pitchFamily="34" charset="0"/>
                <a:ea typeface="Times New Roman" pitchFamily="18" charset="0"/>
                <a:cs typeface="Arial" pitchFamily="34" charset="0"/>
              </a:rPr>
              <a:t> The system saves time and reduces human efforts.</a:t>
            </a:r>
            <a:r>
              <a:rPr lang="en-US" sz="2400" u="sng" dirty="0" smtClean="0">
                <a:solidFill>
                  <a:srgbClr val="FF0000"/>
                </a:solidFill>
                <a:latin typeface="Calibri" pitchFamily="34" charset="0"/>
                <a:ea typeface="Times New Roman" pitchFamily="18" charset="0"/>
                <a:cs typeface="Times New Roman" pitchFamily="18" charset="0"/>
              </a:rPr>
              <a:t>                     </a:t>
            </a:r>
            <a:endParaRPr lang="en-US" sz="2400" u="sng" dirty="0" smtClean="0">
              <a:solidFill>
                <a:srgbClr val="FF0000"/>
              </a:solidFill>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n-US" sz="2400" dirty="0" smtClean="0">
                <a:solidFill>
                  <a:srgbClr val="000000"/>
                </a:solidFill>
                <a:latin typeface="Arial" pitchFamily="34" charset="0"/>
                <a:ea typeface="Times New Roman" pitchFamily="18" charset="0"/>
                <a:cs typeface="Arial" pitchFamily="34" charset="0"/>
              </a:rPr>
              <a:t> Sometime user wants customized resume that is not possible in the system.</a:t>
            </a:r>
            <a:endParaRPr lang="en-US" sz="2400" dirty="0" smtClean="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rgbClr val="FF0000"/>
                </a:solidFill>
              </a:rPr>
              <a:t>SNAPSHOTS</a:t>
            </a:r>
            <a:endParaRPr lang="en-US" b="1" u="sng" dirty="0">
              <a:solidFill>
                <a:srgbClr val="FF0000"/>
              </a:solidFill>
            </a:endParaRPr>
          </a:p>
        </p:txBody>
      </p:sp>
      <p:sp>
        <p:nvSpPr>
          <p:cNvPr id="4" name="Content Placeholder 3"/>
          <p:cNvSpPr>
            <a:spLocks noGrp="1"/>
          </p:cNvSpPr>
          <p:nvPr>
            <p:ph sz="quarter" idx="1"/>
          </p:nvPr>
        </p:nvSpPr>
        <p:spPr/>
        <p:txBody>
          <a:bodyPr/>
          <a:lstStyle/>
          <a:p>
            <a:endParaRPr lang="en-US" dirty="0" smtClean="0"/>
          </a:p>
          <a:p>
            <a:pPr>
              <a:buNone/>
            </a:pPr>
            <a:endParaRPr lang="en-US" dirty="0"/>
          </a:p>
        </p:txBody>
      </p:sp>
      <p:pic>
        <p:nvPicPr>
          <p:cNvPr id="5" name="Picture 4" descr="login"/>
          <p:cNvPicPr/>
          <p:nvPr/>
        </p:nvPicPr>
        <p:blipFill>
          <a:blip r:embed="rId2" cstate="print"/>
          <a:srcRect/>
          <a:stretch>
            <a:fillRect/>
          </a:stretch>
        </p:blipFill>
        <p:spPr bwMode="auto">
          <a:xfrm>
            <a:off x="1219200" y="1981200"/>
            <a:ext cx="7010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rpanel"/>
          <p:cNvPicPr/>
          <p:nvPr/>
        </p:nvPicPr>
        <p:blipFill>
          <a:blip r:embed="rId2" cstate="print"/>
          <a:srcRect/>
          <a:stretch>
            <a:fillRect/>
          </a:stretch>
        </p:blipFill>
        <p:spPr bwMode="auto">
          <a:xfrm>
            <a:off x="1143000" y="762000"/>
            <a:ext cx="7162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ditdetails"/>
          <p:cNvPicPr/>
          <p:nvPr/>
        </p:nvPicPr>
        <p:blipFill>
          <a:blip r:embed="rId2" cstate="print"/>
          <a:srcRect/>
          <a:stretch>
            <a:fillRect/>
          </a:stretch>
        </p:blipFill>
        <p:spPr bwMode="auto">
          <a:xfrm>
            <a:off x="609600" y="228600"/>
            <a:ext cx="81534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ntact"/>
          <p:cNvPicPr/>
          <p:nvPr/>
        </p:nvPicPr>
        <p:blipFill>
          <a:blip r:embed="rId2" cstate="print"/>
          <a:srcRect/>
          <a:stretch>
            <a:fillRect/>
          </a:stretch>
        </p:blipFill>
        <p:spPr bwMode="auto">
          <a:xfrm>
            <a:off x="1143000" y="914400"/>
            <a:ext cx="7086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ips"/>
          <p:cNvPicPr/>
          <p:nvPr/>
        </p:nvPicPr>
        <p:blipFill>
          <a:blip r:embed="rId2" cstate="print"/>
          <a:srcRect/>
          <a:stretch>
            <a:fillRect/>
          </a:stretch>
        </p:blipFill>
        <p:spPr bwMode="auto">
          <a:xfrm>
            <a:off x="838200" y="1143000"/>
            <a:ext cx="7391400" cy="4648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2" cstate="print"/>
          <a:stretch>
            <a:fillRect/>
          </a:stretch>
        </p:blipFill>
        <p:spPr>
          <a:xfrm>
            <a:off x="0" y="0"/>
            <a:ext cx="9143999"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CONTENTS</a:t>
            </a:r>
            <a:endParaRPr lang="en-US" b="1" u="sng" dirty="0">
              <a:solidFill>
                <a:srgbClr val="FF0000"/>
              </a:solidFill>
            </a:endParaRPr>
          </a:p>
        </p:txBody>
      </p:sp>
      <p:sp>
        <p:nvSpPr>
          <p:cNvPr id="3" name="Content Placeholder 2"/>
          <p:cNvSpPr>
            <a:spLocks noGrp="1"/>
          </p:cNvSpPr>
          <p:nvPr>
            <p:ph sz="quarter" idx="1"/>
          </p:nvPr>
        </p:nvSpPr>
        <p:spPr/>
        <p:txBody>
          <a:bodyPr>
            <a:normAutofit/>
          </a:bodyPr>
          <a:lstStyle/>
          <a:p>
            <a:r>
              <a:rPr lang="en-US" sz="2000" dirty="0" smtClean="0"/>
              <a:t>Introduction</a:t>
            </a:r>
          </a:p>
          <a:p>
            <a:r>
              <a:rPr lang="en-US" sz="2000" dirty="0" smtClean="0"/>
              <a:t> Java </a:t>
            </a:r>
            <a:r>
              <a:rPr lang="en-IN" sz="2000" dirty="0" smtClean="0"/>
              <a:t>S</a:t>
            </a:r>
            <a:r>
              <a:rPr lang="en-US" sz="2000" dirty="0" err="1" smtClean="0"/>
              <a:t>erver</a:t>
            </a:r>
            <a:r>
              <a:rPr lang="en-US" sz="2000" dirty="0" smtClean="0"/>
              <a:t> Pages</a:t>
            </a:r>
          </a:p>
          <a:p>
            <a:r>
              <a:rPr lang="en-US" sz="2000" dirty="0" smtClean="0"/>
              <a:t> Java</a:t>
            </a:r>
          </a:p>
          <a:p>
            <a:r>
              <a:rPr lang="en-US" sz="2000" dirty="0" smtClean="0"/>
              <a:t> </a:t>
            </a:r>
            <a:r>
              <a:rPr lang="en-US" sz="2000" dirty="0" err="1" smtClean="0"/>
              <a:t>MySQL</a:t>
            </a:r>
            <a:endParaRPr lang="en-US" sz="2000" dirty="0" smtClean="0"/>
          </a:p>
          <a:p>
            <a:r>
              <a:rPr lang="en-US" sz="2000" dirty="0" smtClean="0"/>
              <a:t> Apache server</a:t>
            </a:r>
          </a:p>
          <a:p>
            <a:r>
              <a:rPr lang="en-US" sz="2000" dirty="0" smtClean="0"/>
              <a:t> Eclipse</a:t>
            </a:r>
          </a:p>
          <a:p>
            <a:r>
              <a:rPr lang="en-US" sz="2000" dirty="0" smtClean="0"/>
              <a:t> Java Script</a:t>
            </a:r>
          </a:p>
          <a:p>
            <a:r>
              <a:rPr lang="en-US" sz="2000" dirty="0" smtClean="0"/>
              <a:t>System </a:t>
            </a:r>
            <a:r>
              <a:rPr lang="en-US" sz="2000" dirty="0" err="1" smtClean="0"/>
              <a:t>requirments</a:t>
            </a:r>
            <a:endParaRPr lang="en-US" sz="2000" dirty="0" smtClean="0"/>
          </a:p>
          <a:p>
            <a:r>
              <a:rPr lang="en-US" sz="2000" dirty="0" smtClean="0"/>
              <a:t>Project description </a:t>
            </a:r>
          </a:p>
          <a:p>
            <a:r>
              <a:rPr lang="en-US" sz="2000" dirty="0" smtClean="0"/>
              <a:t>Advantages</a:t>
            </a:r>
          </a:p>
          <a:p>
            <a:r>
              <a:rPr lang="en-US" sz="2000" dirty="0" smtClean="0"/>
              <a:t>Snapshots</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INTRODUCTION</a:t>
            </a:r>
            <a:r>
              <a:rPr lang="en-US" b="1" u="sng" dirty="0" smtClean="0"/>
              <a:t> </a:t>
            </a:r>
            <a:endParaRPr lang="en-US" b="1" u="sng" dirty="0"/>
          </a:p>
        </p:txBody>
      </p:sp>
      <p:sp>
        <p:nvSpPr>
          <p:cNvPr id="3" name="Content Placeholder 2"/>
          <p:cNvSpPr>
            <a:spLocks noGrp="1"/>
          </p:cNvSpPr>
          <p:nvPr>
            <p:ph sz="quarter" idx="1"/>
          </p:nvPr>
        </p:nvSpPr>
        <p:spPr>
          <a:xfrm>
            <a:off x="457200" y="1371600"/>
            <a:ext cx="8229600" cy="4495800"/>
          </a:xfrm>
        </p:spPr>
        <p:txBody>
          <a:bodyPr>
            <a:normAutofit/>
          </a:bodyPr>
          <a:lstStyle/>
          <a:p>
            <a:pPr lvl="0">
              <a:buNone/>
            </a:pPr>
            <a:endParaRPr lang="en-US" dirty="0" smtClean="0"/>
          </a:p>
          <a:p>
            <a:pPr>
              <a:buNone/>
            </a:pPr>
            <a:r>
              <a:rPr lang="en-US" dirty="0" smtClean="0"/>
              <a:t> </a:t>
            </a:r>
          </a:p>
          <a:p>
            <a:pPr>
              <a:buNone/>
            </a:pPr>
            <a:r>
              <a:rPr lang="en-US" dirty="0" smtClean="0"/>
              <a:t>    </a:t>
            </a:r>
            <a:r>
              <a:rPr lang="en-US" sz="2200" dirty="0" smtClean="0"/>
              <a:t>This application is used for automating the process or resume writing. This would be facilitating the employees to make and print their   resumes in a proper format. In addition , it will be facilitating the higher management to search the employees depending upon their skills sets and other attributes. The basic requirement is to have a centralized repository of all the skill holders in the organization so that an employee with a particular skill set can be immediately found in case of urgent requirement.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JSP(java server pages)</a:t>
            </a:r>
            <a:endParaRPr lang="en-US" b="1" u="sng" dirty="0">
              <a:solidFill>
                <a:srgbClr val="FF0000"/>
              </a:solidFill>
            </a:endParaRPr>
          </a:p>
        </p:txBody>
      </p:sp>
      <p:sp>
        <p:nvSpPr>
          <p:cNvPr id="3" name="Content Placeholder 2"/>
          <p:cNvSpPr>
            <a:spLocks noGrp="1"/>
          </p:cNvSpPr>
          <p:nvPr>
            <p:ph sz="quarter" idx="1"/>
          </p:nvPr>
        </p:nvSpPr>
        <p:spPr/>
        <p:txBody>
          <a:bodyPr>
            <a:normAutofit/>
          </a:bodyPr>
          <a:lstStyle/>
          <a:p>
            <a:pPr>
              <a:buNone/>
            </a:pPr>
            <a:r>
              <a:rPr lang="en-US" b="1" dirty="0" smtClean="0"/>
              <a:t> </a:t>
            </a:r>
            <a:endParaRPr lang="en-US" dirty="0" smtClean="0"/>
          </a:p>
          <a:p>
            <a:pPr lvl="0">
              <a:buNone/>
            </a:pPr>
            <a:r>
              <a:rPr lang="en-US" dirty="0" smtClean="0"/>
              <a:t>   </a:t>
            </a:r>
            <a:r>
              <a:rPr lang="en-US" sz="2000" b="1" dirty="0" smtClean="0"/>
              <a:t>Java Server Pages (JSP) </a:t>
            </a:r>
            <a:r>
              <a:rPr lang="en-US" sz="2000" dirty="0" smtClean="0"/>
              <a:t>is a server-side programming technology that enables the creation of dynamic, platform-independent method for building Web-based applications.</a:t>
            </a:r>
          </a:p>
          <a:p>
            <a:pPr lvl="0">
              <a:buNone/>
            </a:pPr>
            <a:r>
              <a:rPr lang="en-US" sz="2000" dirty="0" smtClean="0"/>
              <a:t>    The JSP pages are easier to maintain than </a:t>
            </a:r>
            <a:r>
              <a:rPr lang="en-US" sz="2000" dirty="0" err="1" smtClean="0"/>
              <a:t>servlet</a:t>
            </a:r>
            <a:r>
              <a:rPr lang="en-US" sz="2000" dirty="0" smtClean="0"/>
              <a:t> because we can separate designing and development.</a:t>
            </a:r>
          </a:p>
          <a:p>
            <a:pPr>
              <a:buNone/>
            </a:pPr>
            <a:r>
              <a:rPr lang="en-US" sz="2000" dirty="0" smtClean="0"/>
              <a:t>      A </a:t>
            </a:r>
            <a:r>
              <a:rPr lang="en-US" sz="2000" b="1" dirty="0" smtClean="0"/>
              <a:t>JSP container </a:t>
            </a:r>
            <a:r>
              <a:rPr lang="en-US" sz="2000" dirty="0" smtClean="0"/>
              <a:t>works with the Web server to provide the runtime environment and other services a JSP needs  .</a:t>
            </a:r>
            <a:r>
              <a:rPr lang="en-US" sz="2000" dirty="0" err="1" smtClean="0"/>
              <a:t>Jsp</a:t>
            </a:r>
            <a:r>
              <a:rPr lang="en-US" sz="2000" dirty="0" smtClean="0"/>
              <a:t> allows java code and </a:t>
            </a:r>
            <a:r>
              <a:rPr lang="en-US" sz="2000" dirty="0" err="1" smtClean="0"/>
              <a:t>ertain</a:t>
            </a:r>
            <a:r>
              <a:rPr lang="en-US" sz="2000" dirty="0" smtClean="0"/>
              <a:t> predefined actions to be interleave with static web markup </a:t>
            </a:r>
            <a:r>
              <a:rPr lang="en-US" sz="2000" dirty="0" err="1" smtClean="0"/>
              <a:t>content,such</a:t>
            </a:r>
            <a:r>
              <a:rPr lang="en-US" sz="2000" dirty="0" smtClean="0"/>
              <a:t> as HTML with the resulting page being compiled and executed on the server t deliver a document. </a:t>
            </a:r>
            <a:r>
              <a:rPr lang="en-US" sz="2000" dirty="0" err="1" smtClean="0"/>
              <a:t>Jsps</a:t>
            </a:r>
            <a:r>
              <a:rPr lang="en-US" sz="2000" dirty="0" smtClean="0"/>
              <a:t> are usually used to </a:t>
            </a:r>
            <a:r>
              <a:rPr lang="en-US" sz="2000" dirty="0" err="1" smtClean="0"/>
              <a:t>eliver</a:t>
            </a:r>
            <a:r>
              <a:rPr lang="en-US" sz="2000" dirty="0" smtClean="0"/>
              <a:t> HTML and XML </a:t>
            </a:r>
            <a:r>
              <a:rPr lang="en-US" sz="2000" dirty="0" err="1" smtClean="0"/>
              <a:t>documents,but</a:t>
            </a:r>
            <a:r>
              <a:rPr lang="en-US" sz="2000" dirty="0" smtClean="0"/>
              <a:t> through the se of </a:t>
            </a:r>
            <a:r>
              <a:rPr lang="en-US" sz="2000" dirty="0" err="1" smtClean="0"/>
              <a:t>outputstream,they</a:t>
            </a:r>
            <a:r>
              <a:rPr lang="en-US" sz="2000" dirty="0" smtClean="0"/>
              <a:t> can deliver other types of data as well.</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cuments\Bluetooth\Share\unnamed.png"/>
          <p:cNvPicPr>
            <a:picLocks noChangeAspect="1" noChangeArrowheads="1"/>
          </p:cNvPicPr>
          <p:nvPr/>
        </p:nvPicPr>
        <p:blipFill>
          <a:blip r:embed="rId2" cstate="print"/>
          <a:srcRect/>
          <a:stretch>
            <a:fillRect/>
          </a:stretch>
        </p:blipFill>
        <p:spPr bwMode="auto">
          <a:xfrm>
            <a:off x="1600200" y="914400"/>
            <a:ext cx="5619750" cy="46291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solidFill>
                  <a:srgbClr val="FF0000"/>
                </a:solidFill>
              </a:rPr>
              <a:t/>
            </a:r>
            <a:br>
              <a:rPr lang="en-US" b="1" u="sng" dirty="0" smtClean="0">
                <a:solidFill>
                  <a:srgbClr val="FF0000"/>
                </a:solidFill>
              </a:rPr>
            </a:br>
            <a:r>
              <a:rPr lang="en-US" b="1" u="sng" dirty="0" smtClean="0">
                <a:solidFill>
                  <a:srgbClr val="FF0000"/>
                </a:solidFill>
              </a:rPr>
              <a:t/>
            </a:r>
            <a:br>
              <a:rPr lang="en-US" b="1" u="sng" dirty="0" smtClean="0">
                <a:solidFill>
                  <a:srgbClr val="FF0000"/>
                </a:solidFill>
              </a:rPr>
            </a:br>
            <a:r>
              <a:rPr lang="en-US" b="1" u="sng" dirty="0" smtClean="0">
                <a:solidFill>
                  <a:srgbClr val="FF0000"/>
                </a:solidFill>
              </a:rPr>
              <a:t/>
            </a:r>
            <a:br>
              <a:rPr lang="en-US" b="1" u="sng" dirty="0" smtClean="0">
                <a:solidFill>
                  <a:srgbClr val="FF0000"/>
                </a:solidFill>
              </a:rPr>
            </a:br>
            <a:r>
              <a:rPr lang="en-US" b="1" u="sng" dirty="0" smtClean="0">
                <a:solidFill>
                  <a:srgbClr val="FF0000"/>
                </a:solidFill>
              </a:rPr>
              <a:t/>
            </a:r>
            <a:br>
              <a:rPr lang="en-US" b="1" u="sng" dirty="0" smtClean="0">
                <a:solidFill>
                  <a:srgbClr val="FF0000"/>
                </a:solidFill>
              </a:rPr>
            </a:br>
            <a:r>
              <a:rPr lang="en-US" u="sng" dirty="0" smtClean="0">
                <a:solidFill>
                  <a:srgbClr val="FF0000"/>
                </a:solidFill>
              </a:rPr>
              <a:t/>
            </a:r>
            <a:br>
              <a:rPr lang="en-US" u="sng" dirty="0" smtClean="0">
                <a:solidFill>
                  <a:srgbClr val="FF0000"/>
                </a:solidFill>
              </a:rPr>
            </a:br>
            <a:r>
              <a:rPr lang="en-US" b="1" u="sng" dirty="0" smtClean="0">
                <a:solidFill>
                  <a:srgbClr val="FF0000"/>
                </a:solidFill>
              </a:rPr>
              <a:t>Java</a:t>
            </a:r>
            <a:endParaRPr lang="en-US" b="1" u="sng" dirty="0">
              <a:solidFill>
                <a:srgbClr val="FF0000"/>
              </a:solidFill>
            </a:endParaRPr>
          </a:p>
        </p:txBody>
      </p:sp>
      <p:sp>
        <p:nvSpPr>
          <p:cNvPr id="3" name="Content Placeholder 2"/>
          <p:cNvSpPr>
            <a:spLocks noGrp="1"/>
          </p:cNvSpPr>
          <p:nvPr>
            <p:ph sz="quarter" idx="1"/>
          </p:nvPr>
        </p:nvSpPr>
        <p:spPr/>
        <p:txBody>
          <a:bodyPr>
            <a:normAutofit fontScale="25000" lnSpcReduction="20000"/>
          </a:bodyPr>
          <a:lstStyle/>
          <a:p>
            <a:pPr lvl="0">
              <a:buNone/>
            </a:pPr>
            <a:r>
              <a:rPr lang="en-US" sz="8000" dirty="0" smtClean="0"/>
              <a:t>      Java is a general purpose, </a:t>
            </a:r>
            <a:r>
              <a:rPr lang="en-US" sz="8000" dirty="0" smtClean="0">
                <a:hlinkClick r:id="rId2"/>
              </a:rPr>
              <a:t>high-level programming language</a:t>
            </a:r>
            <a:r>
              <a:rPr lang="en-US" sz="8000" dirty="0" smtClean="0"/>
              <a:t> developed by </a:t>
            </a:r>
            <a:r>
              <a:rPr lang="en-US" sz="8000" dirty="0" smtClean="0">
                <a:hlinkClick r:id="rId3"/>
              </a:rPr>
              <a:t>Sun Microsystems</a:t>
            </a:r>
            <a:endParaRPr lang="en-US" sz="8000" dirty="0" smtClean="0"/>
          </a:p>
          <a:p>
            <a:pPr lvl="0">
              <a:buNone/>
            </a:pPr>
            <a:endParaRPr lang="en-US" sz="8000" dirty="0" smtClean="0"/>
          </a:p>
          <a:p>
            <a:pPr lvl="0">
              <a:buNone/>
            </a:pPr>
            <a:r>
              <a:rPr lang="en-US" sz="8000" dirty="0" smtClean="0"/>
              <a:t>      Java was originally called </a:t>
            </a:r>
            <a:r>
              <a:rPr lang="en-US" sz="8000" i="1" dirty="0" smtClean="0"/>
              <a:t>OAK,</a:t>
            </a:r>
            <a:r>
              <a:rPr lang="en-US" sz="8000" dirty="0" smtClean="0"/>
              <a:t> and was designed for handheld devices and set-top boxes. Java is a set of computer software and specifications developed by SUN micro system that provides a system for developing application software and deploying it in a cross platform computing environment </a:t>
            </a:r>
            <a:r>
              <a:rPr lang="en-US" sz="8000" dirty="0" smtClean="0"/>
              <a:t>.</a:t>
            </a:r>
            <a:endParaRPr lang="en-US" sz="8000" dirty="0" smtClean="0"/>
          </a:p>
          <a:p>
            <a:pPr lvl="0">
              <a:buNone/>
            </a:pPr>
            <a:endParaRPr lang="en-US" sz="8000" dirty="0" smtClean="0"/>
          </a:p>
          <a:p>
            <a:pPr lvl="0">
              <a:buNone/>
            </a:pPr>
            <a:r>
              <a:rPr lang="en-US" sz="8000" dirty="0" smtClean="0"/>
              <a:t>       The </a:t>
            </a:r>
            <a:r>
              <a:rPr lang="en-US" sz="8000" dirty="0" smtClean="0"/>
              <a:t> </a:t>
            </a:r>
            <a:r>
              <a:rPr lang="en-US" sz="8000" dirty="0" smtClean="0"/>
              <a:t>java </a:t>
            </a:r>
            <a:r>
              <a:rPr lang="en-US" sz="8000" dirty="0" smtClean="0"/>
              <a:t>platform is a suite of programs that facilitate developing and running programs written in java programming language. The platform is not specific to any one processor or operating system rather an execution engine and a compiler with a set of libraries are implemented for various hardware and operating systems</a:t>
            </a:r>
          </a:p>
          <a:p>
            <a:pPr>
              <a:buNone/>
            </a:pPr>
            <a:r>
              <a:rPr lang="en-US" sz="8000"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cuments\Bluetooth\Share\images (8).jpg"/>
          <p:cNvPicPr>
            <a:picLocks noChangeAspect="1" noChangeArrowheads="1"/>
          </p:cNvPicPr>
          <p:nvPr/>
        </p:nvPicPr>
        <p:blipFill>
          <a:blip r:embed="rId2" cstate="print"/>
          <a:srcRect/>
          <a:stretch>
            <a:fillRect/>
          </a:stretch>
        </p:blipFill>
        <p:spPr bwMode="auto">
          <a:xfrm>
            <a:off x="914400" y="1219200"/>
            <a:ext cx="7315200" cy="4572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u="sng" dirty="0" smtClean="0">
                <a:solidFill>
                  <a:srgbClr val="FF0000"/>
                </a:solidFill>
              </a:rPr>
              <a:t/>
            </a:r>
            <a:br>
              <a:rPr lang="en-US" u="sng" dirty="0" smtClean="0">
                <a:solidFill>
                  <a:srgbClr val="FF0000"/>
                </a:solidFill>
              </a:rPr>
            </a:br>
            <a:r>
              <a:rPr lang="en-US" u="sng" dirty="0" err="1" smtClean="0">
                <a:solidFill>
                  <a:srgbClr val="FF0000"/>
                </a:solidFill>
              </a:rPr>
              <a:t>MySQL</a:t>
            </a:r>
            <a:endParaRPr lang="en-US" u="sng" dirty="0">
              <a:solidFill>
                <a:srgbClr val="FF0000"/>
              </a:solidFill>
            </a:endParaRPr>
          </a:p>
        </p:txBody>
      </p:sp>
      <p:sp>
        <p:nvSpPr>
          <p:cNvPr id="3" name="Content Placeholder 2"/>
          <p:cNvSpPr>
            <a:spLocks noGrp="1"/>
          </p:cNvSpPr>
          <p:nvPr>
            <p:ph sz="quarter" idx="1"/>
          </p:nvPr>
        </p:nvSpPr>
        <p:spPr/>
        <p:txBody>
          <a:bodyPr>
            <a:normAutofit/>
          </a:bodyPr>
          <a:lstStyle/>
          <a:p>
            <a:pPr lvl="0"/>
            <a:r>
              <a:rPr lang="en-US" sz="2000" dirty="0" err="1" smtClean="0"/>
              <a:t>MySQL</a:t>
            </a:r>
            <a:r>
              <a:rPr lang="en-US" sz="2000" dirty="0" smtClean="0"/>
              <a:t> handles a large subset of the functionality of the most expensive and powerful database packages.</a:t>
            </a:r>
          </a:p>
          <a:p>
            <a:pPr lvl="0"/>
            <a:endParaRPr lang="en-US" sz="2000" dirty="0" smtClean="0"/>
          </a:p>
          <a:p>
            <a:pPr lvl="0"/>
            <a:r>
              <a:rPr lang="en-US" sz="2000" dirty="0" err="1" smtClean="0"/>
              <a:t>Mysql</a:t>
            </a:r>
            <a:r>
              <a:rPr lang="en-US" sz="2000" dirty="0" smtClean="0"/>
              <a:t> </a:t>
            </a:r>
            <a:r>
              <a:rPr lang="en-US" sz="2000" dirty="0" smtClean="0"/>
              <a:t>is a popular choice of database for use in web applications and is a central component of widely used LAMP open source web application software stack</a:t>
            </a:r>
          </a:p>
          <a:p>
            <a:pPr lvl="0"/>
            <a:endParaRPr lang="en-US" sz="2000" dirty="0" smtClean="0"/>
          </a:p>
          <a:p>
            <a:pPr lvl="0"/>
            <a:r>
              <a:rPr lang="en-US" sz="2000" dirty="0" smtClean="0"/>
              <a:t>Free </a:t>
            </a:r>
            <a:r>
              <a:rPr lang="en-US" sz="2000" dirty="0" smtClean="0"/>
              <a:t>software open source projects that require a full featured database management system often use </a:t>
            </a:r>
            <a:r>
              <a:rPr lang="en-US" sz="2000" dirty="0" err="1" smtClean="0"/>
              <a:t>Mysql</a:t>
            </a:r>
            <a:endParaRPr lang="en-US" sz="2000" dirty="0" smtClean="0"/>
          </a:p>
          <a:p>
            <a:pPr lvl="0"/>
            <a:endParaRPr lang="en-US" sz="2000" dirty="0" smtClean="0"/>
          </a:p>
          <a:p>
            <a:pPr lvl="0"/>
            <a:r>
              <a:rPr lang="en-US" sz="2000" dirty="0" smtClean="0"/>
              <a:t>On </a:t>
            </a:r>
            <a:r>
              <a:rPr lang="en-US" sz="2000" dirty="0" smtClean="0"/>
              <a:t>all platforms except windows, </a:t>
            </a:r>
            <a:r>
              <a:rPr lang="en-US" sz="2000" dirty="0" err="1" smtClean="0"/>
              <a:t>Mysql</a:t>
            </a:r>
            <a:r>
              <a:rPr lang="en-US" sz="2000" dirty="0" smtClean="0"/>
              <a:t> ships with no GUI tools to administer </a:t>
            </a:r>
            <a:r>
              <a:rPr lang="en-US" sz="2000" dirty="0" err="1" smtClean="0"/>
              <a:t>Mysql</a:t>
            </a:r>
            <a:r>
              <a:rPr lang="en-US" sz="2000" dirty="0" smtClean="0"/>
              <a:t> database or manage data contained within the databases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smtClean="0">
                <a:solidFill>
                  <a:srgbClr val="FF0000"/>
                </a:solidFill>
              </a:rPr>
              <a:t>Apache Server</a:t>
            </a:r>
            <a:endParaRPr lang="en-US" u="sng" dirty="0">
              <a:solidFill>
                <a:srgbClr val="FF0000"/>
              </a:solidFill>
            </a:endParaRPr>
          </a:p>
        </p:txBody>
      </p:sp>
      <p:sp>
        <p:nvSpPr>
          <p:cNvPr id="3" name="Content Placeholder 2"/>
          <p:cNvSpPr>
            <a:spLocks noGrp="1"/>
          </p:cNvSpPr>
          <p:nvPr>
            <p:ph sz="quarter" idx="1"/>
          </p:nvPr>
        </p:nvSpPr>
        <p:spPr/>
        <p:txBody>
          <a:bodyPr>
            <a:normAutofit lnSpcReduction="10000"/>
          </a:bodyPr>
          <a:lstStyle/>
          <a:p>
            <a:pPr lvl="0"/>
            <a:r>
              <a:rPr lang="en-US" sz="2000" dirty="0" smtClean="0"/>
              <a:t>It is an open source web server developed by apache </a:t>
            </a:r>
            <a:r>
              <a:rPr lang="en-US" sz="2000" dirty="0" smtClean="0"/>
              <a:t>group</a:t>
            </a:r>
          </a:p>
          <a:p>
            <a:pPr lvl="0"/>
            <a:endParaRPr lang="en-US" sz="2000" dirty="0" smtClean="0"/>
          </a:p>
          <a:p>
            <a:pPr lvl="0"/>
            <a:r>
              <a:rPr lang="en-US" sz="2000" dirty="0" smtClean="0"/>
              <a:t>Apache is the </a:t>
            </a:r>
            <a:r>
              <a:rPr lang="en-US" sz="2000" dirty="0" err="1" smtClean="0"/>
              <a:t>servlet</a:t>
            </a:r>
            <a:r>
              <a:rPr lang="en-US" sz="2000" dirty="0" smtClean="0"/>
              <a:t> container that is used in implementation for the java </a:t>
            </a:r>
            <a:r>
              <a:rPr lang="en-US" sz="2000" dirty="0" err="1" smtClean="0"/>
              <a:t>servlet</a:t>
            </a:r>
            <a:r>
              <a:rPr lang="en-US" sz="2000" dirty="0" smtClean="0"/>
              <a:t> and java server pages </a:t>
            </a:r>
            <a:r>
              <a:rPr lang="en-US" sz="2000" dirty="0" smtClean="0"/>
              <a:t>technologies</a:t>
            </a:r>
          </a:p>
          <a:p>
            <a:pPr lvl="0"/>
            <a:endParaRPr lang="en-US" sz="2000" dirty="0" smtClean="0"/>
          </a:p>
          <a:p>
            <a:pPr lvl="0"/>
            <a:r>
              <a:rPr lang="en-US" sz="2000" dirty="0" smtClean="0"/>
              <a:t>Web servers like Apache tomcat support only web </a:t>
            </a:r>
            <a:r>
              <a:rPr lang="en-US" sz="2000" dirty="0" smtClean="0"/>
              <a:t>components</a:t>
            </a:r>
          </a:p>
          <a:p>
            <a:pPr lvl="0"/>
            <a:endParaRPr lang="en-US" sz="2000" dirty="0" smtClean="0"/>
          </a:p>
          <a:p>
            <a:pPr lvl="0"/>
            <a:r>
              <a:rPr lang="en-US" sz="2000" dirty="0" smtClean="0"/>
              <a:t>To develop a web application with </a:t>
            </a:r>
            <a:r>
              <a:rPr lang="en-US" sz="2000" dirty="0" err="1" smtClean="0"/>
              <a:t>jsp</a:t>
            </a:r>
            <a:r>
              <a:rPr lang="en-US" sz="2000" dirty="0" smtClean="0"/>
              <a:t>/</a:t>
            </a:r>
            <a:r>
              <a:rPr lang="en-US" sz="2000" dirty="0" err="1" smtClean="0"/>
              <a:t>servlet</a:t>
            </a:r>
            <a:r>
              <a:rPr lang="en-US" sz="2000" dirty="0" smtClean="0"/>
              <a:t> installs any web server like </a:t>
            </a:r>
            <a:r>
              <a:rPr lang="en-US" sz="2000" dirty="0" err="1" smtClean="0"/>
              <a:t>JRun</a:t>
            </a:r>
            <a:r>
              <a:rPr lang="en-US" sz="2000" dirty="0" smtClean="0"/>
              <a:t>, Tomcat etc. to run your application</a:t>
            </a:r>
            <a:r>
              <a:rPr lang="en-US" sz="2000" dirty="0" smtClean="0"/>
              <a:t>.</a:t>
            </a:r>
          </a:p>
          <a:p>
            <a:pPr lvl="0"/>
            <a:endParaRPr lang="en-US" sz="2000" dirty="0" smtClean="0"/>
          </a:p>
          <a:p>
            <a:pPr lvl="0"/>
            <a:r>
              <a:rPr lang="en-US" sz="2000" dirty="0" smtClean="0"/>
              <a:t>The apache HTTP server is the world’s most used web server software</a:t>
            </a:r>
          </a:p>
          <a:p>
            <a:pPr lvl="0">
              <a:buNone/>
            </a:pPr>
            <a:endParaRPr lang="en-US" sz="2000" b="1" dirty="0" smtClean="0"/>
          </a:p>
          <a:p>
            <a:pPr>
              <a:buNone/>
            </a:pPr>
            <a:r>
              <a:rPr lang="en-US" sz="2000" dirty="0" smtClean="0"/>
              <a:t>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174</TotalTime>
  <Words>536</Words>
  <Application>Microsoft Office PowerPoint</Application>
  <PresentationFormat>On-screen Show (4:3)</PresentationFormat>
  <Paragraphs>92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Slide 1</vt:lpstr>
      <vt:lpstr>CONTENTS</vt:lpstr>
      <vt:lpstr>INTRODUCTION </vt:lpstr>
      <vt:lpstr>JSP(java server pages)</vt:lpstr>
      <vt:lpstr>Slide 5</vt:lpstr>
      <vt:lpstr>     Java</vt:lpstr>
      <vt:lpstr>Slide 7</vt:lpstr>
      <vt:lpstr> MySQL</vt:lpstr>
      <vt:lpstr>Apache Server</vt:lpstr>
      <vt:lpstr>Eclipse</vt:lpstr>
      <vt:lpstr>System Requirements </vt:lpstr>
      <vt:lpstr> Project Description</vt:lpstr>
      <vt:lpstr> ADVANTAGES</vt:lpstr>
      <vt:lpstr>SNAPSHOTS</vt:lpstr>
      <vt:lpstr>Slide 15</vt:lpstr>
      <vt:lpstr>Slide 16</vt:lpstr>
      <vt:lpstr>Slide 17</vt:lpstr>
      <vt:lpstr>Slide 18</vt:lpstr>
      <vt:lpstr>Slide 19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shubham</cp:lastModifiedBy>
  <cp:revision>57</cp:revision>
  <dcterms:created xsi:type="dcterms:W3CDTF">2015-12-16T12:26:14Z</dcterms:created>
  <dcterms:modified xsi:type="dcterms:W3CDTF">2015-12-16T16:57:22Z</dcterms:modified>
</cp:coreProperties>
</file>