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Helios" panose="020B0604020202020204" charset="0"/>
      <p:regular r:id="rId15"/>
    </p:embeddedFont>
    <p:embeddedFont>
      <p:font typeface="Helios Bold" panose="020B0604020202020204" charset="0"/>
      <p:regular r:id="rId16"/>
    </p:embeddedFont>
    <p:embeddedFont>
      <p:font typeface="Klein Bold"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9" d="100"/>
          <a:sy n="59" d="100"/>
        </p:scale>
        <p:origin x="173"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13.sv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13.svg"/></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13.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13.sv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466927" y="-4280359"/>
            <a:ext cx="10812392" cy="10812392"/>
          </a:xfrm>
          <a:custGeom>
            <a:avLst/>
            <a:gdLst/>
            <a:ahLst/>
            <a:cxnLst/>
            <a:rect l="l" t="t" r="r" b="b"/>
            <a:pathLst>
              <a:path w="10812392" h="10812392">
                <a:moveTo>
                  <a:pt x="0" y="0"/>
                </a:moveTo>
                <a:lnTo>
                  <a:pt x="10812393" y="0"/>
                </a:lnTo>
                <a:lnTo>
                  <a:pt x="10812393" y="10812392"/>
                </a:lnTo>
                <a:lnTo>
                  <a:pt x="0" y="108123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2">
              <a:alphaModFix amt="30000"/>
              <a:extLst>
                <a:ext uri="{96DAC541-7B7A-43D3-8B79-37D633B846F1}">
                  <asvg:svgBlip xmlns:asvg="http://schemas.microsoft.com/office/drawing/2016/SVG/main" r:embed="rId3"/>
                </a:ext>
              </a:extLst>
            </a:blip>
            <a:stretch>
              <a:fillRect/>
            </a:stretch>
          </a:blipFill>
        </p:spPr>
      </p:sp>
      <p:sp>
        <p:nvSpPr>
          <p:cNvPr id="4" name="Freeform 4"/>
          <p:cNvSpPr/>
          <p:nvPr/>
        </p:nvSpPr>
        <p:spPr>
          <a:xfrm>
            <a:off x="57078" y="7902203"/>
            <a:ext cx="5764383" cy="5764383"/>
          </a:xfrm>
          <a:custGeom>
            <a:avLst/>
            <a:gdLst/>
            <a:ahLst/>
            <a:cxnLst/>
            <a:rect l="l" t="t" r="r" b="b"/>
            <a:pathLst>
              <a:path w="5764383" h="5764383">
                <a:moveTo>
                  <a:pt x="0" y="0"/>
                </a:moveTo>
                <a:lnTo>
                  <a:pt x="5764383" y="0"/>
                </a:lnTo>
                <a:lnTo>
                  <a:pt x="5764383" y="5764382"/>
                </a:lnTo>
                <a:lnTo>
                  <a:pt x="0" y="5764382"/>
                </a:lnTo>
                <a:lnTo>
                  <a:pt x="0" y="0"/>
                </a:lnTo>
                <a:close/>
              </a:path>
            </a:pathLst>
          </a:custGeom>
          <a:blipFill>
            <a:blip r:embed="rId2">
              <a:alphaModFix amt="80000"/>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7455438" y="4265786"/>
            <a:ext cx="10205830" cy="2541964"/>
            <a:chOff x="0" y="0"/>
            <a:chExt cx="13607774" cy="3389285"/>
          </a:xfrm>
        </p:grpSpPr>
        <p:sp>
          <p:nvSpPr>
            <p:cNvPr id="6" name="TextBox 6"/>
            <p:cNvSpPr txBox="1"/>
            <p:nvPr/>
          </p:nvSpPr>
          <p:spPr>
            <a:xfrm>
              <a:off x="0" y="0"/>
              <a:ext cx="13607774" cy="2425700"/>
            </a:xfrm>
            <a:prstGeom prst="rect">
              <a:avLst/>
            </a:prstGeom>
          </p:spPr>
          <p:txBody>
            <a:bodyPr lIns="0" tIns="0" rIns="0" bIns="0" rtlCol="0" anchor="t">
              <a:spAutoFit/>
            </a:bodyPr>
            <a:lstStyle/>
            <a:p>
              <a:pPr algn="l">
                <a:lnSpc>
                  <a:spcPts val="14399"/>
                </a:lnSpc>
              </a:pPr>
              <a:r>
                <a:rPr lang="en-US" sz="11999">
                  <a:solidFill>
                    <a:srgbClr val="2A2E3A"/>
                  </a:solidFill>
                  <a:latin typeface="Klein Bold"/>
                  <a:ea typeface="Klein Bold"/>
                  <a:cs typeface="Klein Bold"/>
                  <a:sym typeface="Klein Bold"/>
                </a:rPr>
                <a:t>Invoice2Go</a:t>
              </a:r>
            </a:p>
          </p:txBody>
        </p:sp>
        <p:sp>
          <p:nvSpPr>
            <p:cNvPr id="7" name="TextBox 7"/>
            <p:cNvSpPr txBox="1"/>
            <p:nvPr/>
          </p:nvSpPr>
          <p:spPr>
            <a:xfrm>
              <a:off x="0" y="2681683"/>
              <a:ext cx="13203547" cy="707602"/>
            </a:xfrm>
            <a:prstGeom prst="rect">
              <a:avLst/>
            </a:prstGeom>
          </p:spPr>
          <p:txBody>
            <a:bodyPr lIns="0" tIns="0" rIns="0" bIns="0" rtlCol="0" anchor="t">
              <a:spAutoFit/>
            </a:bodyPr>
            <a:lstStyle/>
            <a:p>
              <a:pPr algn="l">
                <a:lnSpc>
                  <a:spcPts val="4479"/>
                </a:lnSpc>
              </a:pPr>
              <a:r>
                <a:rPr lang="en-US" sz="3199">
                  <a:solidFill>
                    <a:srgbClr val="2A2E3A"/>
                  </a:solidFill>
                  <a:latin typeface="Helios"/>
                  <a:ea typeface="Helios"/>
                  <a:cs typeface="Helios"/>
                  <a:sym typeface="Helios"/>
                </a:rPr>
                <a:t>                 Invoice and Billing Platform</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90241" y="2622352"/>
            <a:ext cx="1650219" cy="1650219"/>
          </a:xfrm>
          <a:custGeom>
            <a:avLst/>
            <a:gdLst/>
            <a:ahLst/>
            <a:cxnLst/>
            <a:rect l="l" t="t" r="r" b="b"/>
            <a:pathLst>
              <a:path w="1650219" h="1650219">
                <a:moveTo>
                  <a:pt x="0" y="0"/>
                </a:moveTo>
                <a:lnTo>
                  <a:pt x="1650219" y="0"/>
                </a:lnTo>
                <a:lnTo>
                  <a:pt x="1650219" y="1650219"/>
                </a:lnTo>
                <a:lnTo>
                  <a:pt x="0" y="1650219"/>
                </a:lnTo>
                <a:lnTo>
                  <a:pt x="0" y="0"/>
                </a:lnTo>
                <a:close/>
              </a:path>
            </a:pathLst>
          </a:custGeom>
          <a:blipFill>
            <a:blip r:embed="rId2">
              <a:alphaModFix amt="44999"/>
              <a:extLst>
                <a:ext uri="{96DAC541-7B7A-43D3-8B79-37D633B846F1}">
                  <asvg:svgBlip xmlns:asvg="http://schemas.microsoft.com/office/drawing/2016/SVG/main" r:embed="rId3"/>
                </a:ext>
              </a:extLst>
            </a:blip>
            <a:stretch>
              <a:fillRect/>
            </a:stretch>
          </a:blipFill>
        </p:spPr>
      </p:sp>
      <p:sp>
        <p:nvSpPr>
          <p:cNvPr id="3" name="Freeform 3"/>
          <p:cNvSpPr/>
          <p:nvPr/>
        </p:nvSpPr>
        <p:spPr>
          <a:xfrm>
            <a:off x="679413" y="2810325"/>
            <a:ext cx="1308477" cy="1308477"/>
          </a:xfrm>
          <a:custGeom>
            <a:avLst/>
            <a:gdLst/>
            <a:ahLst/>
            <a:cxnLst/>
            <a:rect l="l" t="t" r="r" b="b"/>
            <a:pathLst>
              <a:path w="1308477" h="1308477">
                <a:moveTo>
                  <a:pt x="0" y="0"/>
                </a:moveTo>
                <a:lnTo>
                  <a:pt x="1308477" y="0"/>
                </a:lnTo>
                <a:lnTo>
                  <a:pt x="1308477" y="1308477"/>
                </a:lnTo>
                <a:lnTo>
                  <a:pt x="0" y="130847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2356804" y="2722280"/>
            <a:ext cx="9803808" cy="409575"/>
          </a:xfrm>
          <a:prstGeom prst="rect">
            <a:avLst/>
          </a:prstGeom>
        </p:spPr>
        <p:txBody>
          <a:bodyPr lIns="0" tIns="0" rIns="0" bIns="0" rtlCol="0" anchor="t">
            <a:spAutoFit/>
          </a:bodyPr>
          <a:lstStyle/>
          <a:p>
            <a:pPr marL="0" lvl="0" indent="0" algn="l">
              <a:lnSpc>
                <a:spcPts val="3120"/>
              </a:lnSpc>
              <a:spcBef>
                <a:spcPct val="0"/>
              </a:spcBef>
            </a:pPr>
            <a:r>
              <a:rPr lang="en-US" sz="2600">
                <a:solidFill>
                  <a:srgbClr val="2A2E3A"/>
                </a:solidFill>
                <a:latin typeface="Klein Bold"/>
                <a:ea typeface="Klein Bold"/>
                <a:cs typeface="Klein Bold"/>
                <a:sym typeface="Klein Bold"/>
              </a:rPr>
              <a:t>Technical Maturity</a:t>
            </a:r>
          </a:p>
        </p:txBody>
      </p:sp>
      <p:sp>
        <p:nvSpPr>
          <p:cNvPr id="5" name="Freeform 5"/>
          <p:cNvSpPr/>
          <p:nvPr/>
        </p:nvSpPr>
        <p:spPr>
          <a:xfrm>
            <a:off x="472559" y="4463071"/>
            <a:ext cx="1650219" cy="1650219"/>
          </a:xfrm>
          <a:custGeom>
            <a:avLst/>
            <a:gdLst/>
            <a:ahLst/>
            <a:cxnLst/>
            <a:rect l="l" t="t" r="r" b="b"/>
            <a:pathLst>
              <a:path w="1650219" h="1650219">
                <a:moveTo>
                  <a:pt x="0" y="0"/>
                </a:moveTo>
                <a:lnTo>
                  <a:pt x="1650219" y="0"/>
                </a:lnTo>
                <a:lnTo>
                  <a:pt x="1650219" y="1650218"/>
                </a:lnTo>
                <a:lnTo>
                  <a:pt x="0" y="1650218"/>
                </a:lnTo>
                <a:lnTo>
                  <a:pt x="0" y="0"/>
                </a:lnTo>
                <a:close/>
              </a:path>
            </a:pathLst>
          </a:custGeom>
          <a:blipFill>
            <a:blip r:embed="rId6">
              <a:alphaModFix amt="44999"/>
              <a:extLst>
                <a:ext uri="{96DAC541-7B7A-43D3-8B79-37D633B846F1}">
                  <asvg:svgBlip xmlns:asvg="http://schemas.microsoft.com/office/drawing/2016/SVG/main" r:embed="rId7"/>
                </a:ext>
              </a:extLst>
            </a:blip>
            <a:stretch>
              <a:fillRect/>
            </a:stretch>
          </a:blipFill>
        </p:spPr>
      </p:sp>
      <p:sp>
        <p:nvSpPr>
          <p:cNvPr id="6" name="Freeform 6"/>
          <p:cNvSpPr/>
          <p:nvPr/>
        </p:nvSpPr>
        <p:spPr>
          <a:xfrm>
            <a:off x="10733254" y="7543282"/>
            <a:ext cx="442544" cy="627318"/>
          </a:xfrm>
          <a:custGeom>
            <a:avLst/>
            <a:gdLst/>
            <a:ahLst/>
            <a:cxnLst/>
            <a:rect l="l" t="t" r="r" b="b"/>
            <a:pathLst>
              <a:path w="442544" h="627318">
                <a:moveTo>
                  <a:pt x="0" y="0"/>
                </a:moveTo>
                <a:lnTo>
                  <a:pt x="442544" y="0"/>
                </a:lnTo>
                <a:lnTo>
                  <a:pt x="442544" y="627318"/>
                </a:lnTo>
                <a:lnTo>
                  <a:pt x="0" y="62731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a:off x="1135342" y="3150905"/>
            <a:ext cx="442544" cy="627318"/>
          </a:xfrm>
          <a:custGeom>
            <a:avLst/>
            <a:gdLst/>
            <a:ahLst/>
            <a:cxnLst/>
            <a:rect l="l" t="t" r="r" b="b"/>
            <a:pathLst>
              <a:path w="442544" h="627318">
                <a:moveTo>
                  <a:pt x="0" y="0"/>
                </a:moveTo>
                <a:lnTo>
                  <a:pt x="442544" y="0"/>
                </a:lnTo>
                <a:lnTo>
                  <a:pt x="442544" y="627318"/>
                </a:lnTo>
                <a:lnTo>
                  <a:pt x="0" y="62731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a:off x="490241" y="6275510"/>
            <a:ext cx="1632537" cy="1632537"/>
          </a:xfrm>
          <a:custGeom>
            <a:avLst/>
            <a:gdLst/>
            <a:ahLst/>
            <a:cxnLst/>
            <a:rect l="l" t="t" r="r" b="b"/>
            <a:pathLst>
              <a:path w="1632537" h="1632537">
                <a:moveTo>
                  <a:pt x="0" y="0"/>
                </a:moveTo>
                <a:lnTo>
                  <a:pt x="1632537" y="0"/>
                </a:lnTo>
                <a:lnTo>
                  <a:pt x="1632537" y="1632537"/>
                </a:lnTo>
                <a:lnTo>
                  <a:pt x="0" y="1632537"/>
                </a:lnTo>
                <a:lnTo>
                  <a:pt x="0" y="0"/>
                </a:lnTo>
                <a:close/>
              </a:path>
            </a:pathLst>
          </a:custGeom>
          <a:blipFill>
            <a:blip r:embed="rId6">
              <a:alphaModFix amt="44999"/>
              <a:extLst>
                <a:ext uri="{96DAC541-7B7A-43D3-8B79-37D633B846F1}">
                  <asvg:svgBlip xmlns:asvg="http://schemas.microsoft.com/office/drawing/2016/SVG/main" r:embed="rId7"/>
                </a:ext>
              </a:extLst>
            </a:blip>
            <a:stretch>
              <a:fillRect/>
            </a:stretch>
          </a:blipFill>
        </p:spPr>
      </p:sp>
      <p:sp>
        <p:nvSpPr>
          <p:cNvPr id="9" name="Freeform 9"/>
          <p:cNvSpPr/>
          <p:nvPr/>
        </p:nvSpPr>
        <p:spPr>
          <a:xfrm>
            <a:off x="661112" y="4633941"/>
            <a:ext cx="1308477" cy="1308477"/>
          </a:xfrm>
          <a:custGeom>
            <a:avLst/>
            <a:gdLst/>
            <a:ahLst/>
            <a:cxnLst/>
            <a:rect l="l" t="t" r="r" b="b"/>
            <a:pathLst>
              <a:path w="1308477" h="1308477">
                <a:moveTo>
                  <a:pt x="0" y="0"/>
                </a:moveTo>
                <a:lnTo>
                  <a:pt x="1308477" y="0"/>
                </a:lnTo>
                <a:lnTo>
                  <a:pt x="1308477" y="1308477"/>
                </a:lnTo>
                <a:lnTo>
                  <a:pt x="0" y="130847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679413" y="6437540"/>
            <a:ext cx="1308477" cy="1308477"/>
          </a:xfrm>
          <a:custGeom>
            <a:avLst/>
            <a:gdLst/>
            <a:ahLst/>
            <a:cxnLst/>
            <a:rect l="l" t="t" r="r" b="b"/>
            <a:pathLst>
              <a:path w="1308477" h="1308477">
                <a:moveTo>
                  <a:pt x="0" y="0"/>
                </a:moveTo>
                <a:lnTo>
                  <a:pt x="1308477" y="0"/>
                </a:lnTo>
                <a:lnTo>
                  <a:pt x="1308477" y="1308477"/>
                </a:lnTo>
                <a:lnTo>
                  <a:pt x="0" y="130847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094078" y="4974521"/>
            <a:ext cx="442544" cy="627318"/>
          </a:xfrm>
          <a:custGeom>
            <a:avLst/>
            <a:gdLst/>
            <a:ahLst/>
            <a:cxnLst/>
            <a:rect l="l" t="t" r="r" b="b"/>
            <a:pathLst>
              <a:path w="442544" h="627318">
                <a:moveTo>
                  <a:pt x="0" y="0"/>
                </a:moveTo>
                <a:lnTo>
                  <a:pt x="442544" y="0"/>
                </a:lnTo>
                <a:lnTo>
                  <a:pt x="442544" y="627318"/>
                </a:lnTo>
                <a:lnTo>
                  <a:pt x="0" y="62731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Freeform 12"/>
          <p:cNvSpPr/>
          <p:nvPr/>
        </p:nvSpPr>
        <p:spPr>
          <a:xfrm>
            <a:off x="9790300" y="7229623"/>
            <a:ext cx="442544" cy="627318"/>
          </a:xfrm>
          <a:custGeom>
            <a:avLst/>
            <a:gdLst/>
            <a:ahLst/>
            <a:cxnLst/>
            <a:rect l="l" t="t" r="r" b="b"/>
            <a:pathLst>
              <a:path w="442544" h="627318">
                <a:moveTo>
                  <a:pt x="0" y="0"/>
                </a:moveTo>
                <a:lnTo>
                  <a:pt x="442544" y="0"/>
                </a:lnTo>
                <a:lnTo>
                  <a:pt x="442544" y="627318"/>
                </a:lnTo>
                <a:lnTo>
                  <a:pt x="0" y="62731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3" name="Freeform 13"/>
          <p:cNvSpPr/>
          <p:nvPr/>
        </p:nvSpPr>
        <p:spPr>
          <a:xfrm>
            <a:off x="1094078" y="6799089"/>
            <a:ext cx="442544" cy="627318"/>
          </a:xfrm>
          <a:custGeom>
            <a:avLst/>
            <a:gdLst/>
            <a:ahLst/>
            <a:cxnLst/>
            <a:rect l="l" t="t" r="r" b="b"/>
            <a:pathLst>
              <a:path w="442544" h="627318">
                <a:moveTo>
                  <a:pt x="0" y="0"/>
                </a:moveTo>
                <a:lnTo>
                  <a:pt x="442544" y="0"/>
                </a:lnTo>
                <a:lnTo>
                  <a:pt x="442544" y="627318"/>
                </a:lnTo>
                <a:lnTo>
                  <a:pt x="0" y="62731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TextBox 14"/>
          <p:cNvSpPr txBox="1"/>
          <p:nvPr/>
        </p:nvSpPr>
        <p:spPr>
          <a:xfrm>
            <a:off x="2356804" y="4614891"/>
            <a:ext cx="6787196" cy="409575"/>
          </a:xfrm>
          <a:prstGeom prst="rect">
            <a:avLst/>
          </a:prstGeom>
        </p:spPr>
        <p:txBody>
          <a:bodyPr lIns="0" tIns="0" rIns="0" bIns="0" rtlCol="0" anchor="t">
            <a:spAutoFit/>
          </a:bodyPr>
          <a:lstStyle/>
          <a:p>
            <a:pPr marL="0" lvl="0" indent="0" algn="l">
              <a:lnSpc>
                <a:spcPts val="3120"/>
              </a:lnSpc>
              <a:spcBef>
                <a:spcPct val="0"/>
              </a:spcBef>
            </a:pPr>
            <a:r>
              <a:rPr lang="en-US" sz="2600">
                <a:solidFill>
                  <a:srgbClr val="2A2E3A"/>
                </a:solidFill>
                <a:latin typeface="Klein Bold"/>
                <a:ea typeface="Klein Bold"/>
                <a:cs typeface="Klein Bold"/>
                <a:sym typeface="Klein Bold"/>
              </a:rPr>
              <a:t>Resource Availability</a:t>
            </a:r>
          </a:p>
        </p:txBody>
      </p:sp>
      <p:sp>
        <p:nvSpPr>
          <p:cNvPr id="15" name="TextBox 15"/>
          <p:cNvSpPr txBox="1"/>
          <p:nvPr/>
        </p:nvSpPr>
        <p:spPr>
          <a:xfrm>
            <a:off x="2356804" y="6751464"/>
            <a:ext cx="14224407" cy="754593"/>
          </a:xfrm>
          <a:prstGeom prst="rect">
            <a:avLst/>
          </a:prstGeom>
        </p:spPr>
        <p:txBody>
          <a:bodyPr lIns="0" tIns="0" rIns="0" bIns="0" rtlCol="0" anchor="t">
            <a:spAutoFit/>
          </a:bodyPr>
          <a:lstStyle/>
          <a:p>
            <a:pPr marL="0" lvl="0" indent="0" algn="l">
              <a:lnSpc>
                <a:spcPts val="3033"/>
              </a:lnSpc>
              <a:spcBef>
                <a:spcPct val="0"/>
              </a:spcBef>
            </a:pPr>
            <a:r>
              <a:rPr lang="en-US" sz="2166">
                <a:solidFill>
                  <a:srgbClr val="2A2E3A"/>
                </a:solidFill>
                <a:latin typeface="Helios"/>
                <a:ea typeface="Helios"/>
                <a:cs typeface="Helios"/>
                <a:sym typeface="Helios"/>
              </a:rPr>
              <a:t>React Native allows for a single codebase across both iOS and Android, reducing development time and cost compared to maintaining separate native applications.</a:t>
            </a:r>
          </a:p>
        </p:txBody>
      </p:sp>
      <p:sp>
        <p:nvSpPr>
          <p:cNvPr id="16" name="TextBox 16"/>
          <p:cNvSpPr txBox="1"/>
          <p:nvPr/>
        </p:nvSpPr>
        <p:spPr>
          <a:xfrm>
            <a:off x="2356804" y="5031671"/>
            <a:ext cx="14112190" cy="754593"/>
          </a:xfrm>
          <a:prstGeom prst="rect">
            <a:avLst/>
          </a:prstGeom>
        </p:spPr>
        <p:txBody>
          <a:bodyPr lIns="0" tIns="0" rIns="0" bIns="0" rtlCol="0" anchor="t">
            <a:spAutoFit/>
          </a:bodyPr>
          <a:lstStyle/>
          <a:p>
            <a:pPr marL="0" lvl="0" indent="0" algn="l">
              <a:lnSpc>
                <a:spcPts val="3033"/>
              </a:lnSpc>
              <a:spcBef>
                <a:spcPct val="0"/>
              </a:spcBef>
            </a:pPr>
            <a:r>
              <a:rPr lang="en-US" sz="2166">
                <a:solidFill>
                  <a:srgbClr val="2A2E3A"/>
                </a:solidFill>
                <a:latin typeface="Helios"/>
                <a:ea typeface="Helios"/>
                <a:cs typeface="Helios"/>
                <a:sym typeface="Helios"/>
              </a:rPr>
              <a:t>Existing development resources familiar with JavaScript and React can transition to React Native with minimal upskilling, making the project highly feasible.</a:t>
            </a:r>
          </a:p>
        </p:txBody>
      </p:sp>
      <p:sp>
        <p:nvSpPr>
          <p:cNvPr id="17" name="TextBox 17"/>
          <p:cNvSpPr txBox="1"/>
          <p:nvPr/>
        </p:nvSpPr>
        <p:spPr>
          <a:xfrm>
            <a:off x="2356804" y="6362772"/>
            <a:ext cx="6787196" cy="409575"/>
          </a:xfrm>
          <a:prstGeom prst="rect">
            <a:avLst/>
          </a:prstGeom>
        </p:spPr>
        <p:txBody>
          <a:bodyPr lIns="0" tIns="0" rIns="0" bIns="0" rtlCol="0" anchor="t">
            <a:spAutoFit/>
          </a:bodyPr>
          <a:lstStyle/>
          <a:p>
            <a:pPr marL="0" lvl="0" indent="0" algn="l">
              <a:lnSpc>
                <a:spcPts val="3120"/>
              </a:lnSpc>
              <a:spcBef>
                <a:spcPct val="0"/>
              </a:spcBef>
            </a:pPr>
            <a:r>
              <a:rPr lang="en-US" sz="2600">
                <a:solidFill>
                  <a:srgbClr val="2A2E3A"/>
                </a:solidFill>
                <a:latin typeface="Klein Bold"/>
                <a:ea typeface="Klein Bold"/>
                <a:cs typeface="Klein Bold"/>
                <a:sym typeface="Klein Bold"/>
              </a:rPr>
              <a:t>Cost Efficiency</a:t>
            </a:r>
          </a:p>
        </p:txBody>
      </p:sp>
      <p:sp>
        <p:nvSpPr>
          <p:cNvPr id="18" name="TextBox 18"/>
          <p:cNvSpPr txBox="1"/>
          <p:nvPr/>
        </p:nvSpPr>
        <p:spPr>
          <a:xfrm>
            <a:off x="2356804" y="3103280"/>
            <a:ext cx="14224407" cy="737235"/>
          </a:xfrm>
          <a:prstGeom prst="rect">
            <a:avLst/>
          </a:prstGeom>
        </p:spPr>
        <p:txBody>
          <a:bodyPr lIns="0" tIns="0" rIns="0" bIns="0" rtlCol="0" anchor="t">
            <a:spAutoFit/>
          </a:bodyPr>
          <a:lstStyle/>
          <a:p>
            <a:pPr algn="l">
              <a:lnSpc>
                <a:spcPts val="2940"/>
              </a:lnSpc>
              <a:spcBef>
                <a:spcPct val="0"/>
              </a:spcBef>
            </a:pPr>
            <a:r>
              <a:rPr lang="en-US" sz="2100">
                <a:solidFill>
                  <a:srgbClr val="2A2E3A"/>
                </a:solidFill>
                <a:latin typeface="Helios"/>
                <a:ea typeface="Helios"/>
                <a:cs typeface="Helios"/>
                <a:sym typeface="Helios"/>
              </a:rPr>
              <a:t>React Native is a mature and widely adopted framework with a vast ecosystem of libraries and tools, ensuring that all necessary features can be efficiently ported and maintained.</a:t>
            </a:r>
          </a:p>
        </p:txBody>
      </p:sp>
      <p:sp>
        <p:nvSpPr>
          <p:cNvPr id="19" name="TextBox 19"/>
          <p:cNvSpPr txBox="1"/>
          <p:nvPr/>
        </p:nvSpPr>
        <p:spPr>
          <a:xfrm>
            <a:off x="-263911" y="372170"/>
            <a:ext cx="19666225" cy="1305205"/>
          </a:xfrm>
          <a:prstGeom prst="rect">
            <a:avLst/>
          </a:prstGeom>
        </p:spPr>
        <p:txBody>
          <a:bodyPr lIns="0" tIns="0" rIns="0" bIns="0" rtlCol="0" anchor="t">
            <a:spAutoFit/>
          </a:bodyPr>
          <a:lstStyle/>
          <a:p>
            <a:pPr algn="l">
              <a:lnSpc>
                <a:spcPts val="10433"/>
              </a:lnSpc>
            </a:pPr>
            <a:r>
              <a:rPr lang="en-US" sz="8025">
                <a:solidFill>
                  <a:srgbClr val="2A2E3A"/>
                </a:solidFill>
                <a:latin typeface="Klein Bold"/>
                <a:ea typeface="Klein Bold"/>
                <a:cs typeface="Klein Bold"/>
                <a:sym typeface="Klein Bold"/>
              </a:rPr>
              <a:t>                      FEASIBILITY</a:t>
            </a:r>
          </a:p>
        </p:txBody>
      </p:sp>
      <p:sp>
        <p:nvSpPr>
          <p:cNvPr id="20" name="Freeform 20"/>
          <p:cNvSpPr/>
          <p:nvPr/>
        </p:nvSpPr>
        <p:spPr>
          <a:xfrm>
            <a:off x="472559" y="8098547"/>
            <a:ext cx="1650219" cy="1650219"/>
          </a:xfrm>
          <a:custGeom>
            <a:avLst/>
            <a:gdLst/>
            <a:ahLst/>
            <a:cxnLst/>
            <a:rect l="l" t="t" r="r" b="b"/>
            <a:pathLst>
              <a:path w="1650219" h="1650219">
                <a:moveTo>
                  <a:pt x="0" y="0"/>
                </a:moveTo>
                <a:lnTo>
                  <a:pt x="1650219" y="0"/>
                </a:lnTo>
                <a:lnTo>
                  <a:pt x="1650219" y="1650219"/>
                </a:lnTo>
                <a:lnTo>
                  <a:pt x="0" y="1650219"/>
                </a:lnTo>
                <a:lnTo>
                  <a:pt x="0" y="0"/>
                </a:lnTo>
                <a:close/>
              </a:path>
            </a:pathLst>
          </a:custGeom>
          <a:blipFill>
            <a:blip r:embed="rId6">
              <a:alphaModFix amt="44999"/>
              <a:extLst>
                <a:ext uri="{96DAC541-7B7A-43D3-8B79-37D633B846F1}">
                  <asvg:svgBlip xmlns:asvg="http://schemas.microsoft.com/office/drawing/2016/SVG/main" r:embed="rId7"/>
                </a:ext>
              </a:extLst>
            </a:blip>
            <a:stretch>
              <a:fillRect/>
            </a:stretch>
          </a:blipFill>
        </p:spPr>
      </p:sp>
      <p:sp>
        <p:nvSpPr>
          <p:cNvPr id="21" name="Freeform 21"/>
          <p:cNvSpPr/>
          <p:nvPr/>
        </p:nvSpPr>
        <p:spPr>
          <a:xfrm>
            <a:off x="652271" y="8269997"/>
            <a:ext cx="1308477" cy="1308477"/>
          </a:xfrm>
          <a:custGeom>
            <a:avLst/>
            <a:gdLst/>
            <a:ahLst/>
            <a:cxnLst/>
            <a:rect l="l" t="t" r="r" b="b"/>
            <a:pathLst>
              <a:path w="1308477" h="1308477">
                <a:moveTo>
                  <a:pt x="0" y="0"/>
                </a:moveTo>
                <a:lnTo>
                  <a:pt x="1308477" y="0"/>
                </a:lnTo>
                <a:lnTo>
                  <a:pt x="1308477" y="1308477"/>
                </a:lnTo>
                <a:lnTo>
                  <a:pt x="0" y="130847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2" name="Freeform 22"/>
          <p:cNvSpPr/>
          <p:nvPr/>
        </p:nvSpPr>
        <p:spPr>
          <a:xfrm>
            <a:off x="1076396" y="8514418"/>
            <a:ext cx="442544" cy="627318"/>
          </a:xfrm>
          <a:custGeom>
            <a:avLst/>
            <a:gdLst/>
            <a:ahLst/>
            <a:cxnLst/>
            <a:rect l="l" t="t" r="r" b="b"/>
            <a:pathLst>
              <a:path w="442544" h="627318">
                <a:moveTo>
                  <a:pt x="0" y="0"/>
                </a:moveTo>
                <a:lnTo>
                  <a:pt x="442545" y="0"/>
                </a:lnTo>
                <a:lnTo>
                  <a:pt x="442545" y="627317"/>
                </a:lnTo>
                <a:lnTo>
                  <a:pt x="0" y="62731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3" name="TextBox 23"/>
          <p:cNvSpPr txBox="1"/>
          <p:nvPr/>
        </p:nvSpPr>
        <p:spPr>
          <a:xfrm>
            <a:off x="2356804" y="8250947"/>
            <a:ext cx="6787196" cy="409575"/>
          </a:xfrm>
          <a:prstGeom prst="rect">
            <a:avLst/>
          </a:prstGeom>
        </p:spPr>
        <p:txBody>
          <a:bodyPr lIns="0" tIns="0" rIns="0" bIns="0" rtlCol="0" anchor="t">
            <a:spAutoFit/>
          </a:bodyPr>
          <a:lstStyle/>
          <a:p>
            <a:pPr marL="0" lvl="0" indent="0" algn="l">
              <a:lnSpc>
                <a:spcPts val="3120"/>
              </a:lnSpc>
              <a:spcBef>
                <a:spcPct val="0"/>
              </a:spcBef>
            </a:pPr>
            <a:r>
              <a:rPr lang="en-US" sz="2600">
                <a:solidFill>
                  <a:srgbClr val="2A2E3A"/>
                </a:solidFill>
                <a:latin typeface="Klein Bold"/>
                <a:ea typeface="Klein Bold"/>
                <a:cs typeface="Klein Bold"/>
                <a:sym typeface="Klein Bold"/>
              </a:rPr>
              <a:t>Modular Codebase</a:t>
            </a:r>
          </a:p>
        </p:txBody>
      </p:sp>
      <p:sp>
        <p:nvSpPr>
          <p:cNvPr id="24" name="TextBox 24"/>
          <p:cNvSpPr txBox="1"/>
          <p:nvPr/>
        </p:nvSpPr>
        <p:spPr>
          <a:xfrm>
            <a:off x="2356804" y="8627322"/>
            <a:ext cx="14224407" cy="754593"/>
          </a:xfrm>
          <a:prstGeom prst="rect">
            <a:avLst/>
          </a:prstGeom>
        </p:spPr>
        <p:txBody>
          <a:bodyPr lIns="0" tIns="0" rIns="0" bIns="0" rtlCol="0" anchor="t">
            <a:spAutoFit/>
          </a:bodyPr>
          <a:lstStyle/>
          <a:p>
            <a:pPr marL="0" lvl="0" indent="0" algn="l">
              <a:lnSpc>
                <a:spcPts val="3033"/>
              </a:lnSpc>
              <a:spcBef>
                <a:spcPct val="0"/>
              </a:spcBef>
            </a:pPr>
            <a:r>
              <a:rPr lang="en-US" sz="2166">
                <a:solidFill>
                  <a:srgbClr val="2A2E3A"/>
                </a:solidFill>
                <a:latin typeface="Helios"/>
                <a:ea typeface="Helios"/>
                <a:cs typeface="Helios"/>
                <a:sym typeface="Helios"/>
              </a:rPr>
              <a:t>React Native's component-based architecture aligns well with the modular design of the existing platform, making the transition smoother.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90241" y="2622352"/>
            <a:ext cx="1650219" cy="1650219"/>
          </a:xfrm>
          <a:custGeom>
            <a:avLst/>
            <a:gdLst/>
            <a:ahLst/>
            <a:cxnLst/>
            <a:rect l="l" t="t" r="r" b="b"/>
            <a:pathLst>
              <a:path w="1650219" h="1650219">
                <a:moveTo>
                  <a:pt x="0" y="0"/>
                </a:moveTo>
                <a:lnTo>
                  <a:pt x="1650219" y="0"/>
                </a:lnTo>
                <a:lnTo>
                  <a:pt x="1650219" y="1650219"/>
                </a:lnTo>
                <a:lnTo>
                  <a:pt x="0" y="1650219"/>
                </a:lnTo>
                <a:lnTo>
                  <a:pt x="0" y="0"/>
                </a:lnTo>
                <a:close/>
              </a:path>
            </a:pathLst>
          </a:custGeom>
          <a:blipFill>
            <a:blip r:embed="rId2">
              <a:alphaModFix amt="44999"/>
              <a:extLst>
                <a:ext uri="{96DAC541-7B7A-43D3-8B79-37D633B846F1}">
                  <asvg:svgBlip xmlns:asvg="http://schemas.microsoft.com/office/drawing/2016/SVG/main" r:embed="rId3"/>
                </a:ext>
              </a:extLst>
            </a:blip>
            <a:stretch>
              <a:fillRect/>
            </a:stretch>
          </a:blipFill>
        </p:spPr>
      </p:sp>
      <p:sp>
        <p:nvSpPr>
          <p:cNvPr id="3" name="Freeform 3"/>
          <p:cNvSpPr/>
          <p:nvPr/>
        </p:nvSpPr>
        <p:spPr>
          <a:xfrm>
            <a:off x="679413" y="2810325"/>
            <a:ext cx="1308477" cy="1308477"/>
          </a:xfrm>
          <a:custGeom>
            <a:avLst/>
            <a:gdLst/>
            <a:ahLst/>
            <a:cxnLst/>
            <a:rect l="l" t="t" r="r" b="b"/>
            <a:pathLst>
              <a:path w="1308477" h="1308477">
                <a:moveTo>
                  <a:pt x="0" y="0"/>
                </a:moveTo>
                <a:lnTo>
                  <a:pt x="1308477" y="0"/>
                </a:lnTo>
                <a:lnTo>
                  <a:pt x="1308477" y="1308477"/>
                </a:lnTo>
                <a:lnTo>
                  <a:pt x="0" y="130847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2356804" y="2731805"/>
            <a:ext cx="9803808" cy="409575"/>
          </a:xfrm>
          <a:prstGeom prst="rect">
            <a:avLst/>
          </a:prstGeom>
        </p:spPr>
        <p:txBody>
          <a:bodyPr lIns="0" tIns="0" rIns="0" bIns="0" rtlCol="0" anchor="t">
            <a:spAutoFit/>
          </a:bodyPr>
          <a:lstStyle/>
          <a:p>
            <a:pPr marL="0" lvl="0" indent="0" algn="l">
              <a:lnSpc>
                <a:spcPts val="3120"/>
              </a:lnSpc>
              <a:spcBef>
                <a:spcPct val="0"/>
              </a:spcBef>
            </a:pPr>
            <a:r>
              <a:rPr lang="en-US" sz="2600">
                <a:solidFill>
                  <a:srgbClr val="2A2E3A"/>
                </a:solidFill>
                <a:latin typeface="Klein Bold"/>
                <a:ea typeface="Klein Bold"/>
                <a:cs typeface="Klein Bold"/>
                <a:sym typeface="Klein Bold"/>
              </a:rPr>
              <a:t>Enhanced User Experience</a:t>
            </a:r>
          </a:p>
        </p:txBody>
      </p:sp>
      <p:sp>
        <p:nvSpPr>
          <p:cNvPr id="5" name="Freeform 5"/>
          <p:cNvSpPr/>
          <p:nvPr/>
        </p:nvSpPr>
        <p:spPr>
          <a:xfrm>
            <a:off x="472559" y="4463071"/>
            <a:ext cx="1650219" cy="1650219"/>
          </a:xfrm>
          <a:custGeom>
            <a:avLst/>
            <a:gdLst/>
            <a:ahLst/>
            <a:cxnLst/>
            <a:rect l="l" t="t" r="r" b="b"/>
            <a:pathLst>
              <a:path w="1650219" h="1650219">
                <a:moveTo>
                  <a:pt x="0" y="0"/>
                </a:moveTo>
                <a:lnTo>
                  <a:pt x="1650219" y="0"/>
                </a:lnTo>
                <a:lnTo>
                  <a:pt x="1650219" y="1650218"/>
                </a:lnTo>
                <a:lnTo>
                  <a:pt x="0" y="1650218"/>
                </a:lnTo>
                <a:lnTo>
                  <a:pt x="0" y="0"/>
                </a:lnTo>
                <a:close/>
              </a:path>
            </a:pathLst>
          </a:custGeom>
          <a:blipFill>
            <a:blip r:embed="rId6">
              <a:alphaModFix amt="44999"/>
              <a:extLst>
                <a:ext uri="{96DAC541-7B7A-43D3-8B79-37D633B846F1}">
                  <asvg:svgBlip xmlns:asvg="http://schemas.microsoft.com/office/drawing/2016/SVG/main" r:embed="rId7"/>
                </a:ext>
              </a:extLst>
            </a:blip>
            <a:stretch>
              <a:fillRect/>
            </a:stretch>
          </a:blipFill>
        </p:spPr>
      </p:sp>
      <p:sp>
        <p:nvSpPr>
          <p:cNvPr id="6" name="Freeform 6"/>
          <p:cNvSpPr/>
          <p:nvPr/>
        </p:nvSpPr>
        <p:spPr>
          <a:xfrm>
            <a:off x="10733254" y="7543282"/>
            <a:ext cx="442544" cy="627318"/>
          </a:xfrm>
          <a:custGeom>
            <a:avLst/>
            <a:gdLst/>
            <a:ahLst/>
            <a:cxnLst/>
            <a:rect l="l" t="t" r="r" b="b"/>
            <a:pathLst>
              <a:path w="442544" h="627318">
                <a:moveTo>
                  <a:pt x="0" y="0"/>
                </a:moveTo>
                <a:lnTo>
                  <a:pt x="442544" y="0"/>
                </a:lnTo>
                <a:lnTo>
                  <a:pt x="442544" y="627318"/>
                </a:lnTo>
                <a:lnTo>
                  <a:pt x="0" y="62731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a:off x="1135342" y="3150905"/>
            <a:ext cx="442544" cy="627318"/>
          </a:xfrm>
          <a:custGeom>
            <a:avLst/>
            <a:gdLst/>
            <a:ahLst/>
            <a:cxnLst/>
            <a:rect l="l" t="t" r="r" b="b"/>
            <a:pathLst>
              <a:path w="442544" h="627318">
                <a:moveTo>
                  <a:pt x="0" y="0"/>
                </a:moveTo>
                <a:lnTo>
                  <a:pt x="442544" y="0"/>
                </a:lnTo>
                <a:lnTo>
                  <a:pt x="442544" y="627318"/>
                </a:lnTo>
                <a:lnTo>
                  <a:pt x="0" y="62731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a:off x="490241" y="6275510"/>
            <a:ext cx="1632537" cy="1632537"/>
          </a:xfrm>
          <a:custGeom>
            <a:avLst/>
            <a:gdLst/>
            <a:ahLst/>
            <a:cxnLst/>
            <a:rect l="l" t="t" r="r" b="b"/>
            <a:pathLst>
              <a:path w="1632537" h="1632537">
                <a:moveTo>
                  <a:pt x="0" y="0"/>
                </a:moveTo>
                <a:lnTo>
                  <a:pt x="1632537" y="0"/>
                </a:lnTo>
                <a:lnTo>
                  <a:pt x="1632537" y="1632537"/>
                </a:lnTo>
                <a:lnTo>
                  <a:pt x="0" y="1632537"/>
                </a:lnTo>
                <a:lnTo>
                  <a:pt x="0" y="0"/>
                </a:lnTo>
                <a:close/>
              </a:path>
            </a:pathLst>
          </a:custGeom>
          <a:blipFill>
            <a:blip r:embed="rId6">
              <a:alphaModFix amt="44999"/>
              <a:extLst>
                <a:ext uri="{96DAC541-7B7A-43D3-8B79-37D633B846F1}">
                  <asvg:svgBlip xmlns:asvg="http://schemas.microsoft.com/office/drawing/2016/SVG/main" r:embed="rId7"/>
                </a:ext>
              </a:extLst>
            </a:blip>
            <a:stretch>
              <a:fillRect/>
            </a:stretch>
          </a:blipFill>
        </p:spPr>
      </p:sp>
      <p:sp>
        <p:nvSpPr>
          <p:cNvPr id="9" name="Freeform 9"/>
          <p:cNvSpPr/>
          <p:nvPr/>
        </p:nvSpPr>
        <p:spPr>
          <a:xfrm>
            <a:off x="661112" y="4633941"/>
            <a:ext cx="1308477" cy="1308477"/>
          </a:xfrm>
          <a:custGeom>
            <a:avLst/>
            <a:gdLst/>
            <a:ahLst/>
            <a:cxnLst/>
            <a:rect l="l" t="t" r="r" b="b"/>
            <a:pathLst>
              <a:path w="1308477" h="1308477">
                <a:moveTo>
                  <a:pt x="0" y="0"/>
                </a:moveTo>
                <a:lnTo>
                  <a:pt x="1308477" y="0"/>
                </a:lnTo>
                <a:lnTo>
                  <a:pt x="1308477" y="1308477"/>
                </a:lnTo>
                <a:lnTo>
                  <a:pt x="0" y="130847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679413" y="6437540"/>
            <a:ext cx="1308477" cy="1308477"/>
          </a:xfrm>
          <a:custGeom>
            <a:avLst/>
            <a:gdLst/>
            <a:ahLst/>
            <a:cxnLst/>
            <a:rect l="l" t="t" r="r" b="b"/>
            <a:pathLst>
              <a:path w="1308477" h="1308477">
                <a:moveTo>
                  <a:pt x="0" y="0"/>
                </a:moveTo>
                <a:lnTo>
                  <a:pt x="1308477" y="0"/>
                </a:lnTo>
                <a:lnTo>
                  <a:pt x="1308477" y="1308477"/>
                </a:lnTo>
                <a:lnTo>
                  <a:pt x="0" y="130847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094078" y="4974521"/>
            <a:ext cx="442544" cy="627318"/>
          </a:xfrm>
          <a:custGeom>
            <a:avLst/>
            <a:gdLst/>
            <a:ahLst/>
            <a:cxnLst/>
            <a:rect l="l" t="t" r="r" b="b"/>
            <a:pathLst>
              <a:path w="442544" h="627318">
                <a:moveTo>
                  <a:pt x="0" y="0"/>
                </a:moveTo>
                <a:lnTo>
                  <a:pt x="442544" y="0"/>
                </a:lnTo>
                <a:lnTo>
                  <a:pt x="442544" y="627318"/>
                </a:lnTo>
                <a:lnTo>
                  <a:pt x="0" y="62731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Freeform 12"/>
          <p:cNvSpPr/>
          <p:nvPr/>
        </p:nvSpPr>
        <p:spPr>
          <a:xfrm>
            <a:off x="9790300" y="7229623"/>
            <a:ext cx="442544" cy="627318"/>
          </a:xfrm>
          <a:custGeom>
            <a:avLst/>
            <a:gdLst/>
            <a:ahLst/>
            <a:cxnLst/>
            <a:rect l="l" t="t" r="r" b="b"/>
            <a:pathLst>
              <a:path w="442544" h="627318">
                <a:moveTo>
                  <a:pt x="0" y="0"/>
                </a:moveTo>
                <a:lnTo>
                  <a:pt x="442544" y="0"/>
                </a:lnTo>
                <a:lnTo>
                  <a:pt x="442544" y="627318"/>
                </a:lnTo>
                <a:lnTo>
                  <a:pt x="0" y="62731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3" name="Freeform 13"/>
          <p:cNvSpPr/>
          <p:nvPr/>
        </p:nvSpPr>
        <p:spPr>
          <a:xfrm>
            <a:off x="1094078" y="6799089"/>
            <a:ext cx="442544" cy="627318"/>
          </a:xfrm>
          <a:custGeom>
            <a:avLst/>
            <a:gdLst/>
            <a:ahLst/>
            <a:cxnLst/>
            <a:rect l="l" t="t" r="r" b="b"/>
            <a:pathLst>
              <a:path w="442544" h="627318">
                <a:moveTo>
                  <a:pt x="0" y="0"/>
                </a:moveTo>
                <a:lnTo>
                  <a:pt x="442544" y="0"/>
                </a:lnTo>
                <a:lnTo>
                  <a:pt x="442544" y="627318"/>
                </a:lnTo>
                <a:lnTo>
                  <a:pt x="0" y="62731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TextBox 14"/>
          <p:cNvSpPr txBox="1"/>
          <p:nvPr/>
        </p:nvSpPr>
        <p:spPr>
          <a:xfrm>
            <a:off x="2356804" y="4614891"/>
            <a:ext cx="6787196" cy="409575"/>
          </a:xfrm>
          <a:prstGeom prst="rect">
            <a:avLst/>
          </a:prstGeom>
        </p:spPr>
        <p:txBody>
          <a:bodyPr lIns="0" tIns="0" rIns="0" bIns="0" rtlCol="0" anchor="t">
            <a:spAutoFit/>
          </a:bodyPr>
          <a:lstStyle/>
          <a:p>
            <a:pPr marL="0" lvl="0" indent="0" algn="l">
              <a:lnSpc>
                <a:spcPts val="3120"/>
              </a:lnSpc>
              <a:spcBef>
                <a:spcPct val="0"/>
              </a:spcBef>
            </a:pPr>
            <a:r>
              <a:rPr lang="en-US" sz="2600">
                <a:solidFill>
                  <a:srgbClr val="2A2E3A"/>
                </a:solidFill>
                <a:latin typeface="Klein Bold"/>
                <a:ea typeface="Klein Bold"/>
                <a:cs typeface="Klein Bold"/>
                <a:sym typeface="Klein Bold"/>
              </a:rPr>
              <a:t>Performance Boost</a:t>
            </a:r>
          </a:p>
        </p:txBody>
      </p:sp>
      <p:sp>
        <p:nvSpPr>
          <p:cNvPr id="15" name="TextBox 15"/>
          <p:cNvSpPr txBox="1"/>
          <p:nvPr/>
        </p:nvSpPr>
        <p:spPr>
          <a:xfrm>
            <a:off x="2356804" y="6751464"/>
            <a:ext cx="14224407" cy="1516593"/>
          </a:xfrm>
          <a:prstGeom prst="rect">
            <a:avLst/>
          </a:prstGeom>
        </p:spPr>
        <p:txBody>
          <a:bodyPr lIns="0" tIns="0" rIns="0" bIns="0" rtlCol="0" anchor="t">
            <a:spAutoFit/>
          </a:bodyPr>
          <a:lstStyle/>
          <a:p>
            <a:pPr algn="l">
              <a:lnSpc>
                <a:spcPts val="3033"/>
              </a:lnSpc>
            </a:pPr>
            <a:r>
              <a:rPr lang="en-US" sz="2166">
                <a:solidFill>
                  <a:srgbClr val="2A2E3A"/>
                </a:solidFill>
                <a:latin typeface="Helios"/>
                <a:ea typeface="Helios"/>
                <a:cs typeface="Helios"/>
                <a:sym typeface="Helios"/>
              </a:rPr>
              <a:t>Better integration with ERP systems and offline functionality will streamline university operations, reducing administrative burdens and errors.</a:t>
            </a:r>
          </a:p>
          <a:p>
            <a:pPr algn="l">
              <a:lnSpc>
                <a:spcPts val="3033"/>
              </a:lnSpc>
            </a:pPr>
            <a:endParaRPr lang="en-US" sz="2166">
              <a:solidFill>
                <a:srgbClr val="2A2E3A"/>
              </a:solidFill>
              <a:latin typeface="Helios"/>
              <a:ea typeface="Helios"/>
              <a:cs typeface="Helios"/>
              <a:sym typeface="Helios"/>
            </a:endParaRPr>
          </a:p>
          <a:p>
            <a:pPr marL="0" lvl="0" indent="0" algn="l">
              <a:lnSpc>
                <a:spcPts val="3033"/>
              </a:lnSpc>
              <a:spcBef>
                <a:spcPct val="0"/>
              </a:spcBef>
            </a:pPr>
            <a:endParaRPr lang="en-US" sz="2166">
              <a:solidFill>
                <a:srgbClr val="2A2E3A"/>
              </a:solidFill>
              <a:latin typeface="Helios"/>
              <a:ea typeface="Helios"/>
              <a:cs typeface="Helios"/>
              <a:sym typeface="Helios"/>
            </a:endParaRPr>
          </a:p>
        </p:txBody>
      </p:sp>
      <p:sp>
        <p:nvSpPr>
          <p:cNvPr id="16" name="TextBox 16"/>
          <p:cNvSpPr txBox="1"/>
          <p:nvPr/>
        </p:nvSpPr>
        <p:spPr>
          <a:xfrm>
            <a:off x="2356804" y="5031671"/>
            <a:ext cx="14112190" cy="754593"/>
          </a:xfrm>
          <a:prstGeom prst="rect">
            <a:avLst/>
          </a:prstGeom>
        </p:spPr>
        <p:txBody>
          <a:bodyPr lIns="0" tIns="0" rIns="0" bIns="0" rtlCol="0" anchor="t">
            <a:spAutoFit/>
          </a:bodyPr>
          <a:lstStyle/>
          <a:p>
            <a:pPr marL="0" lvl="0" indent="0" algn="l">
              <a:lnSpc>
                <a:spcPts val="3033"/>
              </a:lnSpc>
              <a:spcBef>
                <a:spcPct val="0"/>
              </a:spcBef>
            </a:pPr>
            <a:r>
              <a:rPr lang="en-US" sz="2166">
                <a:solidFill>
                  <a:srgbClr val="2A2E3A"/>
                </a:solidFill>
                <a:latin typeface="Helios"/>
                <a:ea typeface="Helios"/>
                <a:cs typeface="Helios"/>
                <a:sym typeface="Helios"/>
              </a:rPr>
              <a:t>React Native offers better performance than Ionic, especially in handling complex interactions and animations, leading to faster load times and smoother transitions.</a:t>
            </a:r>
          </a:p>
        </p:txBody>
      </p:sp>
      <p:sp>
        <p:nvSpPr>
          <p:cNvPr id="17" name="TextBox 17"/>
          <p:cNvSpPr txBox="1"/>
          <p:nvPr/>
        </p:nvSpPr>
        <p:spPr>
          <a:xfrm>
            <a:off x="2356804" y="6389514"/>
            <a:ext cx="6787196" cy="409575"/>
          </a:xfrm>
          <a:prstGeom prst="rect">
            <a:avLst/>
          </a:prstGeom>
        </p:spPr>
        <p:txBody>
          <a:bodyPr lIns="0" tIns="0" rIns="0" bIns="0" rtlCol="0" anchor="t">
            <a:spAutoFit/>
          </a:bodyPr>
          <a:lstStyle/>
          <a:p>
            <a:pPr marL="0" lvl="0" indent="0" algn="l">
              <a:lnSpc>
                <a:spcPts val="3120"/>
              </a:lnSpc>
              <a:spcBef>
                <a:spcPct val="0"/>
              </a:spcBef>
            </a:pPr>
            <a:r>
              <a:rPr lang="en-US" sz="2600">
                <a:solidFill>
                  <a:srgbClr val="2A2E3A"/>
                </a:solidFill>
                <a:latin typeface="Klein Bold"/>
                <a:ea typeface="Klein Bold"/>
                <a:cs typeface="Klein Bold"/>
                <a:sym typeface="Klein Bold"/>
              </a:rPr>
              <a:t>Streamlined Operations</a:t>
            </a:r>
          </a:p>
        </p:txBody>
      </p:sp>
      <p:sp>
        <p:nvSpPr>
          <p:cNvPr id="18" name="TextBox 18"/>
          <p:cNvSpPr txBox="1"/>
          <p:nvPr/>
        </p:nvSpPr>
        <p:spPr>
          <a:xfrm>
            <a:off x="2356804" y="3103280"/>
            <a:ext cx="14224407" cy="737235"/>
          </a:xfrm>
          <a:prstGeom prst="rect">
            <a:avLst/>
          </a:prstGeom>
        </p:spPr>
        <p:txBody>
          <a:bodyPr lIns="0" tIns="0" rIns="0" bIns="0" rtlCol="0" anchor="t">
            <a:spAutoFit/>
          </a:bodyPr>
          <a:lstStyle/>
          <a:p>
            <a:pPr algn="l">
              <a:lnSpc>
                <a:spcPts val="2940"/>
              </a:lnSpc>
              <a:spcBef>
                <a:spcPct val="0"/>
              </a:spcBef>
            </a:pPr>
            <a:r>
              <a:rPr lang="en-US" sz="2100">
                <a:solidFill>
                  <a:srgbClr val="2A2E3A"/>
                </a:solidFill>
                <a:latin typeface="Helios"/>
                <a:ea typeface="Helios"/>
                <a:cs typeface="Helios"/>
                <a:sym typeface="Helios"/>
              </a:rPr>
              <a:t>The transition to React Native will significantly improve the user interface and experience, leading to higher user satisfaction and engagement.</a:t>
            </a:r>
          </a:p>
        </p:txBody>
      </p:sp>
      <p:sp>
        <p:nvSpPr>
          <p:cNvPr id="19" name="TextBox 19"/>
          <p:cNvSpPr txBox="1"/>
          <p:nvPr/>
        </p:nvSpPr>
        <p:spPr>
          <a:xfrm>
            <a:off x="-1378225" y="631347"/>
            <a:ext cx="19666225" cy="1305205"/>
          </a:xfrm>
          <a:prstGeom prst="rect">
            <a:avLst/>
          </a:prstGeom>
        </p:spPr>
        <p:txBody>
          <a:bodyPr lIns="0" tIns="0" rIns="0" bIns="0" rtlCol="0" anchor="t">
            <a:spAutoFit/>
          </a:bodyPr>
          <a:lstStyle/>
          <a:p>
            <a:pPr algn="l">
              <a:lnSpc>
                <a:spcPts val="10433"/>
              </a:lnSpc>
            </a:pPr>
            <a:r>
              <a:rPr lang="en-US" sz="8025">
                <a:solidFill>
                  <a:srgbClr val="2A2E3A"/>
                </a:solidFill>
                <a:latin typeface="Klein Bold"/>
                <a:ea typeface="Klein Bold"/>
                <a:cs typeface="Klein Bold"/>
                <a:sym typeface="Klein Bold"/>
              </a:rPr>
              <a:t>                           IMPACT</a:t>
            </a:r>
          </a:p>
        </p:txBody>
      </p:sp>
      <p:sp>
        <p:nvSpPr>
          <p:cNvPr id="20" name="Freeform 20"/>
          <p:cNvSpPr/>
          <p:nvPr/>
        </p:nvSpPr>
        <p:spPr>
          <a:xfrm>
            <a:off x="472559" y="8098547"/>
            <a:ext cx="1650219" cy="1650219"/>
          </a:xfrm>
          <a:custGeom>
            <a:avLst/>
            <a:gdLst/>
            <a:ahLst/>
            <a:cxnLst/>
            <a:rect l="l" t="t" r="r" b="b"/>
            <a:pathLst>
              <a:path w="1650219" h="1650219">
                <a:moveTo>
                  <a:pt x="0" y="0"/>
                </a:moveTo>
                <a:lnTo>
                  <a:pt x="1650219" y="0"/>
                </a:lnTo>
                <a:lnTo>
                  <a:pt x="1650219" y="1650219"/>
                </a:lnTo>
                <a:lnTo>
                  <a:pt x="0" y="1650219"/>
                </a:lnTo>
                <a:lnTo>
                  <a:pt x="0" y="0"/>
                </a:lnTo>
                <a:close/>
              </a:path>
            </a:pathLst>
          </a:custGeom>
          <a:blipFill>
            <a:blip r:embed="rId6">
              <a:alphaModFix amt="44999"/>
              <a:extLst>
                <a:ext uri="{96DAC541-7B7A-43D3-8B79-37D633B846F1}">
                  <asvg:svgBlip xmlns:asvg="http://schemas.microsoft.com/office/drawing/2016/SVG/main" r:embed="rId7"/>
                </a:ext>
              </a:extLst>
            </a:blip>
            <a:stretch>
              <a:fillRect/>
            </a:stretch>
          </a:blipFill>
        </p:spPr>
      </p:sp>
      <p:sp>
        <p:nvSpPr>
          <p:cNvPr id="21" name="Freeform 21"/>
          <p:cNvSpPr/>
          <p:nvPr/>
        </p:nvSpPr>
        <p:spPr>
          <a:xfrm>
            <a:off x="652271" y="8269997"/>
            <a:ext cx="1308477" cy="1308477"/>
          </a:xfrm>
          <a:custGeom>
            <a:avLst/>
            <a:gdLst/>
            <a:ahLst/>
            <a:cxnLst/>
            <a:rect l="l" t="t" r="r" b="b"/>
            <a:pathLst>
              <a:path w="1308477" h="1308477">
                <a:moveTo>
                  <a:pt x="0" y="0"/>
                </a:moveTo>
                <a:lnTo>
                  <a:pt x="1308477" y="0"/>
                </a:lnTo>
                <a:lnTo>
                  <a:pt x="1308477" y="1308477"/>
                </a:lnTo>
                <a:lnTo>
                  <a:pt x="0" y="130847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2" name="Freeform 22"/>
          <p:cNvSpPr/>
          <p:nvPr/>
        </p:nvSpPr>
        <p:spPr>
          <a:xfrm>
            <a:off x="1076396" y="8514418"/>
            <a:ext cx="442544" cy="627318"/>
          </a:xfrm>
          <a:custGeom>
            <a:avLst/>
            <a:gdLst/>
            <a:ahLst/>
            <a:cxnLst/>
            <a:rect l="l" t="t" r="r" b="b"/>
            <a:pathLst>
              <a:path w="442544" h="627318">
                <a:moveTo>
                  <a:pt x="0" y="0"/>
                </a:moveTo>
                <a:lnTo>
                  <a:pt x="442545" y="0"/>
                </a:lnTo>
                <a:lnTo>
                  <a:pt x="442545" y="627317"/>
                </a:lnTo>
                <a:lnTo>
                  <a:pt x="0" y="62731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3" name="TextBox 23"/>
          <p:cNvSpPr txBox="1"/>
          <p:nvPr/>
        </p:nvSpPr>
        <p:spPr>
          <a:xfrm>
            <a:off x="2456998" y="8313842"/>
            <a:ext cx="6787196" cy="409575"/>
          </a:xfrm>
          <a:prstGeom prst="rect">
            <a:avLst/>
          </a:prstGeom>
        </p:spPr>
        <p:txBody>
          <a:bodyPr lIns="0" tIns="0" rIns="0" bIns="0" rtlCol="0" anchor="t">
            <a:spAutoFit/>
          </a:bodyPr>
          <a:lstStyle/>
          <a:p>
            <a:pPr marL="0" lvl="0" indent="0" algn="l">
              <a:lnSpc>
                <a:spcPts val="3120"/>
              </a:lnSpc>
              <a:spcBef>
                <a:spcPct val="0"/>
              </a:spcBef>
            </a:pPr>
            <a:r>
              <a:rPr lang="en-US" sz="2600">
                <a:solidFill>
                  <a:srgbClr val="2A2E3A"/>
                </a:solidFill>
                <a:latin typeface="Klein Bold"/>
                <a:ea typeface="Klein Bold"/>
                <a:cs typeface="Klein Bold"/>
                <a:sym typeface="Klein Bold"/>
              </a:rPr>
              <a:t>Future-Ready</a:t>
            </a:r>
          </a:p>
        </p:txBody>
      </p:sp>
      <p:sp>
        <p:nvSpPr>
          <p:cNvPr id="24" name="TextBox 24"/>
          <p:cNvSpPr txBox="1"/>
          <p:nvPr/>
        </p:nvSpPr>
        <p:spPr>
          <a:xfrm>
            <a:off x="2456998" y="8740627"/>
            <a:ext cx="14224407" cy="754593"/>
          </a:xfrm>
          <a:prstGeom prst="rect">
            <a:avLst/>
          </a:prstGeom>
        </p:spPr>
        <p:txBody>
          <a:bodyPr lIns="0" tIns="0" rIns="0" bIns="0" rtlCol="0" anchor="t">
            <a:spAutoFit/>
          </a:bodyPr>
          <a:lstStyle/>
          <a:p>
            <a:pPr marL="0" lvl="0" indent="0" algn="l">
              <a:lnSpc>
                <a:spcPts val="3033"/>
              </a:lnSpc>
              <a:spcBef>
                <a:spcPct val="0"/>
              </a:spcBef>
            </a:pPr>
            <a:r>
              <a:rPr lang="en-US" sz="2166">
                <a:solidFill>
                  <a:srgbClr val="2A2E3A"/>
                </a:solidFill>
                <a:latin typeface="Helios"/>
                <a:ea typeface="Helios"/>
                <a:cs typeface="Helios"/>
                <a:sym typeface="Helios"/>
              </a:rPr>
              <a:t>The platform will be better equipped to integrate future technologies and features, keeping the university’s financial management systems up-to-date.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90241" y="2622352"/>
            <a:ext cx="1650219" cy="1650219"/>
          </a:xfrm>
          <a:custGeom>
            <a:avLst/>
            <a:gdLst/>
            <a:ahLst/>
            <a:cxnLst/>
            <a:rect l="l" t="t" r="r" b="b"/>
            <a:pathLst>
              <a:path w="1650219" h="1650219">
                <a:moveTo>
                  <a:pt x="0" y="0"/>
                </a:moveTo>
                <a:lnTo>
                  <a:pt x="1650219" y="0"/>
                </a:lnTo>
                <a:lnTo>
                  <a:pt x="1650219" y="1650219"/>
                </a:lnTo>
                <a:lnTo>
                  <a:pt x="0" y="1650219"/>
                </a:lnTo>
                <a:lnTo>
                  <a:pt x="0" y="0"/>
                </a:lnTo>
                <a:close/>
              </a:path>
            </a:pathLst>
          </a:custGeom>
          <a:blipFill>
            <a:blip r:embed="rId2">
              <a:alphaModFix amt="44999"/>
              <a:extLst>
                <a:ext uri="{96DAC541-7B7A-43D3-8B79-37D633B846F1}">
                  <asvg:svgBlip xmlns:asvg="http://schemas.microsoft.com/office/drawing/2016/SVG/main" r:embed="rId3"/>
                </a:ext>
              </a:extLst>
            </a:blip>
            <a:stretch>
              <a:fillRect/>
            </a:stretch>
          </a:blipFill>
        </p:spPr>
      </p:sp>
      <p:sp>
        <p:nvSpPr>
          <p:cNvPr id="3" name="Freeform 3"/>
          <p:cNvSpPr/>
          <p:nvPr/>
        </p:nvSpPr>
        <p:spPr>
          <a:xfrm>
            <a:off x="679413" y="2810325"/>
            <a:ext cx="1308477" cy="1308477"/>
          </a:xfrm>
          <a:custGeom>
            <a:avLst/>
            <a:gdLst/>
            <a:ahLst/>
            <a:cxnLst/>
            <a:rect l="l" t="t" r="r" b="b"/>
            <a:pathLst>
              <a:path w="1308477" h="1308477">
                <a:moveTo>
                  <a:pt x="0" y="0"/>
                </a:moveTo>
                <a:lnTo>
                  <a:pt x="1308477" y="0"/>
                </a:lnTo>
                <a:lnTo>
                  <a:pt x="1308477" y="1308477"/>
                </a:lnTo>
                <a:lnTo>
                  <a:pt x="0" y="130847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2356804" y="2731805"/>
            <a:ext cx="9803808" cy="409575"/>
          </a:xfrm>
          <a:prstGeom prst="rect">
            <a:avLst/>
          </a:prstGeom>
        </p:spPr>
        <p:txBody>
          <a:bodyPr lIns="0" tIns="0" rIns="0" bIns="0" rtlCol="0" anchor="t">
            <a:spAutoFit/>
          </a:bodyPr>
          <a:lstStyle/>
          <a:p>
            <a:pPr marL="0" lvl="0" indent="0" algn="l">
              <a:lnSpc>
                <a:spcPts val="3120"/>
              </a:lnSpc>
              <a:spcBef>
                <a:spcPct val="0"/>
              </a:spcBef>
            </a:pPr>
            <a:r>
              <a:rPr lang="en-US" sz="2600">
                <a:solidFill>
                  <a:srgbClr val="2A2E3A"/>
                </a:solidFill>
                <a:latin typeface="Klein Bold"/>
                <a:ea typeface="Klein Bold"/>
                <a:cs typeface="Klein Bold"/>
                <a:sym typeface="Klein Bold"/>
              </a:rPr>
              <a:t>Native Performance with Web Flexibility</a:t>
            </a:r>
          </a:p>
        </p:txBody>
      </p:sp>
      <p:sp>
        <p:nvSpPr>
          <p:cNvPr id="5" name="Freeform 5"/>
          <p:cNvSpPr/>
          <p:nvPr/>
        </p:nvSpPr>
        <p:spPr>
          <a:xfrm>
            <a:off x="472559" y="4463071"/>
            <a:ext cx="1650219" cy="1650219"/>
          </a:xfrm>
          <a:custGeom>
            <a:avLst/>
            <a:gdLst/>
            <a:ahLst/>
            <a:cxnLst/>
            <a:rect l="l" t="t" r="r" b="b"/>
            <a:pathLst>
              <a:path w="1650219" h="1650219">
                <a:moveTo>
                  <a:pt x="0" y="0"/>
                </a:moveTo>
                <a:lnTo>
                  <a:pt x="1650219" y="0"/>
                </a:lnTo>
                <a:lnTo>
                  <a:pt x="1650219" y="1650218"/>
                </a:lnTo>
                <a:lnTo>
                  <a:pt x="0" y="1650218"/>
                </a:lnTo>
                <a:lnTo>
                  <a:pt x="0" y="0"/>
                </a:lnTo>
                <a:close/>
              </a:path>
            </a:pathLst>
          </a:custGeom>
          <a:blipFill>
            <a:blip r:embed="rId6">
              <a:alphaModFix amt="44999"/>
              <a:extLst>
                <a:ext uri="{96DAC541-7B7A-43D3-8B79-37D633B846F1}">
                  <asvg:svgBlip xmlns:asvg="http://schemas.microsoft.com/office/drawing/2016/SVG/main" r:embed="rId7"/>
                </a:ext>
              </a:extLst>
            </a:blip>
            <a:stretch>
              <a:fillRect/>
            </a:stretch>
          </a:blipFill>
        </p:spPr>
      </p:sp>
      <p:sp>
        <p:nvSpPr>
          <p:cNvPr id="6" name="Freeform 6"/>
          <p:cNvSpPr/>
          <p:nvPr/>
        </p:nvSpPr>
        <p:spPr>
          <a:xfrm>
            <a:off x="10733254" y="7543282"/>
            <a:ext cx="442544" cy="627318"/>
          </a:xfrm>
          <a:custGeom>
            <a:avLst/>
            <a:gdLst/>
            <a:ahLst/>
            <a:cxnLst/>
            <a:rect l="l" t="t" r="r" b="b"/>
            <a:pathLst>
              <a:path w="442544" h="627318">
                <a:moveTo>
                  <a:pt x="0" y="0"/>
                </a:moveTo>
                <a:lnTo>
                  <a:pt x="442544" y="0"/>
                </a:lnTo>
                <a:lnTo>
                  <a:pt x="442544" y="627318"/>
                </a:lnTo>
                <a:lnTo>
                  <a:pt x="0" y="62731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a:off x="1135342" y="3150905"/>
            <a:ext cx="442544" cy="627318"/>
          </a:xfrm>
          <a:custGeom>
            <a:avLst/>
            <a:gdLst/>
            <a:ahLst/>
            <a:cxnLst/>
            <a:rect l="l" t="t" r="r" b="b"/>
            <a:pathLst>
              <a:path w="442544" h="627318">
                <a:moveTo>
                  <a:pt x="0" y="0"/>
                </a:moveTo>
                <a:lnTo>
                  <a:pt x="442544" y="0"/>
                </a:lnTo>
                <a:lnTo>
                  <a:pt x="442544" y="627318"/>
                </a:lnTo>
                <a:lnTo>
                  <a:pt x="0" y="62731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a:off x="490241" y="6275510"/>
            <a:ext cx="1632537" cy="1632537"/>
          </a:xfrm>
          <a:custGeom>
            <a:avLst/>
            <a:gdLst/>
            <a:ahLst/>
            <a:cxnLst/>
            <a:rect l="l" t="t" r="r" b="b"/>
            <a:pathLst>
              <a:path w="1632537" h="1632537">
                <a:moveTo>
                  <a:pt x="0" y="0"/>
                </a:moveTo>
                <a:lnTo>
                  <a:pt x="1632537" y="0"/>
                </a:lnTo>
                <a:lnTo>
                  <a:pt x="1632537" y="1632537"/>
                </a:lnTo>
                <a:lnTo>
                  <a:pt x="0" y="1632537"/>
                </a:lnTo>
                <a:lnTo>
                  <a:pt x="0" y="0"/>
                </a:lnTo>
                <a:close/>
              </a:path>
            </a:pathLst>
          </a:custGeom>
          <a:blipFill>
            <a:blip r:embed="rId6">
              <a:alphaModFix amt="44999"/>
              <a:extLst>
                <a:ext uri="{96DAC541-7B7A-43D3-8B79-37D633B846F1}">
                  <asvg:svgBlip xmlns:asvg="http://schemas.microsoft.com/office/drawing/2016/SVG/main" r:embed="rId7"/>
                </a:ext>
              </a:extLst>
            </a:blip>
            <a:stretch>
              <a:fillRect/>
            </a:stretch>
          </a:blipFill>
        </p:spPr>
      </p:sp>
      <p:sp>
        <p:nvSpPr>
          <p:cNvPr id="9" name="Freeform 9"/>
          <p:cNvSpPr/>
          <p:nvPr/>
        </p:nvSpPr>
        <p:spPr>
          <a:xfrm>
            <a:off x="661112" y="4633941"/>
            <a:ext cx="1308477" cy="1308477"/>
          </a:xfrm>
          <a:custGeom>
            <a:avLst/>
            <a:gdLst/>
            <a:ahLst/>
            <a:cxnLst/>
            <a:rect l="l" t="t" r="r" b="b"/>
            <a:pathLst>
              <a:path w="1308477" h="1308477">
                <a:moveTo>
                  <a:pt x="0" y="0"/>
                </a:moveTo>
                <a:lnTo>
                  <a:pt x="1308477" y="0"/>
                </a:lnTo>
                <a:lnTo>
                  <a:pt x="1308477" y="1308477"/>
                </a:lnTo>
                <a:lnTo>
                  <a:pt x="0" y="130847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679413" y="6437540"/>
            <a:ext cx="1308477" cy="1308477"/>
          </a:xfrm>
          <a:custGeom>
            <a:avLst/>
            <a:gdLst/>
            <a:ahLst/>
            <a:cxnLst/>
            <a:rect l="l" t="t" r="r" b="b"/>
            <a:pathLst>
              <a:path w="1308477" h="1308477">
                <a:moveTo>
                  <a:pt x="0" y="0"/>
                </a:moveTo>
                <a:lnTo>
                  <a:pt x="1308477" y="0"/>
                </a:lnTo>
                <a:lnTo>
                  <a:pt x="1308477" y="1308477"/>
                </a:lnTo>
                <a:lnTo>
                  <a:pt x="0" y="130847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094078" y="4974521"/>
            <a:ext cx="442544" cy="627318"/>
          </a:xfrm>
          <a:custGeom>
            <a:avLst/>
            <a:gdLst/>
            <a:ahLst/>
            <a:cxnLst/>
            <a:rect l="l" t="t" r="r" b="b"/>
            <a:pathLst>
              <a:path w="442544" h="627318">
                <a:moveTo>
                  <a:pt x="0" y="0"/>
                </a:moveTo>
                <a:lnTo>
                  <a:pt x="442544" y="0"/>
                </a:lnTo>
                <a:lnTo>
                  <a:pt x="442544" y="627318"/>
                </a:lnTo>
                <a:lnTo>
                  <a:pt x="0" y="62731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Freeform 12"/>
          <p:cNvSpPr/>
          <p:nvPr/>
        </p:nvSpPr>
        <p:spPr>
          <a:xfrm>
            <a:off x="9790300" y="7229623"/>
            <a:ext cx="442544" cy="627318"/>
          </a:xfrm>
          <a:custGeom>
            <a:avLst/>
            <a:gdLst/>
            <a:ahLst/>
            <a:cxnLst/>
            <a:rect l="l" t="t" r="r" b="b"/>
            <a:pathLst>
              <a:path w="442544" h="627318">
                <a:moveTo>
                  <a:pt x="0" y="0"/>
                </a:moveTo>
                <a:lnTo>
                  <a:pt x="442544" y="0"/>
                </a:lnTo>
                <a:lnTo>
                  <a:pt x="442544" y="627318"/>
                </a:lnTo>
                <a:lnTo>
                  <a:pt x="0" y="62731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3" name="Freeform 13"/>
          <p:cNvSpPr/>
          <p:nvPr/>
        </p:nvSpPr>
        <p:spPr>
          <a:xfrm>
            <a:off x="1094078" y="6799089"/>
            <a:ext cx="442544" cy="627318"/>
          </a:xfrm>
          <a:custGeom>
            <a:avLst/>
            <a:gdLst/>
            <a:ahLst/>
            <a:cxnLst/>
            <a:rect l="l" t="t" r="r" b="b"/>
            <a:pathLst>
              <a:path w="442544" h="627318">
                <a:moveTo>
                  <a:pt x="0" y="0"/>
                </a:moveTo>
                <a:lnTo>
                  <a:pt x="442544" y="0"/>
                </a:lnTo>
                <a:lnTo>
                  <a:pt x="442544" y="627318"/>
                </a:lnTo>
                <a:lnTo>
                  <a:pt x="0" y="62731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TextBox 14"/>
          <p:cNvSpPr txBox="1"/>
          <p:nvPr/>
        </p:nvSpPr>
        <p:spPr>
          <a:xfrm>
            <a:off x="2356804" y="4614891"/>
            <a:ext cx="6787196" cy="409575"/>
          </a:xfrm>
          <a:prstGeom prst="rect">
            <a:avLst/>
          </a:prstGeom>
        </p:spPr>
        <p:txBody>
          <a:bodyPr lIns="0" tIns="0" rIns="0" bIns="0" rtlCol="0" anchor="t">
            <a:spAutoFit/>
          </a:bodyPr>
          <a:lstStyle/>
          <a:p>
            <a:pPr marL="0" lvl="0" indent="0" algn="l">
              <a:lnSpc>
                <a:spcPts val="3120"/>
              </a:lnSpc>
              <a:spcBef>
                <a:spcPct val="0"/>
              </a:spcBef>
            </a:pPr>
            <a:r>
              <a:rPr lang="en-US" sz="2600">
                <a:solidFill>
                  <a:srgbClr val="2A2E3A"/>
                </a:solidFill>
                <a:latin typeface="Klein Bold"/>
                <a:ea typeface="Klein Bold"/>
                <a:cs typeface="Klein Bold"/>
                <a:sym typeface="Klein Bold"/>
              </a:rPr>
              <a:t>Cross-Platform Efficiency</a:t>
            </a:r>
          </a:p>
        </p:txBody>
      </p:sp>
      <p:sp>
        <p:nvSpPr>
          <p:cNvPr id="15" name="TextBox 15"/>
          <p:cNvSpPr txBox="1"/>
          <p:nvPr/>
        </p:nvSpPr>
        <p:spPr>
          <a:xfrm>
            <a:off x="2356804" y="6663714"/>
            <a:ext cx="14224407" cy="754593"/>
          </a:xfrm>
          <a:prstGeom prst="rect">
            <a:avLst/>
          </a:prstGeom>
        </p:spPr>
        <p:txBody>
          <a:bodyPr lIns="0" tIns="0" rIns="0" bIns="0" rtlCol="0" anchor="t">
            <a:spAutoFit/>
          </a:bodyPr>
          <a:lstStyle/>
          <a:p>
            <a:pPr marL="0" lvl="0" indent="0" algn="l">
              <a:lnSpc>
                <a:spcPts val="3033"/>
              </a:lnSpc>
              <a:spcBef>
                <a:spcPct val="0"/>
              </a:spcBef>
            </a:pPr>
            <a:r>
              <a:rPr lang="en-US" sz="2166">
                <a:solidFill>
                  <a:srgbClr val="2A2E3A"/>
                </a:solidFill>
                <a:latin typeface="Helios"/>
                <a:ea typeface="Helios"/>
                <a:cs typeface="Helios"/>
                <a:sym typeface="Helios"/>
              </a:rPr>
              <a:t>Enhanced security features like data encryption and secure authentication cater specifically to the sensitive financial data managed by universities, making it a robust choice for educational institutions.</a:t>
            </a:r>
          </a:p>
        </p:txBody>
      </p:sp>
      <p:sp>
        <p:nvSpPr>
          <p:cNvPr id="16" name="TextBox 16"/>
          <p:cNvSpPr txBox="1"/>
          <p:nvPr/>
        </p:nvSpPr>
        <p:spPr>
          <a:xfrm>
            <a:off x="2356804" y="5031671"/>
            <a:ext cx="14112190" cy="754593"/>
          </a:xfrm>
          <a:prstGeom prst="rect">
            <a:avLst/>
          </a:prstGeom>
        </p:spPr>
        <p:txBody>
          <a:bodyPr lIns="0" tIns="0" rIns="0" bIns="0" rtlCol="0" anchor="t">
            <a:spAutoFit/>
          </a:bodyPr>
          <a:lstStyle/>
          <a:p>
            <a:pPr marL="0" lvl="0" indent="0" algn="l">
              <a:lnSpc>
                <a:spcPts val="3033"/>
              </a:lnSpc>
              <a:spcBef>
                <a:spcPct val="0"/>
              </a:spcBef>
            </a:pPr>
            <a:r>
              <a:rPr lang="en-US" sz="2166">
                <a:solidFill>
                  <a:srgbClr val="2A2E3A"/>
                </a:solidFill>
                <a:latin typeface="Helios"/>
                <a:ea typeface="Helios"/>
                <a:cs typeface="Helios"/>
                <a:sym typeface="Helios"/>
              </a:rPr>
              <a:t>A single codebase that runs efficiently across both iOS and Android without compromising on the native look and feel, unlike the current Ionic-based solution.</a:t>
            </a:r>
          </a:p>
        </p:txBody>
      </p:sp>
      <p:sp>
        <p:nvSpPr>
          <p:cNvPr id="17" name="TextBox 17"/>
          <p:cNvSpPr txBox="1"/>
          <p:nvPr/>
        </p:nvSpPr>
        <p:spPr>
          <a:xfrm>
            <a:off x="2356804" y="6301764"/>
            <a:ext cx="6787196" cy="409575"/>
          </a:xfrm>
          <a:prstGeom prst="rect">
            <a:avLst/>
          </a:prstGeom>
        </p:spPr>
        <p:txBody>
          <a:bodyPr lIns="0" tIns="0" rIns="0" bIns="0" rtlCol="0" anchor="t">
            <a:spAutoFit/>
          </a:bodyPr>
          <a:lstStyle/>
          <a:p>
            <a:pPr marL="0" lvl="0" indent="0" algn="l">
              <a:lnSpc>
                <a:spcPts val="3120"/>
              </a:lnSpc>
              <a:spcBef>
                <a:spcPct val="0"/>
              </a:spcBef>
            </a:pPr>
            <a:r>
              <a:rPr lang="en-US" sz="2600">
                <a:solidFill>
                  <a:srgbClr val="2A2E3A"/>
                </a:solidFill>
                <a:latin typeface="Klein Bold"/>
                <a:ea typeface="Klein Bold"/>
                <a:cs typeface="Klein Bold"/>
                <a:sym typeface="Klein Bold"/>
              </a:rPr>
              <a:t>Comprehensive Security</a:t>
            </a:r>
          </a:p>
        </p:txBody>
      </p:sp>
      <p:sp>
        <p:nvSpPr>
          <p:cNvPr id="18" name="TextBox 18"/>
          <p:cNvSpPr txBox="1"/>
          <p:nvPr/>
        </p:nvSpPr>
        <p:spPr>
          <a:xfrm>
            <a:off x="2356804" y="3077556"/>
            <a:ext cx="14224407" cy="737235"/>
          </a:xfrm>
          <a:prstGeom prst="rect">
            <a:avLst/>
          </a:prstGeom>
        </p:spPr>
        <p:txBody>
          <a:bodyPr lIns="0" tIns="0" rIns="0" bIns="0" rtlCol="0" anchor="t">
            <a:spAutoFit/>
          </a:bodyPr>
          <a:lstStyle/>
          <a:p>
            <a:pPr algn="l">
              <a:lnSpc>
                <a:spcPts val="2940"/>
              </a:lnSpc>
              <a:spcBef>
                <a:spcPct val="0"/>
              </a:spcBef>
            </a:pPr>
            <a:r>
              <a:rPr lang="en-US" sz="2100">
                <a:solidFill>
                  <a:srgbClr val="2A2E3A"/>
                </a:solidFill>
                <a:latin typeface="Helios"/>
                <a:ea typeface="Helios"/>
                <a:cs typeface="Helios"/>
                <a:sym typeface="Helios"/>
              </a:rPr>
              <a:t>The project uniquely combines the performance of native apps with the flexibility of web-based frameworks, offering the best of both worlds.</a:t>
            </a:r>
          </a:p>
        </p:txBody>
      </p:sp>
      <p:sp>
        <p:nvSpPr>
          <p:cNvPr id="19" name="TextBox 19"/>
          <p:cNvSpPr txBox="1"/>
          <p:nvPr/>
        </p:nvSpPr>
        <p:spPr>
          <a:xfrm>
            <a:off x="-263911" y="372170"/>
            <a:ext cx="19666225" cy="1305205"/>
          </a:xfrm>
          <a:prstGeom prst="rect">
            <a:avLst/>
          </a:prstGeom>
        </p:spPr>
        <p:txBody>
          <a:bodyPr lIns="0" tIns="0" rIns="0" bIns="0" rtlCol="0" anchor="t">
            <a:spAutoFit/>
          </a:bodyPr>
          <a:lstStyle/>
          <a:p>
            <a:pPr algn="l">
              <a:lnSpc>
                <a:spcPts val="10433"/>
              </a:lnSpc>
            </a:pPr>
            <a:r>
              <a:rPr lang="en-US" sz="8025">
                <a:solidFill>
                  <a:srgbClr val="2A2E3A"/>
                </a:solidFill>
                <a:latin typeface="Klein Bold"/>
                <a:ea typeface="Klein Bold"/>
                <a:cs typeface="Klein Bold"/>
                <a:sym typeface="Klein Bold"/>
              </a:rPr>
              <a:t>                           USP</a:t>
            </a:r>
          </a:p>
        </p:txBody>
      </p:sp>
      <p:sp>
        <p:nvSpPr>
          <p:cNvPr id="20" name="Freeform 20"/>
          <p:cNvSpPr/>
          <p:nvPr/>
        </p:nvSpPr>
        <p:spPr>
          <a:xfrm>
            <a:off x="472559" y="8098547"/>
            <a:ext cx="1650219" cy="1650219"/>
          </a:xfrm>
          <a:custGeom>
            <a:avLst/>
            <a:gdLst/>
            <a:ahLst/>
            <a:cxnLst/>
            <a:rect l="l" t="t" r="r" b="b"/>
            <a:pathLst>
              <a:path w="1650219" h="1650219">
                <a:moveTo>
                  <a:pt x="0" y="0"/>
                </a:moveTo>
                <a:lnTo>
                  <a:pt x="1650219" y="0"/>
                </a:lnTo>
                <a:lnTo>
                  <a:pt x="1650219" y="1650219"/>
                </a:lnTo>
                <a:lnTo>
                  <a:pt x="0" y="1650219"/>
                </a:lnTo>
                <a:lnTo>
                  <a:pt x="0" y="0"/>
                </a:lnTo>
                <a:close/>
              </a:path>
            </a:pathLst>
          </a:custGeom>
          <a:blipFill>
            <a:blip r:embed="rId6">
              <a:alphaModFix amt="44999"/>
              <a:extLst>
                <a:ext uri="{96DAC541-7B7A-43D3-8B79-37D633B846F1}">
                  <asvg:svgBlip xmlns:asvg="http://schemas.microsoft.com/office/drawing/2016/SVG/main" r:embed="rId7"/>
                </a:ext>
              </a:extLst>
            </a:blip>
            <a:stretch>
              <a:fillRect/>
            </a:stretch>
          </a:blipFill>
        </p:spPr>
      </p:sp>
      <p:sp>
        <p:nvSpPr>
          <p:cNvPr id="21" name="Freeform 21"/>
          <p:cNvSpPr/>
          <p:nvPr/>
        </p:nvSpPr>
        <p:spPr>
          <a:xfrm>
            <a:off x="652271" y="8269997"/>
            <a:ext cx="1308477" cy="1308477"/>
          </a:xfrm>
          <a:custGeom>
            <a:avLst/>
            <a:gdLst/>
            <a:ahLst/>
            <a:cxnLst/>
            <a:rect l="l" t="t" r="r" b="b"/>
            <a:pathLst>
              <a:path w="1308477" h="1308477">
                <a:moveTo>
                  <a:pt x="0" y="0"/>
                </a:moveTo>
                <a:lnTo>
                  <a:pt x="1308477" y="0"/>
                </a:lnTo>
                <a:lnTo>
                  <a:pt x="1308477" y="1308477"/>
                </a:lnTo>
                <a:lnTo>
                  <a:pt x="0" y="130847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2" name="Freeform 22"/>
          <p:cNvSpPr/>
          <p:nvPr/>
        </p:nvSpPr>
        <p:spPr>
          <a:xfrm>
            <a:off x="1076396" y="8514418"/>
            <a:ext cx="442544" cy="627318"/>
          </a:xfrm>
          <a:custGeom>
            <a:avLst/>
            <a:gdLst/>
            <a:ahLst/>
            <a:cxnLst/>
            <a:rect l="l" t="t" r="r" b="b"/>
            <a:pathLst>
              <a:path w="442544" h="627318">
                <a:moveTo>
                  <a:pt x="0" y="0"/>
                </a:moveTo>
                <a:lnTo>
                  <a:pt x="442545" y="0"/>
                </a:lnTo>
                <a:lnTo>
                  <a:pt x="442545" y="627317"/>
                </a:lnTo>
                <a:lnTo>
                  <a:pt x="0" y="62731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3" name="TextBox 23"/>
          <p:cNvSpPr txBox="1"/>
          <p:nvPr/>
        </p:nvSpPr>
        <p:spPr>
          <a:xfrm>
            <a:off x="2356804" y="8160597"/>
            <a:ext cx="6787196" cy="409575"/>
          </a:xfrm>
          <a:prstGeom prst="rect">
            <a:avLst/>
          </a:prstGeom>
        </p:spPr>
        <p:txBody>
          <a:bodyPr lIns="0" tIns="0" rIns="0" bIns="0" rtlCol="0" anchor="t">
            <a:spAutoFit/>
          </a:bodyPr>
          <a:lstStyle/>
          <a:p>
            <a:pPr marL="0" lvl="0" indent="0" algn="l">
              <a:lnSpc>
                <a:spcPts val="3120"/>
              </a:lnSpc>
              <a:spcBef>
                <a:spcPct val="0"/>
              </a:spcBef>
            </a:pPr>
            <a:r>
              <a:rPr lang="en-US" sz="2600">
                <a:solidFill>
                  <a:srgbClr val="2A2E3A"/>
                </a:solidFill>
                <a:latin typeface="Klein Bold"/>
                <a:ea typeface="Klein Bold"/>
                <a:cs typeface="Klein Bold"/>
                <a:sym typeface="Klein Bold"/>
              </a:rPr>
              <a:t>Customization and Flexibility</a:t>
            </a:r>
          </a:p>
        </p:txBody>
      </p:sp>
      <p:sp>
        <p:nvSpPr>
          <p:cNvPr id="24" name="TextBox 24"/>
          <p:cNvSpPr txBox="1"/>
          <p:nvPr/>
        </p:nvSpPr>
        <p:spPr>
          <a:xfrm>
            <a:off x="2356804" y="8627322"/>
            <a:ext cx="14224407" cy="754593"/>
          </a:xfrm>
          <a:prstGeom prst="rect">
            <a:avLst/>
          </a:prstGeom>
        </p:spPr>
        <p:txBody>
          <a:bodyPr lIns="0" tIns="0" rIns="0" bIns="0" rtlCol="0" anchor="t">
            <a:spAutoFit/>
          </a:bodyPr>
          <a:lstStyle/>
          <a:p>
            <a:pPr marL="0" lvl="0" indent="0" algn="l">
              <a:lnSpc>
                <a:spcPts val="3033"/>
              </a:lnSpc>
              <a:spcBef>
                <a:spcPct val="0"/>
              </a:spcBef>
            </a:pPr>
            <a:r>
              <a:rPr lang="en-US" sz="2166">
                <a:solidFill>
                  <a:srgbClr val="2A2E3A"/>
                </a:solidFill>
                <a:latin typeface="Helios"/>
                <a:ea typeface="Helios"/>
                <a:cs typeface="Helios"/>
                <a:sym typeface="Helios"/>
              </a:rPr>
              <a:t>The modular nature of the React Native codebase allows for easy customization and expansion, making the platform adaptable to the specific needs of different universities.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28470" y="3838295"/>
            <a:ext cx="19666225" cy="1305205"/>
          </a:xfrm>
          <a:prstGeom prst="rect">
            <a:avLst/>
          </a:prstGeom>
        </p:spPr>
        <p:txBody>
          <a:bodyPr lIns="0" tIns="0" rIns="0" bIns="0" rtlCol="0" anchor="t">
            <a:spAutoFit/>
          </a:bodyPr>
          <a:lstStyle/>
          <a:p>
            <a:pPr algn="l">
              <a:lnSpc>
                <a:spcPts val="10433"/>
              </a:lnSpc>
            </a:pPr>
            <a:r>
              <a:rPr lang="en-US" sz="8025">
                <a:solidFill>
                  <a:srgbClr val="2A2E3A"/>
                </a:solidFill>
                <a:latin typeface="Klein Bold"/>
                <a:ea typeface="Klein Bold"/>
                <a:cs typeface="Klein Bold"/>
                <a:sym typeface="Klein Bold"/>
              </a:rPr>
              <a:t>                       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53969"/>
        </a:solidFill>
        <a:effectLst/>
      </p:bgPr>
    </p:bg>
    <p:spTree>
      <p:nvGrpSpPr>
        <p:cNvPr id="1" name=""/>
        <p:cNvGrpSpPr/>
        <p:nvPr/>
      </p:nvGrpSpPr>
      <p:grpSpPr>
        <a:xfrm>
          <a:off x="0" y="0"/>
          <a:ext cx="0" cy="0"/>
          <a:chOff x="0" y="0"/>
          <a:chExt cx="0" cy="0"/>
        </a:xfrm>
      </p:grpSpPr>
      <p:grpSp>
        <p:nvGrpSpPr>
          <p:cNvPr id="2" name="Group 2"/>
          <p:cNvGrpSpPr/>
          <p:nvPr/>
        </p:nvGrpSpPr>
        <p:grpSpPr>
          <a:xfrm>
            <a:off x="9525" y="0"/>
            <a:ext cx="18288000" cy="3773114"/>
            <a:chOff x="0" y="0"/>
            <a:chExt cx="24384000" cy="5030819"/>
          </a:xfrm>
        </p:grpSpPr>
        <p:pic>
          <p:nvPicPr>
            <p:cNvPr id="3" name="Picture 3"/>
            <p:cNvPicPr>
              <a:picLocks noChangeAspect="1"/>
            </p:cNvPicPr>
            <p:nvPr/>
          </p:nvPicPr>
          <p:blipFill>
            <a:blip r:embed="rId2">
              <a:alphaModFix amt="14000"/>
            </a:blip>
            <a:srcRect t="27933" b="41099"/>
            <a:stretch>
              <a:fillRect/>
            </a:stretch>
          </p:blipFill>
          <p:spPr>
            <a:xfrm>
              <a:off x="0" y="0"/>
              <a:ext cx="24384000" cy="5030819"/>
            </a:xfrm>
            <a:prstGeom prst="rect">
              <a:avLst/>
            </a:prstGeom>
          </p:spPr>
        </p:pic>
      </p:grpSp>
      <p:grpSp>
        <p:nvGrpSpPr>
          <p:cNvPr id="4" name="Group 4"/>
          <p:cNvGrpSpPr/>
          <p:nvPr/>
        </p:nvGrpSpPr>
        <p:grpSpPr>
          <a:xfrm>
            <a:off x="0" y="3773114"/>
            <a:ext cx="18288000" cy="6513886"/>
            <a:chOff x="0" y="0"/>
            <a:chExt cx="4816593" cy="1715591"/>
          </a:xfrm>
        </p:grpSpPr>
        <p:sp>
          <p:nvSpPr>
            <p:cNvPr id="5" name="Freeform 5"/>
            <p:cNvSpPr/>
            <p:nvPr/>
          </p:nvSpPr>
          <p:spPr>
            <a:xfrm>
              <a:off x="0" y="0"/>
              <a:ext cx="4816592" cy="1715591"/>
            </a:xfrm>
            <a:custGeom>
              <a:avLst/>
              <a:gdLst/>
              <a:ahLst/>
              <a:cxnLst/>
              <a:rect l="l" t="t" r="r" b="b"/>
              <a:pathLst>
                <a:path w="4816592" h="1715591">
                  <a:moveTo>
                    <a:pt x="0" y="0"/>
                  </a:moveTo>
                  <a:lnTo>
                    <a:pt x="4816592" y="0"/>
                  </a:lnTo>
                  <a:lnTo>
                    <a:pt x="4816592" y="1715591"/>
                  </a:lnTo>
                  <a:lnTo>
                    <a:pt x="0" y="1715591"/>
                  </a:lnTo>
                  <a:close/>
                </a:path>
              </a:pathLst>
            </a:custGeom>
            <a:solidFill>
              <a:srgbClr val="F4F4F4"/>
            </a:solidFill>
          </p:spPr>
        </p:sp>
        <p:sp>
          <p:nvSpPr>
            <p:cNvPr id="6" name="TextBox 6"/>
            <p:cNvSpPr txBox="1"/>
            <p:nvPr/>
          </p:nvSpPr>
          <p:spPr>
            <a:xfrm>
              <a:off x="0" y="-57150"/>
              <a:ext cx="4816593" cy="1772741"/>
            </a:xfrm>
            <a:prstGeom prst="rect">
              <a:avLst/>
            </a:prstGeom>
          </p:spPr>
          <p:txBody>
            <a:bodyPr lIns="50800" tIns="50800" rIns="50800" bIns="50800" rtlCol="0" anchor="ctr"/>
            <a:lstStyle/>
            <a:p>
              <a:pPr algn="ctr">
                <a:lnSpc>
                  <a:spcPts val="3639"/>
                </a:lnSpc>
              </a:pPr>
              <a:endParaRPr/>
            </a:p>
          </p:txBody>
        </p:sp>
      </p:grpSp>
      <p:graphicFrame>
        <p:nvGraphicFramePr>
          <p:cNvPr id="7" name="Table 7"/>
          <p:cNvGraphicFramePr>
            <a:graphicFrameLocks noGrp="1"/>
          </p:cNvGraphicFramePr>
          <p:nvPr/>
        </p:nvGraphicFramePr>
        <p:xfrm>
          <a:off x="2035380" y="4645343"/>
          <a:ext cx="6604347" cy="4157105"/>
        </p:xfrm>
        <a:graphic>
          <a:graphicData uri="http://schemas.openxmlformats.org/drawingml/2006/table">
            <a:tbl>
              <a:tblPr/>
              <a:tblGrid>
                <a:gridCol w="5219898">
                  <a:extLst>
                    <a:ext uri="{9D8B030D-6E8A-4147-A177-3AD203B41FA5}">
                      <a16:colId xmlns:a16="http://schemas.microsoft.com/office/drawing/2014/main" val="20000"/>
                    </a:ext>
                  </a:extLst>
                </a:gridCol>
                <a:gridCol w="1384449">
                  <a:extLst>
                    <a:ext uri="{9D8B030D-6E8A-4147-A177-3AD203B41FA5}">
                      <a16:colId xmlns:a16="http://schemas.microsoft.com/office/drawing/2014/main" val="20001"/>
                    </a:ext>
                  </a:extLst>
                </a:gridCol>
              </a:tblGrid>
              <a:tr h="827611">
                <a:tc>
                  <a:txBody>
                    <a:bodyPr/>
                    <a:lstStyle/>
                    <a:p>
                      <a:pPr algn="l">
                        <a:lnSpc>
                          <a:spcPts val="3639"/>
                        </a:lnSpc>
                        <a:defRPr/>
                      </a:pPr>
                      <a:r>
                        <a:rPr lang="en-US" sz="2599">
                          <a:solidFill>
                            <a:srgbClr val="2A2E3A"/>
                          </a:solidFill>
                          <a:latin typeface="Helios"/>
                          <a:ea typeface="Helios"/>
                          <a:cs typeface="Helios"/>
                          <a:sym typeface="Helios"/>
                        </a:rPr>
                        <a:t>Problem Statement</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tc>
                  <a:txBody>
                    <a:bodyPr/>
                    <a:lstStyle/>
                    <a:p>
                      <a:pPr algn="r">
                        <a:lnSpc>
                          <a:spcPts val="3640"/>
                        </a:lnSpc>
                        <a:defRPr/>
                      </a:pPr>
                      <a:r>
                        <a:rPr lang="en-US" sz="2600">
                          <a:solidFill>
                            <a:srgbClr val="718BAB"/>
                          </a:solidFill>
                          <a:latin typeface="Helios Bold"/>
                          <a:ea typeface="Helios Bold"/>
                          <a:cs typeface="Helios Bold"/>
                          <a:sym typeface="Helios Bold"/>
                        </a:rPr>
                        <a:t>3</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extLst>
                  <a:ext uri="{0D108BD9-81ED-4DB2-BD59-A6C34878D82A}">
                    <a16:rowId xmlns:a16="http://schemas.microsoft.com/office/drawing/2014/main" val="10000"/>
                  </a:ext>
                </a:extLst>
              </a:tr>
              <a:tr h="832373">
                <a:tc>
                  <a:txBody>
                    <a:bodyPr/>
                    <a:lstStyle/>
                    <a:p>
                      <a:pPr algn="l">
                        <a:lnSpc>
                          <a:spcPts val="3639"/>
                        </a:lnSpc>
                        <a:defRPr/>
                      </a:pPr>
                      <a:r>
                        <a:rPr lang="en-US" sz="2599">
                          <a:solidFill>
                            <a:srgbClr val="2A2E3A"/>
                          </a:solidFill>
                          <a:latin typeface="Helios"/>
                          <a:ea typeface="Helios"/>
                          <a:cs typeface="Helios"/>
                          <a:sym typeface="Helios"/>
                        </a:rPr>
                        <a:t>Proposed Solution </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tc>
                  <a:txBody>
                    <a:bodyPr/>
                    <a:lstStyle/>
                    <a:p>
                      <a:pPr algn="r">
                        <a:lnSpc>
                          <a:spcPts val="3640"/>
                        </a:lnSpc>
                        <a:defRPr/>
                      </a:pPr>
                      <a:r>
                        <a:rPr lang="en-US" sz="2600">
                          <a:solidFill>
                            <a:srgbClr val="718BAB"/>
                          </a:solidFill>
                          <a:latin typeface="Helios Bold"/>
                          <a:ea typeface="Helios Bold"/>
                          <a:cs typeface="Helios Bold"/>
                          <a:sym typeface="Helios Bold"/>
                        </a:rPr>
                        <a:t>4</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extLst>
                  <a:ext uri="{0D108BD9-81ED-4DB2-BD59-A6C34878D82A}">
                    <a16:rowId xmlns:a16="http://schemas.microsoft.com/office/drawing/2014/main" val="10001"/>
                  </a:ext>
                </a:extLst>
              </a:tr>
              <a:tr h="832373">
                <a:tc>
                  <a:txBody>
                    <a:bodyPr/>
                    <a:lstStyle/>
                    <a:p>
                      <a:pPr algn="l">
                        <a:lnSpc>
                          <a:spcPts val="3639"/>
                        </a:lnSpc>
                        <a:defRPr/>
                      </a:pPr>
                      <a:r>
                        <a:rPr lang="en-US" sz="2599">
                          <a:solidFill>
                            <a:srgbClr val="2A2E3A"/>
                          </a:solidFill>
                          <a:latin typeface="Helios"/>
                          <a:ea typeface="Helios"/>
                          <a:cs typeface="Helios"/>
                          <a:sym typeface="Helios"/>
                        </a:rPr>
                        <a:t>Demo</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tc>
                  <a:txBody>
                    <a:bodyPr/>
                    <a:lstStyle/>
                    <a:p>
                      <a:pPr algn="r">
                        <a:lnSpc>
                          <a:spcPts val="3640"/>
                        </a:lnSpc>
                        <a:defRPr/>
                      </a:pPr>
                      <a:r>
                        <a:rPr lang="en-US" sz="2600">
                          <a:solidFill>
                            <a:srgbClr val="718BAB"/>
                          </a:solidFill>
                          <a:latin typeface="Helios Bold"/>
                          <a:ea typeface="Helios Bold"/>
                          <a:cs typeface="Helios Bold"/>
                          <a:sym typeface="Helios Bold"/>
                        </a:rPr>
                        <a:t>6</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extLst>
                  <a:ext uri="{0D108BD9-81ED-4DB2-BD59-A6C34878D82A}">
                    <a16:rowId xmlns:a16="http://schemas.microsoft.com/office/drawing/2014/main" val="10002"/>
                  </a:ext>
                </a:extLst>
              </a:tr>
              <a:tr h="832373">
                <a:tc>
                  <a:txBody>
                    <a:bodyPr/>
                    <a:lstStyle/>
                    <a:p>
                      <a:pPr algn="l">
                        <a:lnSpc>
                          <a:spcPts val="3639"/>
                        </a:lnSpc>
                        <a:defRPr/>
                      </a:pPr>
                      <a:r>
                        <a:rPr lang="en-US" sz="2599">
                          <a:solidFill>
                            <a:srgbClr val="2A2E3A"/>
                          </a:solidFill>
                          <a:latin typeface="Helios"/>
                          <a:ea typeface="Helios"/>
                          <a:cs typeface="Helios"/>
                          <a:sym typeface="Helios"/>
                        </a:rPr>
                        <a:t>Technologies Used</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tc>
                  <a:txBody>
                    <a:bodyPr/>
                    <a:lstStyle/>
                    <a:p>
                      <a:pPr algn="r">
                        <a:lnSpc>
                          <a:spcPts val="3640"/>
                        </a:lnSpc>
                        <a:defRPr/>
                      </a:pPr>
                      <a:r>
                        <a:rPr lang="en-US" sz="2600">
                          <a:solidFill>
                            <a:srgbClr val="718BAB"/>
                          </a:solidFill>
                          <a:latin typeface="Helios Bold"/>
                          <a:ea typeface="Helios Bold"/>
                          <a:cs typeface="Helios Bold"/>
                          <a:sym typeface="Helios Bold"/>
                        </a:rPr>
                        <a:t>8</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extLst>
                  <a:ext uri="{0D108BD9-81ED-4DB2-BD59-A6C34878D82A}">
                    <a16:rowId xmlns:a16="http://schemas.microsoft.com/office/drawing/2014/main" val="10003"/>
                  </a:ext>
                </a:extLst>
              </a:tr>
              <a:tr h="832373">
                <a:tc>
                  <a:txBody>
                    <a:bodyPr/>
                    <a:lstStyle/>
                    <a:p>
                      <a:pPr algn="l">
                        <a:lnSpc>
                          <a:spcPts val="3639"/>
                        </a:lnSpc>
                        <a:defRPr/>
                      </a:pPr>
                      <a:r>
                        <a:rPr lang="en-US" sz="2599">
                          <a:solidFill>
                            <a:srgbClr val="2A2E3A"/>
                          </a:solidFill>
                          <a:latin typeface="Helios"/>
                          <a:ea typeface="Helios"/>
                          <a:cs typeface="Helios"/>
                          <a:sym typeface="Helios"/>
                        </a:rPr>
                        <a:t>Feasibility</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0" cap="flat" cmpd="sng" algn="ctr">
                      <a:solidFill>
                        <a:srgbClr val="DBDBDB"/>
                      </a:solidFill>
                      <a:prstDash val="solid"/>
                      <a:round/>
                      <a:headEnd type="none" w="med" len="med"/>
                      <a:tailEnd type="none" w="med" len="med"/>
                    </a:lnB>
                  </a:tcPr>
                </a:tc>
                <a:tc>
                  <a:txBody>
                    <a:bodyPr/>
                    <a:lstStyle/>
                    <a:p>
                      <a:pPr algn="r">
                        <a:lnSpc>
                          <a:spcPts val="3640"/>
                        </a:lnSpc>
                        <a:defRPr/>
                      </a:pPr>
                      <a:r>
                        <a:rPr lang="en-US" sz="2600">
                          <a:solidFill>
                            <a:srgbClr val="718BAB"/>
                          </a:solidFill>
                          <a:latin typeface="Helios Bold"/>
                          <a:ea typeface="Helios Bold"/>
                          <a:cs typeface="Helios Bold"/>
                          <a:sym typeface="Helios Bold"/>
                        </a:rPr>
                        <a:t>9</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8" name="Table 8"/>
          <p:cNvGraphicFramePr>
            <a:graphicFrameLocks noGrp="1"/>
          </p:cNvGraphicFramePr>
          <p:nvPr/>
        </p:nvGraphicFramePr>
        <p:xfrm>
          <a:off x="9647029" y="4645343"/>
          <a:ext cx="6604347" cy="4157105"/>
        </p:xfrm>
        <a:graphic>
          <a:graphicData uri="http://schemas.openxmlformats.org/drawingml/2006/table">
            <a:tbl>
              <a:tblPr/>
              <a:tblGrid>
                <a:gridCol w="5219898">
                  <a:extLst>
                    <a:ext uri="{9D8B030D-6E8A-4147-A177-3AD203B41FA5}">
                      <a16:colId xmlns:a16="http://schemas.microsoft.com/office/drawing/2014/main" val="20000"/>
                    </a:ext>
                  </a:extLst>
                </a:gridCol>
                <a:gridCol w="1384449">
                  <a:extLst>
                    <a:ext uri="{9D8B030D-6E8A-4147-A177-3AD203B41FA5}">
                      <a16:colId xmlns:a16="http://schemas.microsoft.com/office/drawing/2014/main" val="20001"/>
                    </a:ext>
                  </a:extLst>
                </a:gridCol>
              </a:tblGrid>
              <a:tr h="832373">
                <a:tc>
                  <a:txBody>
                    <a:bodyPr/>
                    <a:lstStyle/>
                    <a:p>
                      <a:pPr algn="l">
                        <a:lnSpc>
                          <a:spcPts val="3639"/>
                        </a:lnSpc>
                        <a:defRPr/>
                      </a:pPr>
                      <a:r>
                        <a:rPr lang="en-US" sz="2599">
                          <a:solidFill>
                            <a:srgbClr val="2A2E3A"/>
                          </a:solidFill>
                          <a:latin typeface="Helios"/>
                          <a:ea typeface="Helios"/>
                          <a:cs typeface="Helios"/>
                          <a:sym typeface="Helios"/>
                        </a:rPr>
                        <a:t>Impact</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0" cap="flat" cmpd="sng" algn="ctr">
                      <a:solidFill>
                        <a:srgbClr val="DBDBDB"/>
                      </a:solidFill>
                      <a:prstDash val="solid"/>
                      <a:round/>
                      <a:headEnd type="none" w="med" len="med"/>
                      <a:tailEnd type="none" w="med" len="med"/>
                    </a:lnB>
                  </a:tcPr>
                </a:tc>
                <a:tc>
                  <a:txBody>
                    <a:bodyPr/>
                    <a:lstStyle/>
                    <a:p>
                      <a:pPr algn="r">
                        <a:lnSpc>
                          <a:spcPts val="3640"/>
                        </a:lnSpc>
                        <a:defRPr/>
                      </a:pPr>
                      <a:r>
                        <a:rPr lang="en-US" sz="2600">
                          <a:solidFill>
                            <a:srgbClr val="718BAB"/>
                          </a:solidFill>
                          <a:latin typeface="Helios Bold"/>
                          <a:ea typeface="Helios Bold"/>
                          <a:cs typeface="Helios Bold"/>
                          <a:sym typeface="Helios Bold"/>
                        </a:rPr>
                        <a:t>10</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10000"/>
                  </a:ext>
                </a:extLst>
              </a:tr>
              <a:tr h="832373">
                <a:tc>
                  <a:txBody>
                    <a:bodyPr/>
                    <a:lstStyle/>
                    <a:p>
                      <a:pPr algn="l">
                        <a:lnSpc>
                          <a:spcPts val="3639"/>
                        </a:lnSpc>
                        <a:defRPr/>
                      </a:pPr>
                      <a:r>
                        <a:rPr lang="en-US" sz="2599">
                          <a:solidFill>
                            <a:srgbClr val="2A2E3A"/>
                          </a:solidFill>
                          <a:latin typeface="Helios"/>
                          <a:ea typeface="Helios"/>
                          <a:cs typeface="Helios"/>
                          <a:sym typeface="Helios"/>
                        </a:rPr>
                        <a:t>USP</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0" cap="flat" cmpd="sng" algn="ctr">
                      <a:solidFill>
                        <a:srgbClr val="DBDBDB"/>
                      </a:solidFill>
                      <a:prstDash val="solid"/>
                      <a:round/>
                      <a:headEnd type="none" w="med" len="med"/>
                      <a:tailEnd type="none" w="med" len="med"/>
                    </a:lnB>
                  </a:tcPr>
                </a:tc>
                <a:tc>
                  <a:txBody>
                    <a:bodyPr/>
                    <a:lstStyle/>
                    <a:p>
                      <a:pPr algn="r">
                        <a:lnSpc>
                          <a:spcPts val="3640"/>
                        </a:lnSpc>
                        <a:defRPr/>
                      </a:pPr>
                      <a:r>
                        <a:rPr lang="en-US" sz="2600">
                          <a:solidFill>
                            <a:srgbClr val="718BAB"/>
                          </a:solidFill>
                          <a:latin typeface="Helios Bold"/>
                          <a:ea typeface="Helios Bold"/>
                          <a:cs typeface="Helios Bold"/>
                          <a:sym typeface="Helios Bold"/>
                        </a:rPr>
                        <a:t>11</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10001"/>
                  </a:ext>
                </a:extLst>
              </a:tr>
              <a:tr h="832373">
                <a:tc>
                  <a:txBody>
                    <a:bodyPr/>
                    <a:lstStyle/>
                    <a:p>
                      <a:pPr algn="l">
                        <a:lnSpc>
                          <a:spcPts val="3639"/>
                        </a:lnSpc>
                        <a:defRPr/>
                      </a:pP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0" cap="flat" cmpd="sng" algn="ctr">
                      <a:solidFill>
                        <a:srgbClr val="DBDBDB"/>
                      </a:solidFill>
                      <a:prstDash val="solid"/>
                      <a:round/>
                      <a:headEnd type="none" w="med" len="med"/>
                      <a:tailEnd type="none" w="med" len="med"/>
                    </a:lnB>
                  </a:tcPr>
                </a:tc>
                <a:tc>
                  <a:txBody>
                    <a:bodyPr/>
                    <a:lstStyle/>
                    <a:p>
                      <a:pPr algn="r">
                        <a:lnSpc>
                          <a:spcPts val="3640"/>
                        </a:lnSpc>
                        <a:defRPr/>
                      </a:pP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10002"/>
                  </a:ext>
                </a:extLst>
              </a:tr>
              <a:tr h="832373">
                <a:tc>
                  <a:txBody>
                    <a:bodyPr/>
                    <a:lstStyle/>
                    <a:p>
                      <a:pPr algn="l">
                        <a:lnSpc>
                          <a:spcPts val="3639"/>
                        </a:lnSpc>
                        <a:defRPr/>
                      </a:pP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0" cap="flat" cmpd="sng" algn="ctr">
                      <a:solidFill>
                        <a:srgbClr val="DBDBDB"/>
                      </a:solidFill>
                      <a:prstDash val="solid"/>
                      <a:round/>
                      <a:headEnd type="none" w="med" len="med"/>
                      <a:tailEnd type="none" w="med" len="med"/>
                    </a:lnB>
                  </a:tcPr>
                </a:tc>
                <a:tc>
                  <a:txBody>
                    <a:bodyPr/>
                    <a:lstStyle/>
                    <a:p>
                      <a:pPr algn="r">
                        <a:lnSpc>
                          <a:spcPts val="3640"/>
                        </a:lnSpc>
                        <a:defRPr/>
                      </a:pP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10003"/>
                  </a:ext>
                </a:extLst>
              </a:tr>
              <a:tr h="827611">
                <a:tc>
                  <a:txBody>
                    <a:bodyPr/>
                    <a:lstStyle/>
                    <a:p>
                      <a:pPr algn="l">
                        <a:lnSpc>
                          <a:spcPts val="3639"/>
                        </a:lnSpc>
                        <a:defRPr/>
                      </a:pP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0" cap="flat" cmpd="sng" algn="ctr">
                      <a:solidFill>
                        <a:srgbClr val="DBDBDB"/>
                      </a:solidFill>
                      <a:prstDash val="solid"/>
                      <a:round/>
                      <a:headEnd type="none" w="med" len="med"/>
                      <a:tailEnd type="none" w="med" len="med"/>
                    </a:lnB>
                  </a:tcPr>
                </a:tc>
                <a:tc>
                  <a:txBody>
                    <a:bodyPr/>
                    <a:lstStyle/>
                    <a:p>
                      <a:pPr algn="r">
                        <a:lnSpc>
                          <a:spcPts val="3640"/>
                        </a:lnSpc>
                        <a:defRPr/>
                      </a:pP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9" name="TextBox 9"/>
          <p:cNvSpPr txBox="1"/>
          <p:nvPr/>
        </p:nvSpPr>
        <p:spPr>
          <a:xfrm>
            <a:off x="4639504" y="1391465"/>
            <a:ext cx="9008992" cy="1139825"/>
          </a:xfrm>
          <a:prstGeom prst="rect">
            <a:avLst/>
          </a:prstGeom>
        </p:spPr>
        <p:txBody>
          <a:bodyPr lIns="0" tIns="0" rIns="0" bIns="0" rtlCol="0" anchor="t">
            <a:spAutoFit/>
          </a:bodyPr>
          <a:lstStyle/>
          <a:p>
            <a:pPr algn="ctr">
              <a:lnSpc>
                <a:spcPts val="9099"/>
              </a:lnSpc>
            </a:pPr>
            <a:r>
              <a:rPr lang="en-US" sz="6999">
                <a:solidFill>
                  <a:srgbClr val="FFFFFF"/>
                </a:solidFill>
                <a:latin typeface="Klein Bold"/>
                <a:ea typeface="Klein Bold"/>
                <a:cs typeface="Klein Bold"/>
                <a:sym typeface="Klein Bold"/>
              </a:rPr>
              <a:t>Agenda</a:t>
            </a:r>
          </a:p>
        </p:txBody>
      </p:sp>
      <p:sp>
        <p:nvSpPr>
          <p:cNvPr id="10" name="Freeform 10"/>
          <p:cNvSpPr/>
          <p:nvPr/>
        </p:nvSpPr>
        <p:spPr>
          <a:xfrm>
            <a:off x="8333203" y="-1109791"/>
            <a:ext cx="1621594" cy="1621594"/>
          </a:xfrm>
          <a:custGeom>
            <a:avLst/>
            <a:gdLst/>
            <a:ahLst/>
            <a:cxnLst/>
            <a:rect l="l" t="t" r="r" b="b"/>
            <a:pathLst>
              <a:path w="1621594" h="1621594">
                <a:moveTo>
                  <a:pt x="0" y="0"/>
                </a:moveTo>
                <a:lnTo>
                  <a:pt x="1621594" y="0"/>
                </a:lnTo>
                <a:lnTo>
                  <a:pt x="1621594" y="1621594"/>
                </a:lnTo>
                <a:lnTo>
                  <a:pt x="0" y="162159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Freeform 11"/>
          <p:cNvSpPr/>
          <p:nvPr/>
        </p:nvSpPr>
        <p:spPr>
          <a:xfrm>
            <a:off x="8333203" y="9678747"/>
            <a:ext cx="1621594" cy="1621594"/>
          </a:xfrm>
          <a:custGeom>
            <a:avLst/>
            <a:gdLst/>
            <a:ahLst/>
            <a:cxnLst/>
            <a:rect l="l" t="t" r="r" b="b"/>
            <a:pathLst>
              <a:path w="1621594" h="1621594">
                <a:moveTo>
                  <a:pt x="0" y="0"/>
                </a:moveTo>
                <a:lnTo>
                  <a:pt x="1621594" y="0"/>
                </a:lnTo>
                <a:lnTo>
                  <a:pt x="1621594" y="1621594"/>
                </a:lnTo>
                <a:lnTo>
                  <a:pt x="0" y="162159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217343" y="1956671"/>
            <a:ext cx="8817416" cy="1139825"/>
          </a:xfrm>
          <a:prstGeom prst="rect">
            <a:avLst/>
          </a:prstGeom>
        </p:spPr>
        <p:txBody>
          <a:bodyPr lIns="0" tIns="0" rIns="0" bIns="0" rtlCol="0" anchor="t">
            <a:spAutoFit/>
          </a:bodyPr>
          <a:lstStyle/>
          <a:p>
            <a:pPr algn="l">
              <a:lnSpc>
                <a:spcPts val="9099"/>
              </a:lnSpc>
            </a:pPr>
            <a:r>
              <a:rPr lang="en-US" sz="6999">
                <a:solidFill>
                  <a:srgbClr val="2A2E3A"/>
                </a:solidFill>
                <a:latin typeface="Klein Bold"/>
                <a:ea typeface="Klein Bold"/>
                <a:cs typeface="Klein Bold"/>
                <a:sym typeface="Klein Bold"/>
              </a:rPr>
              <a:t>Problem Statement</a:t>
            </a:r>
          </a:p>
        </p:txBody>
      </p:sp>
      <p:sp>
        <p:nvSpPr>
          <p:cNvPr id="3" name="TextBox 3"/>
          <p:cNvSpPr txBox="1"/>
          <p:nvPr/>
        </p:nvSpPr>
        <p:spPr>
          <a:xfrm>
            <a:off x="2209067" y="4299249"/>
            <a:ext cx="14717419" cy="2233295"/>
          </a:xfrm>
          <a:prstGeom prst="rect">
            <a:avLst/>
          </a:prstGeom>
        </p:spPr>
        <p:txBody>
          <a:bodyPr lIns="0" tIns="0" rIns="0" bIns="0" rtlCol="0" anchor="t">
            <a:spAutoFit/>
          </a:bodyPr>
          <a:lstStyle/>
          <a:p>
            <a:pPr algn="l">
              <a:lnSpc>
                <a:spcPts val="4479"/>
              </a:lnSpc>
            </a:pPr>
            <a:r>
              <a:rPr lang="en-US" sz="3199">
                <a:solidFill>
                  <a:srgbClr val="2A2E3A"/>
                </a:solidFill>
                <a:latin typeface="Helios"/>
                <a:ea typeface="Helios"/>
                <a:cs typeface="Helios"/>
                <a:sym typeface="Helios"/>
              </a:rPr>
              <a:t>Government universities need a reliable and efficient platform to manage financial transactions such as tuition fees, research grants, and vendor payments. The existing platform built on Ionic, while functional, faces limitations in performance, user experience, and scalability.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90241" y="2622352"/>
            <a:ext cx="1650219" cy="1650219"/>
          </a:xfrm>
          <a:custGeom>
            <a:avLst/>
            <a:gdLst/>
            <a:ahLst/>
            <a:cxnLst/>
            <a:rect l="l" t="t" r="r" b="b"/>
            <a:pathLst>
              <a:path w="1650219" h="1650219">
                <a:moveTo>
                  <a:pt x="0" y="0"/>
                </a:moveTo>
                <a:lnTo>
                  <a:pt x="1650219" y="0"/>
                </a:lnTo>
                <a:lnTo>
                  <a:pt x="1650219" y="1650219"/>
                </a:lnTo>
                <a:lnTo>
                  <a:pt x="0" y="1650219"/>
                </a:lnTo>
                <a:lnTo>
                  <a:pt x="0" y="0"/>
                </a:lnTo>
                <a:close/>
              </a:path>
            </a:pathLst>
          </a:custGeom>
          <a:blipFill>
            <a:blip r:embed="rId2">
              <a:alphaModFix amt="44999"/>
              <a:extLst>
                <a:ext uri="{96DAC541-7B7A-43D3-8B79-37D633B846F1}">
                  <asvg:svgBlip xmlns:asvg="http://schemas.microsoft.com/office/drawing/2016/SVG/main" r:embed="rId3"/>
                </a:ext>
              </a:extLst>
            </a:blip>
            <a:stretch>
              <a:fillRect/>
            </a:stretch>
          </a:blipFill>
        </p:spPr>
      </p:sp>
      <p:sp>
        <p:nvSpPr>
          <p:cNvPr id="3" name="Freeform 3"/>
          <p:cNvSpPr/>
          <p:nvPr/>
        </p:nvSpPr>
        <p:spPr>
          <a:xfrm>
            <a:off x="679413" y="2810325"/>
            <a:ext cx="1308477" cy="1308477"/>
          </a:xfrm>
          <a:custGeom>
            <a:avLst/>
            <a:gdLst/>
            <a:ahLst/>
            <a:cxnLst/>
            <a:rect l="l" t="t" r="r" b="b"/>
            <a:pathLst>
              <a:path w="1308477" h="1308477">
                <a:moveTo>
                  <a:pt x="0" y="0"/>
                </a:moveTo>
                <a:lnTo>
                  <a:pt x="1308477" y="0"/>
                </a:lnTo>
                <a:lnTo>
                  <a:pt x="1308477" y="1308477"/>
                </a:lnTo>
                <a:lnTo>
                  <a:pt x="0" y="130847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2678096" y="2596013"/>
            <a:ext cx="9803808" cy="409575"/>
          </a:xfrm>
          <a:prstGeom prst="rect">
            <a:avLst/>
          </a:prstGeom>
        </p:spPr>
        <p:txBody>
          <a:bodyPr lIns="0" tIns="0" rIns="0" bIns="0" rtlCol="0" anchor="t">
            <a:spAutoFit/>
          </a:bodyPr>
          <a:lstStyle/>
          <a:p>
            <a:pPr marL="0" lvl="0" indent="0" algn="l">
              <a:lnSpc>
                <a:spcPts val="3120"/>
              </a:lnSpc>
              <a:spcBef>
                <a:spcPct val="0"/>
              </a:spcBef>
            </a:pPr>
            <a:r>
              <a:rPr lang="en-US" sz="2600">
                <a:solidFill>
                  <a:srgbClr val="2A2E3A"/>
                </a:solidFill>
                <a:latin typeface="Klein Bold"/>
                <a:ea typeface="Klein Bold"/>
                <a:cs typeface="Klein Bold"/>
                <a:sym typeface="Klein Bold"/>
              </a:rPr>
              <a:t>Analyze Transition and Port Key Functionalities</a:t>
            </a:r>
          </a:p>
        </p:txBody>
      </p:sp>
      <p:sp>
        <p:nvSpPr>
          <p:cNvPr id="5" name="Freeform 5"/>
          <p:cNvSpPr/>
          <p:nvPr/>
        </p:nvSpPr>
        <p:spPr>
          <a:xfrm>
            <a:off x="472559" y="4463071"/>
            <a:ext cx="1650219" cy="1650219"/>
          </a:xfrm>
          <a:custGeom>
            <a:avLst/>
            <a:gdLst/>
            <a:ahLst/>
            <a:cxnLst/>
            <a:rect l="l" t="t" r="r" b="b"/>
            <a:pathLst>
              <a:path w="1650219" h="1650219">
                <a:moveTo>
                  <a:pt x="0" y="0"/>
                </a:moveTo>
                <a:lnTo>
                  <a:pt x="1650219" y="0"/>
                </a:lnTo>
                <a:lnTo>
                  <a:pt x="1650219" y="1650218"/>
                </a:lnTo>
                <a:lnTo>
                  <a:pt x="0" y="1650218"/>
                </a:lnTo>
                <a:lnTo>
                  <a:pt x="0" y="0"/>
                </a:lnTo>
                <a:close/>
              </a:path>
            </a:pathLst>
          </a:custGeom>
          <a:blipFill>
            <a:blip r:embed="rId6">
              <a:alphaModFix amt="44999"/>
              <a:extLst>
                <a:ext uri="{96DAC541-7B7A-43D3-8B79-37D633B846F1}">
                  <asvg:svgBlip xmlns:asvg="http://schemas.microsoft.com/office/drawing/2016/SVG/main" r:embed="rId7"/>
                </a:ext>
              </a:extLst>
            </a:blip>
            <a:stretch>
              <a:fillRect/>
            </a:stretch>
          </a:blipFill>
        </p:spPr>
      </p:sp>
      <p:sp>
        <p:nvSpPr>
          <p:cNvPr id="6" name="Freeform 6"/>
          <p:cNvSpPr/>
          <p:nvPr/>
        </p:nvSpPr>
        <p:spPr>
          <a:xfrm>
            <a:off x="10733254" y="7543282"/>
            <a:ext cx="442544" cy="627318"/>
          </a:xfrm>
          <a:custGeom>
            <a:avLst/>
            <a:gdLst/>
            <a:ahLst/>
            <a:cxnLst/>
            <a:rect l="l" t="t" r="r" b="b"/>
            <a:pathLst>
              <a:path w="442544" h="627318">
                <a:moveTo>
                  <a:pt x="0" y="0"/>
                </a:moveTo>
                <a:lnTo>
                  <a:pt x="442544" y="0"/>
                </a:lnTo>
                <a:lnTo>
                  <a:pt x="442544" y="627318"/>
                </a:lnTo>
                <a:lnTo>
                  <a:pt x="0" y="62731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a:off x="1112379" y="3133802"/>
            <a:ext cx="442544" cy="627318"/>
          </a:xfrm>
          <a:custGeom>
            <a:avLst/>
            <a:gdLst/>
            <a:ahLst/>
            <a:cxnLst/>
            <a:rect l="l" t="t" r="r" b="b"/>
            <a:pathLst>
              <a:path w="442544" h="627318">
                <a:moveTo>
                  <a:pt x="0" y="0"/>
                </a:moveTo>
                <a:lnTo>
                  <a:pt x="442544" y="0"/>
                </a:lnTo>
                <a:lnTo>
                  <a:pt x="442544" y="627318"/>
                </a:lnTo>
                <a:lnTo>
                  <a:pt x="0" y="62731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a:off x="490241" y="6275510"/>
            <a:ext cx="1632537" cy="1632537"/>
          </a:xfrm>
          <a:custGeom>
            <a:avLst/>
            <a:gdLst/>
            <a:ahLst/>
            <a:cxnLst/>
            <a:rect l="l" t="t" r="r" b="b"/>
            <a:pathLst>
              <a:path w="1632537" h="1632537">
                <a:moveTo>
                  <a:pt x="0" y="0"/>
                </a:moveTo>
                <a:lnTo>
                  <a:pt x="1632537" y="0"/>
                </a:lnTo>
                <a:lnTo>
                  <a:pt x="1632537" y="1632537"/>
                </a:lnTo>
                <a:lnTo>
                  <a:pt x="0" y="1632537"/>
                </a:lnTo>
                <a:lnTo>
                  <a:pt x="0" y="0"/>
                </a:lnTo>
                <a:close/>
              </a:path>
            </a:pathLst>
          </a:custGeom>
          <a:blipFill>
            <a:blip r:embed="rId6">
              <a:alphaModFix amt="44999"/>
              <a:extLst>
                <a:ext uri="{96DAC541-7B7A-43D3-8B79-37D633B846F1}">
                  <asvg:svgBlip xmlns:asvg="http://schemas.microsoft.com/office/drawing/2016/SVG/main" r:embed="rId7"/>
                </a:ext>
              </a:extLst>
            </a:blip>
            <a:stretch>
              <a:fillRect/>
            </a:stretch>
          </a:blipFill>
        </p:spPr>
      </p:sp>
      <p:sp>
        <p:nvSpPr>
          <p:cNvPr id="9" name="Freeform 9"/>
          <p:cNvSpPr/>
          <p:nvPr/>
        </p:nvSpPr>
        <p:spPr>
          <a:xfrm>
            <a:off x="661112" y="4633941"/>
            <a:ext cx="1308477" cy="1308477"/>
          </a:xfrm>
          <a:custGeom>
            <a:avLst/>
            <a:gdLst/>
            <a:ahLst/>
            <a:cxnLst/>
            <a:rect l="l" t="t" r="r" b="b"/>
            <a:pathLst>
              <a:path w="1308477" h="1308477">
                <a:moveTo>
                  <a:pt x="0" y="0"/>
                </a:moveTo>
                <a:lnTo>
                  <a:pt x="1308477" y="0"/>
                </a:lnTo>
                <a:lnTo>
                  <a:pt x="1308477" y="1308477"/>
                </a:lnTo>
                <a:lnTo>
                  <a:pt x="0" y="130847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679413" y="6437540"/>
            <a:ext cx="1308477" cy="1308477"/>
          </a:xfrm>
          <a:custGeom>
            <a:avLst/>
            <a:gdLst/>
            <a:ahLst/>
            <a:cxnLst/>
            <a:rect l="l" t="t" r="r" b="b"/>
            <a:pathLst>
              <a:path w="1308477" h="1308477">
                <a:moveTo>
                  <a:pt x="0" y="0"/>
                </a:moveTo>
                <a:lnTo>
                  <a:pt x="1308477" y="0"/>
                </a:lnTo>
                <a:lnTo>
                  <a:pt x="1308477" y="1308477"/>
                </a:lnTo>
                <a:lnTo>
                  <a:pt x="0" y="130847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094078" y="4974521"/>
            <a:ext cx="442544" cy="627318"/>
          </a:xfrm>
          <a:custGeom>
            <a:avLst/>
            <a:gdLst/>
            <a:ahLst/>
            <a:cxnLst/>
            <a:rect l="l" t="t" r="r" b="b"/>
            <a:pathLst>
              <a:path w="442544" h="627318">
                <a:moveTo>
                  <a:pt x="0" y="0"/>
                </a:moveTo>
                <a:lnTo>
                  <a:pt x="442544" y="0"/>
                </a:lnTo>
                <a:lnTo>
                  <a:pt x="442544" y="627318"/>
                </a:lnTo>
                <a:lnTo>
                  <a:pt x="0" y="62731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Freeform 12"/>
          <p:cNvSpPr/>
          <p:nvPr/>
        </p:nvSpPr>
        <p:spPr>
          <a:xfrm>
            <a:off x="9790300" y="7229623"/>
            <a:ext cx="442544" cy="627318"/>
          </a:xfrm>
          <a:custGeom>
            <a:avLst/>
            <a:gdLst/>
            <a:ahLst/>
            <a:cxnLst/>
            <a:rect l="l" t="t" r="r" b="b"/>
            <a:pathLst>
              <a:path w="442544" h="627318">
                <a:moveTo>
                  <a:pt x="0" y="0"/>
                </a:moveTo>
                <a:lnTo>
                  <a:pt x="442544" y="0"/>
                </a:lnTo>
                <a:lnTo>
                  <a:pt x="442544" y="627318"/>
                </a:lnTo>
                <a:lnTo>
                  <a:pt x="0" y="62731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3" name="Freeform 13"/>
          <p:cNvSpPr/>
          <p:nvPr/>
        </p:nvSpPr>
        <p:spPr>
          <a:xfrm>
            <a:off x="1094078" y="6799089"/>
            <a:ext cx="442544" cy="627318"/>
          </a:xfrm>
          <a:custGeom>
            <a:avLst/>
            <a:gdLst/>
            <a:ahLst/>
            <a:cxnLst/>
            <a:rect l="l" t="t" r="r" b="b"/>
            <a:pathLst>
              <a:path w="442544" h="627318">
                <a:moveTo>
                  <a:pt x="0" y="0"/>
                </a:moveTo>
                <a:lnTo>
                  <a:pt x="442544" y="0"/>
                </a:lnTo>
                <a:lnTo>
                  <a:pt x="442544" y="627318"/>
                </a:lnTo>
                <a:lnTo>
                  <a:pt x="0" y="62731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TextBox 14"/>
          <p:cNvSpPr txBox="1"/>
          <p:nvPr/>
        </p:nvSpPr>
        <p:spPr>
          <a:xfrm>
            <a:off x="2569215" y="4760209"/>
            <a:ext cx="6787196" cy="409575"/>
          </a:xfrm>
          <a:prstGeom prst="rect">
            <a:avLst/>
          </a:prstGeom>
        </p:spPr>
        <p:txBody>
          <a:bodyPr lIns="0" tIns="0" rIns="0" bIns="0" rtlCol="0" anchor="t">
            <a:spAutoFit/>
          </a:bodyPr>
          <a:lstStyle/>
          <a:p>
            <a:pPr marL="0" lvl="0" indent="0" algn="l">
              <a:lnSpc>
                <a:spcPts val="3120"/>
              </a:lnSpc>
              <a:spcBef>
                <a:spcPct val="0"/>
              </a:spcBef>
            </a:pPr>
            <a:r>
              <a:rPr lang="en-US" sz="2600">
                <a:solidFill>
                  <a:srgbClr val="2A2E3A"/>
                </a:solidFill>
                <a:latin typeface="Klein Bold"/>
                <a:ea typeface="Klein Bold"/>
                <a:cs typeface="Klein Bold"/>
                <a:sym typeface="Klein Bold"/>
              </a:rPr>
              <a:t>Responsive Mobile UI/UX</a:t>
            </a:r>
          </a:p>
        </p:txBody>
      </p:sp>
      <p:sp>
        <p:nvSpPr>
          <p:cNvPr id="15" name="TextBox 15"/>
          <p:cNvSpPr txBox="1"/>
          <p:nvPr/>
        </p:nvSpPr>
        <p:spPr>
          <a:xfrm>
            <a:off x="2456998" y="6843539"/>
            <a:ext cx="14224407" cy="1135593"/>
          </a:xfrm>
          <a:prstGeom prst="rect">
            <a:avLst/>
          </a:prstGeom>
        </p:spPr>
        <p:txBody>
          <a:bodyPr lIns="0" tIns="0" rIns="0" bIns="0" rtlCol="0" anchor="t">
            <a:spAutoFit/>
          </a:bodyPr>
          <a:lstStyle/>
          <a:p>
            <a:pPr marL="0" lvl="0" indent="0" algn="l">
              <a:lnSpc>
                <a:spcPts val="3033"/>
              </a:lnSpc>
              <a:spcBef>
                <a:spcPct val="0"/>
              </a:spcBef>
            </a:pPr>
            <a:r>
              <a:rPr lang="en-US" sz="2166">
                <a:solidFill>
                  <a:srgbClr val="2A2E3A"/>
                </a:solidFill>
                <a:latin typeface="Helios"/>
                <a:ea typeface="Helios"/>
                <a:cs typeface="Helios"/>
                <a:sym typeface="Helios"/>
              </a:rPr>
              <a:t>Through careful optimization of assets and resources, we will significantly reduce load times, providing a faster and more responsive user experience. Any existing APIs will be optimized for faster response times and better handling of large data volumes.</a:t>
            </a:r>
          </a:p>
        </p:txBody>
      </p:sp>
      <p:sp>
        <p:nvSpPr>
          <p:cNvPr id="16" name="TextBox 16"/>
          <p:cNvSpPr txBox="1"/>
          <p:nvPr/>
        </p:nvSpPr>
        <p:spPr>
          <a:xfrm>
            <a:off x="2569215" y="5230258"/>
            <a:ext cx="14112190" cy="754593"/>
          </a:xfrm>
          <a:prstGeom prst="rect">
            <a:avLst/>
          </a:prstGeom>
        </p:spPr>
        <p:txBody>
          <a:bodyPr lIns="0" tIns="0" rIns="0" bIns="0" rtlCol="0" anchor="t">
            <a:spAutoFit/>
          </a:bodyPr>
          <a:lstStyle/>
          <a:p>
            <a:pPr marL="0" lvl="0" indent="0" algn="l">
              <a:lnSpc>
                <a:spcPts val="3033"/>
              </a:lnSpc>
              <a:spcBef>
                <a:spcPct val="0"/>
              </a:spcBef>
            </a:pPr>
            <a:r>
              <a:rPr lang="en-US" sz="2166">
                <a:solidFill>
                  <a:srgbClr val="2A2E3A"/>
                </a:solidFill>
                <a:latin typeface="Helios"/>
                <a:ea typeface="Helios"/>
                <a:cs typeface="Helios"/>
                <a:sym typeface="Helios"/>
              </a:rPr>
              <a:t>By leveraging React Native’s capabilities, the platform will offer a more responsive and intuitive user experience, with smoother animations and native-like performance across both iOS and Android devices.</a:t>
            </a:r>
          </a:p>
        </p:txBody>
      </p:sp>
      <p:sp>
        <p:nvSpPr>
          <p:cNvPr id="17" name="TextBox 17"/>
          <p:cNvSpPr txBox="1"/>
          <p:nvPr/>
        </p:nvSpPr>
        <p:spPr>
          <a:xfrm>
            <a:off x="2456998" y="6432526"/>
            <a:ext cx="6787196" cy="409575"/>
          </a:xfrm>
          <a:prstGeom prst="rect">
            <a:avLst/>
          </a:prstGeom>
        </p:spPr>
        <p:txBody>
          <a:bodyPr lIns="0" tIns="0" rIns="0" bIns="0" rtlCol="0" anchor="t">
            <a:spAutoFit/>
          </a:bodyPr>
          <a:lstStyle/>
          <a:p>
            <a:pPr marL="0" lvl="0" indent="0" algn="l">
              <a:lnSpc>
                <a:spcPts val="3120"/>
              </a:lnSpc>
              <a:spcBef>
                <a:spcPct val="0"/>
              </a:spcBef>
            </a:pPr>
            <a:r>
              <a:rPr lang="en-US" sz="2600">
                <a:solidFill>
                  <a:srgbClr val="2A2E3A"/>
                </a:solidFill>
                <a:latin typeface="Klein Bold"/>
                <a:ea typeface="Klein Bold"/>
                <a:cs typeface="Klein Bold"/>
                <a:sym typeface="Klein Bold"/>
              </a:rPr>
              <a:t>Performance Optimization </a:t>
            </a:r>
          </a:p>
        </p:txBody>
      </p:sp>
      <p:sp>
        <p:nvSpPr>
          <p:cNvPr id="18" name="TextBox 18"/>
          <p:cNvSpPr txBox="1"/>
          <p:nvPr/>
        </p:nvSpPr>
        <p:spPr>
          <a:xfrm>
            <a:off x="2678096" y="3014318"/>
            <a:ext cx="14224407" cy="1480185"/>
          </a:xfrm>
          <a:prstGeom prst="rect">
            <a:avLst/>
          </a:prstGeom>
        </p:spPr>
        <p:txBody>
          <a:bodyPr lIns="0" tIns="0" rIns="0" bIns="0" rtlCol="0" anchor="t">
            <a:spAutoFit/>
          </a:bodyPr>
          <a:lstStyle/>
          <a:p>
            <a:pPr algn="l">
              <a:lnSpc>
                <a:spcPts val="2940"/>
              </a:lnSpc>
              <a:spcBef>
                <a:spcPct val="0"/>
              </a:spcBef>
            </a:pPr>
            <a:r>
              <a:rPr lang="en-US" sz="2100">
                <a:solidFill>
                  <a:srgbClr val="2A2E3A"/>
                </a:solidFill>
                <a:latin typeface="Helios"/>
                <a:ea typeface="Helios"/>
                <a:cs typeface="Helios"/>
                <a:sym typeface="Helios"/>
              </a:rPr>
              <a:t>The Ionic codebase will be carefully analyzed, and a modular architecture will be designed in React Native. This approach will ensure a clean separation of concerns, making the codebase more maintainable and scalable. Each UI component in Ionic will be mapped to its equivalent in React Native, leveraging React Native's component-based architecture to achieve a more native-like experience.</a:t>
            </a:r>
          </a:p>
        </p:txBody>
      </p:sp>
      <p:sp>
        <p:nvSpPr>
          <p:cNvPr id="19" name="TextBox 19"/>
          <p:cNvSpPr txBox="1"/>
          <p:nvPr/>
        </p:nvSpPr>
        <p:spPr>
          <a:xfrm>
            <a:off x="679413" y="-3115"/>
            <a:ext cx="19666225" cy="1272213"/>
          </a:xfrm>
          <a:prstGeom prst="rect">
            <a:avLst/>
          </a:prstGeom>
        </p:spPr>
        <p:txBody>
          <a:bodyPr lIns="0" tIns="0" rIns="0" bIns="0" rtlCol="0" anchor="t">
            <a:spAutoFit/>
          </a:bodyPr>
          <a:lstStyle/>
          <a:p>
            <a:pPr algn="l">
              <a:lnSpc>
                <a:spcPts val="10173"/>
              </a:lnSpc>
            </a:pPr>
            <a:r>
              <a:rPr lang="en-US" sz="7825">
                <a:solidFill>
                  <a:srgbClr val="2A2E3A"/>
                </a:solidFill>
                <a:latin typeface="Klein Bold"/>
                <a:ea typeface="Klein Bold"/>
                <a:cs typeface="Klein Bold"/>
                <a:sym typeface="Klein Bold"/>
              </a:rPr>
              <a:t>            Proposed Solution</a:t>
            </a:r>
          </a:p>
        </p:txBody>
      </p:sp>
      <p:sp>
        <p:nvSpPr>
          <p:cNvPr id="20" name="TextBox 20"/>
          <p:cNvSpPr txBox="1"/>
          <p:nvPr/>
        </p:nvSpPr>
        <p:spPr>
          <a:xfrm>
            <a:off x="312067" y="1273308"/>
            <a:ext cx="17663866" cy="1198880"/>
          </a:xfrm>
          <a:prstGeom prst="rect">
            <a:avLst/>
          </a:prstGeom>
        </p:spPr>
        <p:txBody>
          <a:bodyPr lIns="0" tIns="0" rIns="0" bIns="0" rtlCol="0" anchor="t">
            <a:spAutoFit/>
          </a:bodyPr>
          <a:lstStyle/>
          <a:p>
            <a:pPr algn="l">
              <a:lnSpc>
                <a:spcPts val="3220"/>
              </a:lnSpc>
              <a:spcBef>
                <a:spcPct val="0"/>
              </a:spcBef>
            </a:pPr>
            <a:r>
              <a:rPr lang="en-US" sz="2300">
                <a:solidFill>
                  <a:srgbClr val="2A2E3A"/>
                </a:solidFill>
                <a:latin typeface="Helios"/>
                <a:ea typeface="Helios"/>
                <a:cs typeface="Helios"/>
                <a:sym typeface="Helios"/>
              </a:rPr>
              <a:t>To address the challenge of porting the Invoice and Billing Platform for Government Universities from Ionic to React Native, our solution focuses on maintaining feature parity while enhancing performance, user experience, and maintainability. The proposed solution will have the following features:</a:t>
            </a:r>
          </a:p>
        </p:txBody>
      </p:sp>
      <p:sp>
        <p:nvSpPr>
          <p:cNvPr id="21" name="Freeform 21"/>
          <p:cNvSpPr/>
          <p:nvPr/>
        </p:nvSpPr>
        <p:spPr>
          <a:xfrm>
            <a:off x="490241" y="8170600"/>
            <a:ext cx="1650219" cy="1650219"/>
          </a:xfrm>
          <a:custGeom>
            <a:avLst/>
            <a:gdLst/>
            <a:ahLst/>
            <a:cxnLst/>
            <a:rect l="l" t="t" r="r" b="b"/>
            <a:pathLst>
              <a:path w="1650219" h="1650219">
                <a:moveTo>
                  <a:pt x="0" y="0"/>
                </a:moveTo>
                <a:lnTo>
                  <a:pt x="1650219" y="0"/>
                </a:lnTo>
                <a:lnTo>
                  <a:pt x="1650219" y="1650218"/>
                </a:lnTo>
                <a:lnTo>
                  <a:pt x="0" y="1650218"/>
                </a:lnTo>
                <a:lnTo>
                  <a:pt x="0" y="0"/>
                </a:lnTo>
                <a:close/>
              </a:path>
            </a:pathLst>
          </a:custGeom>
          <a:blipFill>
            <a:blip r:embed="rId6">
              <a:alphaModFix amt="44999"/>
              <a:extLst>
                <a:ext uri="{96DAC541-7B7A-43D3-8B79-37D633B846F1}">
                  <asvg:svgBlip xmlns:asvg="http://schemas.microsoft.com/office/drawing/2016/SVG/main" r:embed="rId7"/>
                </a:ext>
              </a:extLst>
            </a:blip>
            <a:stretch>
              <a:fillRect/>
            </a:stretch>
          </a:blipFill>
        </p:spPr>
      </p:sp>
      <p:sp>
        <p:nvSpPr>
          <p:cNvPr id="22" name="Freeform 22"/>
          <p:cNvSpPr/>
          <p:nvPr/>
        </p:nvSpPr>
        <p:spPr>
          <a:xfrm>
            <a:off x="652271" y="8341471"/>
            <a:ext cx="1308477" cy="1308477"/>
          </a:xfrm>
          <a:custGeom>
            <a:avLst/>
            <a:gdLst/>
            <a:ahLst/>
            <a:cxnLst/>
            <a:rect l="l" t="t" r="r" b="b"/>
            <a:pathLst>
              <a:path w="1308477" h="1308477">
                <a:moveTo>
                  <a:pt x="0" y="0"/>
                </a:moveTo>
                <a:lnTo>
                  <a:pt x="1308477" y="0"/>
                </a:lnTo>
                <a:lnTo>
                  <a:pt x="1308477" y="1308477"/>
                </a:lnTo>
                <a:lnTo>
                  <a:pt x="0" y="130847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3" name="Freeform 23"/>
          <p:cNvSpPr/>
          <p:nvPr/>
        </p:nvSpPr>
        <p:spPr>
          <a:xfrm>
            <a:off x="1076396" y="8682050"/>
            <a:ext cx="442544" cy="627318"/>
          </a:xfrm>
          <a:custGeom>
            <a:avLst/>
            <a:gdLst/>
            <a:ahLst/>
            <a:cxnLst/>
            <a:rect l="l" t="t" r="r" b="b"/>
            <a:pathLst>
              <a:path w="442544" h="627318">
                <a:moveTo>
                  <a:pt x="0" y="0"/>
                </a:moveTo>
                <a:lnTo>
                  <a:pt x="442545" y="0"/>
                </a:lnTo>
                <a:lnTo>
                  <a:pt x="442545" y="627318"/>
                </a:lnTo>
                <a:lnTo>
                  <a:pt x="0" y="62731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4" name="TextBox 24"/>
          <p:cNvSpPr txBox="1"/>
          <p:nvPr/>
        </p:nvSpPr>
        <p:spPr>
          <a:xfrm>
            <a:off x="2456998" y="8300105"/>
            <a:ext cx="6787196" cy="409575"/>
          </a:xfrm>
          <a:prstGeom prst="rect">
            <a:avLst/>
          </a:prstGeom>
        </p:spPr>
        <p:txBody>
          <a:bodyPr lIns="0" tIns="0" rIns="0" bIns="0" rtlCol="0" anchor="t">
            <a:spAutoFit/>
          </a:bodyPr>
          <a:lstStyle/>
          <a:p>
            <a:pPr marL="0" lvl="0" indent="0" algn="l">
              <a:lnSpc>
                <a:spcPts val="3120"/>
              </a:lnSpc>
              <a:spcBef>
                <a:spcPct val="0"/>
              </a:spcBef>
            </a:pPr>
            <a:r>
              <a:rPr lang="en-US" sz="2600">
                <a:solidFill>
                  <a:srgbClr val="2A2E3A"/>
                </a:solidFill>
                <a:latin typeface="Klein Bold"/>
                <a:ea typeface="Klein Bold"/>
                <a:cs typeface="Klein Bold"/>
                <a:sym typeface="Klein Bold"/>
              </a:rPr>
              <a:t>Multi-Currency &amp; Tax Compliance</a:t>
            </a:r>
          </a:p>
        </p:txBody>
      </p:sp>
      <p:sp>
        <p:nvSpPr>
          <p:cNvPr id="25" name="TextBox 25"/>
          <p:cNvSpPr txBox="1"/>
          <p:nvPr/>
        </p:nvSpPr>
        <p:spPr>
          <a:xfrm>
            <a:off x="2456998" y="8775437"/>
            <a:ext cx="14224407" cy="1135593"/>
          </a:xfrm>
          <a:prstGeom prst="rect">
            <a:avLst/>
          </a:prstGeom>
        </p:spPr>
        <p:txBody>
          <a:bodyPr lIns="0" tIns="0" rIns="0" bIns="0" rtlCol="0" anchor="t">
            <a:spAutoFit/>
          </a:bodyPr>
          <a:lstStyle/>
          <a:p>
            <a:pPr marL="0" lvl="0" indent="0" algn="l">
              <a:lnSpc>
                <a:spcPts val="3033"/>
              </a:lnSpc>
              <a:spcBef>
                <a:spcPct val="0"/>
              </a:spcBef>
            </a:pPr>
            <a:r>
              <a:rPr lang="en-US" sz="2166">
                <a:solidFill>
                  <a:srgbClr val="2A2E3A"/>
                </a:solidFill>
                <a:latin typeface="Helios"/>
                <a:ea typeface="Helios"/>
                <a:cs typeface="Helios"/>
                <a:sym typeface="Helios"/>
              </a:rPr>
              <a:t>The platform will be enhanced to support multi-currency invoicing and ensure compliance with local tax regulations, with automated updates to tax rates as required. We will incorporate localization features to handle different languages, currencies, and tax rules seamlessly.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58141" y="113602"/>
            <a:ext cx="1617454" cy="1617454"/>
          </a:xfrm>
          <a:custGeom>
            <a:avLst/>
            <a:gdLst/>
            <a:ahLst/>
            <a:cxnLst/>
            <a:rect l="l" t="t" r="r" b="b"/>
            <a:pathLst>
              <a:path w="1617454" h="1617454">
                <a:moveTo>
                  <a:pt x="0" y="0"/>
                </a:moveTo>
                <a:lnTo>
                  <a:pt x="1617454" y="0"/>
                </a:lnTo>
                <a:lnTo>
                  <a:pt x="1617454" y="1617455"/>
                </a:lnTo>
                <a:lnTo>
                  <a:pt x="0" y="1617455"/>
                </a:lnTo>
                <a:lnTo>
                  <a:pt x="0" y="0"/>
                </a:lnTo>
                <a:close/>
              </a:path>
            </a:pathLst>
          </a:custGeom>
          <a:blipFill>
            <a:blip r:embed="rId2">
              <a:alphaModFix amt="44999"/>
              <a:extLst>
                <a:ext uri="{96DAC541-7B7A-43D3-8B79-37D633B846F1}">
                  <asvg:svgBlip xmlns:asvg="http://schemas.microsoft.com/office/drawing/2016/SVG/main" r:embed="rId3"/>
                </a:ext>
              </a:extLst>
            </a:blip>
            <a:stretch>
              <a:fillRect/>
            </a:stretch>
          </a:blipFill>
        </p:spPr>
      </p:sp>
      <p:sp>
        <p:nvSpPr>
          <p:cNvPr id="3" name="Freeform 3"/>
          <p:cNvSpPr/>
          <p:nvPr/>
        </p:nvSpPr>
        <p:spPr>
          <a:xfrm>
            <a:off x="647312" y="325792"/>
            <a:ext cx="1271915" cy="1271915"/>
          </a:xfrm>
          <a:custGeom>
            <a:avLst/>
            <a:gdLst/>
            <a:ahLst/>
            <a:cxnLst/>
            <a:rect l="l" t="t" r="r" b="b"/>
            <a:pathLst>
              <a:path w="1271915" h="1271915">
                <a:moveTo>
                  <a:pt x="0" y="0"/>
                </a:moveTo>
                <a:lnTo>
                  <a:pt x="1271915" y="0"/>
                </a:lnTo>
                <a:lnTo>
                  <a:pt x="1271915" y="1271915"/>
                </a:lnTo>
                <a:lnTo>
                  <a:pt x="0" y="12719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2734204" y="184832"/>
            <a:ext cx="11265095" cy="409575"/>
          </a:xfrm>
          <a:prstGeom prst="rect">
            <a:avLst/>
          </a:prstGeom>
        </p:spPr>
        <p:txBody>
          <a:bodyPr lIns="0" tIns="0" rIns="0" bIns="0" rtlCol="0" anchor="t">
            <a:spAutoFit/>
          </a:bodyPr>
          <a:lstStyle/>
          <a:p>
            <a:pPr marL="0" lvl="0" indent="0" algn="l">
              <a:lnSpc>
                <a:spcPts val="3120"/>
              </a:lnSpc>
              <a:spcBef>
                <a:spcPct val="0"/>
              </a:spcBef>
            </a:pPr>
            <a:r>
              <a:rPr lang="en-US" sz="2600">
                <a:solidFill>
                  <a:srgbClr val="2A2E3A"/>
                </a:solidFill>
                <a:latin typeface="Klein Bold"/>
                <a:ea typeface="Klein Bold"/>
                <a:cs typeface="Klein Bold"/>
                <a:sym typeface="Klein Bold"/>
              </a:rPr>
              <a:t>Enhanced User Roles , Access Control and Security Enhancements</a:t>
            </a:r>
          </a:p>
        </p:txBody>
      </p:sp>
      <p:sp>
        <p:nvSpPr>
          <p:cNvPr id="5" name="Freeform 5"/>
          <p:cNvSpPr/>
          <p:nvPr/>
        </p:nvSpPr>
        <p:spPr>
          <a:xfrm>
            <a:off x="458141" y="2178732"/>
            <a:ext cx="1659783" cy="1659783"/>
          </a:xfrm>
          <a:custGeom>
            <a:avLst/>
            <a:gdLst/>
            <a:ahLst/>
            <a:cxnLst/>
            <a:rect l="l" t="t" r="r" b="b"/>
            <a:pathLst>
              <a:path w="1659783" h="1659783">
                <a:moveTo>
                  <a:pt x="0" y="0"/>
                </a:moveTo>
                <a:lnTo>
                  <a:pt x="1659783" y="0"/>
                </a:lnTo>
                <a:lnTo>
                  <a:pt x="1659783" y="1659783"/>
                </a:lnTo>
                <a:lnTo>
                  <a:pt x="0" y="1659783"/>
                </a:lnTo>
                <a:lnTo>
                  <a:pt x="0" y="0"/>
                </a:lnTo>
                <a:close/>
              </a:path>
            </a:pathLst>
          </a:custGeom>
          <a:blipFill>
            <a:blip r:embed="rId6">
              <a:alphaModFix amt="44999"/>
              <a:extLst>
                <a:ext uri="{96DAC541-7B7A-43D3-8B79-37D633B846F1}">
                  <asvg:svgBlip xmlns:asvg="http://schemas.microsoft.com/office/drawing/2016/SVG/main" r:embed="rId7"/>
                </a:ext>
              </a:extLst>
            </a:blip>
            <a:stretch>
              <a:fillRect/>
            </a:stretch>
          </a:blipFill>
        </p:spPr>
      </p:sp>
      <p:sp>
        <p:nvSpPr>
          <p:cNvPr id="6" name="Freeform 6"/>
          <p:cNvSpPr/>
          <p:nvPr/>
        </p:nvSpPr>
        <p:spPr>
          <a:xfrm>
            <a:off x="10733254" y="7543282"/>
            <a:ext cx="442544" cy="627318"/>
          </a:xfrm>
          <a:custGeom>
            <a:avLst/>
            <a:gdLst/>
            <a:ahLst/>
            <a:cxnLst/>
            <a:rect l="l" t="t" r="r" b="b"/>
            <a:pathLst>
              <a:path w="442544" h="627318">
                <a:moveTo>
                  <a:pt x="0" y="0"/>
                </a:moveTo>
                <a:lnTo>
                  <a:pt x="442544" y="0"/>
                </a:lnTo>
                <a:lnTo>
                  <a:pt x="442544" y="627318"/>
                </a:lnTo>
                <a:lnTo>
                  <a:pt x="0" y="62731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a:off x="1368995" y="7400659"/>
            <a:ext cx="442544" cy="627318"/>
          </a:xfrm>
          <a:custGeom>
            <a:avLst/>
            <a:gdLst/>
            <a:ahLst/>
            <a:cxnLst/>
            <a:rect l="l" t="t" r="r" b="b"/>
            <a:pathLst>
              <a:path w="442544" h="627318">
                <a:moveTo>
                  <a:pt x="0" y="0"/>
                </a:moveTo>
                <a:lnTo>
                  <a:pt x="442544" y="0"/>
                </a:lnTo>
                <a:lnTo>
                  <a:pt x="442544" y="627318"/>
                </a:lnTo>
                <a:lnTo>
                  <a:pt x="0" y="62731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a:off x="1061998" y="589389"/>
            <a:ext cx="442544" cy="627318"/>
          </a:xfrm>
          <a:custGeom>
            <a:avLst/>
            <a:gdLst/>
            <a:ahLst/>
            <a:cxnLst/>
            <a:rect l="l" t="t" r="r" b="b"/>
            <a:pathLst>
              <a:path w="442544" h="627318">
                <a:moveTo>
                  <a:pt x="0" y="0"/>
                </a:moveTo>
                <a:lnTo>
                  <a:pt x="442544" y="0"/>
                </a:lnTo>
                <a:lnTo>
                  <a:pt x="442544" y="627318"/>
                </a:lnTo>
                <a:lnTo>
                  <a:pt x="0" y="62731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a:off x="458141" y="4162365"/>
            <a:ext cx="1732387" cy="1732387"/>
          </a:xfrm>
          <a:custGeom>
            <a:avLst/>
            <a:gdLst/>
            <a:ahLst/>
            <a:cxnLst/>
            <a:rect l="l" t="t" r="r" b="b"/>
            <a:pathLst>
              <a:path w="1732387" h="1732387">
                <a:moveTo>
                  <a:pt x="0" y="0"/>
                </a:moveTo>
                <a:lnTo>
                  <a:pt x="1732387" y="0"/>
                </a:lnTo>
                <a:lnTo>
                  <a:pt x="1732387" y="1732387"/>
                </a:lnTo>
                <a:lnTo>
                  <a:pt x="0" y="1732387"/>
                </a:lnTo>
                <a:lnTo>
                  <a:pt x="0" y="0"/>
                </a:lnTo>
                <a:close/>
              </a:path>
            </a:pathLst>
          </a:custGeom>
          <a:blipFill>
            <a:blip r:embed="rId6">
              <a:alphaModFix amt="44999"/>
              <a:extLst>
                <a:ext uri="{96DAC541-7B7A-43D3-8B79-37D633B846F1}">
                  <asvg:svgBlip xmlns:asvg="http://schemas.microsoft.com/office/drawing/2016/SVG/main" r:embed="rId7"/>
                </a:ext>
              </a:extLst>
            </a:blip>
            <a:stretch>
              <a:fillRect/>
            </a:stretch>
          </a:blipFill>
        </p:spPr>
      </p:sp>
      <p:sp>
        <p:nvSpPr>
          <p:cNvPr id="10" name="Freeform 10"/>
          <p:cNvSpPr/>
          <p:nvPr/>
        </p:nvSpPr>
        <p:spPr>
          <a:xfrm>
            <a:off x="647312" y="2377865"/>
            <a:ext cx="1289200" cy="1289200"/>
          </a:xfrm>
          <a:custGeom>
            <a:avLst/>
            <a:gdLst/>
            <a:ahLst/>
            <a:cxnLst/>
            <a:rect l="l" t="t" r="r" b="b"/>
            <a:pathLst>
              <a:path w="1289200" h="1289200">
                <a:moveTo>
                  <a:pt x="0" y="0"/>
                </a:moveTo>
                <a:lnTo>
                  <a:pt x="1289200" y="0"/>
                </a:lnTo>
                <a:lnTo>
                  <a:pt x="1289200" y="1289200"/>
                </a:lnTo>
                <a:lnTo>
                  <a:pt x="0" y="12892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641436" y="4345661"/>
            <a:ext cx="1365796" cy="1365796"/>
          </a:xfrm>
          <a:custGeom>
            <a:avLst/>
            <a:gdLst/>
            <a:ahLst/>
            <a:cxnLst/>
            <a:rect l="l" t="t" r="r" b="b"/>
            <a:pathLst>
              <a:path w="1365796" h="1365796">
                <a:moveTo>
                  <a:pt x="0" y="0"/>
                </a:moveTo>
                <a:lnTo>
                  <a:pt x="1365796" y="0"/>
                </a:lnTo>
                <a:lnTo>
                  <a:pt x="1365796" y="1365796"/>
                </a:lnTo>
                <a:lnTo>
                  <a:pt x="0" y="136579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1066760" y="2658747"/>
            <a:ext cx="442544" cy="627318"/>
          </a:xfrm>
          <a:custGeom>
            <a:avLst/>
            <a:gdLst/>
            <a:ahLst/>
            <a:cxnLst/>
            <a:rect l="l" t="t" r="r" b="b"/>
            <a:pathLst>
              <a:path w="442544" h="627318">
                <a:moveTo>
                  <a:pt x="0" y="0"/>
                </a:moveTo>
                <a:lnTo>
                  <a:pt x="442544" y="0"/>
                </a:lnTo>
                <a:lnTo>
                  <a:pt x="442544" y="627318"/>
                </a:lnTo>
                <a:lnTo>
                  <a:pt x="0" y="62731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3" name="Freeform 13"/>
          <p:cNvSpPr/>
          <p:nvPr/>
        </p:nvSpPr>
        <p:spPr>
          <a:xfrm>
            <a:off x="9790300" y="7229623"/>
            <a:ext cx="442544" cy="627318"/>
          </a:xfrm>
          <a:custGeom>
            <a:avLst/>
            <a:gdLst/>
            <a:ahLst/>
            <a:cxnLst/>
            <a:rect l="l" t="t" r="r" b="b"/>
            <a:pathLst>
              <a:path w="442544" h="627318">
                <a:moveTo>
                  <a:pt x="0" y="0"/>
                </a:moveTo>
                <a:lnTo>
                  <a:pt x="442544" y="0"/>
                </a:lnTo>
                <a:lnTo>
                  <a:pt x="442544" y="627318"/>
                </a:lnTo>
                <a:lnTo>
                  <a:pt x="0" y="62731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Freeform 14"/>
          <p:cNvSpPr/>
          <p:nvPr/>
        </p:nvSpPr>
        <p:spPr>
          <a:xfrm>
            <a:off x="1066760" y="4714985"/>
            <a:ext cx="442544" cy="627318"/>
          </a:xfrm>
          <a:custGeom>
            <a:avLst/>
            <a:gdLst/>
            <a:ahLst/>
            <a:cxnLst/>
            <a:rect l="l" t="t" r="r" b="b"/>
            <a:pathLst>
              <a:path w="442544" h="627318">
                <a:moveTo>
                  <a:pt x="0" y="0"/>
                </a:moveTo>
                <a:lnTo>
                  <a:pt x="442544" y="0"/>
                </a:lnTo>
                <a:lnTo>
                  <a:pt x="442544" y="627317"/>
                </a:lnTo>
                <a:lnTo>
                  <a:pt x="0" y="62731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5" name="Freeform 15"/>
          <p:cNvSpPr/>
          <p:nvPr/>
        </p:nvSpPr>
        <p:spPr>
          <a:xfrm>
            <a:off x="578159" y="6218602"/>
            <a:ext cx="1581671" cy="1581671"/>
          </a:xfrm>
          <a:custGeom>
            <a:avLst/>
            <a:gdLst/>
            <a:ahLst/>
            <a:cxnLst/>
            <a:rect l="l" t="t" r="r" b="b"/>
            <a:pathLst>
              <a:path w="1581671" h="1581671">
                <a:moveTo>
                  <a:pt x="0" y="0"/>
                </a:moveTo>
                <a:lnTo>
                  <a:pt x="1581671" y="0"/>
                </a:lnTo>
                <a:lnTo>
                  <a:pt x="1581671" y="1581671"/>
                </a:lnTo>
                <a:lnTo>
                  <a:pt x="0" y="1581671"/>
                </a:lnTo>
                <a:lnTo>
                  <a:pt x="0" y="0"/>
                </a:lnTo>
                <a:close/>
              </a:path>
            </a:pathLst>
          </a:custGeom>
          <a:blipFill>
            <a:blip r:embed="rId6">
              <a:alphaModFix amt="44999"/>
              <a:extLst>
                <a:ext uri="{96DAC541-7B7A-43D3-8B79-37D633B846F1}">
                  <asvg:svgBlip xmlns:asvg="http://schemas.microsoft.com/office/drawing/2016/SVG/main" r:embed="rId7"/>
                </a:ext>
              </a:extLst>
            </a:blip>
            <a:stretch>
              <a:fillRect/>
            </a:stretch>
          </a:blipFill>
        </p:spPr>
      </p:sp>
      <p:sp>
        <p:nvSpPr>
          <p:cNvPr id="16" name="Freeform 16"/>
          <p:cNvSpPr/>
          <p:nvPr/>
        </p:nvSpPr>
        <p:spPr>
          <a:xfrm>
            <a:off x="752298" y="6390052"/>
            <a:ext cx="1233393" cy="1233393"/>
          </a:xfrm>
          <a:custGeom>
            <a:avLst/>
            <a:gdLst/>
            <a:ahLst/>
            <a:cxnLst/>
            <a:rect l="l" t="t" r="r" b="b"/>
            <a:pathLst>
              <a:path w="1233393" h="1233393">
                <a:moveTo>
                  <a:pt x="0" y="0"/>
                </a:moveTo>
                <a:lnTo>
                  <a:pt x="1233393" y="0"/>
                </a:lnTo>
                <a:lnTo>
                  <a:pt x="1233393" y="1233394"/>
                </a:lnTo>
                <a:lnTo>
                  <a:pt x="0" y="123339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Freeform 17"/>
          <p:cNvSpPr/>
          <p:nvPr/>
        </p:nvSpPr>
        <p:spPr>
          <a:xfrm>
            <a:off x="1103062" y="6675802"/>
            <a:ext cx="442544" cy="627318"/>
          </a:xfrm>
          <a:custGeom>
            <a:avLst/>
            <a:gdLst/>
            <a:ahLst/>
            <a:cxnLst/>
            <a:rect l="l" t="t" r="r" b="b"/>
            <a:pathLst>
              <a:path w="442544" h="627318">
                <a:moveTo>
                  <a:pt x="0" y="0"/>
                </a:moveTo>
                <a:lnTo>
                  <a:pt x="442544" y="0"/>
                </a:lnTo>
                <a:lnTo>
                  <a:pt x="442544" y="627318"/>
                </a:lnTo>
                <a:lnTo>
                  <a:pt x="0" y="62731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8" name="TextBox 18"/>
          <p:cNvSpPr txBox="1"/>
          <p:nvPr/>
        </p:nvSpPr>
        <p:spPr>
          <a:xfrm>
            <a:off x="2734204" y="2159682"/>
            <a:ext cx="6787196" cy="409575"/>
          </a:xfrm>
          <a:prstGeom prst="rect">
            <a:avLst/>
          </a:prstGeom>
        </p:spPr>
        <p:txBody>
          <a:bodyPr lIns="0" tIns="0" rIns="0" bIns="0" rtlCol="0" anchor="t">
            <a:spAutoFit/>
          </a:bodyPr>
          <a:lstStyle/>
          <a:p>
            <a:pPr marL="0" lvl="0" indent="0" algn="l">
              <a:lnSpc>
                <a:spcPts val="3120"/>
              </a:lnSpc>
              <a:spcBef>
                <a:spcPct val="0"/>
              </a:spcBef>
            </a:pPr>
            <a:r>
              <a:rPr lang="en-US" sz="2600">
                <a:solidFill>
                  <a:srgbClr val="2A2E3A"/>
                </a:solidFill>
                <a:latin typeface="Klein Bold"/>
                <a:ea typeface="Klein Bold"/>
                <a:cs typeface="Klein Bold"/>
                <a:sym typeface="Klein Bold"/>
              </a:rPr>
              <a:t>Optimized Invoice Management</a:t>
            </a:r>
          </a:p>
        </p:txBody>
      </p:sp>
      <p:sp>
        <p:nvSpPr>
          <p:cNvPr id="19" name="TextBox 19"/>
          <p:cNvSpPr txBox="1"/>
          <p:nvPr/>
        </p:nvSpPr>
        <p:spPr>
          <a:xfrm>
            <a:off x="2734204" y="6192309"/>
            <a:ext cx="6787196" cy="409575"/>
          </a:xfrm>
          <a:prstGeom prst="rect">
            <a:avLst/>
          </a:prstGeom>
        </p:spPr>
        <p:txBody>
          <a:bodyPr lIns="0" tIns="0" rIns="0" bIns="0" rtlCol="0" anchor="t">
            <a:spAutoFit/>
          </a:bodyPr>
          <a:lstStyle/>
          <a:p>
            <a:pPr marL="0" lvl="0" indent="0" algn="l">
              <a:lnSpc>
                <a:spcPts val="3120"/>
              </a:lnSpc>
              <a:spcBef>
                <a:spcPct val="0"/>
              </a:spcBef>
            </a:pPr>
            <a:r>
              <a:rPr lang="en-US" sz="2600">
                <a:solidFill>
                  <a:srgbClr val="2A2E3A"/>
                </a:solidFill>
                <a:latin typeface="Klein Bold"/>
                <a:ea typeface="Klein Bold"/>
                <a:cs typeface="Klein Bold"/>
                <a:sym typeface="Klein Bold"/>
              </a:rPr>
              <a:t>ERP Integration</a:t>
            </a:r>
          </a:p>
        </p:txBody>
      </p:sp>
      <p:sp>
        <p:nvSpPr>
          <p:cNvPr id="20" name="TextBox 20"/>
          <p:cNvSpPr txBox="1"/>
          <p:nvPr/>
        </p:nvSpPr>
        <p:spPr>
          <a:xfrm>
            <a:off x="2734204" y="6681666"/>
            <a:ext cx="14112190" cy="1071458"/>
          </a:xfrm>
          <a:prstGeom prst="rect">
            <a:avLst/>
          </a:prstGeom>
        </p:spPr>
        <p:txBody>
          <a:bodyPr lIns="0" tIns="0" rIns="0" bIns="0" rtlCol="0" anchor="t">
            <a:spAutoFit/>
          </a:bodyPr>
          <a:lstStyle/>
          <a:p>
            <a:pPr marL="0" lvl="0" indent="0" algn="l">
              <a:lnSpc>
                <a:spcPts val="2893"/>
              </a:lnSpc>
              <a:spcBef>
                <a:spcPct val="0"/>
              </a:spcBef>
            </a:pPr>
            <a:r>
              <a:rPr lang="en-US" sz="2066">
                <a:solidFill>
                  <a:srgbClr val="2A2E3A"/>
                </a:solidFill>
                <a:latin typeface="Helios"/>
                <a:ea typeface="Helios"/>
                <a:cs typeface="Helios"/>
                <a:sym typeface="Helios"/>
              </a:rPr>
              <a:t>The integration with university ERP systems will be rebuilt in React Native, ensuring seamless synchronization of payment, budget, and expenditure data. We will leverage React Native’s native bridging capabilities to maintain robust and efficient communication with existing ERP systems.</a:t>
            </a:r>
          </a:p>
        </p:txBody>
      </p:sp>
      <p:sp>
        <p:nvSpPr>
          <p:cNvPr id="21" name="TextBox 21"/>
          <p:cNvSpPr txBox="1"/>
          <p:nvPr/>
        </p:nvSpPr>
        <p:spPr>
          <a:xfrm>
            <a:off x="2734204" y="4647493"/>
            <a:ext cx="14224407" cy="1135593"/>
          </a:xfrm>
          <a:prstGeom prst="rect">
            <a:avLst/>
          </a:prstGeom>
        </p:spPr>
        <p:txBody>
          <a:bodyPr lIns="0" tIns="0" rIns="0" bIns="0" rtlCol="0" anchor="t">
            <a:spAutoFit/>
          </a:bodyPr>
          <a:lstStyle/>
          <a:p>
            <a:pPr marL="0" lvl="0" indent="0" algn="l">
              <a:lnSpc>
                <a:spcPts val="3033"/>
              </a:lnSpc>
              <a:spcBef>
                <a:spcPct val="0"/>
              </a:spcBef>
            </a:pPr>
            <a:r>
              <a:rPr lang="en-US" sz="2166">
                <a:solidFill>
                  <a:srgbClr val="2A2E3A"/>
                </a:solidFill>
                <a:latin typeface="Helios"/>
                <a:ea typeface="Helios"/>
                <a:cs typeface="Helios"/>
                <a:sym typeface="Helios"/>
              </a:rPr>
              <a:t>The vendor management system will be migrated to React Native, with a focus on improving the vendor interface for easier submission of invoices and better management of contracts and payment terms. The system will be optimized for handling large volumes of vendor data efficiently.</a:t>
            </a:r>
          </a:p>
        </p:txBody>
      </p:sp>
      <p:sp>
        <p:nvSpPr>
          <p:cNvPr id="22" name="TextBox 22"/>
          <p:cNvSpPr txBox="1"/>
          <p:nvPr/>
        </p:nvSpPr>
        <p:spPr>
          <a:xfrm>
            <a:off x="2734204" y="2533106"/>
            <a:ext cx="15553796" cy="1502273"/>
          </a:xfrm>
          <a:prstGeom prst="rect">
            <a:avLst/>
          </a:prstGeom>
        </p:spPr>
        <p:txBody>
          <a:bodyPr lIns="0" tIns="0" rIns="0" bIns="0" rtlCol="0" anchor="t">
            <a:spAutoFit/>
          </a:bodyPr>
          <a:lstStyle/>
          <a:p>
            <a:pPr marL="0" lvl="0" indent="0" algn="l">
              <a:lnSpc>
                <a:spcPts val="3003"/>
              </a:lnSpc>
              <a:spcBef>
                <a:spcPct val="0"/>
              </a:spcBef>
            </a:pPr>
            <a:r>
              <a:rPr lang="en-US" sz="2145">
                <a:solidFill>
                  <a:srgbClr val="2A2E3A"/>
                </a:solidFill>
                <a:latin typeface="Helios"/>
                <a:ea typeface="Helios"/>
                <a:cs typeface="Helios"/>
                <a:sym typeface="Helios"/>
              </a:rPr>
              <a:t>The invoice creation, tracking, and management features will be transitioned to React Native, focusing on enhancing user experience through smoother UI transitions and more intuitive interactions. By utilizing React Native’s native modules, we will optimize the handling of multiple line items, taxes, discounts, and notes to improve performance, particularly in processing large datasets.</a:t>
            </a:r>
          </a:p>
        </p:txBody>
      </p:sp>
      <p:sp>
        <p:nvSpPr>
          <p:cNvPr id="23" name="TextBox 23"/>
          <p:cNvSpPr txBox="1"/>
          <p:nvPr/>
        </p:nvSpPr>
        <p:spPr>
          <a:xfrm>
            <a:off x="2734204" y="4285543"/>
            <a:ext cx="6787196" cy="409575"/>
          </a:xfrm>
          <a:prstGeom prst="rect">
            <a:avLst/>
          </a:prstGeom>
        </p:spPr>
        <p:txBody>
          <a:bodyPr lIns="0" tIns="0" rIns="0" bIns="0" rtlCol="0" anchor="t">
            <a:spAutoFit/>
          </a:bodyPr>
          <a:lstStyle/>
          <a:p>
            <a:pPr marL="0" lvl="0" indent="0" algn="l">
              <a:lnSpc>
                <a:spcPts val="3120"/>
              </a:lnSpc>
              <a:spcBef>
                <a:spcPct val="0"/>
              </a:spcBef>
            </a:pPr>
            <a:r>
              <a:rPr lang="en-US" sz="2600">
                <a:solidFill>
                  <a:srgbClr val="2A2E3A"/>
                </a:solidFill>
                <a:latin typeface="Klein Bold"/>
                <a:ea typeface="Klein Bold"/>
                <a:cs typeface="Klein Bold"/>
                <a:sym typeface="Klein Bold"/>
              </a:rPr>
              <a:t>Vendor Management System </a:t>
            </a:r>
          </a:p>
        </p:txBody>
      </p:sp>
      <p:sp>
        <p:nvSpPr>
          <p:cNvPr id="24" name="TextBox 24"/>
          <p:cNvSpPr txBox="1"/>
          <p:nvPr/>
        </p:nvSpPr>
        <p:spPr>
          <a:xfrm>
            <a:off x="2734204" y="537257"/>
            <a:ext cx="15303511" cy="1416050"/>
          </a:xfrm>
          <a:prstGeom prst="rect">
            <a:avLst/>
          </a:prstGeom>
        </p:spPr>
        <p:txBody>
          <a:bodyPr lIns="0" tIns="0" rIns="0" bIns="0" rtlCol="0" anchor="t">
            <a:spAutoFit/>
          </a:bodyPr>
          <a:lstStyle/>
          <a:p>
            <a:pPr algn="l">
              <a:lnSpc>
                <a:spcPts val="2800"/>
              </a:lnSpc>
              <a:spcBef>
                <a:spcPct val="0"/>
              </a:spcBef>
            </a:pPr>
            <a:r>
              <a:rPr lang="en-US" sz="2000">
                <a:solidFill>
                  <a:srgbClr val="2A2E3A"/>
                </a:solidFill>
                <a:latin typeface="Helios"/>
                <a:ea typeface="Helios"/>
                <a:cs typeface="Helios"/>
                <a:sym typeface="Helios"/>
              </a:rPr>
              <a:t>The existing Role-Based Access Control system will be ported to React Native with optimizations for better performance and scalability. This includes using React Native's state management libraries (e.g., Redux or Context API) to manage user roles and permissions efficiently. Advanced security protocols will be integrated to ensure secure authentication and authorization, complying with industry standards. A robust authentication system, including multi-factor authentication (MFA), will be integrated to safeguard user accounts.</a:t>
            </a:r>
          </a:p>
        </p:txBody>
      </p:sp>
      <p:sp>
        <p:nvSpPr>
          <p:cNvPr id="25" name="Freeform 25"/>
          <p:cNvSpPr/>
          <p:nvPr/>
        </p:nvSpPr>
        <p:spPr>
          <a:xfrm>
            <a:off x="495075" y="8202390"/>
            <a:ext cx="1658519" cy="1658519"/>
          </a:xfrm>
          <a:custGeom>
            <a:avLst/>
            <a:gdLst/>
            <a:ahLst/>
            <a:cxnLst/>
            <a:rect l="l" t="t" r="r" b="b"/>
            <a:pathLst>
              <a:path w="1658519" h="1658519">
                <a:moveTo>
                  <a:pt x="0" y="0"/>
                </a:moveTo>
                <a:lnTo>
                  <a:pt x="1658519" y="0"/>
                </a:lnTo>
                <a:lnTo>
                  <a:pt x="1658519" y="1658519"/>
                </a:lnTo>
                <a:lnTo>
                  <a:pt x="0" y="1658519"/>
                </a:lnTo>
                <a:lnTo>
                  <a:pt x="0" y="0"/>
                </a:lnTo>
                <a:close/>
              </a:path>
            </a:pathLst>
          </a:custGeom>
          <a:blipFill>
            <a:blip r:embed="rId6">
              <a:alphaModFix amt="44999"/>
              <a:extLst>
                <a:ext uri="{96DAC541-7B7A-43D3-8B79-37D633B846F1}">
                  <asvg:svgBlip xmlns:asvg="http://schemas.microsoft.com/office/drawing/2016/SVG/main" r:embed="rId7"/>
                </a:ext>
              </a:extLst>
            </a:blip>
            <a:stretch>
              <a:fillRect/>
            </a:stretch>
          </a:blipFill>
        </p:spPr>
      </p:sp>
      <p:sp>
        <p:nvSpPr>
          <p:cNvPr id="26" name="Freeform 26"/>
          <p:cNvSpPr/>
          <p:nvPr/>
        </p:nvSpPr>
        <p:spPr>
          <a:xfrm>
            <a:off x="723391" y="8399452"/>
            <a:ext cx="1221236" cy="1221236"/>
          </a:xfrm>
          <a:custGeom>
            <a:avLst/>
            <a:gdLst/>
            <a:ahLst/>
            <a:cxnLst/>
            <a:rect l="l" t="t" r="r" b="b"/>
            <a:pathLst>
              <a:path w="1221236" h="1221236">
                <a:moveTo>
                  <a:pt x="0" y="0"/>
                </a:moveTo>
                <a:lnTo>
                  <a:pt x="1221236" y="0"/>
                </a:lnTo>
                <a:lnTo>
                  <a:pt x="1221236" y="1221236"/>
                </a:lnTo>
                <a:lnTo>
                  <a:pt x="0" y="12212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7" name="TextBox 27"/>
          <p:cNvSpPr txBox="1"/>
          <p:nvPr/>
        </p:nvSpPr>
        <p:spPr>
          <a:xfrm>
            <a:off x="2625703" y="8324037"/>
            <a:ext cx="6787196" cy="409575"/>
          </a:xfrm>
          <a:prstGeom prst="rect">
            <a:avLst/>
          </a:prstGeom>
        </p:spPr>
        <p:txBody>
          <a:bodyPr lIns="0" tIns="0" rIns="0" bIns="0" rtlCol="0" anchor="t">
            <a:spAutoFit/>
          </a:bodyPr>
          <a:lstStyle/>
          <a:p>
            <a:pPr marL="0" lvl="0" indent="0" algn="l">
              <a:lnSpc>
                <a:spcPts val="3120"/>
              </a:lnSpc>
              <a:spcBef>
                <a:spcPct val="0"/>
              </a:spcBef>
            </a:pPr>
            <a:r>
              <a:rPr lang="en-US" sz="2600">
                <a:solidFill>
                  <a:srgbClr val="2A2E3A"/>
                </a:solidFill>
                <a:latin typeface="Klein Bold"/>
                <a:ea typeface="Klein Bold"/>
                <a:cs typeface="Klein Bold"/>
                <a:sym typeface="Klein Bold"/>
              </a:rPr>
              <a:t>Approval Workflows</a:t>
            </a:r>
          </a:p>
        </p:txBody>
      </p:sp>
      <p:sp>
        <p:nvSpPr>
          <p:cNvPr id="28" name="TextBox 28"/>
          <p:cNvSpPr txBox="1"/>
          <p:nvPr/>
        </p:nvSpPr>
        <p:spPr>
          <a:xfrm>
            <a:off x="2625703" y="8789451"/>
            <a:ext cx="14112190" cy="1071458"/>
          </a:xfrm>
          <a:prstGeom prst="rect">
            <a:avLst/>
          </a:prstGeom>
        </p:spPr>
        <p:txBody>
          <a:bodyPr lIns="0" tIns="0" rIns="0" bIns="0" rtlCol="0" anchor="t">
            <a:spAutoFit/>
          </a:bodyPr>
          <a:lstStyle/>
          <a:p>
            <a:pPr marL="0" lvl="0" indent="0" algn="l">
              <a:lnSpc>
                <a:spcPts val="2893"/>
              </a:lnSpc>
              <a:spcBef>
                <a:spcPct val="0"/>
              </a:spcBef>
            </a:pPr>
            <a:r>
              <a:rPr lang="en-US" sz="2066">
                <a:solidFill>
                  <a:srgbClr val="2A2E3A"/>
                </a:solidFill>
                <a:latin typeface="Helios"/>
                <a:ea typeface="Helios"/>
                <a:cs typeface="Helios"/>
                <a:sym typeface="Helios"/>
              </a:rPr>
              <a:t>The existing multi-tier approval workflows will be ported to React Native, ensuring that they align with university policies. We will enhance the workflow engine to provide more responsive and reliable approval processes. The approval process UI will be redesigned to offer a more intuitive and responsive experience for users on both iOS and Android.</a:t>
            </a:r>
          </a:p>
        </p:txBody>
      </p:sp>
      <p:sp>
        <p:nvSpPr>
          <p:cNvPr id="29" name="Freeform 29"/>
          <p:cNvSpPr/>
          <p:nvPr/>
        </p:nvSpPr>
        <p:spPr>
          <a:xfrm>
            <a:off x="1103062" y="8675677"/>
            <a:ext cx="442544" cy="627318"/>
          </a:xfrm>
          <a:custGeom>
            <a:avLst/>
            <a:gdLst/>
            <a:ahLst/>
            <a:cxnLst/>
            <a:rect l="l" t="t" r="r" b="b"/>
            <a:pathLst>
              <a:path w="442544" h="627318">
                <a:moveTo>
                  <a:pt x="0" y="0"/>
                </a:moveTo>
                <a:lnTo>
                  <a:pt x="442544" y="0"/>
                </a:lnTo>
                <a:lnTo>
                  <a:pt x="442544" y="627317"/>
                </a:lnTo>
                <a:lnTo>
                  <a:pt x="0" y="62731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47883" y="3041373"/>
            <a:ext cx="7685522" cy="4204254"/>
          </a:xfrm>
          <a:custGeom>
            <a:avLst/>
            <a:gdLst/>
            <a:ahLst/>
            <a:cxnLst/>
            <a:rect l="l" t="t" r="r" b="b"/>
            <a:pathLst>
              <a:path w="7685522" h="4204254">
                <a:moveTo>
                  <a:pt x="0" y="0"/>
                </a:moveTo>
                <a:lnTo>
                  <a:pt x="7685522" y="0"/>
                </a:lnTo>
                <a:lnTo>
                  <a:pt x="7685522" y="4204254"/>
                </a:lnTo>
                <a:lnTo>
                  <a:pt x="0" y="4204254"/>
                </a:lnTo>
                <a:lnTo>
                  <a:pt x="0" y="0"/>
                </a:lnTo>
                <a:close/>
              </a:path>
            </a:pathLst>
          </a:custGeom>
          <a:blipFill>
            <a:blip r:embed="rId2"/>
            <a:stretch>
              <a:fillRect/>
            </a:stretch>
          </a:blipFill>
        </p:spPr>
      </p:sp>
      <p:sp>
        <p:nvSpPr>
          <p:cNvPr id="3" name="Freeform 3"/>
          <p:cNvSpPr/>
          <p:nvPr/>
        </p:nvSpPr>
        <p:spPr>
          <a:xfrm>
            <a:off x="8763619" y="3299209"/>
            <a:ext cx="9237720" cy="4204254"/>
          </a:xfrm>
          <a:custGeom>
            <a:avLst/>
            <a:gdLst/>
            <a:ahLst/>
            <a:cxnLst/>
            <a:rect l="l" t="t" r="r" b="b"/>
            <a:pathLst>
              <a:path w="9237720" h="4204254">
                <a:moveTo>
                  <a:pt x="0" y="0"/>
                </a:moveTo>
                <a:lnTo>
                  <a:pt x="9237720" y="0"/>
                </a:lnTo>
                <a:lnTo>
                  <a:pt x="9237720" y="4204254"/>
                </a:lnTo>
                <a:lnTo>
                  <a:pt x="0" y="4204254"/>
                </a:lnTo>
                <a:lnTo>
                  <a:pt x="0" y="0"/>
                </a:lnTo>
                <a:close/>
              </a:path>
            </a:pathLst>
          </a:custGeom>
          <a:blipFill>
            <a:blip r:embed="rId3"/>
            <a:stretch>
              <a:fillRect/>
            </a:stretch>
          </a:blipFill>
        </p:spPr>
      </p:sp>
      <p:sp>
        <p:nvSpPr>
          <p:cNvPr id="4" name="TextBox 4"/>
          <p:cNvSpPr txBox="1"/>
          <p:nvPr/>
        </p:nvSpPr>
        <p:spPr>
          <a:xfrm>
            <a:off x="4990350" y="1797087"/>
            <a:ext cx="10891260" cy="547370"/>
          </a:xfrm>
          <a:prstGeom prst="rect">
            <a:avLst/>
          </a:prstGeom>
        </p:spPr>
        <p:txBody>
          <a:bodyPr lIns="0" tIns="0" rIns="0" bIns="0" rtlCol="0" anchor="t">
            <a:spAutoFit/>
          </a:bodyPr>
          <a:lstStyle/>
          <a:p>
            <a:pPr algn="l">
              <a:lnSpc>
                <a:spcPts val="4479"/>
              </a:lnSpc>
            </a:pPr>
            <a:endParaRPr/>
          </a:p>
        </p:txBody>
      </p:sp>
      <p:sp>
        <p:nvSpPr>
          <p:cNvPr id="5" name="TextBox 5"/>
          <p:cNvSpPr txBox="1"/>
          <p:nvPr/>
        </p:nvSpPr>
        <p:spPr>
          <a:xfrm>
            <a:off x="815527" y="814116"/>
            <a:ext cx="19666225" cy="1289994"/>
          </a:xfrm>
          <a:prstGeom prst="rect">
            <a:avLst/>
          </a:prstGeom>
        </p:spPr>
        <p:txBody>
          <a:bodyPr lIns="0" tIns="0" rIns="0" bIns="0" rtlCol="0" anchor="t">
            <a:spAutoFit/>
          </a:bodyPr>
          <a:lstStyle/>
          <a:p>
            <a:pPr algn="l">
              <a:lnSpc>
                <a:spcPts val="10303"/>
              </a:lnSpc>
            </a:pPr>
            <a:r>
              <a:rPr lang="en-US" sz="7925">
                <a:solidFill>
                  <a:srgbClr val="2A2E3A"/>
                </a:solidFill>
                <a:latin typeface="Klein Bold"/>
                <a:ea typeface="Klein Bold"/>
                <a:cs typeface="Klein Bold"/>
                <a:sym typeface="Klein Bold"/>
              </a:rPr>
              <a:t>                       Demo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12303" y="1180022"/>
            <a:ext cx="5635944" cy="8229600"/>
          </a:xfrm>
          <a:custGeom>
            <a:avLst/>
            <a:gdLst/>
            <a:ahLst/>
            <a:cxnLst/>
            <a:rect l="l" t="t" r="r" b="b"/>
            <a:pathLst>
              <a:path w="5635944" h="8229600">
                <a:moveTo>
                  <a:pt x="0" y="0"/>
                </a:moveTo>
                <a:lnTo>
                  <a:pt x="5635945" y="0"/>
                </a:lnTo>
                <a:lnTo>
                  <a:pt x="5635945" y="8229600"/>
                </a:lnTo>
                <a:lnTo>
                  <a:pt x="0" y="8229600"/>
                </a:lnTo>
                <a:lnTo>
                  <a:pt x="0" y="0"/>
                </a:lnTo>
                <a:close/>
              </a:path>
            </a:pathLst>
          </a:custGeom>
          <a:blipFill>
            <a:blip r:embed="rId2"/>
            <a:stretch>
              <a:fillRect/>
            </a:stretch>
          </a:blipFill>
        </p:spPr>
      </p:sp>
      <p:sp>
        <p:nvSpPr>
          <p:cNvPr id="3" name="Freeform 3"/>
          <p:cNvSpPr/>
          <p:nvPr/>
        </p:nvSpPr>
        <p:spPr>
          <a:xfrm>
            <a:off x="6307217" y="1180022"/>
            <a:ext cx="5673565" cy="8229600"/>
          </a:xfrm>
          <a:custGeom>
            <a:avLst/>
            <a:gdLst/>
            <a:ahLst/>
            <a:cxnLst/>
            <a:rect l="l" t="t" r="r" b="b"/>
            <a:pathLst>
              <a:path w="5673565" h="8229600">
                <a:moveTo>
                  <a:pt x="0" y="0"/>
                </a:moveTo>
                <a:lnTo>
                  <a:pt x="5673566" y="0"/>
                </a:lnTo>
                <a:lnTo>
                  <a:pt x="5673566" y="8229600"/>
                </a:lnTo>
                <a:lnTo>
                  <a:pt x="0" y="8229600"/>
                </a:lnTo>
                <a:lnTo>
                  <a:pt x="0" y="0"/>
                </a:lnTo>
                <a:close/>
              </a:path>
            </a:pathLst>
          </a:custGeom>
          <a:blipFill>
            <a:blip r:embed="rId3"/>
            <a:stretch>
              <a:fillRect l="-6706" r="-4470"/>
            </a:stretch>
          </a:blipFill>
        </p:spPr>
      </p:sp>
      <p:sp>
        <p:nvSpPr>
          <p:cNvPr id="4" name="Freeform 4"/>
          <p:cNvSpPr/>
          <p:nvPr/>
        </p:nvSpPr>
        <p:spPr>
          <a:xfrm>
            <a:off x="12424472" y="1028700"/>
            <a:ext cx="5191223" cy="8532244"/>
          </a:xfrm>
          <a:custGeom>
            <a:avLst/>
            <a:gdLst/>
            <a:ahLst/>
            <a:cxnLst/>
            <a:rect l="l" t="t" r="r" b="b"/>
            <a:pathLst>
              <a:path w="5191223" h="8532244">
                <a:moveTo>
                  <a:pt x="0" y="0"/>
                </a:moveTo>
                <a:lnTo>
                  <a:pt x="5191224" y="0"/>
                </a:lnTo>
                <a:lnTo>
                  <a:pt x="5191224" y="8532244"/>
                </a:lnTo>
                <a:lnTo>
                  <a:pt x="0" y="8532244"/>
                </a:lnTo>
                <a:lnTo>
                  <a:pt x="0" y="0"/>
                </a:lnTo>
                <a:close/>
              </a:path>
            </a:pathLst>
          </a:custGeom>
          <a:blipFill>
            <a:blip r:embed="rId4"/>
            <a:stretch>
              <a:fillRect b="-3252"/>
            </a:stretch>
          </a:blipFill>
        </p:spPr>
      </p:sp>
      <p:sp>
        <p:nvSpPr>
          <p:cNvPr id="5" name="TextBox 5"/>
          <p:cNvSpPr txBox="1"/>
          <p:nvPr/>
        </p:nvSpPr>
        <p:spPr>
          <a:xfrm>
            <a:off x="4990350" y="1797087"/>
            <a:ext cx="10891260" cy="547370"/>
          </a:xfrm>
          <a:prstGeom prst="rect">
            <a:avLst/>
          </a:prstGeom>
        </p:spPr>
        <p:txBody>
          <a:bodyPr lIns="0" tIns="0" rIns="0" bIns="0" rtlCol="0" anchor="t">
            <a:spAutoFit/>
          </a:bodyPr>
          <a:lstStyle/>
          <a:p>
            <a:pPr algn="l">
              <a:lnSpc>
                <a:spcPts val="4479"/>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09654" y="287252"/>
            <a:ext cx="8521687" cy="4856248"/>
          </a:xfrm>
          <a:custGeom>
            <a:avLst/>
            <a:gdLst/>
            <a:ahLst/>
            <a:cxnLst/>
            <a:rect l="l" t="t" r="r" b="b"/>
            <a:pathLst>
              <a:path w="8521687" h="4856248">
                <a:moveTo>
                  <a:pt x="0" y="0"/>
                </a:moveTo>
                <a:lnTo>
                  <a:pt x="8521687" y="0"/>
                </a:lnTo>
                <a:lnTo>
                  <a:pt x="8521687" y="4856248"/>
                </a:lnTo>
                <a:lnTo>
                  <a:pt x="0" y="4856248"/>
                </a:lnTo>
                <a:lnTo>
                  <a:pt x="0" y="0"/>
                </a:lnTo>
                <a:close/>
              </a:path>
            </a:pathLst>
          </a:custGeom>
          <a:blipFill>
            <a:blip r:embed="rId2"/>
            <a:stretch>
              <a:fillRect r="-934"/>
            </a:stretch>
          </a:blipFill>
        </p:spPr>
      </p:sp>
      <p:sp>
        <p:nvSpPr>
          <p:cNvPr id="3" name="Freeform 3"/>
          <p:cNvSpPr/>
          <p:nvPr/>
        </p:nvSpPr>
        <p:spPr>
          <a:xfrm>
            <a:off x="9717561" y="508189"/>
            <a:ext cx="7541739" cy="4335737"/>
          </a:xfrm>
          <a:custGeom>
            <a:avLst/>
            <a:gdLst/>
            <a:ahLst/>
            <a:cxnLst/>
            <a:rect l="l" t="t" r="r" b="b"/>
            <a:pathLst>
              <a:path w="7541739" h="4335737">
                <a:moveTo>
                  <a:pt x="0" y="0"/>
                </a:moveTo>
                <a:lnTo>
                  <a:pt x="7541739" y="0"/>
                </a:lnTo>
                <a:lnTo>
                  <a:pt x="7541739" y="4335737"/>
                </a:lnTo>
                <a:lnTo>
                  <a:pt x="0" y="4335737"/>
                </a:lnTo>
                <a:lnTo>
                  <a:pt x="0" y="0"/>
                </a:lnTo>
                <a:close/>
              </a:path>
            </a:pathLst>
          </a:custGeom>
          <a:blipFill>
            <a:blip r:embed="rId3"/>
            <a:stretch>
              <a:fillRect/>
            </a:stretch>
          </a:blipFill>
        </p:spPr>
      </p:sp>
      <p:sp>
        <p:nvSpPr>
          <p:cNvPr id="4" name="Freeform 4"/>
          <p:cNvSpPr/>
          <p:nvPr/>
        </p:nvSpPr>
        <p:spPr>
          <a:xfrm>
            <a:off x="409654" y="6025549"/>
            <a:ext cx="8734346" cy="3814519"/>
          </a:xfrm>
          <a:custGeom>
            <a:avLst/>
            <a:gdLst/>
            <a:ahLst/>
            <a:cxnLst/>
            <a:rect l="l" t="t" r="r" b="b"/>
            <a:pathLst>
              <a:path w="8734346" h="3814519">
                <a:moveTo>
                  <a:pt x="0" y="0"/>
                </a:moveTo>
                <a:lnTo>
                  <a:pt x="8734346" y="0"/>
                </a:lnTo>
                <a:lnTo>
                  <a:pt x="8734346" y="3814519"/>
                </a:lnTo>
                <a:lnTo>
                  <a:pt x="0" y="3814519"/>
                </a:lnTo>
                <a:lnTo>
                  <a:pt x="0" y="0"/>
                </a:lnTo>
                <a:close/>
              </a:path>
            </a:pathLst>
          </a:custGeom>
          <a:blipFill>
            <a:blip r:embed="rId4"/>
            <a:stretch>
              <a:fillRect t="-1083" b="-1083"/>
            </a:stretch>
          </a:blipFill>
        </p:spPr>
      </p:sp>
      <p:sp>
        <p:nvSpPr>
          <p:cNvPr id="5" name="Freeform 5"/>
          <p:cNvSpPr/>
          <p:nvPr/>
        </p:nvSpPr>
        <p:spPr>
          <a:xfrm>
            <a:off x="9914888" y="5422478"/>
            <a:ext cx="7344412" cy="4135971"/>
          </a:xfrm>
          <a:custGeom>
            <a:avLst/>
            <a:gdLst/>
            <a:ahLst/>
            <a:cxnLst/>
            <a:rect l="l" t="t" r="r" b="b"/>
            <a:pathLst>
              <a:path w="7344412" h="4135971">
                <a:moveTo>
                  <a:pt x="0" y="0"/>
                </a:moveTo>
                <a:lnTo>
                  <a:pt x="7344412" y="0"/>
                </a:lnTo>
                <a:lnTo>
                  <a:pt x="7344412" y="4135971"/>
                </a:lnTo>
                <a:lnTo>
                  <a:pt x="0" y="4135971"/>
                </a:lnTo>
                <a:lnTo>
                  <a:pt x="0" y="0"/>
                </a:lnTo>
                <a:close/>
              </a:path>
            </a:pathLst>
          </a:custGeom>
          <a:blipFill>
            <a:blip r:embed="rId5"/>
            <a:stretch>
              <a:fillRect/>
            </a:stretch>
          </a:blipFill>
        </p:spPr>
      </p:sp>
      <p:sp>
        <p:nvSpPr>
          <p:cNvPr id="6" name="TextBox 6"/>
          <p:cNvSpPr txBox="1"/>
          <p:nvPr/>
        </p:nvSpPr>
        <p:spPr>
          <a:xfrm>
            <a:off x="4990350" y="1797087"/>
            <a:ext cx="10891260" cy="547370"/>
          </a:xfrm>
          <a:prstGeom prst="rect">
            <a:avLst/>
          </a:prstGeom>
        </p:spPr>
        <p:txBody>
          <a:bodyPr lIns="0" tIns="0" rIns="0" bIns="0" rtlCol="0" anchor="t">
            <a:spAutoFit/>
          </a:bodyPr>
          <a:lstStyle/>
          <a:p>
            <a:pPr algn="l">
              <a:lnSpc>
                <a:spcPts val="4479"/>
              </a:lnSpc>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25152" y="2771858"/>
            <a:ext cx="3046146" cy="2806056"/>
          </a:xfrm>
          <a:custGeom>
            <a:avLst/>
            <a:gdLst/>
            <a:ahLst/>
            <a:cxnLst/>
            <a:rect l="l" t="t" r="r" b="b"/>
            <a:pathLst>
              <a:path w="3046146" h="2806056">
                <a:moveTo>
                  <a:pt x="0" y="0"/>
                </a:moveTo>
                <a:lnTo>
                  <a:pt x="3046146" y="0"/>
                </a:lnTo>
                <a:lnTo>
                  <a:pt x="3046146" y="2806056"/>
                </a:lnTo>
                <a:lnTo>
                  <a:pt x="0" y="2806056"/>
                </a:lnTo>
                <a:lnTo>
                  <a:pt x="0" y="0"/>
                </a:lnTo>
                <a:close/>
              </a:path>
            </a:pathLst>
          </a:custGeom>
          <a:blipFill>
            <a:blip r:embed="rId2"/>
            <a:stretch>
              <a:fillRect/>
            </a:stretch>
          </a:blipFill>
        </p:spPr>
      </p:sp>
      <p:sp>
        <p:nvSpPr>
          <p:cNvPr id="3" name="Freeform 3"/>
          <p:cNvSpPr/>
          <p:nvPr/>
        </p:nvSpPr>
        <p:spPr>
          <a:xfrm>
            <a:off x="13005736" y="6532544"/>
            <a:ext cx="4546114" cy="2841321"/>
          </a:xfrm>
          <a:custGeom>
            <a:avLst/>
            <a:gdLst/>
            <a:ahLst/>
            <a:cxnLst/>
            <a:rect l="l" t="t" r="r" b="b"/>
            <a:pathLst>
              <a:path w="4546114" h="2841321">
                <a:moveTo>
                  <a:pt x="0" y="0"/>
                </a:moveTo>
                <a:lnTo>
                  <a:pt x="4546114" y="0"/>
                </a:lnTo>
                <a:lnTo>
                  <a:pt x="4546114" y="2841321"/>
                </a:lnTo>
                <a:lnTo>
                  <a:pt x="0" y="2841321"/>
                </a:lnTo>
                <a:lnTo>
                  <a:pt x="0" y="0"/>
                </a:lnTo>
                <a:close/>
              </a:path>
            </a:pathLst>
          </a:custGeom>
          <a:blipFill>
            <a:blip r:embed="rId3"/>
            <a:stretch>
              <a:fillRect/>
            </a:stretch>
          </a:blipFill>
        </p:spPr>
      </p:sp>
      <p:sp>
        <p:nvSpPr>
          <p:cNvPr id="4" name="Freeform 4"/>
          <p:cNvSpPr/>
          <p:nvPr/>
        </p:nvSpPr>
        <p:spPr>
          <a:xfrm>
            <a:off x="14387317" y="2736593"/>
            <a:ext cx="2871983" cy="2841321"/>
          </a:xfrm>
          <a:custGeom>
            <a:avLst/>
            <a:gdLst/>
            <a:ahLst/>
            <a:cxnLst/>
            <a:rect l="l" t="t" r="r" b="b"/>
            <a:pathLst>
              <a:path w="2871983" h="2841321">
                <a:moveTo>
                  <a:pt x="0" y="0"/>
                </a:moveTo>
                <a:lnTo>
                  <a:pt x="2871983" y="0"/>
                </a:lnTo>
                <a:lnTo>
                  <a:pt x="2871983" y="2841321"/>
                </a:lnTo>
                <a:lnTo>
                  <a:pt x="0" y="2841321"/>
                </a:lnTo>
                <a:lnTo>
                  <a:pt x="0" y="0"/>
                </a:lnTo>
                <a:close/>
              </a:path>
            </a:pathLst>
          </a:custGeom>
          <a:blipFill>
            <a:blip r:embed="rId4"/>
            <a:stretch>
              <a:fillRect/>
            </a:stretch>
          </a:blipFill>
        </p:spPr>
      </p:sp>
      <p:sp>
        <p:nvSpPr>
          <p:cNvPr id="6" name="Freeform 6"/>
          <p:cNvSpPr/>
          <p:nvPr/>
        </p:nvSpPr>
        <p:spPr>
          <a:xfrm>
            <a:off x="5964484" y="6635858"/>
            <a:ext cx="5527555" cy="2550292"/>
          </a:xfrm>
          <a:custGeom>
            <a:avLst/>
            <a:gdLst/>
            <a:ahLst/>
            <a:cxnLst/>
            <a:rect l="l" t="t" r="r" b="b"/>
            <a:pathLst>
              <a:path w="5527555" h="2550292">
                <a:moveTo>
                  <a:pt x="0" y="0"/>
                </a:moveTo>
                <a:lnTo>
                  <a:pt x="5527555" y="0"/>
                </a:lnTo>
                <a:lnTo>
                  <a:pt x="5527555" y="2550292"/>
                </a:lnTo>
                <a:lnTo>
                  <a:pt x="0" y="2550292"/>
                </a:lnTo>
                <a:lnTo>
                  <a:pt x="0" y="0"/>
                </a:lnTo>
                <a:close/>
              </a:path>
            </a:pathLst>
          </a:custGeom>
          <a:blipFill>
            <a:blip r:embed="rId5"/>
            <a:stretch>
              <a:fillRect/>
            </a:stretch>
          </a:blipFill>
        </p:spPr>
      </p:sp>
      <p:sp>
        <p:nvSpPr>
          <p:cNvPr id="7" name="Freeform 7"/>
          <p:cNvSpPr/>
          <p:nvPr/>
        </p:nvSpPr>
        <p:spPr>
          <a:xfrm>
            <a:off x="9405040" y="2862463"/>
            <a:ext cx="3861290" cy="2579601"/>
          </a:xfrm>
          <a:custGeom>
            <a:avLst/>
            <a:gdLst/>
            <a:ahLst/>
            <a:cxnLst/>
            <a:rect l="l" t="t" r="r" b="b"/>
            <a:pathLst>
              <a:path w="3861290" h="2579601">
                <a:moveTo>
                  <a:pt x="0" y="0"/>
                </a:moveTo>
                <a:lnTo>
                  <a:pt x="3861291" y="0"/>
                </a:lnTo>
                <a:lnTo>
                  <a:pt x="3861291" y="2579601"/>
                </a:lnTo>
                <a:lnTo>
                  <a:pt x="0" y="2579601"/>
                </a:lnTo>
                <a:lnTo>
                  <a:pt x="0" y="0"/>
                </a:lnTo>
                <a:close/>
              </a:path>
            </a:pathLst>
          </a:custGeom>
          <a:blipFill>
            <a:blip r:embed="rId6"/>
            <a:stretch>
              <a:fillRect/>
            </a:stretch>
          </a:blipFill>
        </p:spPr>
      </p:sp>
      <p:sp>
        <p:nvSpPr>
          <p:cNvPr id="8" name="Freeform 8"/>
          <p:cNvSpPr/>
          <p:nvPr/>
        </p:nvSpPr>
        <p:spPr>
          <a:xfrm>
            <a:off x="5807183" y="2862463"/>
            <a:ext cx="2064333" cy="2624847"/>
          </a:xfrm>
          <a:custGeom>
            <a:avLst/>
            <a:gdLst/>
            <a:ahLst/>
            <a:cxnLst/>
            <a:rect l="l" t="t" r="r" b="b"/>
            <a:pathLst>
              <a:path w="2064333" h="2624847">
                <a:moveTo>
                  <a:pt x="0" y="0"/>
                </a:moveTo>
                <a:lnTo>
                  <a:pt x="2064332" y="0"/>
                </a:lnTo>
                <a:lnTo>
                  <a:pt x="2064332" y="2624847"/>
                </a:lnTo>
                <a:lnTo>
                  <a:pt x="0" y="2624847"/>
                </a:lnTo>
                <a:lnTo>
                  <a:pt x="0" y="0"/>
                </a:lnTo>
                <a:close/>
              </a:path>
            </a:pathLst>
          </a:custGeom>
          <a:blipFill>
            <a:blip r:embed="rId7"/>
            <a:stretch>
              <a:fillRect/>
            </a:stretch>
          </a:blipFill>
        </p:spPr>
      </p:sp>
      <p:sp>
        <p:nvSpPr>
          <p:cNvPr id="9" name="TextBox 9"/>
          <p:cNvSpPr txBox="1"/>
          <p:nvPr/>
        </p:nvSpPr>
        <p:spPr>
          <a:xfrm>
            <a:off x="589487" y="333235"/>
            <a:ext cx="19666225" cy="1305205"/>
          </a:xfrm>
          <a:prstGeom prst="rect">
            <a:avLst/>
          </a:prstGeom>
        </p:spPr>
        <p:txBody>
          <a:bodyPr lIns="0" tIns="0" rIns="0" bIns="0" rtlCol="0" anchor="t">
            <a:spAutoFit/>
          </a:bodyPr>
          <a:lstStyle/>
          <a:p>
            <a:pPr algn="l">
              <a:lnSpc>
                <a:spcPts val="10433"/>
              </a:lnSpc>
            </a:pPr>
            <a:r>
              <a:rPr lang="en-US" sz="8025">
                <a:solidFill>
                  <a:srgbClr val="2A2E3A"/>
                </a:solidFill>
                <a:latin typeface="Klein Bold"/>
                <a:ea typeface="Klein Bold"/>
                <a:cs typeface="Klein Bold"/>
                <a:sym typeface="Klein Bold"/>
              </a:rPr>
              <a:t>            Technologies Used</a:t>
            </a:r>
          </a:p>
        </p:txBody>
      </p:sp>
      <p:pic>
        <p:nvPicPr>
          <p:cNvPr id="11" name="Picture 10">
            <a:extLst>
              <a:ext uri="{FF2B5EF4-FFF2-40B4-BE49-F238E27FC236}">
                <a16:creationId xmlns:a16="http://schemas.microsoft.com/office/drawing/2014/main" id="{249C7F7F-7AD3-A859-A07A-0A4BDC133263}"/>
              </a:ext>
            </a:extLst>
          </p:cNvPr>
          <p:cNvPicPr>
            <a:picLocks noChangeAspect="1"/>
          </p:cNvPicPr>
          <p:nvPr/>
        </p:nvPicPr>
        <p:blipFill>
          <a:blip r:embed="rId8"/>
          <a:stretch>
            <a:fillRect/>
          </a:stretch>
        </p:blipFill>
        <p:spPr>
          <a:xfrm>
            <a:off x="1259468" y="6558265"/>
            <a:ext cx="3191320" cy="270547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963</Words>
  <Application>Microsoft Office PowerPoint</Application>
  <PresentationFormat>Custom</PresentationFormat>
  <Paragraphs>69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Klein Bold</vt:lpstr>
      <vt:lpstr>Arial</vt:lpstr>
      <vt:lpstr>Helios Bold</vt:lpstr>
      <vt:lpstr>Calibri</vt:lpstr>
      <vt:lpstr>Helios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Profile Presentation</dc:title>
  <cp:lastModifiedBy>Apoorva Kumari</cp:lastModifiedBy>
  <cp:revision>2</cp:revision>
  <cp:lastPrinted>2024-09-01T17:03:44Z</cp:lastPrinted>
  <dcterms:created xsi:type="dcterms:W3CDTF">2006-08-16T00:00:00Z</dcterms:created>
  <dcterms:modified xsi:type="dcterms:W3CDTF">2024-09-01T17:03:52Z</dcterms:modified>
  <dc:identifier>DAGPcYUUXD4</dc:identifier>
</cp:coreProperties>
</file>