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Klein Bold" charset="1" panose="02000503060000020004"/>
      <p:regular r:id="rId19"/>
    </p:embeddedFont>
    <p:embeddedFont>
      <p:font typeface="Helios" charset="1" panose="020B0504020202020204"/>
      <p:regular r:id="rId20"/>
    </p:embeddedFont>
    <p:embeddedFont>
      <p:font typeface="Helios Bold" charset="1" panose="020B07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7455438" y="4265786"/>
            <a:ext cx="10205830" cy="2541964"/>
            <a:chOff x="0" y="0"/>
            <a:chExt cx="13607774" cy="3389285"/>
          </a:xfrm>
        </p:grpSpPr>
        <p:sp>
          <p:nvSpPr>
            <p:cNvPr name="TextBox 6" id="6"/>
            <p:cNvSpPr txBox="true"/>
            <p:nvPr/>
          </p:nvSpPr>
          <p:spPr>
            <a:xfrm rot="0">
              <a:off x="0" y="0"/>
              <a:ext cx="13607774" cy="2425700"/>
            </a:xfrm>
            <a:prstGeom prst="rect">
              <a:avLst/>
            </a:prstGeom>
          </p:spPr>
          <p:txBody>
            <a:bodyPr anchor="t" rtlCol="false" tIns="0" lIns="0" bIns="0" rIns="0">
              <a:spAutoFit/>
            </a:bodyPr>
            <a:lstStyle/>
            <a:p>
              <a:pPr algn="l">
                <a:lnSpc>
                  <a:spcPts val="14399"/>
                </a:lnSpc>
              </a:pPr>
              <a:r>
                <a:rPr lang="en-US" sz="11999">
                  <a:solidFill>
                    <a:srgbClr val="2A2E3A"/>
                  </a:solidFill>
                  <a:latin typeface="Klein Bold"/>
                  <a:ea typeface="Klein Bold"/>
                  <a:cs typeface="Klein Bold"/>
                  <a:sym typeface="Klein Bold"/>
                </a:rPr>
                <a:t>Invoice2Go</a:t>
              </a:r>
            </a:p>
          </p:txBody>
        </p:sp>
        <p:sp>
          <p:nvSpPr>
            <p:cNvPr name="TextBox 7" id="7"/>
            <p:cNvSpPr txBox="true"/>
            <p:nvPr/>
          </p:nvSpPr>
          <p:spPr>
            <a:xfrm rot="0">
              <a:off x="0" y="2681683"/>
              <a:ext cx="13203547" cy="707602"/>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                 Invoice and Billing Platform</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0241" y="2622352"/>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13" y="2810325"/>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56804" y="2722280"/>
            <a:ext cx="9803808"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Technical Maturity</a:t>
            </a:r>
          </a:p>
        </p:txBody>
      </p:sp>
      <p:sp>
        <p:nvSpPr>
          <p:cNvPr name="Freeform 5" id="5"/>
          <p:cNvSpPr/>
          <p:nvPr/>
        </p:nvSpPr>
        <p:spPr>
          <a:xfrm flipH="false" flipV="false" rot="0">
            <a:off x="472559" y="4463071"/>
            <a:ext cx="1650219" cy="1650219"/>
          </a:xfrm>
          <a:custGeom>
            <a:avLst/>
            <a:gdLst/>
            <a:ahLst/>
            <a:cxnLst/>
            <a:rect r="r" b="b" t="t" l="l"/>
            <a:pathLst>
              <a:path h="1650219" w="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35342" y="3150905"/>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90241" y="6275510"/>
            <a:ext cx="1632537" cy="1632537"/>
          </a:xfrm>
          <a:custGeom>
            <a:avLst/>
            <a:gdLst/>
            <a:ahLst/>
            <a:cxnLst/>
            <a:rect r="r" b="b" t="t" l="l"/>
            <a:pathLst>
              <a:path h="1632537" w="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61112" y="4633941"/>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79413" y="6437540"/>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94078" y="4974521"/>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9790300" y="7229623"/>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94078" y="679908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356804" y="4614891"/>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Resource Availability</a:t>
            </a:r>
          </a:p>
        </p:txBody>
      </p:sp>
      <p:sp>
        <p:nvSpPr>
          <p:cNvPr name="TextBox 15" id="15"/>
          <p:cNvSpPr txBox="true"/>
          <p:nvPr/>
        </p:nvSpPr>
        <p:spPr>
          <a:xfrm rot="0">
            <a:off x="2356804" y="6751464"/>
            <a:ext cx="14224407"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React Native allows for a single codebase across both iOS and Android, reducing development time and cost compared to maintaining separate native applications.</a:t>
            </a:r>
          </a:p>
        </p:txBody>
      </p:sp>
      <p:sp>
        <p:nvSpPr>
          <p:cNvPr name="TextBox 16" id="16"/>
          <p:cNvSpPr txBox="true"/>
          <p:nvPr/>
        </p:nvSpPr>
        <p:spPr>
          <a:xfrm rot="0">
            <a:off x="2356804" y="5031671"/>
            <a:ext cx="14112190"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Existing development resources familiar with JavaScript and React can transition to React Native with minimal upskilling, making the project highly feasible.</a:t>
            </a:r>
          </a:p>
        </p:txBody>
      </p:sp>
      <p:sp>
        <p:nvSpPr>
          <p:cNvPr name="TextBox 17" id="17"/>
          <p:cNvSpPr txBox="true"/>
          <p:nvPr/>
        </p:nvSpPr>
        <p:spPr>
          <a:xfrm rot="0">
            <a:off x="2356804" y="6362772"/>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Cost Efficiency</a:t>
            </a:r>
          </a:p>
        </p:txBody>
      </p:sp>
      <p:sp>
        <p:nvSpPr>
          <p:cNvPr name="TextBox 18" id="18"/>
          <p:cNvSpPr txBox="true"/>
          <p:nvPr/>
        </p:nvSpPr>
        <p:spPr>
          <a:xfrm rot="0">
            <a:off x="2356804" y="3103280"/>
            <a:ext cx="14224407" cy="737235"/>
          </a:xfrm>
          <a:prstGeom prst="rect">
            <a:avLst/>
          </a:prstGeom>
        </p:spPr>
        <p:txBody>
          <a:bodyPr anchor="t" rtlCol="false" tIns="0" lIns="0" bIns="0" rIns="0">
            <a:spAutoFit/>
          </a:bodyPr>
          <a:lstStyle/>
          <a:p>
            <a:pPr algn="l">
              <a:lnSpc>
                <a:spcPts val="2940"/>
              </a:lnSpc>
              <a:spcBef>
                <a:spcPct val="0"/>
              </a:spcBef>
            </a:pPr>
            <a:r>
              <a:rPr lang="en-US" sz="2100">
                <a:solidFill>
                  <a:srgbClr val="2A2E3A"/>
                </a:solidFill>
                <a:latin typeface="Helios"/>
                <a:ea typeface="Helios"/>
                <a:cs typeface="Helios"/>
                <a:sym typeface="Helios"/>
              </a:rPr>
              <a:t>React Native is a mature and widely adopted framework with a vast ecosystem of libraries and tools, ensuring that all necessary features can be efficiently ported and maintained.</a:t>
            </a:r>
          </a:p>
        </p:txBody>
      </p:sp>
      <p:sp>
        <p:nvSpPr>
          <p:cNvPr name="TextBox 19" id="19"/>
          <p:cNvSpPr txBox="true"/>
          <p:nvPr/>
        </p:nvSpPr>
        <p:spPr>
          <a:xfrm rot="0">
            <a:off x="-263911" y="372170"/>
            <a:ext cx="19666225" cy="1305205"/>
          </a:xfrm>
          <a:prstGeom prst="rect">
            <a:avLst/>
          </a:prstGeom>
        </p:spPr>
        <p:txBody>
          <a:bodyPr anchor="t" rtlCol="false" tIns="0" lIns="0" bIns="0" rIns="0">
            <a:spAutoFit/>
          </a:bodyPr>
          <a:lstStyle/>
          <a:p>
            <a:pPr algn="l">
              <a:lnSpc>
                <a:spcPts val="10433"/>
              </a:lnSpc>
            </a:pPr>
            <a:r>
              <a:rPr lang="en-US" sz="8025">
                <a:solidFill>
                  <a:srgbClr val="2A2E3A"/>
                </a:solidFill>
                <a:latin typeface="Klein Bold"/>
                <a:ea typeface="Klein Bold"/>
                <a:cs typeface="Klein Bold"/>
                <a:sym typeface="Klein Bold"/>
              </a:rPr>
              <a:t>                      FEASIBILITY</a:t>
            </a:r>
          </a:p>
        </p:txBody>
      </p:sp>
      <p:sp>
        <p:nvSpPr>
          <p:cNvPr name="Freeform 20" id="20"/>
          <p:cNvSpPr/>
          <p:nvPr/>
        </p:nvSpPr>
        <p:spPr>
          <a:xfrm flipH="false" flipV="false" rot="0">
            <a:off x="472559" y="8098547"/>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652271" y="8269997"/>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076396" y="8514418"/>
            <a:ext cx="442544" cy="627318"/>
          </a:xfrm>
          <a:custGeom>
            <a:avLst/>
            <a:gdLst/>
            <a:ahLst/>
            <a:cxnLst/>
            <a:rect r="r" b="b" t="t" l="l"/>
            <a:pathLst>
              <a:path h="627318" w="442544">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356804" y="8250947"/>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Modular Codebase</a:t>
            </a:r>
          </a:p>
        </p:txBody>
      </p:sp>
      <p:sp>
        <p:nvSpPr>
          <p:cNvPr name="TextBox 24" id="24"/>
          <p:cNvSpPr txBox="true"/>
          <p:nvPr/>
        </p:nvSpPr>
        <p:spPr>
          <a:xfrm rot="0">
            <a:off x="2356804" y="8627322"/>
            <a:ext cx="14224407"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React Native's component-based architecture aligns well with the modular design of the existing platform, making the transition smoother.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0241" y="2622352"/>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13" y="2810325"/>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56804" y="2731805"/>
            <a:ext cx="9803808"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Enhanced User Experience</a:t>
            </a:r>
          </a:p>
        </p:txBody>
      </p:sp>
      <p:sp>
        <p:nvSpPr>
          <p:cNvPr name="Freeform 5" id="5"/>
          <p:cNvSpPr/>
          <p:nvPr/>
        </p:nvSpPr>
        <p:spPr>
          <a:xfrm flipH="false" flipV="false" rot="0">
            <a:off x="472559" y="4463071"/>
            <a:ext cx="1650219" cy="1650219"/>
          </a:xfrm>
          <a:custGeom>
            <a:avLst/>
            <a:gdLst/>
            <a:ahLst/>
            <a:cxnLst/>
            <a:rect r="r" b="b" t="t" l="l"/>
            <a:pathLst>
              <a:path h="1650219" w="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35342" y="3150905"/>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90241" y="6275510"/>
            <a:ext cx="1632537" cy="1632537"/>
          </a:xfrm>
          <a:custGeom>
            <a:avLst/>
            <a:gdLst/>
            <a:ahLst/>
            <a:cxnLst/>
            <a:rect r="r" b="b" t="t" l="l"/>
            <a:pathLst>
              <a:path h="1632537" w="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61112" y="4633941"/>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79413" y="6437540"/>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94078" y="4974521"/>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9790300" y="7229623"/>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94078" y="679908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356804" y="4614891"/>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Performance Boost</a:t>
            </a:r>
          </a:p>
        </p:txBody>
      </p:sp>
      <p:sp>
        <p:nvSpPr>
          <p:cNvPr name="TextBox 15" id="15"/>
          <p:cNvSpPr txBox="true"/>
          <p:nvPr/>
        </p:nvSpPr>
        <p:spPr>
          <a:xfrm rot="0">
            <a:off x="2356804" y="6751464"/>
            <a:ext cx="14224407" cy="1516593"/>
          </a:xfrm>
          <a:prstGeom prst="rect">
            <a:avLst/>
          </a:prstGeom>
        </p:spPr>
        <p:txBody>
          <a:bodyPr anchor="t" rtlCol="false" tIns="0" lIns="0" bIns="0" rIns="0">
            <a:spAutoFit/>
          </a:bodyPr>
          <a:lstStyle/>
          <a:p>
            <a:pPr algn="l">
              <a:lnSpc>
                <a:spcPts val="3033"/>
              </a:lnSpc>
            </a:pPr>
            <a:r>
              <a:rPr lang="en-US" sz="2166">
                <a:solidFill>
                  <a:srgbClr val="2A2E3A"/>
                </a:solidFill>
                <a:latin typeface="Helios"/>
                <a:ea typeface="Helios"/>
                <a:cs typeface="Helios"/>
                <a:sym typeface="Helios"/>
              </a:rPr>
              <a:t>Better integration with ERP systems and offline functionality will streamline university operations, reducing administrative burdens and errors.</a:t>
            </a:r>
          </a:p>
          <a:p>
            <a:pPr algn="l">
              <a:lnSpc>
                <a:spcPts val="3033"/>
              </a:lnSpc>
            </a:pPr>
          </a:p>
          <a:p>
            <a:pPr algn="l" marL="0" indent="0" lvl="0">
              <a:lnSpc>
                <a:spcPts val="3033"/>
              </a:lnSpc>
              <a:spcBef>
                <a:spcPct val="0"/>
              </a:spcBef>
            </a:pPr>
          </a:p>
        </p:txBody>
      </p:sp>
      <p:sp>
        <p:nvSpPr>
          <p:cNvPr name="TextBox 16" id="16"/>
          <p:cNvSpPr txBox="true"/>
          <p:nvPr/>
        </p:nvSpPr>
        <p:spPr>
          <a:xfrm rot="0">
            <a:off x="2356804" y="5031671"/>
            <a:ext cx="14112190"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React Native offers better performance than Ionic, especially in handling complex interactions and animations, leading to faster load times and smoother transitions.</a:t>
            </a:r>
          </a:p>
        </p:txBody>
      </p:sp>
      <p:sp>
        <p:nvSpPr>
          <p:cNvPr name="TextBox 17" id="17"/>
          <p:cNvSpPr txBox="true"/>
          <p:nvPr/>
        </p:nvSpPr>
        <p:spPr>
          <a:xfrm rot="0">
            <a:off x="2356804" y="6389514"/>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Streamlined Operations</a:t>
            </a:r>
          </a:p>
        </p:txBody>
      </p:sp>
      <p:sp>
        <p:nvSpPr>
          <p:cNvPr name="TextBox 18" id="18"/>
          <p:cNvSpPr txBox="true"/>
          <p:nvPr/>
        </p:nvSpPr>
        <p:spPr>
          <a:xfrm rot="0">
            <a:off x="2356804" y="3103280"/>
            <a:ext cx="14224407" cy="737235"/>
          </a:xfrm>
          <a:prstGeom prst="rect">
            <a:avLst/>
          </a:prstGeom>
        </p:spPr>
        <p:txBody>
          <a:bodyPr anchor="t" rtlCol="false" tIns="0" lIns="0" bIns="0" rIns="0">
            <a:spAutoFit/>
          </a:bodyPr>
          <a:lstStyle/>
          <a:p>
            <a:pPr algn="l">
              <a:lnSpc>
                <a:spcPts val="2940"/>
              </a:lnSpc>
              <a:spcBef>
                <a:spcPct val="0"/>
              </a:spcBef>
            </a:pPr>
            <a:r>
              <a:rPr lang="en-US" sz="2100">
                <a:solidFill>
                  <a:srgbClr val="2A2E3A"/>
                </a:solidFill>
                <a:latin typeface="Helios"/>
                <a:ea typeface="Helios"/>
                <a:cs typeface="Helios"/>
                <a:sym typeface="Helios"/>
              </a:rPr>
              <a:t>The transition to React Native will significantly improve the user interface and experience, leading to higher user satisfaction and engagement.</a:t>
            </a:r>
          </a:p>
        </p:txBody>
      </p:sp>
      <p:sp>
        <p:nvSpPr>
          <p:cNvPr name="TextBox 19" id="19"/>
          <p:cNvSpPr txBox="true"/>
          <p:nvPr/>
        </p:nvSpPr>
        <p:spPr>
          <a:xfrm rot="0">
            <a:off x="-1378225" y="631347"/>
            <a:ext cx="19666225" cy="1305205"/>
          </a:xfrm>
          <a:prstGeom prst="rect">
            <a:avLst/>
          </a:prstGeom>
        </p:spPr>
        <p:txBody>
          <a:bodyPr anchor="t" rtlCol="false" tIns="0" lIns="0" bIns="0" rIns="0">
            <a:spAutoFit/>
          </a:bodyPr>
          <a:lstStyle/>
          <a:p>
            <a:pPr algn="l">
              <a:lnSpc>
                <a:spcPts val="10433"/>
              </a:lnSpc>
            </a:pPr>
            <a:r>
              <a:rPr lang="en-US" sz="8025">
                <a:solidFill>
                  <a:srgbClr val="2A2E3A"/>
                </a:solidFill>
                <a:latin typeface="Klein Bold"/>
                <a:ea typeface="Klein Bold"/>
                <a:cs typeface="Klein Bold"/>
                <a:sym typeface="Klein Bold"/>
              </a:rPr>
              <a:t>                           IMPACT</a:t>
            </a:r>
          </a:p>
        </p:txBody>
      </p:sp>
      <p:sp>
        <p:nvSpPr>
          <p:cNvPr name="Freeform 20" id="20"/>
          <p:cNvSpPr/>
          <p:nvPr/>
        </p:nvSpPr>
        <p:spPr>
          <a:xfrm flipH="false" flipV="false" rot="0">
            <a:off x="472559" y="8098547"/>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652271" y="8269997"/>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076396" y="8514418"/>
            <a:ext cx="442544" cy="627318"/>
          </a:xfrm>
          <a:custGeom>
            <a:avLst/>
            <a:gdLst/>
            <a:ahLst/>
            <a:cxnLst/>
            <a:rect r="r" b="b" t="t" l="l"/>
            <a:pathLst>
              <a:path h="627318" w="442544">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456998" y="8313842"/>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Future-Ready</a:t>
            </a:r>
          </a:p>
        </p:txBody>
      </p:sp>
      <p:sp>
        <p:nvSpPr>
          <p:cNvPr name="TextBox 24" id="24"/>
          <p:cNvSpPr txBox="true"/>
          <p:nvPr/>
        </p:nvSpPr>
        <p:spPr>
          <a:xfrm rot="0">
            <a:off x="2456998" y="8740627"/>
            <a:ext cx="14224407"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The platform will be better equipped to integrate future technologies and features, keeping the university’s financial management systems up-to-date.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0241" y="2622352"/>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13" y="2810325"/>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56804" y="2731805"/>
            <a:ext cx="9803808"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Native Performance with Web Flexibility</a:t>
            </a:r>
          </a:p>
        </p:txBody>
      </p:sp>
      <p:sp>
        <p:nvSpPr>
          <p:cNvPr name="Freeform 5" id="5"/>
          <p:cNvSpPr/>
          <p:nvPr/>
        </p:nvSpPr>
        <p:spPr>
          <a:xfrm flipH="false" flipV="false" rot="0">
            <a:off x="472559" y="4463071"/>
            <a:ext cx="1650219" cy="1650219"/>
          </a:xfrm>
          <a:custGeom>
            <a:avLst/>
            <a:gdLst/>
            <a:ahLst/>
            <a:cxnLst/>
            <a:rect r="r" b="b" t="t" l="l"/>
            <a:pathLst>
              <a:path h="1650219" w="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35342" y="3150905"/>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90241" y="6275510"/>
            <a:ext cx="1632537" cy="1632537"/>
          </a:xfrm>
          <a:custGeom>
            <a:avLst/>
            <a:gdLst/>
            <a:ahLst/>
            <a:cxnLst/>
            <a:rect r="r" b="b" t="t" l="l"/>
            <a:pathLst>
              <a:path h="1632537" w="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61112" y="4633941"/>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79413" y="6437540"/>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94078" y="4974521"/>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9790300" y="7229623"/>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94078" y="679908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356804" y="4614891"/>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Cross-Platform Efficiency</a:t>
            </a:r>
          </a:p>
        </p:txBody>
      </p:sp>
      <p:sp>
        <p:nvSpPr>
          <p:cNvPr name="TextBox 15" id="15"/>
          <p:cNvSpPr txBox="true"/>
          <p:nvPr/>
        </p:nvSpPr>
        <p:spPr>
          <a:xfrm rot="0">
            <a:off x="2356804" y="6663714"/>
            <a:ext cx="14224407"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Enhanced security features like data encryption and secure authentication cater specifically to the sensitive financial data managed by universities, making it a robust choice for educational institutions.</a:t>
            </a:r>
          </a:p>
        </p:txBody>
      </p:sp>
      <p:sp>
        <p:nvSpPr>
          <p:cNvPr name="TextBox 16" id="16"/>
          <p:cNvSpPr txBox="true"/>
          <p:nvPr/>
        </p:nvSpPr>
        <p:spPr>
          <a:xfrm rot="0">
            <a:off x="2356804" y="5031671"/>
            <a:ext cx="14112190"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A single codebase that runs efficiently across both iOS and Android without compromising on the native look and feel, unlike the current Ionic-based solution.</a:t>
            </a:r>
          </a:p>
        </p:txBody>
      </p:sp>
      <p:sp>
        <p:nvSpPr>
          <p:cNvPr name="TextBox 17" id="17"/>
          <p:cNvSpPr txBox="true"/>
          <p:nvPr/>
        </p:nvSpPr>
        <p:spPr>
          <a:xfrm rot="0">
            <a:off x="2356804" y="6301764"/>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Comprehensive Security</a:t>
            </a:r>
          </a:p>
        </p:txBody>
      </p:sp>
      <p:sp>
        <p:nvSpPr>
          <p:cNvPr name="TextBox 18" id="18"/>
          <p:cNvSpPr txBox="true"/>
          <p:nvPr/>
        </p:nvSpPr>
        <p:spPr>
          <a:xfrm rot="0">
            <a:off x="2356804" y="3077556"/>
            <a:ext cx="14224407" cy="737235"/>
          </a:xfrm>
          <a:prstGeom prst="rect">
            <a:avLst/>
          </a:prstGeom>
        </p:spPr>
        <p:txBody>
          <a:bodyPr anchor="t" rtlCol="false" tIns="0" lIns="0" bIns="0" rIns="0">
            <a:spAutoFit/>
          </a:bodyPr>
          <a:lstStyle/>
          <a:p>
            <a:pPr algn="l">
              <a:lnSpc>
                <a:spcPts val="2940"/>
              </a:lnSpc>
              <a:spcBef>
                <a:spcPct val="0"/>
              </a:spcBef>
            </a:pPr>
            <a:r>
              <a:rPr lang="en-US" sz="2100">
                <a:solidFill>
                  <a:srgbClr val="2A2E3A"/>
                </a:solidFill>
                <a:latin typeface="Helios"/>
                <a:ea typeface="Helios"/>
                <a:cs typeface="Helios"/>
                <a:sym typeface="Helios"/>
              </a:rPr>
              <a:t>The project uniquely combines the performance of native apps with the flexibility of web-based frameworks, offering the best of both worlds.</a:t>
            </a:r>
          </a:p>
        </p:txBody>
      </p:sp>
      <p:sp>
        <p:nvSpPr>
          <p:cNvPr name="TextBox 19" id="19"/>
          <p:cNvSpPr txBox="true"/>
          <p:nvPr/>
        </p:nvSpPr>
        <p:spPr>
          <a:xfrm rot="0">
            <a:off x="-263911" y="372170"/>
            <a:ext cx="19666225" cy="1305205"/>
          </a:xfrm>
          <a:prstGeom prst="rect">
            <a:avLst/>
          </a:prstGeom>
        </p:spPr>
        <p:txBody>
          <a:bodyPr anchor="t" rtlCol="false" tIns="0" lIns="0" bIns="0" rIns="0">
            <a:spAutoFit/>
          </a:bodyPr>
          <a:lstStyle/>
          <a:p>
            <a:pPr algn="l">
              <a:lnSpc>
                <a:spcPts val="10433"/>
              </a:lnSpc>
            </a:pPr>
            <a:r>
              <a:rPr lang="en-US" sz="8025">
                <a:solidFill>
                  <a:srgbClr val="2A2E3A"/>
                </a:solidFill>
                <a:latin typeface="Klein Bold"/>
                <a:ea typeface="Klein Bold"/>
                <a:cs typeface="Klein Bold"/>
                <a:sym typeface="Klein Bold"/>
              </a:rPr>
              <a:t>                           USP</a:t>
            </a:r>
          </a:p>
        </p:txBody>
      </p:sp>
      <p:sp>
        <p:nvSpPr>
          <p:cNvPr name="Freeform 20" id="20"/>
          <p:cNvSpPr/>
          <p:nvPr/>
        </p:nvSpPr>
        <p:spPr>
          <a:xfrm flipH="false" flipV="false" rot="0">
            <a:off x="472559" y="8098547"/>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652271" y="8269997"/>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076396" y="8514418"/>
            <a:ext cx="442544" cy="627318"/>
          </a:xfrm>
          <a:custGeom>
            <a:avLst/>
            <a:gdLst/>
            <a:ahLst/>
            <a:cxnLst/>
            <a:rect r="r" b="b" t="t" l="l"/>
            <a:pathLst>
              <a:path h="627318" w="442544">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356804" y="8160597"/>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Customization and Flexibility</a:t>
            </a:r>
          </a:p>
        </p:txBody>
      </p:sp>
      <p:sp>
        <p:nvSpPr>
          <p:cNvPr name="TextBox 24" id="24"/>
          <p:cNvSpPr txBox="true"/>
          <p:nvPr/>
        </p:nvSpPr>
        <p:spPr>
          <a:xfrm rot="0">
            <a:off x="2356804" y="8627322"/>
            <a:ext cx="14224407"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The modular nature of the React Native codebase allows for easy customization and expansion, making the platform adaptable to the specific needs of different universities.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8470" y="3838295"/>
            <a:ext cx="19666225" cy="1305205"/>
          </a:xfrm>
          <a:prstGeom prst="rect">
            <a:avLst/>
          </a:prstGeom>
        </p:spPr>
        <p:txBody>
          <a:bodyPr anchor="t" rtlCol="false" tIns="0" lIns="0" bIns="0" rIns="0">
            <a:spAutoFit/>
          </a:bodyPr>
          <a:lstStyle/>
          <a:p>
            <a:pPr algn="l">
              <a:lnSpc>
                <a:spcPts val="10433"/>
              </a:lnSpc>
            </a:pPr>
            <a:r>
              <a:rPr lang="en-US" sz="8025">
                <a:solidFill>
                  <a:srgbClr val="2A2E3A"/>
                </a:solidFill>
                <a:latin typeface="Klein Bold"/>
                <a:ea typeface="Klein Bold"/>
                <a:cs typeface="Klein Bold"/>
                <a:sym typeface="Klein Bold"/>
              </a:rPr>
              <a:t>                       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57150"/>
              <a:ext cx="4816593" cy="1772741"/>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2035380" y="4645343"/>
          <a:ext cx="6604347" cy="4157105"/>
        </p:xfrm>
        <a:graphic>
          <a:graphicData uri="http://schemas.openxmlformats.org/drawingml/2006/table">
            <a:tbl>
              <a:tblPr/>
              <a:tblGrid>
                <a:gridCol w="5219898"/>
                <a:gridCol w="1384449"/>
              </a:tblGrid>
              <a:tr h="827611">
                <a:tc>
                  <a:txBody>
                    <a:bodyPr anchor="t" rtlCol="false"/>
                    <a:lstStyle/>
                    <a:p>
                      <a:pPr algn="l">
                        <a:lnSpc>
                          <a:spcPts val="3639"/>
                        </a:lnSpc>
                        <a:defRPr/>
                      </a:pPr>
                      <a:r>
                        <a:rPr lang="en-US" sz="2599">
                          <a:solidFill>
                            <a:srgbClr val="2A2E3A"/>
                          </a:solidFill>
                          <a:latin typeface="Helios"/>
                          <a:ea typeface="Helios"/>
                          <a:cs typeface="Helios"/>
                          <a:sym typeface="Helios"/>
                        </a:rPr>
                        <a:t>Problem Statement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Proposed Solution </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Demo</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6</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Technologies Used</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8</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Feasibility</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9</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9647029" y="4645343"/>
          <a:ext cx="6604347" cy="4157105"/>
        </p:xfrm>
        <a:graphic>
          <a:graphicData uri="http://schemas.openxmlformats.org/drawingml/2006/table">
            <a:tbl>
              <a:tblPr/>
              <a:tblGrid>
                <a:gridCol w="5219898"/>
                <a:gridCol w="1384449"/>
              </a:tblGrid>
              <a:tr h="832373">
                <a:tc>
                  <a:txBody>
                    <a:bodyPr anchor="t" rtlCol="false"/>
                    <a:lstStyle/>
                    <a:p>
                      <a:pPr algn="l">
                        <a:lnSpc>
                          <a:spcPts val="3639"/>
                        </a:lnSpc>
                        <a:defRPr/>
                      </a:pPr>
                      <a:r>
                        <a:rPr lang="en-US" sz="2599">
                          <a:solidFill>
                            <a:srgbClr val="2A2E3A"/>
                          </a:solidFill>
                          <a:latin typeface="Helios"/>
                          <a:ea typeface="Helios"/>
                          <a:cs typeface="Helios"/>
                          <a:sym typeface="Helios"/>
                        </a:rPr>
                        <a:t>Impact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10</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USP</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a:solidFill>
                            <a:srgbClr val="718BAB"/>
                          </a:solidFill>
                          <a:latin typeface="Helios Bold"/>
                          <a:ea typeface="Helios Bold"/>
                          <a:cs typeface="Helios Bold"/>
                          <a:sym typeface="Helios Bold"/>
                        </a:rPr>
                        <a:t>11</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27611">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TextBox 9" id="9"/>
          <p:cNvSpPr txBox="true"/>
          <p:nvPr/>
        </p:nvSpPr>
        <p:spPr>
          <a:xfrm rot="0">
            <a:off x="4639504" y="1391465"/>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ea typeface="Klein Bold"/>
                <a:cs typeface="Klein Bold"/>
                <a:sym typeface="Klein Bold"/>
              </a:rPr>
              <a:t>Agenda</a:t>
            </a:r>
          </a:p>
        </p:txBody>
      </p:sp>
      <p:sp>
        <p:nvSpPr>
          <p:cNvPr name="Freeform 10" id="10"/>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17343" y="1956671"/>
            <a:ext cx="8817416" cy="1139825"/>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Problem Statement</a:t>
            </a:r>
          </a:p>
        </p:txBody>
      </p:sp>
      <p:sp>
        <p:nvSpPr>
          <p:cNvPr name="TextBox 3" id="3"/>
          <p:cNvSpPr txBox="true"/>
          <p:nvPr/>
        </p:nvSpPr>
        <p:spPr>
          <a:xfrm rot="0">
            <a:off x="2209067" y="4299249"/>
            <a:ext cx="14717419" cy="2233295"/>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Government universities need a reliable and efficient platform to manage financial transactions such as tuition fees, research grants, and vendor payments. The existing platform built on Ionic, while functional, faces limitations in performance, user experience, and scalability.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0241" y="2622352"/>
            <a:ext cx="1650219" cy="1650219"/>
          </a:xfrm>
          <a:custGeom>
            <a:avLst/>
            <a:gdLst/>
            <a:ahLst/>
            <a:cxnLst/>
            <a:rect r="r" b="b" t="t" l="l"/>
            <a:pathLst>
              <a:path h="1650219" w="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13" y="2810325"/>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78096" y="2596013"/>
            <a:ext cx="9803808"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Analyze Transition and Port Key Functionalities</a:t>
            </a:r>
          </a:p>
        </p:txBody>
      </p:sp>
      <p:sp>
        <p:nvSpPr>
          <p:cNvPr name="Freeform 5" id="5"/>
          <p:cNvSpPr/>
          <p:nvPr/>
        </p:nvSpPr>
        <p:spPr>
          <a:xfrm flipH="false" flipV="false" rot="0">
            <a:off x="472559" y="4463071"/>
            <a:ext cx="1650219" cy="1650219"/>
          </a:xfrm>
          <a:custGeom>
            <a:avLst/>
            <a:gdLst/>
            <a:ahLst/>
            <a:cxnLst/>
            <a:rect r="r" b="b" t="t" l="l"/>
            <a:pathLst>
              <a:path h="1650219" w="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12379" y="313380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90241" y="6275510"/>
            <a:ext cx="1632537" cy="1632537"/>
          </a:xfrm>
          <a:custGeom>
            <a:avLst/>
            <a:gdLst/>
            <a:ahLst/>
            <a:cxnLst/>
            <a:rect r="r" b="b" t="t" l="l"/>
            <a:pathLst>
              <a:path h="1632537" w="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61112" y="4633941"/>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79413" y="6437540"/>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94078" y="4974521"/>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9790300" y="7229623"/>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94078" y="679908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569215" y="4760209"/>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Responsive Mobile UI/UX</a:t>
            </a:r>
          </a:p>
        </p:txBody>
      </p:sp>
      <p:sp>
        <p:nvSpPr>
          <p:cNvPr name="TextBox 15" id="15"/>
          <p:cNvSpPr txBox="true"/>
          <p:nvPr/>
        </p:nvSpPr>
        <p:spPr>
          <a:xfrm rot="0">
            <a:off x="2456998" y="6843539"/>
            <a:ext cx="14224407" cy="1135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Through careful optimization of assets and resources, we will significantly reduce load times, providing a faster and more responsive user experience. Any existing APIs will be optimized for faster response times and better handling of large data volumes.</a:t>
            </a:r>
          </a:p>
        </p:txBody>
      </p:sp>
      <p:sp>
        <p:nvSpPr>
          <p:cNvPr name="TextBox 16" id="16"/>
          <p:cNvSpPr txBox="true"/>
          <p:nvPr/>
        </p:nvSpPr>
        <p:spPr>
          <a:xfrm rot="0">
            <a:off x="2569215" y="5230258"/>
            <a:ext cx="14112190" cy="754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By leveraging React Native’s capabilities, the platform will offer a more responsive and intuitive user experience, with smoother animations and native-like performance across both iOS and Android devices.</a:t>
            </a:r>
          </a:p>
        </p:txBody>
      </p:sp>
      <p:sp>
        <p:nvSpPr>
          <p:cNvPr name="TextBox 17" id="17"/>
          <p:cNvSpPr txBox="true"/>
          <p:nvPr/>
        </p:nvSpPr>
        <p:spPr>
          <a:xfrm rot="0">
            <a:off x="2456998" y="6432526"/>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Performance Optimization </a:t>
            </a:r>
          </a:p>
        </p:txBody>
      </p:sp>
      <p:sp>
        <p:nvSpPr>
          <p:cNvPr name="TextBox 18" id="18"/>
          <p:cNvSpPr txBox="true"/>
          <p:nvPr/>
        </p:nvSpPr>
        <p:spPr>
          <a:xfrm rot="0">
            <a:off x="2678096" y="3014318"/>
            <a:ext cx="14224407" cy="1480185"/>
          </a:xfrm>
          <a:prstGeom prst="rect">
            <a:avLst/>
          </a:prstGeom>
        </p:spPr>
        <p:txBody>
          <a:bodyPr anchor="t" rtlCol="false" tIns="0" lIns="0" bIns="0" rIns="0">
            <a:spAutoFit/>
          </a:bodyPr>
          <a:lstStyle/>
          <a:p>
            <a:pPr algn="l">
              <a:lnSpc>
                <a:spcPts val="2940"/>
              </a:lnSpc>
              <a:spcBef>
                <a:spcPct val="0"/>
              </a:spcBef>
            </a:pPr>
            <a:r>
              <a:rPr lang="en-US" sz="2100">
                <a:solidFill>
                  <a:srgbClr val="2A2E3A"/>
                </a:solidFill>
                <a:latin typeface="Helios"/>
                <a:ea typeface="Helios"/>
                <a:cs typeface="Helios"/>
                <a:sym typeface="Helios"/>
              </a:rPr>
              <a:t>The Ionic codebase will be carefully analyzed, and a modular architecture will be designed in React Native. This approach will ensure a clean separation of concerns, making the codebase more maintainable and scalable. Each UI component in Ionic will be mapped to its equivalent in React Native, leveraging React Native's component-based architecture to achieve a more native-like experience.</a:t>
            </a:r>
          </a:p>
        </p:txBody>
      </p:sp>
      <p:sp>
        <p:nvSpPr>
          <p:cNvPr name="TextBox 19" id="19"/>
          <p:cNvSpPr txBox="true"/>
          <p:nvPr/>
        </p:nvSpPr>
        <p:spPr>
          <a:xfrm rot="0">
            <a:off x="679413" y="-3115"/>
            <a:ext cx="19666225" cy="1272213"/>
          </a:xfrm>
          <a:prstGeom prst="rect">
            <a:avLst/>
          </a:prstGeom>
        </p:spPr>
        <p:txBody>
          <a:bodyPr anchor="t" rtlCol="false" tIns="0" lIns="0" bIns="0" rIns="0">
            <a:spAutoFit/>
          </a:bodyPr>
          <a:lstStyle/>
          <a:p>
            <a:pPr algn="l">
              <a:lnSpc>
                <a:spcPts val="10173"/>
              </a:lnSpc>
            </a:pPr>
            <a:r>
              <a:rPr lang="en-US" sz="7825">
                <a:solidFill>
                  <a:srgbClr val="2A2E3A"/>
                </a:solidFill>
                <a:latin typeface="Klein Bold"/>
                <a:ea typeface="Klein Bold"/>
                <a:cs typeface="Klein Bold"/>
                <a:sym typeface="Klein Bold"/>
              </a:rPr>
              <a:t>            Proposed Solution</a:t>
            </a:r>
          </a:p>
        </p:txBody>
      </p:sp>
      <p:sp>
        <p:nvSpPr>
          <p:cNvPr name="TextBox 20" id="20"/>
          <p:cNvSpPr txBox="true"/>
          <p:nvPr/>
        </p:nvSpPr>
        <p:spPr>
          <a:xfrm rot="0">
            <a:off x="312067" y="1273308"/>
            <a:ext cx="17663866" cy="1198880"/>
          </a:xfrm>
          <a:prstGeom prst="rect">
            <a:avLst/>
          </a:prstGeom>
        </p:spPr>
        <p:txBody>
          <a:bodyPr anchor="t" rtlCol="false" tIns="0" lIns="0" bIns="0" rIns="0">
            <a:spAutoFit/>
          </a:bodyPr>
          <a:lstStyle/>
          <a:p>
            <a:pPr algn="l">
              <a:lnSpc>
                <a:spcPts val="3220"/>
              </a:lnSpc>
              <a:spcBef>
                <a:spcPct val="0"/>
              </a:spcBef>
            </a:pPr>
            <a:r>
              <a:rPr lang="en-US" sz="2300">
                <a:solidFill>
                  <a:srgbClr val="2A2E3A"/>
                </a:solidFill>
                <a:latin typeface="Helios"/>
                <a:ea typeface="Helios"/>
                <a:cs typeface="Helios"/>
                <a:sym typeface="Helios"/>
              </a:rPr>
              <a:t>To address the challenge of porting the Invoice and Billing Platform for Government Universities from Ionic to React Native, our solution focuses on maintaining feature parity while enhancing performance, user experience, and maintainability. The proposed solution will have the following features:</a:t>
            </a:r>
          </a:p>
        </p:txBody>
      </p:sp>
      <p:sp>
        <p:nvSpPr>
          <p:cNvPr name="Freeform 21" id="21"/>
          <p:cNvSpPr/>
          <p:nvPr/>
        </p:nvSpPr>
        <p:spPr>
          <a:xfrm flipH="false" flipV="false" rot="0">
            <a:off x="490241" y="8170600"/>
            <a:ext cx="1650219" cy="1650219"/>
          </a:xfrm>
          <a:custGeom>
            <a:avLst/>
            <a:gdLst/>
            <a:ahLst/>
            <a:cxnLst/>
            <a:rect r="r" b="b" t="t" l="l"/>
            <a:pathLst>
              <a:path h="1650219" w="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52271" y="8341471"/>
            <a:ext cx="1308477" cy="1308477"/>
          </a:xfrm>
          <a:custGeom>
            <a:avLst/>
            <a:gdLst/>
            <a:ahLst/>
            <a:cxnLst/>
            <a:rect r="r" b="b" t="t" l="l"/>
            <a:pathLst>
              <a:path h="1308477" w="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076396" y="8682050"/>
            <a:ext cx="442544" cy="627318"/>
          </a:xfrm>
          <a:custGeom>
            <a:avLst/>
            <a:gdLst/>
            <a:ahLst/>
            <a:cxnLst/>
            <a:rect r="r" b="b" t="t" l="l"/>
            <a:pathLst>
              <a:path h="627318" w="442544">
                <a:moveTo>
                  <a:pt x="0" y="0"/>
                </a:moveTo>
                <a:lnTo>
                  <a:pt x="442545" y="0"/>
                </a:lnTo>
                <a:lnTo>
                  <a:pt x="442545"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2456998" y="8300105"/>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Multi-Currency &amp; Tax Compliance</a:t>
            </a:r>
          </a:p>
        </p:txBody>
      </p:sp>
      <p:sp>
        <p:nvSpPr>
          <p:cNvPr name="TextBox 25" id="25"/>
          <p:cNvSpPr txBox="true"/>
          <p:nvPr/>
        </p:nvSpPr>
        <p:spPr>
          <a:xfrm rot="0">
            <a:off x="2456998" y="8775437"/>
            <a:ext cx="14224407" cy="1135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The platform will be enhanced to support multi-currency invoicing and ensure compliance with local tax regulations, with automated updates to tax rates as required. We will incorporate localization features to handle different languages, currencies, and tax rules seamlessly.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8141" y="113602"/>
            <a:ext cx="1617454" cy="1617454"/>
          </a:xfrm>
          <a:custGeom>
            <a:avLst/>
            <a:gdLst/>
            <a:ahLst/>
            <a:cxnLst/>
            <a:rect r="r" b="b" t="t" l="l"/>
            <a:pathLst>
              <a:path h="1617454" w="1617454">
                <a:moveTo>
                  <a:pt x="0" y="0"/>
                </a:moveTo>
                <a:lnTo>
                  <a:pt x="1617454" y="0"/>
                </a:lnTo>
                <a:lnTo>
                  <a:pt x="1617454" y="1617455"/>
                </a:lnTo>
                <a:lnTo>
                  <a:pt x="0" y="1617455"/>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7312" y="325792"/>
            <a:ext cx="1271915" cy="1271915"/>
          </a:xfrm>
          <a:custGeom>
            <a:avLst/>
            <a:gdLst/>
            <a:ahLst/>
            <a:cxnLst/>
            <a:rect r="r" b="b" t="t" l="l"/>
            <a:pathLst>
              <a:path h="1271915" w="1271915">
                <a:moveTo>
                  <a:pt x="0" y="0"/>
                </a:moveTo>
                <a:lnTo>
                  <a:pt x="1271915" y="0"/>
                </a:lnTo>
                <a:lnTo>
                  <a:pt x="1271915" y="1271915"/>
                </a:lnTo>
                <a:lnTo>
                  <a:pt x="0" y="1271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734204" y="184832"/>
            <a:ext cx="11265095"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Enhanced User Roles , Access Control and Security Enhancements</a:t>
            </a:r>
          </a:p>
        </p:txBody>
      </p:sp>
      <p:sp>
        <p:nvSpPr>
          <p:cNvPr name="Freeform 5" id="5"/>
          <p:cNvSpPr/>
          <p:nvPr/>
        </p:nvSpPr>
        <p:spPr>
          <a:xfrm flipH="false" flipV="false" rot="0">
            <a:off x="458141" y="2178732"/>
            <a:ext cx="1659783" cy="1659783"/>
          </a:xfrm>
          <a:custGeom>
            <a:avLst/>
            <a:gdLst/>
            <a:ahLst/>
            <a:cxnLst/>
            <a:rect r="r" b="b" t="t" l="l"/>
            <a:pathLst>
              <a:path h="1659783" w="1659783">
                <a:moveTo>
                  <a:pt x="0" y="0"/>
                </a:moveTo>
                <a:lnTo>
                  <a:pt x="1659783" y="0"/>
                </a:lnTo>
                <a:lnTo>
                  <a:pt x="1659783" y="1659783"/>
                </a:lnTo>
                <a:lnTo>
                  <a:pt x="0" y="1659783"/>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68995" y="740065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61998" y="589389"/>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58141" y="4162365"/>
            <a:ext cx="1732387" cy="1732387"/>
          </a:xfrm>
          <a:custGeom>
            <a:avLst/>
            <a:gdLst/>
            <a:ahLst/>
            <a:cxnLst/>
            <a:rect r="r" b="b" t="t" l="l"/>
            <a:pathLst>
              <a:path h="1732387" w="1732387">
                <a:moveTo>
                  <a:pt x="0" y="0"/>
                </a:moveTo>
                <a:lnTo>
                  <a:pt x="1732387" y="0"/>
                </a:lnTo>
                <a:lnTo>
                  <a:pt x="1732387" y="1732387"/>
                </a:lnTo>
                <a:lnTo>
                  <a:pt x="0" y="1732387"/>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647312" y="2377865"/>
            <a:ext cx="1289200" cy="1289200"/>
          </a:xfrm>
          <a:custGeom>
            <a:avLst/>
            <a:gdLst/>
            <a:ahLst/>
            <a:cxnLst/>
            <a:rect r="r" b="b" t="t" l="l"/>
            <a:pathLst>
              <a:path h="1289200" w="1289200">
                <a:moveTo>
                  <a:pt x="0" y="0"/>
                </a:moveTo>
                <a:lnTo>
                  <a:pt x="1289200" y="0"/>
                </a:lnTo>
                <a:lnTo>
                  <a:pt x="1289200" y="1289200"/>
                </a:lnTo>
                <a:lnTo>
                  <a:pt x="0" y="1289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41436" y="4345661"/>
            <a:ext cx="1365796" cy="1365796"/>
          </a:xfrm>
          <a:custGeom>
            <a:avLst/>
            <a:gdLst/>
            <a:ahLst/>
            <a:cxnLst/>
            <a:rect r="r" b="b" t="t" l="l"/>
            <a:pathLst>
              <a:path h="1365796" w="1365796">
                <a:moveTo>
                  <a:pt x="0" y="0"/>
                </a:moveTo>
                <a:lnTo>
                  <a:pt x="1365796" y="0"/>
                </a:lnTo>
                <a:lnTo>
                  <a:pt x="1365796" y="1365796"/>
                </a:lnTo>
                <a:lnTo>
                  <a:pt x="0" y="1365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66760" y="2658747"/>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9790300" y="7229623"/>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66760" y="4714985"/>
            <a:ext cx="442544" cy="627318"/>
          </a:xfrm>
          <a:custGeom>
            <a:avLst/>
            <a:gdLst/>
            <a:ahLst/>
            <a:cxnLst/>
            <a:rect r="r" b="b" t="t" l="l"/>
            <a:pathLst>
              <a:path h="627318" w="442544">
                <a:moveTo>
                  <a:pt x="0" y="0"/>
                </a:moveTo>
                <a:lnTo>
                  <a:pt x="442544" y="0"/>
                </a:lnTo>
                <a:lnTo>
                  <a:pt x="442544"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578159" y="6218602"/>
            <a:ext cx="1581671" cy="1581671"/>
          </a:xfrm>
          <a:custGeom>
            <a:avLst/>
            <a:gdLst/>
            <a:ahLst/>
            <a:cxnLst/>
            <a:rect r="r" b="b" t="t" l="l"/>
            <a:pathLst>
              <a:path h="1581671" w="1581671">
                <a:moveTo>
                  <a:pt x="0" y="0"/>
                </a:moveTo>
                <a:lnTo>
                  <a:pt x="1581671" y="0"/>
                </a:lnTo>
                <a:lnTo>
                  <a:pt x="1581671" y="1581671"/>
                </a:lnTo>
                <a:lnTo>
                  <a:pt x="0" y="1581671"/>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752298" y="6390052"/>
            <a:ext cx="1233393" cy="1233393"/>
          </a:xfrm>
          <a:custGeom>
            <a:avLst/>
            <a:gdLst/>
            <a:ahLst/>
            <a:cxnLst/>
            <a:rect r="r" b="b" t="t" l="l"/>
            <a:pathLst>
              <a:path h="1233393" w="1233393">
                <a:moveTo>
                  <a:pt x="0" y="0"/>
                </a:moveTo>
                <a:lnTo>
                  <a:pt x="1233393" y="0"/>
                </a:lnTo>
                <a:lnTo>
                  <a:pt x="1233393" y="1233394"/>
                </a:lnTo>
                <a:lnTo>
                  <a:pt x="0" y="1233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103062" y="667580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734204" y="2159682"/>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Optimized Invoice Management</a:t>
            </a:r>
          </a:p>
        </p:txBody>
      </p:sp>
      <p:sp>
        <p:nvSpPr>
          <p:cNvPr name="TextBox 19" id="19"/>
          <p:cNvSpPr txBox="true"/>
          <p:nvPr/>
        </p:nvSpPr>
        <p:spPr>
          <a:xfrm rot="0">
            <a:off x="2734204" y="6192309"/>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ERP Integration</a:t>
            </a:r>
          </a:p>
        </p:txBody>
      </p:sp>
      <p:sp>
        <p:nvSpPr>
          <p:cNvPr name="TextBox 20" id="20"/>
          <p:cNvSpPr txBox="true"/>
          <p:nvPr/>
        </p:nvSpPr>
        <p:spPr>
          <a:xfrm rot="0">
            <a:off x="2734204" y="6681666"/>
            <a:ext cx="14112190" cy="1071458"/>
          </a:xfrm>
          <a:prstGeom prst="rect">
            <a:avLst/>
          </a:prstGeom>
        </p:spPr>
        <p:txBody>
          <a:bodyPr anchor="t" rtlCol="false" tIns="0" lIns="0" bIns="0" rIns="0">
            <a:spAutoFit/>
          </a:bodyPr>
          <a:lstStyle/>
          <a:p>
            <a:pPr algn="l" marL="0" indent="0" lvl="0">
              <a:lnSpc>
                <a:spcPts val="2893"/>
              </a:lnSpc>
              <a:spcBef>
                <a:spcPct val="0"/>
              </a:spcBef>
            </a:pPr>
            <a:r>
              <a:rPr lang="en-US" sz="2066">
                <a:solidFill>
                  <a:srgbClr val="2A2E3A"/>
                </a:solidFill>
                <a:latin typeface="Helios"/>
                <a:ea typeface="Helios"/>
                <a:cs typeface="Helios"/>
                <a:sym typeface="Helios"/>
              </a:rPr>
              <a:t>The integration with university ERP systems will be rebuilt in React Native, ensuring seamless synchronization of payment, budget, and expenditure data. We will leverage React Native’s native bridging capabilities to maintain robust and efficient communication with existing ERP systems.</a:t>
            </a:r>
          </a:p>
        </p:txBody>
      </p:sp>
      <p:sp>
        <p:nvSpPr>
          <p:cNvPr name="TextBox 21" id="21"/>
          <p:cNvSpPr txBox="true"/>
          <p:nvPr/>
        </p:nvSpPr>
        <p:spPr>
          <a:xfrm rot="0">
            <a:off x="2734204" y="4647493"/>
            <a:ext cx="14224407" cy="1135593"/>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2A2E3A"/>
                </a:solidFill>
                <a:latin typeface="Helios"/>
                <a:ea typeface="Helios"/>
                <a:cs typeface="Helios"/>
                <a:sym typeface="Helios"/>
              </a:rPr>
              <a:t>The vendor management system will be migrated to React Native, with a focus on improving the vendor interface for easier submission of invoices and better management of contracts and payment terms. The system will be optimized for handling large volumes of vendor data efficiently.</a:t>
            </a:r>
          </a:p>
        </p:txBody>
      </p:sp>
      <p:sp>
        <p:nvSpPr>
          <p:cNvPr name="TextBox 22" id="22"/>
          <p:cNvSpPr txBox="true"/>
          <p:nvPr/>
        </p:nvSpPr>
        <p:spPr>
          <a:xfrm rot="0">
            <a:off x="2734204" y="2533106"/>
            <a:ext cx="15553796" cy="1502273"/>
          </a:xfrm>
          <a:prstGeom prst="rect">
            <a:avLst/>
          </a:prstGeom>
        </p:spPr>
        <p:txBody>
          <a:bodyPr anchor="t" rtlCol="false" tIns="0" lIns="0" bIns="0" rIns="0">
            <a:spAutoFit/>
          </a:bodyPr>
          <a:lstStyle/>
          <a:p>
            <a:pPr algn="l" marL="0" indent="0" lvl="0">
              <a:lnSpc>
                <a:spcPts val="3003"/>
              </a:lnSpc>
              <a:spcBef>
                <a:spcPct val="0"/>
              </a:spcBef>
            </a:pPr>
            <a:r>
              <a:rPr lang="en-US" sz="2145">
                <a:solidFill>
                  <a:srgbClr val="2A2E3A"/>
                </a:solidFill>
                <a:latin typeface="Helios"/>
                <a:ea typeface="Helios"/>
                <a:cs typeface="Helios"/>
                <a:sym typeface="Helios"/>
              </a:rPr>
              <a:t>The invoice creation, tracking, and management features will be transitioned to React Native, focusing on enhancing user experience through smoother UI transitions and more intuitive interactions. By utilizing React Native’s native modules, we will optimize the handling of multiple line items, taxes, discounts, and notes to improve performance, particularly in processing large datasets.</a:t>
            </a:r>
          </a:p>
        </p:txBody>
      </p:sp>
      <p:sp>
        <p:nvSpPr>
          <p:cNvPr name="TextBox 23" id="23"/>
          <p:cNvSpPr txBox="true"/>
          <p:nvPr/>
        </p:nvSpPr>
        <p:spPr>
          <a:xfrm rot="0">
            <a:off x="2734204" y="4285543"/>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Vendor Management System </a:t>
            </a:r>
          </a:p>
        </p:txBody>
      </p:sp>
      <p:sp>
        <p:nvSpPr>
          <p:cNvPr name="TextBox 24" id="24"/>
          <p:cNvSpPr txBox="true"/>
          <p:nvPr/>
        </p:nvSpPr>
        <p:spPr>
          <a:xfrm rot="0">
            <a:off x="2734204" y="537257"/>
            <a:ext cx="15303511" cy="1416050"/>
          </a:xfrm>
          <a:prstGeom prst="rect">
            <a:avLst/>
          </a:prstGeom>
        </p:spPr>
        <p:txBody>
          <a:bodyPr anchor="t" rtlCol="false" tIns="0" lIns="0" bIns="0" rIns="0">
            <a:spAutoFit/>
          </a:bodyPr>
          <a:lstStyle/>
          <a:p>
            <a:pPr algn="l">
              <a:lnSpc>
                <a:spcPts val="2800"/>
              </a:lnSpc>
              <a:spcBef>
                <a:spcPct val="0"/>
              </a:spcBef>
            </a:pPr>
            <a:r>
              <a:rPr lang="en-US" sz="2000">
                <a:solidFill>
                  <a:srgbClr val="2A2E3A"/>
                </a:solidFill>
                <a:latin typeface="Helios"/>
                <a:ea typeface="Helios"/>
                <a:cs typeface="Helios"/>
                <a:sym typeface="Helios"/>
              </a:rPr>
              <a:t>The existing Role-Based Access Control system will be ported to React Native with optimizations for better performance and scalability. This includes using React Native's state management libraries (e.g., Redux or Context API) to manage user roles and permissions efficiently. Advanced security protocols will be integrated to ensure secure authentication and authorization, complying with industry standards. A robust authentication system, including multi-factor authentication (MFA), will be integrated to safeguard user accounts.</a:t>
            </a:r>
          </a:p>
        </p:txBody>
      </p:sp>
      <p:sp>
        <p:nvSpPr>
          <p:cNvPr name="Freeform 25" id="25"/>
          <p:cNvSpPr/>
          <p:nvPr/>
        </p:nvSpPr>
        <p:spPr>
          <a:xfrm flipH="false" flipV="false" rot="0">
            <a:off x="495075" y="8202390"/>
            <a:ext cx="1658519" cy="1658519"/>
          </a:xfrm>
          <a:custGeom>
            <a:avLst/>
            <a:gdLst/>
            <a:ahLst/>
            <a:cxnLst/>
            <a:rect r="r" b="b" t="t" l="l"/>
            <a:pathLst>
              <a:path h="1658519" w="1658519">
                <a:moveTo>
                  <a:pt x="0" y="0"/>
                </a:moveTo>
                <a:lnTo>
                  <a:pt x="1658519" y="0"/>
                </a:lnTo>
                <a:lnTo>
                  <a:pt x="1658519" y="1658519"/>
                </a:lnTo>
                <a:lnTo>
                  <a:pt x="0" y="1658519"/>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723391" y="8399452"/>
            <a:ext cx="1221236" cy="1221236"/>
          </a:xfrm>
          <a:custGeom>
            <a:avLst/>
            <a:gdLst/>
            <a:ahLst/>
            <a:cxnLst/>
            <a:rect r="r" b="b" t="t" l="l"/>
            <a:pathLst>
              <a:path h="1221236" w="1221236">
                <a:moveTo>
                  <a:pt x="0" y="0"/>
                </a:moveTo>
                <a:lnTo>
                  <a:pt x="1221236" y="0"/>
                </a:lnTo>
                <a:lnTo>
                  <a:pt x="1221236" y="1221236"/>
                </a:lnTo>
                <a:lnTo>
                  <a:pt x="0" y="1221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7" id="27"/>
          <p:cNvSpPr txBox="true"/>
          <p:nvPr/>
        </p:nvSpPr>
        <p:spPr>
          <a:xfrm rot="0">
            <a:off x="2625703" y="8324037"/>
            <a:ext cx="6787196" cy="409575"/>
          </a:xfrm>
          <a:prstGeom prst="rect">
            <a:avLst/>
          </a:prstGeom>
        </p:spPr>
        <p:txBody>
          <a:bodyPr anchor="t" rtlCol="false" tIns="0" lIns="0" bIns="0" rIns="0">
            <a:spAutoFit/>
          </a:bodyPr>
          <a:lstStyle/>
          <a:p>
            <a:pPr algn="l" marL="0" indent="0" lvl="0">
              <a:lnSpc>
                <a:spcPts val="3120"/>
              </a:lnSpc>
              <a:spcBef>
                <a:spcPct val="0"/>
              </a:spcBef>
            </a:pPr>
            <a:r>
              <a:rPr lang="en-US" sz="2600">
                <a:solidFill>
                  <a:srgbClr val="2A2E3A"/>
                </a:solidFill>
                <a:latin typeface="Klein Bold"/>
                <a:ea typeface="Klein Bold"/>
                <a:cs typeface="Klein Bold"/>
                <a:sym typeface="Klein Bold"/>
              </a:rPr>
              <a:t>Approval Workflows</a:t>
            </a:r>
          </a:p>
        </p:txBody>
      </p:sp>
      <p:sp>
        <p:nvSpPr>
          <p:cNvPr name="TextBox 28" id="28"/>
          <p:cNvSpPr txBox="true"/>
          <p:nvPr/>
        </p:nvSpPr>
        <p:spPr>
          <a:xfrm rot="0">
            <a:off x="2625703" y="8789451"/>
            <a:ext cx="14112190" cy="1071458"/>
          </a:xfrm>
          <a:prstGeom prst="rect">
            <a:avLst/>
          </a:prstGeom>
        </p:spPr>
        <p:txBody>
          <a:bodyPr anchor="t" rtlCol="false" tIns="0" lIns="0" bIns="0" rIns="0">
            <a:spAutoFit/>
          </a:bodyPr>
          <a:lstStyle/>
          <a:p>
            <a:pPr algn="l" marL="0" indent="0" lvl="0">
              <a:lnSpc>
                <a:spcPts val="2893"/>
              </a:lnSpc>
              <a:spcBef>
                <a:spcPct val="0"/>
              </a:spcBef>
            </a:pPr>
            <a:r>
              <a:rPr lang="en-US" sz="2066">
                <a:solidFill>
                  <a:srgbClr val="2A2E3A"/>
                </a:solidFill>
                <a:latin typeface="Helios"/>
                <a:ea typeface="Helios"/>
                <a:cs typeface="Helios"/>
                <a:sym typeface="Helios"/>
              </a:rPr>
              <a:t>The existing multi-tier approval workflows will be ported to React Native, ensuring that they align with university policies. We will enhance the workflow engine to provide more responsive and reliable approval processes. The approval process UI will be redesigned to offer a more intuitive and responsive experience for users on both iOS and Android.</a:t>
            </a:r>
          </a:p>
        </p:txBody>
      </p:sp>
      <p:sp>
        <p:nvSpPr>
          <p:cNvPr name="Freeform 29" id="29"/>
          <p:cNvSpPr/>
          <p:nvPr/>
        </p:nvSpPr>
        <p:spPr>
          <a:xfrm flipH="false" flipV="false" rot="0">
            <a:off x="1103062" y="8675677"/>
            <a:ext cx="442544" cy="627318"/>
          </a:xfrm>
          <a:custGeom>
            <a:avLst/>
            <a:gdLst/>
            <a:ahLst/>
            <a:cxnLst/>
            <a:rect r="r" b="b" t="t" l="l"/>
            <a:pathLst>
              <a:path h="627318" w="442544">
                <a:moveTo>
                  <a:pt x="0" y="0"/>
                </a:moveTo>
                <a:lnTo>
                  <a:pt x="442544" y="0"/>
                </a:lnTo>
                <a:lnTo>
                  <a:pt x="442544"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7883" y="3041373"/>
            <a:ext cx="7685522" cy="4204254"/>
          </a:xfrm>
          <a:custGeom>
            <a:avLst/>
            <a:gdLst/>
            <a:ahLst/>
            <a:cxnLst/>
            <a:rect r="r" b="b" t="t" l="l"/>
            <a:pathLst>
              <a:path h="4204254" w="7685522">
                <a:moveTo>
                  <a:pt x="0" y="0"/>
                </a:moveTo>
                <a:lnTo>
                  <a:pt x="7685522" y="0"/>
                </a:lnTo>
                <a:lnTo>
                  <a:pt x="7685522" y="4204254"/>
                </a:lnTo>
                <a:lnTo>
                  <a:pt x="0" y="4204254"/>
                </a:lnTo>
                <a:lnTo>
                  <a:pt x="0" y="0"/>
                </a:lnTo>
                <a:close/>
              </a:path>
            </a:pathLst>
          </a:custGeom>
          <a:blipFill>
            <a:blip r:embed="rId2"/>
            <a:stretch>
              <a:fillRect l="0" t="0" r="0" b="0"/>
            </a:stretch>
          </a:blipFill>
        </p:spPr>
      </p:sp>
      <p:sp>
        <p:nvSpPr>
          <p:cNvPr name="Freeform 3" id="3"/>
          <p:cNvSpPr/>
          <p:nvPr/>
        </p:nvSpPr>
        <p:spPr>
          <a:xfrm flipH="false" flipV="false" rot="0">
            <a:off x="8763619" y="3299209"/>
            <a:ext cx="9237720" cy="4204254"/>
          </a:xfrm>
          <a:custGeom>
            <a:avLst/>
            <a:gdLst/>
            <a:ahLst/>
            <a:cxnLst/>
            <a:rect r="r" b="b" t="t" l="l"/>
            <a:pathLst>
              <a:path h="4204254" w="9237720">
                <a:moveTo>
                  <a:pt x="0" y="0"/>
                </a:moveTo>
                <a:lnTo>
                  <a:pt x="9237720" y="0"/>
                </a:lnTo>
                <a:lnTo>
                  <a:pt x="9237720" y="4204254"/>
                </a:lnTo>
                <a:lnTo>
                  <a:pt x="0" y="4204254"/>
                </a:lnTo>
                <a:lnTo>
                  <a:pt x="0" y="0"/>
                </a:lnTo>
                <a:close/>
              </a:path>
            </a:pathLst>
          </a:custGeom>
          <a:blipFill>
            <a:blip r:embed="rId3"/>
            <a:stretch>
              <a:fillRect l="0" t="0" r="0" b="0"/>
            </a:stretch>
          </a:blipFill>
        </p:spPr>
      </p:sp>
      <p:sp>
        <p:nvSpPr>
          <p:cNvPr name="TextBox 4" id="4"/>
          <p:cNvSpPr txBox="true"/>
          <p:nvPr/>
        </p:nvSpPr>
        <p:spPr>
          <a:xfrm rot="0">
            <a:off x="4990350" y="1797087"/>
            <a:ext cx="10891260" cy="547370"/>
          </a:xfrm>
          <a:prstGeom prst="rect">
            <a:avLst/>
          </a:prstGeom>
        </p:spPr>
        <p:txBody>
          <a:bodyPr anchor="t" rtlCol="false" tIns="0" lIns="0" bIns="0" rIns="0">
            <a:spAutoFit/>
          </a:bodyPr>
          <a:lstStyle/>
          <a:p>
            <a:pPr algn="l">
              <a:lnSpc>
                <a:spcPts val="4479"/>
              </a:lnSpc>
            </a:pPr>
          </a:p>
        </p:txBody>
      </p:sp>
      <p:sp>
        <p:nvSpPr>
          <p:cNvPr name="TextBox 5" id="5"/>
          <p:cNvSpPr txBox="true"/>
          <p:nvPr/>
        </p:nvSpPr>
        <p:spPr>
          <a:xfrm rot="0">
            <a:off x="815527" y="814116"/>
            <a:ext cx="19666225" cy="1289994"/>
          </a:xfrm>
          <a:prstGeom prst="rect">
            <a:avLst/>
          </a:prstGeom>
        </p:spPr>
        <p:txBody>
          <a:bodyPr anchor="t" rtlCol="false" tIns="0" lIns="0" bIns="0" rIns="0">
            <a:spAutoFit/>
          </a:bodyPr>
          <a:lstStyle/>
          <a:p>
            <a:pPr algn="l">
              <a:lnSpc>
                <a:spcPts val="10303"/>
              </a:lnSpc>
            </a:pPr>
            <a:r>
              <a:rPr lang="en-US" sz="7925">
                <a:solidFill>
                  <a:srgbClr val="2A2E3A"/>
                </a:solidFill>
                <a:latin typeface="Klein Bold"/>
                <a:ea typeface="Klein Bold"/>
                <a:cs typeface="Klein Bold"/>
                <a:sym typeface="Klein Bold"/>
              </a:rPr>
              <a:t>                       Demo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2303" y="1180022"/>
            <a:ext cx="5635944" cy="8229600"/>
          </a:xfrm>
          <a:custGeom>
            <a:avLst/>
            <a:gdLst/>
            <a:ahLst/>
            <a:cxnLst/>
            <a:rect r="r" b="b" t="t" l="l"/>
            <a:pathLst>
              <a:path h="8229600" w="5635944">
                <a:moveTo>
                  <a:pt x="0" y="0"/>
                </a:moveTo>
                <a:lnTo>
                  <a:pt x="5635945" y="0"/>
                </a:lnTo>
                <a:lnTo>
                  <a:pt x="5635945"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6307217" y="1180022"/>
            <a:ext cx="5673565" cy="8229600"/>
          </a:xfrm>
          <a:custGeom>
            <a:avLst/>
            <a:gdLst/>
            <a:ahLst/>
            <a:cxnLst/>
            <a:rect r="r" b="b" t="t" l="l"/>
            <a:pathLst>
              <a:path h="8229600" w="5673565">
                <a:moveTo>
                  <a:pt x="0" y="0"/>
                </a:moveTo>
                <a:lnTo>
                  <a:pt x="5673566" y="0"/>
                </a:lnTo>
                <a:lnTo>
                  <a:pt x="5673566" y="8229600"/>
                </a:lnTo>
                <a:lnTo>
                  <a:pt x="0" y="8229600"/>
                </a:lnTo>
                <a:lnTo>
                  <a:pt x="0" y="0"/>
                </a:lnTo>
                <a:close/>
              </a:path>
            </a:pathLst>
          </a:custGeom>
          <a:blipFill>
            <a:blip r:embed="rId3"/>
            <a:stretch>
              <a:fillRect l="-6706" t="0" r="-4470" b="0"/>
            </a:stretch>
          </a:blipFill>
        </p:spPr>
      </p:sp>
      <p:sp>
        <p:nvSpPr>
          <p:cNvPr name="Freeform 4" id="4"/>
          <p:cNvSpPr/>
          <p:nvPr/>
        </p:nvSpPr>
        <p:spPr>
          <a:xfrm flipH="false" flipV="false" rot="0">
            <a:off x="12424472" y="1028700"/>
            <a:ext cx="5191223" cy="8532244"/>
          </a:xfrm>
          <a:custGeom>
            <a:avLst/>
            <a:gdLst/>
            <a:ahLst/>
            <a:cxnLst/>
            <a:rect r="r" b="b" t="t" l="l"/>
            <a:pathLst>
              <a:path h="8532244" w="5191223">
                <a:moveTo>
                  <a:pt x="0" y="0"/>
                </a:moveTo>
                <a:lnTo>
                  <a:pt x="5191224" y="0"/>
                </a:lnTo>
                <a:lnTo>
                  <a:pt x="5191224" y="8532244"/>
                </a:lnTo>
                <a:lnTo>
                  <a:pt x="0" y="8532244"/>
                </a:lnTo>
                <a:lnTo>
                  <a:pt x="0" y="0"/>
                </a:lnTo>
                <a:close/>
              </a:path>
            </a:pathLst>
          </a:custGeom>
          <a:blipFill>
            <a:blip r:embed="rId4"/>
            <a:stretch>
              <a:fillRect l="0" t="0" r="0" b="-3252"/>
            </a:stretch>
          </a:blipFill>
        </p:spPr>
      </p:sp>
      <p:sp>
        <p:nvSpPr>
          <p:cNvPr name="TextBox 5" id="5"/>
          <p:cNvSpPr txBox="true"/>
          <p:nvPr/>
        </p:nvSpPr>
        <p:spPr>
          <a:xfrm rot="0">
            <a:off x="4990350" y="1797087"/>
            <a:ext cx="10891260" cy="547370"/>
          </a:xfrm>
          <a:prstGeom prst="rect">
            <a:avLst/>
          </a:prstGeom>
        </p:spPr>
        <p:txBody>
          <a:bodyPr anchor="t" rtlCol="false" tIns="0" lIns="0" bIns="0" rIns="0">
            <a:spAutoFit/>
          </a:bodyPr>
          <a:lstStyle/>
          <a:p>
            <a:pPr algn="l">
              <a:lnSpc>
                <a:spcPts val="44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9654" y="287252"/>
            <a:ext cx="8521687" cy="4856248"/>
          </a:xfrm>
          <a:custGeom>
            <a:avLst/>
            <a:gdLst/>
            <a:ahLst/>
            <a:cxnLst/>
            <a:rect r="r" b="b" t="t" l="l"/>
            <a:pathLst>
              <a:path h="4856248" w="8521687">
                <a:moveTo>
                  <a:pt x="0" y="0"/>
                </a:moveTo>
                <a:lnTo>
                  <a:pt x="8521687" y="0"/>
                </a:lnTo>
                <a:lnTo>
                  <a:pt x="8521687" y="4856248"/>
                </a:lnTo>
                <a:lnTo>
                  <a:pt x="0" y="4856248"/>
                </a:lnTo>
                <a:lnTo>
                  <a:pt x="0" y="0"/>
                </a:lnTo>
                <a:close/>
              </a:path>
            </a:pathLst>
          </a:custGeom>
          <a:blipFill>
            <a:blip r:embed="rId2"/>
            <a:stretch>
              <a:fillRect l="0" t="0" r="-934" b="0"/>
            </a:stretch>
          </a:blipFill>
        </p:spPr>
      </p:sp>
      <p:sp>
        <p:nvSpPr>
          <p:cNvPr name="Freeform 3" id="3"/>
          <p:cNvSpPr/>
          <p:nvPr/>
        </p:nvSpPr>
        <p:spPr>
          <a:xfrm flipH="false" flipV="false" rot="0">
            <a:off x="9717561" y="508189"/>
            <a:ext cx="7541739" cy="4335737"/>
          </a:xfrm>
          <a:custGeom>
            <a:avLst/>
            <a:gdLst/>
            <a:ahLst/>
            <a:cxnLst/>
            <a:rect r="r" b="b" t="t" l="l"/>
            <a:pathLst>
              <a:path h="4335737" w="7541739">
                <a:moveTo>
                  <a:pt x="0" y="0"/>
                </a:moveTo>
                <a:lnTo>
                  <a:pt x="7541739" y="0"/>
                </a:lnTo>
                <a:lnTo>
                  <a:pt x="7541739" y="4335737"/>
                </a:lnTo>
                <a:lnTo>
                  <a:pt x="0" y="4335737"/>
                </a:lnTo>
                <a:lnTo>
                  <a:pt x="0" y="0"/>
                </a:lnTo>
                <a:close/>
              </a:path>
            </a:pathLst>
          </a:custGeom>
          <a:blipFill>
            <a:blip r:embed="rId3"/>
            <a:stretch>
              <a:fillRect l="0" t="0" r="0" b="0"/>
            </a:stretch>
          </a:blipFill>
        </p:spPr>
      </p:sp>
      <p:sp>
        <p:nvSpPr>
          <p:cNvPr name="Freeform 4" id="4"/>
          <p:cNvSpPr/>
          <p:nvPr/>
        </p:nvSpPr>
        <p:spPr>
          <a:xfrm flipH="false" flipV="false" rot="0">
            <a:off x="409654" y="6025549"/>
            <a:ext cx="8734346" cy="3814519"/>
          </a:xfrm>
          <a:custGeom>
            <a:avLst/>
            <a:gdLst/>
            <a:ahLst/>
            <a:cxnLst/>
            <a:rect r="r" b="b" t="t" l="l"/>
            <a:pathLst>
              <a:path h="3814519" w="8734346">
                <a:moveTo>
                  <a:pt x="0" y="0"/>
                </a:moveTo>
                <a:lnTo>
                  <a:pt x="8734346" y="0"/>
                </a:lnTo>
                <a:lnTo>
                  <a:pt x="8734346" y="3814519"/>
                </a:lnTo>
                <a:lnTo>
                  <a:pt x="0" y="3814519"/>
                </a:lnTo>
                <a:lnTo>
                  <a:pt x="0" y="0"/>
                </a:lnTo>
                <a:close/>
              </a:path>
            </a:pathLst>
          </a:custGeom>
          <a:blipFill>
            <a:blip r:embed="rId4"/>
            <a:stretch>
              <a:fillRect l="0" t="-1083" r="0" b="-1083"/>
            </a:stretch>
          </a:blipFill>
        </p:spPr>
      </p:sp>
      <p:sp>
        <p:nvSpPr>
          <p:cNvPr name="Freeform 5" id="5"/>
          <p:cNvSpPr/>
          <p:nvPr/>
        </p:nvSpPr>
        <p:spPr>
          <a:xfrm flipH="false" flipV="false" rot="0">
            <a:off x="9914888" y="5422478"/>
            <a:ext cx="7344412" cy="4135971"/>
          </a:xfrm>
          <a:custGeom>
            <a:avLst/>
            <a:gdLst/>
            <a:ahLst/>
            <a:cxnLst/>
            <a:rect r="r" b="b" t="t" l="l"/>
            <a:pathLst>
              <a:path h="4135971" w="7344412">
                <a:moveTo>
                  <a:pt x="0" y="0"/>
                </a:moveTo>
                <a:lnTo>
                  <a:pt x="7344412" y="0"/>
                </a:lnTo>
                <a:lnTo>
                  <a:pt x="7344412" y="4135971"/>
                </a:lnTo>
                <a:lnTo>
                  <a:pt x="0" y="4135971"/>
                </a:lnTo>
                <a:lnTo>
                  <a:pt x="0" y="0"/>
                </a:lnTo>
                <a:close/>
              </a:path>
            </a:pathLst>
          </a:custGeom>
          <a:blipFill>
            <a:blip r:embed="rId5"/>
            <a:stretch>
              <a:fillRect l="0" t="0" r="0" b="0"/>
            </a:stretch>
          </a:blipFill>
        </p:spPr>
      </p:sp>
      <p:sp>
        <p:nvSpPr>
          <p:cNvPr name="TextBox 6" id="6"/>
          <p:cNvSpPr txBox="true"/>
          <p:nvPr/>
        </p:nvSpPr>
        <p:spPr>
          <a:xfrm rot="0">
            <a:off x="4990350" y="1797087"/>
            <a:ext cx="10891260" cy="547370"/>
          </a:xfrm>
          <a:prstGeom prst="rect">
            <a:avLst/>
          </a:prstGeom>
        </p:spPr>
        <p:txBody>
          <a:bodyPr anchor="t" rtlCol="false" tIns="0" lIns="0" bIns="0" rIns="0">
            <a:spAutoFit/>
          </a:bodyPr>
          <a:lstStyle/>
          <a:p>
            <a:pPr algn="l">
              <a:lnSpc>
                <a:spcPts val="44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5152" y="2771858"/>
            <a:ext cx="3046146" cy="2806056"/>
          </a:xfrm>
          <a:custGeom>
            <a:avLst/>
            <a:gdLst/>
            <a:ahLst/>
            <a:cxnLst/>
            <a:rect r="r" b="b" t="t" l="l"/>
            <a:pathLst>
              <a:path h="2806056" w="3046146">
                <a:moveTo>
                  <a:pt x="0" y="0"/>
                </a:moveTo>
                <a:lnTo>
                  <a:pt x="3046146" y="0"/>
                </a:lnTo>
                <a:lnTo>
                  <a:pt x="3046146" y="2806056"/>
                </a:lnTo>
                <a:lnTo>
                  <a:pt x="0" y="2806056"/>
                </a:lnTo>
                <a:lnTo>
                  <a:pt x="0" y="0"/>
                </a:lnTo>
                <a:close/>
              </a:path>
            </a:pathLst>
          </a:custGeom>
          <a:blipFill>
            <a:blip r:embed="rId2"/>
            <a:stretch>
              <a:fillRect l="0" t="0" r="0" b="0"/>
            </a:stretch>
          </a:blipFill>
        </p:spPr>
      </p:sp>
      <p:sp>
        <p:nvSpPr>
          <p:cNvPr name="Freeform 3" id="3"/>
          <p:cNvSpPr/>
          <p:nvPr/>
        </p:nvSpPr>
        <p:spPr>
          <a:xfrm flipH="false" flipV="false" rot="0">
            <a:off x="13005736" y="6532544"/>
            <a:ext cx="4546114" cy="2841321"/>
          </a:xfrm>
          <a:custGeom>
            <a:avLst/>
            <a:gdLst/>
            <a:ahLst/>
            <a:cxnLst/>
            <a:rect r="r" b="b" t="t" l="l"/>
            <a:pathLst>
              <a:path h="2841321" w="4546114">
                <a:moveTo>
                  <a:pt x="0" y="0"/>
                </a:moveTo>
                <a:lnTo>
                  <a:pt x="4546114" y="0"/>
                </a:lnTo>
                <a:lnTo>
                  <a:pt x="4546114" y="2841321"/>
                </a:lnTo>
                <a:lnTo>
                  <a:pt x="0" y="2841321"/>
                </a:lnTo>
                <a:lnTo>
                  <a:pt x="0" y="0"/>
                </a:lnTo>
                <a:close/>
              </a:path>
            </a:pathLst>
          </a:custGeom>
          <a:blipFill>
            <a:blip r:embed="rId3"/>
            <a:stretch>
              <a:fillRect l="0" t="0" r="0" b="0"/>
            </a:stretch>
          </a:blipFill>
        </p:spPr>
      </p:sp>
      <p:sp>
        <p:nvSpPr>
          <p:cNvPr name="Freeform 4" id="4"/>
          <p:cNvSpPr/>
          <p:nvPr/>
        </p:nvSpPr>
        <p:spPr>
          <a:xfrm flipH="false" flipV="false" rot="0">
            <a:off x="14387317" y="2736593"/>
            <a:ext cx="2871983" cy="2841321"/>
          </a:xfrm>
          <a:custGeom>
            <a:avLst/>
            <a:gdLst/>
            <a:ahLst/>
            <a:cxnLst/>
            <a:rect r="r" b="b" t="t" l="l"/>
            <a:pathLst>
              <a:path h="2841321" w="2871983">
                <a:moveTo>
                  <a:pt x="0" y="0"/>
                </a:moveTo>
                <a:lnTo>
                  <a:pt x="2871983" y="0"/>
                </a:lnTo>
                <a:lnTo>
                  <a:pt x="2871983" y="2841321"/>
                </a:lnTo>
                <a:lnTo>
                  <a:pt x="0" y="2841321"/>
                </a:lnTo>
                <a:lnTo>
                  <a:pt x="0" y="0"/>
                </a:lnTo>
                <a:close/>
              </a:path>
            </a:pathLst>
          </a:custGeom>
          <a:blipFill>
            <a:blip r:embed="rId4"/>
            <a:stretch>
              <a:fillRect l="0" t="0" r="0" b="0"/>
            </a:stretch>
          </a:blipFill>
        </p:spPr>
      </p:sp>
      <p:sp>
        <p:nvSpPr>
          <p:cNvPr name="Freeform 5" id="5"/>
          <p:cNvSpPr/>
          <p:nvPr/>
        </p:nvSpPr>
        <p:spPr>
          <a:xfrm flipH="false" flipV="false" rot="0">
            <a:off x="589487" y="6900402"/>
            <a:ext cx="5273320" cy="2165504"/>
          </a:xfrm>
          <a:custGeom>
            <a:avLst/>
            <a:gdLst/>
            <a:ahLst/>
            <a:cxnLst/>
            <a:rect r="r" b="b" t="t" l="l"/>
            <a:pathLst>
              <a:path h="2165504" w="5273320">
                <a:moveTo>
                  <a:pt x="0" y="0"/>
                </a:moveTo>
                <a:lnTo>
                  <a:pt x="5273320" y="0"/>
                </a:lnTo>
                <a:lnTo>
                  <a:pt x="5273320" y="2165504"/>
                </a:lnTo>
                <a:lnTo>
                  <a:pt x="0" y="2165504"/>
                </a:lnTo>
                <a:lnTo>
                  <a:pt x="0" y="0"/>
                </a:lnTo>
                <a:close/>
              </a:path>
            </a:pathLst>
          </a:custGeom>
          <a:blipFill>
            <a:blip r:embed="rId5"/>
            <a:stretch>
              <a:fillRect l="0" t="0" r="0" b="0"/>
            </a:stretch>
          </a:blipFill>
        </p:spPr>
      </p:sp>
      <p:sp>
        <p:nvSpPr>
          <p:cNvPr name="Freeform 6" id="6"/>
          <p:cNvSpPr/>
          <p:nvPr/>
        </p:nvSpPr>
        <p:spPr>
          <a:xfrm flipH="false" flipV="false" rot="0">
            <a:off x="6523692" y="6708008"/>
            <a:ext cx="5527555" cy="2550292"/>
          </a:xfrm>
          <a:custGeom>
            <a:avLst/>
            <a:gdLst/>
            <a:ahLst/>
            <a:cxnLst/>
            <a:rect r="r" b="b" t="t" l="l"/>
            <a:pathLst>
              <a:path h="2550292" w="5527555">
                <a:moveTo>
                  <a:pt x="0" y="0"/>
                </a:moveTo>
                <a:lnTo>
                  <a:pt x="5527555" y="0"/>
                </a:lnTo>
                <a:lnTo>
                  <a:pt x="5527555" y="2550292"/>
                </a:lnTo>
                <a:lnTo>
                  <a:pt x="0" y="2550292"/>
                </a:lnTo>
                <a:lnTo>
                  <a:pt x="0" y="0"/>
                </a:lnTo>
                <a:close/>
              </a:path>
            </a:pathLst>
          </a:custGeom>
          <a:blipFill>
            <a:blip r:embed="rId6"/>
            <a:stretch>
              <a:fillRect l="0" t="0" r="0" b="0"/>
            </a:stretch>
          </a:blipFill>
        </p:spPr>
      </p:sp>
      <p:sp>
        <p:nvSpPr>
          <p:cNvPr name="Freeform 7" id="7"/>
          <p:cNvSpPr/>
          <p:nvPr/>
        </p:nvSpPr>
        <p:spPr>
          <a:xfrm flipH="false" flipV="false" rot="0">
            <a:off x="9405040" y="2862463"/>
            <a:ext cx="3861290" cy="2579601"/>
          </a:xfrm>
          <a:custGeom>
            <a:avLst/>
            <a:gdLst/>
            <a:ahLst/>
            <a:cxnLst/>
            <a:rect r="r" b="b" t="t" l="l"/>
            <a:pathLst>
              <a:path h="2579601" w="3861290">
                <a:moveTo>
                  <a:pt x="0" y="0"/>
                </a:moveTo>
                <a:lnTo>
                  <a:pt x="3861291" y="0"/>
                </a:lnTo>
                <a:lnTo>
                  <a:pt x="3861291" y="2579601"/>
                </a:lnTo>
                <a:lnTo>
                  <a:pt x="0" y="2579601"/>
                </a:lnTo>
                <a:lnTo>
                  <a:pt x="0" y="0"/>
                </a:lnTo>
                <a:close/>
              </a:path>
            </a:pathLst>
          </a:custGeom>
          <a:blipFill>
            <a:blip r:embed="rId7"/>
            <a:stretch>
              <a:fillRect l="0" t="0" r="0" b="0"/>
            </a:stretch>
          </a:blipFill>
        </p:spPr>
      </p:sp>
      <p:sp>
        <p:nvSpPr>
          <p:cNvPr name="Freeform 8" id="8"/>
          <p:cNvSpPr/>
          <p:nvPr/>
        </p:nvSpPr>
        <p:spPr>
          <a:xfrm flipH="false" flipV="false" rot="0">
            <a:off x="5807183" y="2862463"/>
            <a:ext cx="2064333" cy="2624847"/>
          </a:xfrm>
          <a:custGeom>
            <a:avLst/>
            <a:gdLst/>
            <a:ahLst/>
            <a:cxnLst/>
            <a:rect r="r" b="b" t="t" l="l"/>
            <a:pathLst>
              <a:path h="2624847" w="2064333">
                <a:moveTo>
                  <a:pt x="0" y="0"/>
                </a:moveTo>
                <a:lnTo>
                  <a:pt x="2064332" y="0"/>
                </a:lnTo>
                <a:lnTo>
                  <a:pt x="2064332" y="2624847"/>
                </a:lnTo>
                <a:lnTo>
                  <a:pt x="0" y="2624847"/>
                </a:lnTo>
                <a:lnTo>
                  <a:pt x="0" y="0"/>
                </a:lnTo>
                <a:close/>
              </a:path>
            </a:pathLst>
          </a:custGeom>
          <a:blipFill>
            <a:blip r:embed="rId8"/>
            <a:stretch>
              <a:fillRect l="0" t="0" r="0" b="0"/>
            </a:stretch>
          </a:blipFill>
        </p:spPr>
      </p:sp>
      <p:sp>
        <p:nvSpPr>
          <p:cNvPr name="TextBox 9" id="9"/>
          <p:cNvSpPr txBox="true"/>
          <p:nvPr/>
        </p:nvSpPr>
        <p:spPr>
          <a:xfrm rot="0">
            <a:off x="589487" y="333235"/>
            <a:ext cx="19666225" cy="1305205"/>
          </a:xfrm>
          <a:prstGeom prst="rect">
            <a:avLst/>
          </a:prstGeom>
        </p:spPr>
        <p:txBody>
          <a:bodyPr anchor="t" rtlCol="false" tIns="0" lIns="0" bIns="0" rIns="0">
            <a:spAutoFit/>
          </a:bodyPr>
          <a:lstStyle/>
          <a:p>
            <a:pPr algn="l">
              <a:lnSpc>
                <a:spcPts val="10433"/>
              </a:lnSpc>
            </a:pPr>
            <a:r>
              <a:rPr lang="en-US" sz="8025">
                <a:solidFill>
                  <a:srgbClr val="2A2E3A"/>
                </a:solidFill>
                <a:latin typeface="Klein Bold"/>
                <a:ea typeface="Klein Bold"/>
                <a:cs typeface="Klein Bold"/>
                <a:sym typeface="Klein Bold"/>
              </a:rPr>
              <a:t>            Technologies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DAGPcYUUXD4</dc:identifier>
  <dcterms:modified xsi:type="dcterms:W3CDTF">2011-08-01T06:04:30Z</dcterms:modified>
  <cp:revision>1</cp:revision>
  <dc:title>Company Profile Presentation</dc:title>
</cp:coreProperties>
</file>