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91" r:id="rId2"/>
    <p:sldId id="281" r:id="rId3"/>
    <p:sldId id="297" r:id="rId4"/>
    <p:sldId id="298" r:id="rId5"/>
    <p:sldId id="290" r:id="rId6"/>
    <p:sldId id="299" r:id="rId7"/>
    <p:sldId id="293" r:id="rId8"/>
    <p:sldId id="294" r:id="rId9"/>
    <p:sldId id="300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7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61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98310" y="199212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620" y="1606109"/>
            <a:ext cx="5924550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1675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Software solution to identify the end receiver of a cryptocurrency transaction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Theme-Blockchain &amp; Cybersecurity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Name- Digital Defenders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295400" y="-146394"/>
            <a:ext cx="8339668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/>
              <a:t>Multi-Layer </a:t>
            </a:r>
            <a:r>
              <a:rPr lang="en-US" sz="3600" b="1" dirty="0" err="1"/>
              <a:t>Blockchain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De-</a:t>
            </a:r>
            <a:r>
              <a:rPr lang="en-US" sz="3600" b="1" dirty="0" err="1"/>
              <a:t>Anonymization</a:t>
            </a:r>
            <a:r>
              <a:rPr lang="en-US" sz="3600" b="1" dirty="0"/>
              <a:t> Platform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558067"/>
            <a:ext cx="11963401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Blockchain De-Anonymization Platform (MLBDP)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cutting-edge software solution designed to trace and identify the end receivers of cryptocurrency transactions, particularly in drug trafficking cases. It employs a multi-layered approach, integrating advanced graph analysis, AI-driven behavioral pattern recognition, and cross-ledger tracing to follow the flow of funds through anonymization techniques like tumblers, mixers, and bridges. The platform offers real-time monitoring, collaborative intelligence sharing, and hypothesis testing to enhance the accuracy and effectiveness of investigations.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AND FLOW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Ingestion and Preprocessing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Wallet addresses, transaction hashes, public blockchain data, dark web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Ingest, clean, normalize, and index data from multiple blockchains (e.g., Bitcoin, Ethereum, Monero) and third-party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unified, enriched dataset ready for analysis.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Blockchain Network Graph Construction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Unified transaction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a directed graph where nodes represent wallets and edges represent transactions, continuously updated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dynamic graph showing the flow of funds between wallets.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818" y="81376"/>
            <a:ext cx="16514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Defenders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881" y="1059580"/>
            <a:ext cx="582168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Transaction graph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flag transactions passing through known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(tumblers, mixers, bridges) using pattern recognition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Annotated graph highlighting transactions through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services.</a:t>
            </a:r>
          </a:p>
          <a:p>
            <a:endParaRPr lang="en-US" sz="1600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 Recognition and De-Anonymization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Transaction patterns and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AI/ML models to identify suspicious patterns and apply de-anonymization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Re-identified wallets with unique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fingerprints and potential risk scores.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Cross-Ledger Tracing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Transactions across multiple blockchains.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Trace funds moving between different cryptocurrencies and through bridges/mixers, analyzing cross-chain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Comprehensive cross-ledger trace, identifying potential end receivers.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818" y="81376"/>
            <a:ext cx="16514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Defenders</a:t>
            </a:r>
            <a:endParaRPr lang="en-IN" dirty="0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095999" y="1149075"/>
            <a:ext cx="582168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Real-Time Monitoring and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Live transaction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 wallets and transactions in real-time, updating the graph and triggering alerts based on risk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Alerts and a real-time dashboard with visualizations and notifications.</a:t>
            </a:r>
          </a:p>
          <a:p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Collaborative Intelligence and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Collaborative data from multiple agencies.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insights, generate detailed reports with visualizations and risk scores, and provide AI-driven investigative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Detailed reports and actionable insights for legal use.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Simulation and Hypothesis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Hypothetical transaction paths and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Simulate different transaction routes, test hypotheses, and assess probabilities.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Likely scenarios with confidence levels for potential fund receivers.</a:t>
            </a:r>
          </a:p>
          <a:p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4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059580"/>
            <a:ext cx="119634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45107" y="8137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016CD-06E9-9094-D06E-B164DA60AD07}"/>
              </a:ext>
            </a:extLst>
          </p:cNvPr>
          <p:cNvSpPr txBox="1"/>
          <p:nvPr/>
        </p:nvSpPr>
        <p:spPr>
          <a:xfrm>
            <a:off x="154199" y="1157806"/>
            <a:ext cx="118092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UNIQUENESS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(1)Holistic and Dynamic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MLBDP revolutionizes the tracing of cryptocurrency transactions by merging advanced techniques—such as graph analysis, AI-driven pattern recognition, and cross-ledger tracing—into a single, adaptive platform. This unified approach ensures that the platform evolves in real-time, remaining effective against ever-changing criminal tactics.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(2)Collaborative Intelligence and Predictive Analytics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platform fosters unprecedented cooperation among law enforcement agencies, enabling secure, real-time data sharing and collaborative investigations. It goes beyond detection by leveraging AI to predict future transactions and offer prescriptive actions, allowing agencies to proactively disrupt criminal activities.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(3)User-Centric Design with Cross-Ledger Capabilities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MLBDP is designed with investigators in mind, providing intuitive tools for simulating transaction pathways and testing hypotheses. Its ability to trace funds across multiple blockchains addresses a significant challenge in cryptocurrency investigations, making it a groundbreaking solution for tracking elusive transactions.</a:t>
            </a:r>
          </a:p>
          <a:p>
            <a:endParaRPr lang="en-US" dirty="0"/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818" y="81376"/>
            <a:ext cx="16514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Defenders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77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8303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Title 1"/>
          <p:cNvSpPr>
            <a:spLocks noGrp="1"/>
          </p:cNvSpPr>
          <p:nvPr/>
        </p:nvSpPr>
        <p:spPr bwMode="auto">
          <a:xfrm>
            <a:off x="609600" y="-19356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pic>
        <p:nvPicPr>
          <p:cNvPr id="14" name="Content Placeholder 25">
            <a:extLst>
              <a:ext uri="{FF2B5EF4-FFF2-40B4-BE49-F238E27FC236}">
                <a16:creationId xmlns:a16="http://schemas.microsoft.com/office/drawing/2014/main" id="{28BD31C0-89C4-648D-071B-AA304C8D7F6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rcRect b="14976"/>
          <a:stretch/>
        </p:blipFill>
        <p:spPr bwMode="auto">
          <a:xfrm>
            <a:off x="1" y="1055814"/>
            <a:ext cx="5669280" cy="525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Content Placeholder 27">
            <a:extLst>
              <a:ext uri="{FF2B5EF4-FFF2-40B4-BE49-F238E27FC236}">
                <a16:creationId xmlns:a16="http://schemas.microsoft.com/office/drawing/2014/main" id="{045DBC61-5A71-39A5-AE7B-A8078D84345C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476240" y="1055814"/>
            <a:ext cx="6715759" cy="5328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ooter Placeholder 6"/>
          <p:cNvSpPr>
            <a:spLocks noGrp="1"/>
          </p:cNvSpPr>
          <p:nvPr/>
        </p:nvSpPr>
        <p:spPr>
          <a:xfrm>
            <a:off x="4165600" y="638462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>
          <a:xfrm>
            <a:off x="8737600" y="638462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-2827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Oval 1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69225" y="98824"/>
            <a:ext cx="1659433" cy="102198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Digital Defenders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" y="641700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 bwMode="auto">
          <a:xfrm>
            <a:off x="1342645" y="28269"/>
            <a:ext cx="8653272" cy="107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IN" sz="3600" dirty="0"/>
              <a:t>Multi-Layer Blockchain De-Anonymization Platform (MLBDP)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/>
        </p:nvSpPr>
        <p:spPr>
          <a:xfrm>
            <a:off x="4165600" y="638462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/>
        </p:nvSpPr>
        <p:spPr>
          <a:xfrm>
            <a:off x="8737600" y="638462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03911" y="-2827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-3" y="247558"/>
            <a:ext cx="1672763" cy="87324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Digital Defenders</a:t>
            </a:r>
            <a:endParaRPr lang="en-IN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CA3E38A6-DAFB-D4C4-AD45-D2ACCF0BAC1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171700"/>
            <a:ext cx="6177858" cy="525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1423FE08-A753-C7C3-003F-5C5C8FEB1F1A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rcRect b="738"/>
          <a:stretch/>
        </p:blipFill>
        <p:spPr bwMode="auto">
          <a:xfrm>
            <a:off x="6177858" y="1159978"/>
            <a:ext cx="5736336" cy="527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2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slidesz/AGV_vUewRWcVmhmgEB0Gn70jNGo7j8gs62lZciYL8wlT_LKy_1UStrSfPcYo5iza4U8vG4hzV4D_1J_-UjOPXKdq0MJl_IJHhG0YKLQngLfK5oY2cNV2pfNP0dUHCiZax1l1HdBvV1re1iw9gGTj4mopQ2sYTqf_rMSp=s2048?key=3Tdr3WcbpOIfnb8U9Ugo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9" y="952"/>
            <a:ext cx="12037371" cy="685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41" name="Text Placeholder 1"/>
          <p:cNvSpPr txBox="1">
            <a:spLocks/>
          </p:cNvSpPr>
          <p:nvPr/>
        </p:nvSpPr>
        <p:spPr bwMode="auto">
          <a:xfrm>
            <a:off x="609600" y="1230450"/>
            <a:ext cx="5386917" cy="419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Potential Impact on target audience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half" idx="4294967295"/>
          </p:nvPr>
        </p:nvSpPr>
        <p:spPr>
          <a:xfrm>
            <a:off x="609600" y="1837267"/>
            <a:ext cx="5386917" cy="4288896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Increased Transparency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Provides clear visibility into the flow of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cryptocurrency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transactions, aiding in tracking and identifying end receivers.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Enhanced Security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Reduces the risk of fraud and illegal activities by enabling precise identification of transaction endpoints.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Higher Compliance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Helps meet regulatory requirements by ensuring all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cryptocurrency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transactions are traceable and verifiable.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Improved Trust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Builds trust among users and stakeholders by ensuring that all transactions are transparent and accountable.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Streamlined Investigations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Simplifies the process of tracking suspicious transactions, enabling quicker and more effective investigations.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6193369" y="1837267"/>
            <a:ext cx="5389033" cy="4288896"/>
          </a:xfrm>
          <a:prstGeom prst="rect">
            <a:avLst/>
          </a:prstGeom>
        </p:spPr>
        <p:txBody>
          <a:bodyPr/>
          <a:lstStyle/>
          <a:p>
            <a:pPr marL="457200" lvl="1" indent="0">
              <a:buNone/>
            </a:pPr>
            <a:r>
              <a:rPr lang="en-US" sz="1400" b="1" dirty="0"/>
              <a:t>Economic Benefits</a:t>
            </a:r>
            <a:r>
              <a:rPr lang="en-US" sz="1400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Cuts costs from fraud and compliance penalties.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Increases efficiency by automating the tracking of </a:t>
            </a:r>
            <a:r>
              <a:rPr lang="en-US" sz="1400" dirty="0" err="1"/>
              <a:t>cryptocurrency</a:t>
            </a:r>
            <a:r>
              <a:rPr lang="en-US" sz="1400" dirty="0"/>
              <a:t> transactions.</a:t>
            </a:r>
          </a:p>
          <a:p>
            <a:pPr marL="457200" lvl="1" indent="0">
              <a:buNone/>
            </a:pPr>
            <a:r>
              <a:rPr lang="en-US" sz="1400" b="1" dirty="0"/>
              <a:t>Social Benefits</a:t>
            </a:r>
            <a:r>
              <a:rPr lang="en-US" sz="1400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Enhances trust in </a:t>
            </a:r>
            <a:r>
              <a:rPr lang="en-US" sz="1400" dirty="0" err="1"/>
              <a:t>cryptocurrency</a:t>
            </a:r>
            <a:r>
              <a:rPr lang="en-US" sz="1400" dirty="0"/>
              <a:t> networks by ensuring secure and transparent transactions.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Supports law enforcement efforts by providing valuable tools for identifying illegal activities.</a:t>
            </a:r>
          </a:p>
          <a:p>
            <a:pPr marL="457200" lvl="1" indent="0">
              <a:buNone/>
            </a:pPr>
            <a:r>
              <a:rPr lang="en-US" sz="1400" b="1" dirty="0"/>
              <a:t>Environmental Benefits</a:t>
            </a:r>
            <a:r>
              <a:rPr lang="en-US" sz="1400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Reduces the need for manual transaction audits, saving time and resources.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Lower energy consumption with efficient mobile apps.</a:t>
            </a:r>
          </a:p>
          <a:p>
            <a:pPr marL="457200" lvl="1" indent="0">
              <a:buNone/>
            </a:pPr>
            <a:r>
              <a:rPr lang="en-US" sz="1400" b="1" dirty="0"/>
              <a:t>Technological Benefits</a:t>
            </a:r>
            <a:r>
              <a:rPr lang="en-US" sz="1400" dirty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Future-proofing with a modern, scalable framework ready for new technological advancements.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Protects financial data with enhanced security measures.</a:t>
            </a:r>
            <a:endParaRPr lang="en-IN" sz="1400" dirty="0"/>
          </a:p>
        </p:txBody>
      </p:sp>
      <p:sp>
        <p:nvSpPr>
          <p:cNvPr id="4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46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Oval 46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9705" y="81376"/>
            <a:ext cx="17530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Defenders</a:t>
            </a:r>
            <a:endParaRPr lang="en-IN" dirty="0"/>
          </a:p>
        </p:txBody>
      </p:sp>
      <p:sp>
        <p:nvSpPr>
          <p:cNvPr id="48" name="Text Placeholder 1"/>
          <p:cNvSpPr txBox="1">
            <a:spLocks/>
          </p:cNvSpPr>
          <p:nvPr/>
        </p:nvSpPr>
        <p:spPr bwMode="auto">
          <a:xfrm>
            <a:off x="6297711" y="1230450"/>
            <a:ext cx="5386917" cy="4194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Benefits of the solution</a:t>
            </a:r>
            <a:endParaRPr lang="en-US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11" y="1837267"/>
            <a:ext cx="406252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16" y="2886361"/>
            <a:ext cx="341359" cy="21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 descr="environment Icon - Free PNG &amp; SVG 4223 -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16" y="4039219"/>
            <a:ext cx="288131" cy="28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147" y="4972050"/>
            <a:ext cx="347816" cy="33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609599" y="223521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46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Oval 46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9705" y="81376"/>
            <a:ext cx="17530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Defenders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60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970</Words>
  <Application>Microsoft Office PowerPoint</Application>
  <PresentationFormat>Widescreen</PresentationFormat>
  <Paragraphs>116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Multi-Layer Blockchain  De-Anonymization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 AND BENEFITS</vt:lpstr>
      <vt:lpstr>THANK YOU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Apoorva Kumari</cp:lastModifiedBy>
  <cp:revision>152</cp:revision>
  <cp:lastPrinted>2024-09-01T16:26:45Z</cp:lastPrinted>
  <dcterms:created xsi:type="dcterms:W3CDTF">2013-12-12T18:46:50Z</dcterms:created>
  <dcterms:modified xsi:type="dcterms:W3CDTF">2024-09-01T16:26:50Z</dcterms:modified>
  <cp:category/>
</cp:coreProperties>
</file>