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4698" r:id="rId2"/>
    <p:sldId id="4707" r:id="rId3"/>
    <p:sldId id="4709" r:id="rId4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2" autoAdjust="0"/>
    <p:restoredTop sz="94660"/>
  </p:normalViewPr>
  <p:slideViewPr>
    <p:cSldViewPr snapToGrid="0">
      <p:cViewPr varScale="1">
        <p:scale>
          <a:sx n="46" d="100"/>
          <a:sy n="46" d="100"/>
        </p:scale>
        <p:origin x="6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poorva\Documents\UiPath\Create%20a%20presentation%20slides%20from%20a%20template%20and%20excel%20usage\MOCK_DATA_Practice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poorva\Documents\UiPath\Create%20a%20presentation%20slides%20from%20a%20template%20and%20excel%20usage\MOCK_DATA_Practic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[MOCK_DATA_Practice.xlsx]Soylent Corp!Pivot_Soylent Corp</c:name>
    <c:fmtId val="3"/>
  </c:pivotSource>
  <c:chart>
    <c:title>
      <c:layout/>
      <c:overlay val="0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'Soylent Corp'!$J$1</c:f>
              <c:strCache>
                <c:ptCount val="1"/>
                <c:pt idx="0">
                  <c:v>Total</c:v>
                </c:pt>
              </c:strCache>
            </c:strRef>
          </c:tx>
          <c:invertIfNegative val="0"/>
          <c:cat>
            <c:strRef>
              <c:f>'Soylent Corp'!$I$2:$I$7</c:f>
              <c:strCache>
                <c:ptCount val="5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  <c:pt idx="4">
                  <c:v>(blank)</c:v>
                </c:pt>
              </c:strCache>
            </c:strRef>
          </c:cat>
          <c:val>
            <c:numRef>
              <c:f>'Soylent Corp'!$J$2:$J$7</c:f>
              <c:numCache>
                <c:formatCode>General</c:formatCode>
                <c:ptCount val="5"/>
                <c:pt idx="0">
                  <c:v>497503.59000000008</c:v>
                </c:pt>
                <c:pt idx="1">
                  <c:v>250653.81</c:v>
                </c:pt>
                <c:pt idx="2">
                  <c:v>10680.57</c:v>
                </c:pt>
                <c:pt idx="3">
                  <c:v>68741.2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55-4687-9315-DBA295D460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71690207"/>
        <c:axId val="1471692703"/>
      </c:barChart>
      <c:catAx>
        <c:axId val="1471690207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471692703"/>
        <c:crosses val="autoZero"/>
        <c:auto val="1"/>
        <c:lblAlgn val="ctr"/>
        <c:lblOffset val="100"/>
        <c:noMultiLvlLbl val="0"/>
      </c:catAx>
      <c:valAx>
        <c:axId val="1471692703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471690207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[MOCK_DATA_Practice.xlsx]Soylent Corp!Pivot_Soylent Corp1</c:name>
    <c:fmtId val="3"/>
  </c:pivotSource>
  <c:chart>
    <c:title>
      <c:layout/>
      <c:overlay val="0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</c:pivotFmts>
    <c:plotArea>
      <c:layout/>
      <c:pieChart>
        <c:varyColors val="1"/>
        <c:ser>
          <c:idx val="0"/>
          <c:order val="0"/>
          <c:tx>
            <c:strRef>
              <c:f>'Soylent Corp'!$N$1</c:f>
              <c:strCache>
                <c:ptCount val="1"/>
                <c:pt idx="0">
                  <c:v>Total</c:v>
                </c:pt>
              </c:strCache>
            </c:strRef>
          </c:tx>
          <c:cat>
            <c:strRef>
              <c:f>'Soylent Corp'!$M$2:$M$5</c:f>
              <c:strCache>
                <c:ptCount val="3"/>
                <c:pt idx="0">
                  <c:v>New Business</c:v>
                </c:pt>
                <c:pt idx="1">
                  <c:v>Upsell</c:v>
                </c:pt>
                <c:pt idx="2">
                  <c:v>(blank)</c:v>
                </c:pt>
              </c:strCache>
            </c:strRef>
          </c:cat>
          <c:val>
            <c:numRef>
              <c:f>'Soylent Corp'!$N$2:$N$5</c:f>
              <c:numCache>
                <c:formatCode>General</c:formatCode>
                <c:ptCount val="3"/>
                <c:pt idx="0">
                  <c:v>433134.79000000004</c:v>
                </c:pt>
                <c:pt idx="1">
                  <c:v>394444.37999999995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AB3-4087-952E-04B573E824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A9EED-B99E-444D-AFC9-F707946A8E37}" type="datetimeFigureOut">
              <a:rPr lang="en-AU" smtClean="0"/>
              <a:t>22/05/2021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498C8B-8D04-4814-879C-04D2F3DC3A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5056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A5702B-7F4B-4297-A304-668E721D43D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2854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A5702B-7F4B-4297-A304-668E721D43D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0138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A5702B-7F4B-4297-A304-668E721D43D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0423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_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43326DF-E5CA-4FB7-B8A0-286788E0C6AF}"/>
              </a:ext>
            </a:extLst>
          </p:cNvPr>
          <p:cNvSpPr/>
          <p:nvPr userDrawn="1"/>
        </p:nvSpPr>
        <p:spPr>
          <a:xfrm>
            <a:off x="225552" y="243840"/>
            <a:ext cx="11767485" cy="63915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0099132"/>
      </p:ext>
    </p:extLst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A5BB14-D036-4AC1-9435-9025BF12CBD4}"/>
              </a:ext>
            </a:extLst>
          </p:cNvPr>
          <p:cNvSpPr txBox="1"/>
          <p:nvPr userDrawn="1"/>
        </p:nvSpPr>
        <p:spPr>
          <a:xfrm>
            <a:off x="11457723" y="6472592"/>
            <a:ext cx="353177" cy="12242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algn="r" defTabSz="457200" rtl="0" eaLnBrk="1" latinLnBrk="0" hangingPunct="1"/>
            <a:fld id="{CDB435D5-777C-4922-976B-8C95AF7AC8DD}" type="slidenum">
              <a:rPr lang="en-US" sz="700" b="1" i="0" kern="1200" smtClean="0">
                <a:solidFill>
                  <a:schemeClr val="tx1"/>
                </a:solidFill>
                <a:latin typeface="Arial"/>
                <a:ea typeface="+mn-ea"/>
                <a:cs typeface="Arial"/>
              </a:rPr>
              <a:pPr marL="0" algn="r" defTabSz="457200" rtl="0" eaLnBrk="1" latinLnBrk="0" hangingPunct="1"/>
              <a:t>‹#›</a:t>
            </a:fld>
            <a:endParaRPr lang="en-US" sz="700" b="1" i="0" kern="1200" dirty="0" err="1">
              <a:solidFill>
                <a:schemeClr val="tx1"/>
              </a:solidFill>
              <a:latin typeface="Arial"/>
              <a:ea typeface="+mn-ea"/>
              <a:cs typeface="Arial"/>
            </a:endParaRPr>
          </a:p>
        </p:txBody>
      </p:sp>
    </p:spTree>
    <p:custDataLst>
      <p:tags r:id="rId3"/>
    </p:custDataLst>
    <p:extLst>
      <p:ext uri="{BB962C8B-B14F-4D97-AF65-F5344CB8AC3E}">
        <p14:creationId xmlns:p14="http://schemas.microsoft.com/office/powerpoint/2010/main" val="1348434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hf sldNum="0" hdr="0" dt="0"/>
  <p:txStyles>
    <p:titleStyle>
      <a:lvl1pPr algn="l" defTabSz="457200" rtl="0" eaLnBrk="1" latinLnBrk="0" hangingPunct="1">
        <a:lnSpc>
          <a:spcPct val="85000"/>
        </a:lnSpc>
        <a:spcBef>
          <a:spcPct val="0"/>
        </a:spcBef>
        <a:buNone/>
        <a:tabLst>
          <a:tab pos="2227263" algn="l"/>
        </a:tabLst>
        <a:defRPr sz="2800" b="1" i="0" kern="1200" spc="-50" baseline="0">
          <a:solidFill>
            <a:schemeClr val="tx1"/>
          </a:solidFill>
          <a:latin typeface="Arial" panose="020B0604020202020204" pitchFamily="34" charset="0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ts val="1000"/>
        </a:spcBef>
        <a:buFont typeface="Arial"/>
        <a:buNone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174625" indent="-174625" algn="l" defTabSz="457200" rtl="0" eaLnBrk="1" latinLnBrk="0" hangingPunct="1">
        <a:spcBef>
          <a:spcPts val="500"/>
        </a:spcBef>
        <a:buClr>
          <a:schemeClr val="accent1"/>
        </a:buClr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339725" indent="-165100" algn="l" defTabSz="457200" rtl="0" eaLnBrk="1" latinLnBrk="0" hangingPunct="1">
        <a:spcBef>
          <a:spcPts val="300"/>
        </a:spcBef>
        <a:buClr>
          <a:schemeClr val="accent1"/>
        </a:buClr>
        <a:buFont typeface="Lucida Grande"/>
        <a:buChar char="-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512763" indent="-173038" algn="l" defTabSz="457200" rtl="0" eaLnBrk="1" latinLnBrk="0" hangingPunct="1">
        <a:spcBef>
          <a:spcPts val="200"/>
        </a:spcBef>
        <a:buClr>
          <a:schemeClr val="accent1"/>
        </a:buClr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687388" indent="-174625" algn="l" defTabSz="457200" rtl="0" eaLnBrk="1" latinLnBrk="0" hangingPunct="1">
        <a:spcBef>
          <a:spcPts val="100"/>
        </a:spcBef>
        <a:buClr>
          <a:schemeClr val="accent1"/>
        </a:buClr>
        <a:buFont typeface="Lucida Grande"/>
        <a:buChar char="-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88">
          <p15:clr>
            <a:srgbClr val="F26B43"/>
          </p15:clr>
        </p15:guide>
        <p15:guide id="2" pos="1223">
          <p15:clr>
            <a:srgbClr val="F26B43"/>
          </p15:clr>
        </p15:guide>
        <p15:guide id="3" pos="7439">
          <p15:clr>
            <a:srgbClr val="F26B43"/>
          </p15:clr>
        </p15:guide>
        <p15:guide id="4" orient="horz" pos="115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83EE8648-8A0B-4214-A746-EE72BE828BC4}"/>
              </a:ext>
            </a:extLst>
          </p:cNvPr>
          <p:cNvSpPr/>
          <p:nvPr/>
        </p:nvSpPr>
        <p:spPr>
          <a:xfrm>
            <a:off x="4403415" y="1254122"/>
            <a:ext cx="1852909" cy="8433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2399" dirty="0">
              <a:solidFill>
                <a:srgbClr val="5F5F5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C7517D-3CE8-478B-9E46-CEE4AA8850B6}"/>
              </a:ext>
            </a:extLst>
          </p:cNvPr>
          <p:cNvSpPr/>
          <p:nvPr/>
        </p:nvSpPr>
        <p:spPr>
          <a:xfrm>
            <a:off x="414528" y="428507"/>
            <a:ext cx="11379633" cy="15407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 dirty="0">
              <a:solidFill>
                <a:srgbClr val="0070C0"/>
              </a:solidFill>
              <a:latin typeface="Calibri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64EB60-9E64-4DD2-8427-FA5E244A0DB6}"/>
              </a:ext>
            </a:extLst>
          </p:cNvPr>
          <p:cNvSpPr/>
          <p:nvPr/>
        </p:nvSpPr>
        <p:spPr>
          <a:xfrm>
            <a:off x="414529" y="2218906"/>
            <a:ext cx="4224527" cy="4069785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  <a:effectLst/>
        </p:spPr>
        <p:txBody>
          <a:bodyPr wrap="square" lIns="243777" tIns="182832" rIns="182832" bIns="182832" rtlCol="0" anchor="ctr">
            <a:noAutofit/>
          </a:bodyPr>
          <a:lstStyle/>
          <a:p>
            <a:pPr algn="ctr" defTabSz="1218804" eaLnBrk="0" fontAlgn="base" hangingPunct="0">
              <a:lnSpc>
                <a:spcPct val="90000"/>
              </a:lnSpc>
              <a:spcBef>
                <a:spcPts val="800"/>
              </a:spcBef>
              <a:defRPr/>
            </a:pPr>
            <a:endParaRPr lang="en-US" sz="2399" dirty="0" err="1">
              <a:solidFill>
                <a:srgbClr val="CCCCCC"/>
              </a:solidFill>
              <a:latin typeface="Arial"/>
              <a:ea typeface="MS PGothic" panose="020B0600070205080204" pitchFamily="34" charset="-128"/>
              <a:sym typeface="Arial" panose="020B0604020202020204" pitchFamily="34" charset="0"/>
            </a:endParaRP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48F3401-D618-415A-8D0C-101DC281584F}"/>
              </a:ext>
            </a:extLst>
          </p:cNvPr>
          <p:cNvGrpSpPr/>
          <p:nvPr/>
        </p:nvGrpSpPr>
        <p:grpSpPr>
          <a:xfrm>
            <a:off x="5373805" y="2215851"/>
            <a:ext cx="6420356" cy="4072840"/>
            <a:chOff x="2052809" y="4452043"/>
            <a:chExt cx="3101216" cy="2093635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E30EE3FF-0943-428C-8443-411A16C5FAA3}"/>
                </a:ext>
              </a:extLst>
            </p:cNvPr>
            <p:cNvSpPr/>
            <p:nvPr/>
          </p:nvSpPr>
          <p:spPr>
            <a:xfrm>
              <a:off x="2052812" y="4453613"/>
              <a:ext cx="3101213" cy="2092065"/>
            </a:xfrm>
            <a:prstGeom prst="rect">
              <a:avLst/>
            </a:prstGeom>
            <a:solidFill>
              <a:schemeClr val="bg1"/>
            </a:solidFill>
            <a:ln w="12700" cmpd="sng">
              <a:noFill/>
            </a:ln>
            <a:effectLst/>
          </p:spPr>
          <p:txBody>
            <a:bodyPr wrap="square" lIns="243777" tIns="182832" rIns="182832" bIns="182832" rtlCol="0" anchor="ctr">
              <a:noAutofit/>
            </a:bodyPr>
            <a:lstStyle/>
            <a:p>
              <a:pPr algn="ctr" defTabSz="1218804" eaLnBrk="0" fontAlgn="base" hangingPunct="0">
                <a:lnSpc>
                  <a:spcPct val="90000"/>
                </a:lnSpc>
                <a:spcBef>
                  <a:spcPts val="800"/>
                </a:spcBef>
                <a:defRPr/>
              </a:pPr>
              <a:endParaRPr lang="en-US" sz="2399" dirty="0" err="1">
                <a:solidFill>
                  <a:srgbClr val="CCCCCC"/>
                </a:solidFill>
                <a:latin typeface="Arial"/>
                <a:ea typeface="MS PGothic" panose="020B0600070205080204" pitchFamily="34" charset="-128"/>
                <a:sym typeface="Arial" panose="020B0604020202020204" pitchFamily="34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51990E59-9ABC-40E9-99FE-53A70F3E5BA7}"/>
                </a:ext>
              </a:extLst>
            </p:cNvPr>
            <p:cNvSpPr txBox="1"/>
            <p:nvPr/>
          </p:nvSpPr>
          <p:spPr>
            <a:xfrm>
              <a:off x="2052809" y="4452043"/>
              <a:ext cx="3101214" cy="158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8804" eaLnBrk="0" fontAlgn="base" hangingPunct="0">
                <a:buClr>
                  <a:srgbClr val="FFFFFF"/>
                </a:buClr>
                <a:defRPr/>
              </a:pPr>
              <a:r>
                <a:rPr lang="en-AU" sz="1400" b="1" dirty="0">
                  <a:solidFill>
                    <a:srgbClr val="3A81BA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Arial" panose="020B0604020202020204" pitchFamily="34" charset="0"/>
                </a:rPr>
                <a:t>New Business/Upsell</a:t>
              </a:r>
              <a:endParaRPr lang="en-US" sz="1400" b="1" dirty="0" err="1">
                <a:solidFill>
                  <a:srgbClr val="3A81B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663742D-7213-4A98-A2B1-D294A77B6026}"/>
              </a:ext>
            </a:extLst>
          </p:cNvPr>
          <p:cNvSpPr txBox="1"/>
          <p:nvPr/>
        </p:nvSpPr>
        <p:spPr>
          <a:xfrm>
            <a:off x="4373063" y="1193556"/>
            <a:ext cx="3479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804" eaLnBrk="0" fontAlgn="base" hangingPunct="0">
              <a:buClr>
                <a:srgbClr val="FFFFFF"/>
              </a:buClr>
              <a:defRPr/>
            </a:pPr>
            <a:r>
              <a:rPr lang="en-AU" sz="2000" dirty="0">
                <a:solidFill>
                  <a:srgbClr val="3A81B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rPr>
              <a:t>FY2020 Overview</a:t>
            </a:r>
            <a:endParaRPr lang="en-US" sz="2000" dirty="0" err="1">
              <a:solidFill>
                <a:srgbClr val="3A81B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B16C351-0F73-48A6-8AFA-AA6426C53331}"/>
              </a:ext>
            </a:extLst>
          </p:cNvPr>
          <p:cNvSpPr txBox="1"/>
          <p:nvPr/>
        </p:nvSpPr>
        <p:spPr>
          <a:xfrm>
            <a:off x="435451" y="2235307"/>
            <a:ext cx="2973684" cy="3076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defTabSz="1218804" eaLnBrk="0" fontAlgn="base" hangingPunct="0">
              <a:buClr>
                <a:srgbClr val="FFFFFF"/>
              </a:buClr>
              <a:defRPr/>
            </a:pPr>
            <a:r>
              <a:rPr lang="en-AU" sz="1400" b="1" dirty="0">
                <a:solidFill>
                  <a:srgbClr val="3A81B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rPr>
              <a:t>Quarter Overview</a:t>
            </a:r>
            <a:endParaRPr lang="en-US" sz="1400" b="1" dirty="0" err="1">
              <a:solidFill>
                <a:srgbClr val="3A81B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8DC30A-D8CA-4918-AD81-77B0492E7E7D}"/>
              </a:ext>
            </a:extLst>
          </p:cNvPr>
          <p:cNvSpPr txBox="1"/>
          <p:nvPr/>
        </p:nvSpPr>
        <p:spPr>
          <a:xfrm>
            <a:off x="2451543" y="682625"/>
            <a:ext cx="7322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804" eaLnBrk="0" fontAlgn="base" hangingPunct="0">
              <a:buClr>
                <a:srgbClr val="FFFFFF"/>
              </a:buClr>
              <a:defRPr/>
            </a:pPr>
            <a:r>
              <a:rPr lang="en-AU" sz="2000" b="1" smtClean="0">
                <a:solidFill>
                  <a:srgbClr val="3A81B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rPr>
              <a:t>Soylent Corp</a:t>
            </a:r>
            <a:endParaRPr lang="en-US" sz="2000" b="1" dirty="0" err="1">
              <a:solidFill>
                <a:srgbClr val="3A81B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graphicFrame>
        <p:nvGraphicFramePr>
          <p:cNvPr id="13" name="Quarter Overview Chart PH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2850775"/>
              </p:ext>
            </p:extLst>
          </p:nvPr>
        </p:nvGraphicFramePr>
        <p:xfrm>
          <a:off x="544207" y="2846832"/>
          <a:ext cx="3923885" cy="31638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New Business/Upsell Chart PH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6085218"/>
              </p:ext>
            </p:extLst>
          </p:nvPr>
        </p:nvGraphicFramePr>
        <p:xfrm>
          <a:off x="5559552" y="2846832"/>
          <a:ext cx="6088242" cy="31638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93304189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1">
            <a:extLst>
              <a:ext uri="{FF2B5EF4-FFF2-40B4-BE49-F238E27FC236}">
                <a16:creationId xmlns:a16="http://schemas.microsoft.com/office/drawing/2014/main" id="{2E64EB60-9E64-4DD2-8427-FA5E244A0DB6}"/>
              </a:ext>
            </a:extLst>
          </p:cNvPr>
          <p:cNvSpPr/>
          <p:nvPr/>
        </p:nvSpPr>
        <p:spPr>
          <a:xfrm>
            <a:off x="390144" y="747893"/>
            <a:ext cx="11430000" cy="5707771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  <a:effectLst/>
        </p:spPr>
        <p:txBody>
          <a:bodyPr wrap="square" lIns="243777" tIns="182832" rIns="182832" bIns="182832" rtlCol="0" anchor="ctr">
            <a:noAutofit/>
          </a:bodyPr>
          <a:lstStyle/>
          <a:p>
            <a:pPr algn="ctr" defTabSz="1218804" eaLnBrk="0" fontAlgn="base" hangingPunct="0">
              <a:lnSpc>
                <a:spcPct val="90000"/>
              </a:lnSpc>
              <a:spcBef>
                <a:spcPts val="800"/>
              </a:spcBef>
              <a:defRPr/>
            </a:pPr>
            <a:endParaRPr lang="en-US" sz="2399" dirty="0" err="1">
              <a:solidFill>
                <a:srgbClr val="CCCCCC"/>
              </a:solidFill>
              <a:latin typeface="Arial"/>
              <a:ea typeface="MS PGothic" panose="020B0600070205080204" pitchFamily="34" charset="-128"/>
              <a:sym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63742D-7213-4A98-A2B1-D294A77B6026}"/>
              </a:ext>
            </a:extLst>
          </p:cNvPr>
          <p:cNvSpPr txBox="1"/>
          <p:nvPr/>
        </p:nvSpPr>
        <p:spPr>
          <a:xfrm>
            <a:off x="938212" y="817991"/>
            <a:ext cx="10315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804" eaLnBrk="0" fontAlgn="base" hangingPunct="0">
              <a:buClr>
                <a:srgbClr val="FFFFFF"/>
              </a:buClr>
              <a:defRPr/>
            </a:pPr>
            <a:r>
              <a:rPr lang="en-AU" sz="2000" dirty="0">
                <a:solidFill>
                  <a:srgbClr val="3A81B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rPr>
              <a:t>New Business</a:t>
            </a:r>
            <a:endParaRPr lang="en-US" sz="2000" dirty="0" err="1">
              <a:solidFill>
                <a:srgbClr val="3A81B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E26655-C98F-4EFA-9FBD-481271C9749D}"/>
              </a:ext>
            </a:extLst>
          </p:cNvPr>
          <p:cNvSpPr txBox="1"/>
          <p:nvPr/>
        </p:nvSpPr>
        <p:spPr>
          <a:xfrm>
            <a:off x="791909" y="347783"/>
            <a:ext cx="10627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804" eaLnBrk="0" fontAlgn="base" hangingPunct="0">
              <a:buClr>
                <a:srgbClr val="FFFFFF"/>
              </a:buClr>
              <a:defRPr/>
            </a:pPr>
            <a:r>
              <a:rPr lang="en-AU" sz="2000" b="1" smtClean="0">
                <a:solidFill>
                  <a:srgbClr val="3A81B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rPr>
              <a:t>Soylent Corp</a:t>
            </a:r>
            <a:endParaRPr lang="en-US" sz="2000" b="1" dirty="0" err="1">
              <a:solidFill>
                <a:srgbClr val="3A81B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graphicFrame>
        <p:nvGraphicFramePr>
          <p:cNvPr id="2" name="Table Placeholder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570256"/>
              </p:ext>
            </p:extLst>
          </p:nvPr>
        </p:nvGraphicFramePr>
        <p:xfrm>
          <a:off x="873149" y="1478165"/>
          <a:ext cx="10711543" cy="456184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30220">
                  <a:extLst>
                    <a:ext uri="{9D8B030D-6E8A-4147-A177-3AD203B41FA5}">
                      <a16:colId xmlns:a16="http://schemas.microsoft.com/office/drawing/2014/main" val="3247782345"/>
                    </a:ext>
                  </a:extLst>
                </a:gridCol>
                <a:gridCol w="1530220">
                  <a:extLst>
                    <a:ext uri="{9D8B030D-6E8A-4147-A177-3AD203B41FA5}">
                      <a16:colId xmlns:a16="http://schemas.microsoft.com/office/drawing/2014/main" val="2413521050"/>
                    </a:ext>
                  </a:extLst>
                </a:gridCol>
                <a:gridCol w="1530220">
                  <a:extLst>
                    <a:ext uri="{9D8B030D-6E8A-4147-A177-3AD203B41FA5}">
                      <a16:colId xmlns:a16="http://schemas.microsoft.com/office/drawing/2014/main" val="4130465432"/>
                    </a:ext>
                  </a:extLst>
                </a:gridCol>
                <a:gridCol w="1530220">
                  <a:extLst>
                    <a:ext uri="{9D8B030D-6E8A-4147-A177-3AD203B41FA5}">
                      <a16:colId xmlns:a16="http://schemas.microsoft.com/office/drawing/2014/main" val="3120575467"/>
                    </a:ext>
                  </a:extLst>
                </a:gridCol>
                <a:gridCol w="1530220">
                  <a:extLst>
                    <a:ext uri="{9D8B030D-6E8A-4147-A177-3AD203B41FA5}">
                      <a16:colId xmlns:a16="http://schemas.microsoft.com/office/drawing/2014/main" val="4246654526"/>
                    </a:ext>
                  </a:extLst>
                </a:gridCol>
                <a:gridCol w="1530220">
                  <a:extLst>
                    <a:ext uri="{9D8B030D-6E8A-4147-A177-3AD203B41FA5}">
                      <a16:colId xmlns:a16="http://schemas.microsoft.com/office/drawing/2014/main" val="940745302"/>
                    </a:ext>
                  </a:extLst>
                </a:gridCol>
                <a:gridCol w="1530220">
                  <a:extLst>
                    <a:ext uri="{9D8B030D-6E8A-4147-A177-3AD203B41FA5}">
                      <a16:colId xmlns:a16="http://schemas.microsoft.com/office/drawing/2014/main" val="2036628324"/>
                    </a:ext>
                  </a:extLst>
                </a:gridCol>
              </a:tblGrid>
              <a:tr h="651692">
                <a:tc>
                  <a:txBody>
                    <a:bodyPr/>
                    <a:lstStyle/>
                    <a:p>
                      <a:r>
                        <a:rPr lang="en-US" smtClean="0"/>
                        <a:t>Partner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Account Number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Contact Name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Billing State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Type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Quarter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Total Amount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093340"/>
                  </a:ext>
                </a:extLst>
              </a:tr>
              <a:tr h="651692">
                <a:tc>
                  <a:txBody>
                    <a:bodyPr/>
                    <a:lstStyle/>
                    <a:p>
                      <a:r>
                        <a:rPr lang="en-US" smtClean="0"/>
                        <a:t>Soylent Corp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654999765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Marice Luxon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Texas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New Business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Q1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$71,901.55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253264"/>
                  </a:ext>
                </a:extLst>
              </a:tr>
              <a:tr h="651692">
                <a:tc>
                  <a:txBody>
                    <a:bodyPr/>
                    <a:lstStyle/>
                    <a:p>
                      <a:r>
                        <a:rPr lang="en-US" smtClean="0"/>
                        <a:t>Soylent Corp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953259526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Alvira Cuss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California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New Business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Q2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$89,370.78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90879"/>
                  </a:ext>
                </a:extLst>
              </a:tr>
              <a:tr h="651692">
                <a:tc>
                  <a:txBody>
                    <a:bodyPr/>
                    <a:lstStyle/>
                    <a:p>
                      <a:r>
                        <a:rPr lang="en-US" smtClean="0"/>
                        <a:t>Soylent Corp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013563280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Daisie Tollit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District of Columbia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New Business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Q1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$93,688.21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455326"/>
                  </a:ext>
                </a:extLst>
              </a:tr>
              <a:tr h="651692">
                <a:tc>
                  <a:txBody>
                    <a:bodyPr/>
                    <a:lstStyle/>
                    <a:p>
                      <a:r>
                        <a:rPr lang="en-US" smtClean="0"/>
                        <a:t>Soylent Corp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716140715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Lenee Zanolli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Arizona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New Business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Q2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$71,421.05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123798"/>
                  </a:ext>
                </a:extLst>
              </a:tr>
              <a:tr h="651692">
                <a:tc>
                  <a:txBody>
                    <a:bodyPr/>
                    <a:lstStyle/>
                    <a:p>
                      <a:r>
                        <a:rPr lang="en-US" smtClean="0"/>
                        <a:t>Soylent Corp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241649415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Sari Hambelton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Texas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New Business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Q1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$96,072.63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271792"/>
                  </a:ext>
                </a:extLst>
              </a:tr>
              <a:tr h="651692">
                <a:tc>
                  <a:txBody>
                    <a:bodyPr/>
                    <a:lstStyle/>
                    <a:p>
                      <a:r>
                        <a:rPr lang="en-US" smtClean="0"/>
                        <a:t>Soylent Corp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850352674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Gerhardine Kowal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North Carolina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New Business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Q3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$10,680.57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449361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54178102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2E64EB60-9E64-4DD2-8427-FA5E244A0DB6}"/>
              </a:ext>
            </a:extLst>
          </p:cNvPr>
          <p:cNvSpPr/>
          <p:nvPr/>
        </p:nvSpPr>
        <p:spPr>
          <a:xfrm>
            <a:off x="390144" y="747893"/>
            <a:ext cx="11430000" cy="5707771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  <a:effectLst/>
        </p:spPr>
        <p:txBody>
          <a:bodyPr wrap="square" lIns="243777" tIns="182832" rIns="182832" bIns="182832" rtlCol="0" anchor="ctr">
            <a:noAutofit/>
          </a:bodyPr>
          <a:lstStyle/>
          <a:p>
            <a:pPr algn="ctr" defTabSz="1218804" eaLnBrk="0" fontAlgn="base" hangingPunct="0">
              <a:lnSpc>
                <a:spcPct val="90000"/>
              </a:lnSpc>
              <a:spcBef>
                <a:spcPts val="800"/>
              </a:spcBef>
              <a:defRPr/>
            </a:pPr>
            <a:endParaRPr lang="en-US" sz="2399" dirty="0" err="1">
              <a:solidFill>
                <a:srgbClr val="CCCCCC"/>
              </a:solidFill>
              <a:latin typeface="Arial"/>
              <a:ea typeface="MS PGothic" panose="020B0600070205080204" pitchFamily="34" charset="-128"/>
              <a:sym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63742D-7213-4A98-A2B1-D294A77B6026}"/>
              </a:ext>
            </a:extLst>
          </p:cNvPr>
          <p:cNvSpPr txBox="1"/>
          <p:nvPr/>
        </p:nvSpPr>
        <p:spPr>
          <a:xfrm>
            <a:off x="938212" y="817991"/>
            <a:ext cx="10315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804" eaLnBrk="0" fontAlgn="base" hangingPunct="0">
              <a:buClr>
                <a:srgbClr val="FFFFFF"/>
              </a:buClr>
              <a:defRPr/>
            </a:pPr>
            <a:r>
              <a:rPr lang="en-AU" sz="2000" dirty="0">
                <a:solidFill>
                  <a:srgbClr val="3A81B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rPr>
              <a:t>Upsell</a:t>
            </a:r>
            <a:endParaRPr lang="en-US" sz="2000" dirty="0" err="1">
              <a:solidFill>
                <a:srgbClr val="3A81B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E26655-C98F-4EFA-9FBD-481271C9749D}"/>
              </a:ext>
            </a:extLst>
          </p:cNvPr>
          <p:cNvSpPr txBox="1"/>
          <p:nvPr/>
        </p:nvSpPr>
        <p:spPr>
          <a:xfrm>
            <a:off x="791909" y="347783"/>
            <a:ext cx="10627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804" eaLnBrk="0" fontAlgn="base" hangingPunct="0">
              <a:buClr>
                <a:srgbClr val="FFFFFF"/>
              </a:buClr>
              <a:defRPr/>
            </a:pPr>
            <a:r>
              <a:rPr lang="en-AU" sz="2000" b="1" smtClean="0">
                <a:solidFill>
                  <a:srgbClr val="3A81B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rPr>
              <a:t>Soylent Corp</a:t>
            </a:r>
            <a:endParaRPr lang="en-US" sz="2000" b="1" dirty="0" err="1">
              <a:solidFill>
                <a:srgbClr val="3A81B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graphicFrame>
        <p:nvGraphicFramePr>
          <p:cNvPr id="2" name="Table Placeholder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019156"/>
              </p:ext>
            </p:extLst>
          </p:nvPr>
        </p:nvGraphicFramePr>
        <p:xfrm>
          <a:off x="873149" y="1478165"/>
          <a:ext cx="10711543" cy="456184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30220">
                  <a:extLst>
                    <a:ext uri="{9D8B030D-6E8A-4147-A177-3AD203B41FA5}">
                      <a16:colId xmlns:a16="http://schemas.microsoft.com/office/drawing/2014/main" val="1004028176"/>
                    </a:ext>
                  </a:extLst>
                </a:gridCol>
                <a:gridCol w="1530220">
                  <a:extLst>
                    <a:ext uri="{9D8B030D-6E8A-4147-A177-3AD203B41FA5}">
                      <a16:colId xmlns:a16="http://schemas.microsoft.com/office/drawing/2014/main" val="3496115971"/>
                    </a:ext>
                  </a:extLst>
                </a:gridCol>
                <a:gridCol w="1530220">
                  <a:extLst>
                    <a:ext uri="{9D8B030D-6E8A-4147-A177-3AD203B41FA5}">
                      <a16:colId xmlns:a16="http://schemas.microsoft.com/office/drawing/2014/main" val="334204183"/>
                    </a:ext>
                  </a:extLst>
                </a:gridCol>
                <a:gridCol w="1530220">
                  <a:extLst>
                    <a:ext uri="{9D8B030D-6E8A-4147-A177-3AD203B41FA5}">
                      <a16:colId xmlns:a16="http://schemas.microsoft.com/office/drawing/2014/main" val="586791512"/>
                    </a:ext>
                  </a:extLst>
                </a:gridCol>
                <a:gridCol w="1530220">
                  <a:extLst>
                    <a:ext uri="{9D8B030D-6E8A-4147-A177-3AD203B41FA5}">
                      <a16:colId xmlns:a16="http://schemas.microsoft.com/office/drawing/2014/main" val="1814629054"/>
                    </a:ext>
                  </a:extLst>
                </a:gridCol>
                <a:gridCol w="1530220">
                  <a:extLst>
                    <a:ext uri="{9D8B030D-6E8A-4147-A177-3AD203B41FA5}">
                      <a16:colId xmlns:a16="http://schemas.microsoft.com/office/drawing/2014/main" val="766131528"/>
                    </a:ext>
                  </a:extLst>
                </a:gridCol>
                <a:gridCol w="1530220">
                  <a:extLst>
                    <a:ext uri="{9D8B030D-6E8A-4147-A177-3AD203B41FA5}">
                      <a16:colId xmlns:a16="http://schemas.microsoft.com/office/drawing/2014/main" val="3026208542"/>
                    </a:ext>
                  </a:extLst>
                </a:gridCol>
              </a:tblGrid>
              <a:tr h="651692">
                <a:tc>
                  <a:txBody>
                    <a:bodyPr/>
                    <a:lstStyle/>
                    <a:p>
                      <a:r>
                        <a:rPr lang="en-US" smtClean="0"/>
                        <a:t>Partner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Account Number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Contact Name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Billing State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Type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Quarter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Total Amount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481297"/>
                  </a:ext>
                </a:extLst>
              </a:tr>
              <a:tr h="651692">
                <a:tc>
                  <a:txBody>
                    <a:bodyPr/>
                    <a:lstStyle/>
                    <a:p>
                      <a:r>
                        <a:rPr lang="en-US" smtClean="0"/>
                        <a:t>Soylent Corp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044288906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Alyce Duckham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Virginia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Upsell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Q1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$97,245.72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923274"/>
                  </a:ext>
                </a:extLst>
              </a:tr>
              <a:tr h="651692">
                <a:tc>
                  <a:txBody>
                    <a:bodyPr/>
                    <a:lstStyle/>
                    <a:p>
                      <a:r>
                        <a:rPr lang="en-US" smtClean="0"/>
                        <a:t>Soylent Corp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562813742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Venita Simak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Pennsylvania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Upsell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Q1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$48,101.83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719941"/>
                  </a:ext>
                </a:extLst>
              </a:tr>
              <a:tr h="651692">
                <a:tc>
                  <a:txBody>
                    <a:bodyPr/>
                    <a:lstStyle/>
                    <a:p>
                      <a:r>
                        <a:rPr lang="en-US" smtClean="0"/>
                        <a:t>Soylent Corp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946537648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Miguela O' Dornan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Texas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Upsell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Q2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$50,689.36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703594"/>
                  </a:ext>
                </a:extLst>
              </a:tr>
              <a:tr h="651692">
                <a:tc>
                  <a:txBody>
                    <a:bodyPr/>
                    <a:lstStyle/>
                    <a:p>
                      <a:r>
                        <a:rPr lang="en-US" smtClean="0"/>
                        <a:t>Soylent Corp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650673248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Gar Hallaways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Missouri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Upsell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Q2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$39,172.62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552949"/>
                  </a:ext>
                </a:extLst>
              </a:tr>
              <a:tr h="651692">
                <a:tc>
                  <a:txBody>
                    <a:bodyPr/>
                    <a:lstStyle/>
                    <a:p>
                      <a:r>
                        <a:rPr lang="en-US" smtClean="0"/>
                        <a:t>Soylent Corp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897473598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Jackie Peschke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New York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Upsell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Q1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$90,493.65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570864"/>
                  </a:ext>
                </a:extLst>
              </a:tr>
              <a:tr h="651692">
                <a:tc>
                  <a:txBody>
                    <a:bodyPr/>
                    <a:lstStyle/>
                    <a:p>
                      <a:r>
                        <a:rPr lang="en-US" smtClean="0"/>
                        <a:t>Soylent Corp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345941899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Dierdre Upstell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Virginia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Upsell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Q4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$68,741.20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06816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53719765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PRESENTATION LAYOUTS" val="HwYNanup"/>
  <p:tag name="ARTICULATE_SLIDE_COUNT" val="3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Presentation Layouts">
  <a:themeElements>
    <a:clrScheme name="Custom 25">
      <a:dk1>
        <a:srgbClr val="000000"/>
      </a:dk1>
      <a:lt1>
        <a:srgbClr val="FFFFFF"/>
      </a:lt1>
      <a:dk2>
        <a:srgbClr val="58595B"/>
      </a:dk2>
      <a:lt2>
        <a:srgbClr val="DFE3E3"/>
      </a:lt2>
      <a:accent1>
        <a:srgbClr val="FA4616"/>
      </a:accent1>
      <a:accent2>
        <a:srgbClr val="0067DF"/>
      </a:accent2>
      <a:accent3>
        <a:srgbClr val="ED145B"/>
      </a:accent3>
      <a:accent4>
        <a:srgbClr val="FFB40E"/>
      </a:accent4>
      <a:accent5>
        <a:srgbClr val="933692"/>
      </a:accent5>
      <a:accent6>
        <a:srgbClr val="38C6F4"/>
      </a:accent6>
      <a:hlink>
        <a:srgbClr val="38C6F4"/>
      </a:hlink>
      <a:folHlink>
        <a:srgbClr val="84848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0" tIns="0" rIns="0" bIns="0" rtlCol="0" anchor="ctr" anchorCtr="0"/>
      <a:lstStyle>
        <a:defPPr algn="ctr">
          <a:defRPr sz="1400" b="0" i="0" dirty="0" err="1" smtClean="0">
            <a:latin typeface="Arial"/>
            <a:cs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400" dirty="0" err="1" smtClean="0">
            <a:latin typeface="Arial"/>
            <a:cs typeface="Arial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9-UIP-0019_UiPath_PPT_Template_m03_SOURCE" id="{4B192790-002F-3D48-B1F1-6444C353B5BB}" vid="{BCBBA195-C160-C64D-926E-FE6B93B5FCD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174</Words>
  <Application>Microsoft Office PowerPoint</Application>
  <PresentationFormat>Widescreen</PresentationFormat>
  <Paragraphs>111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MS PGothic</vt:lpstr>
      <vt:lpstr>Arial</vt:lpstr>
      <vt:lpstr>Calibri</vt:lpstr>
      <vt:lpstr>Lucida Grande</vt:lpstr>
      <vt:lpstr>Open Sans</vt:lpstr>
      <vt:lpstr>Verdana</vt:lpstr>
      <vt:lpstr>Presentation Layouts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Junaidy Laures</dc:creator>
  <cp:lastModifiedBy>Apoorva</cp:lastModifiedBy>
  <cp:revision>20</cp:revision>
  <dcterms:created xsi:type="dcterms:W3CDTF">2020-03-09T06:59:27Z</dcterms:created>
  <dcterms:modified xsi:type="dcterms:W3CDTF">2021-05-22T10:14:49Z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BA858345-08B2-45F0-AB91-BB1762C0C1BC</vt:lpwstr>
  </property>
  <property fmtid="{D5CDD505-2E9C-101B-9397-08002B2CF9AE}" pid="3" name="ArticulatePath">
    <vt:lpwstr>UiPath ANZ Partner Dashboard Blank</vt:lpwstr>
  </property>
</Properties>
</file>