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"/>
  </p:notesMasterIdLst>
  <p:sldIdLst>
    <p:sldId id="4698" r:id="rId2"/>
    <p:sldId id="4707" r:id="rId3"/>
    <p:sldId id="4709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S PGothic" panose="020B0600070205080204" pitchFamily="34" charset="-128"/>
      <p:regular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gs" Target="tags/tag1.xml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oorva\Documents\UiPath\Powerpoint%20Automation\Input\MOCK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oorva\Documents\UiPath\Powerpoint%20Automation\Input\MOCK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[MOCK_DATA.xlsx]Charts!PivotTable19</c:name>
    <c:fmtId val="14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Charts!$B$26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A7-4518-93CD-D17E5ED462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A7-4518-93CD-D17E5ED462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A7-4518-93CD-D17E5ED4625B}"/>
              </c:ext>
            </c:extLst>
          </c:dPt>
          <c:cat>
            <c:strRef>
              <c:f>Charts!$A$27:$A$30</c:f>
              <c:strCache>
                <c:ptCount val="3"/>
                <c:pt idx="0">
                  <c:v>New Business</c:v>
                </c:pt>
                <c:pt idx="1">
                  <c:v>Upsell</c:v>
                </c:pt>
                <c:pt idx="2">
                  <c:v>(blank)</c:v>
                </c:pt>
              </c:strCache>
            </c:strRef>
          </c:cat>
          <c:val>
            <c:numRef>
              <c:f>Charts!$B$27:$B$30</c:f>
              <c:numCache>
                <c:formatCode>General</c:formatCode>
                <c:ptCount val="3"/>
                <c:pt idx="0">
                  <c:v>237435.84</c:v>
                </c:pt>
                <c:pt idx="1">
                  <c:v>698236.20000000019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A7-4518-93CD-D17E5ED462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[MOCK_DATA.xlsx]Charts!PivotTable17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FY2020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Charts!$A$4:$A$9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(blank)</c:v>
                </c:pt>
              </c:strCache>
            </c:strRef>
          </c:cat>
          <c:val>
            <c:numRef>
              <c:f>Charts!$B$4:$B$9</c:f>
              <c:numCache>
                <c:formatCode>General</c:formatCode>
                <c:ptCount val="5"/>
                <c:pt idx="0">
                  <c:v>379233.63</c:v>
                </c:pt>
                <c:pt idx="1">
                  <c:v>163898.57</c:v>
                </c:pt>
                <c:pt idx="2">
                  <c:v>319006.68000000005</c:v>
                </c:pt>
                <c:pt idx="3">
                  <c:v>73533.16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5-466B-9E96-6D974B7F0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9554223"/>
        <c:axId val="1639562959"/>
      </c:barChart>
      <c:catAx>
        <c:axId val="163955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562959"/>
        <c:crosses val="autoZero"/>
        <c:auto val="1"/>
        <c:lblAlgn val="ctr"/>
        <c:lblOffset val="100"/>
        <c:noMultiLvlLbl val="0"/>
      </c:catAx>
      <c:valAx>
        <c:axId val="1639562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55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9EED-B99E-444D-AFC9-F707946A8E37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8C8B-8D04-4814-879C-04D2F3DC3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05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5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3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4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3326DF-E5CA-4FB7-B8A0-286788E0C6AF}"/>
              </a:ext>
            </a:extLst>
          </p:cNvPr>
          <p:cNvSpPr/>
          <p:nvPr userDrawn="1"/>
        </p:nvSpPr>
        <p:spPr>
          <a:xfrm>
            <a:off x="225552" y="243840"/>
            <a:ext cx="11767485" cy="6391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09913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7723" y="6472592"/>
            <a:ext cx="353177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34843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3EE8648-8A0B-4214-A746-EE72BE828BC4}"/>
              </a:ext>
            </a:extLst>
          </p:cNvPr>
          <p:cNvSpPr/>
          <p:nvPr/>
        </p:nvSpPr>
        <p:spPr>
          <a:xfrm>
            <a:off x="4403415" y="1254122"/>
            <a:ext cx="1852909" cy="84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2399" dirty="0">
              <a:solidFill>
                <a:srgbClr val="5F5F5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7517D-3CE8-478B-9E46-CEE4AA8850B6}"/>
              </a:ext>
            </a:extLst>
          </p:cNvPr>
          <p:cNvSpPr/>
          <p:nvPr/>
        </p:nvSpPr>
        <p:spPr>
          <a:xfrm>
            <a:off x="414528" y="428507"/>
            <a:ext cx="11379633" cy="1540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414529" y="2218906"/>
            <a:ext cx="4224527" cy="40697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8F3401-D618-415A-8D0C-101DC281584F}"/>
              </a:ext>
            </a:extLst>
          </p:cNvPr>
          <p:cNvGrpSpPr/>
          <p:nvPr/>
        </p:nvGrpSpPr>
        <p:grpSpPr>
          <a:xfrm>
            <a:off x="5373805" y="2215851"/>
            <a:ext cx="6420356" cy="4072840"/>
            <a:chOff x="2052809" y="4452043"/>
            <a:chExt cx="3101216" cy="209363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30EE3FF-0943-428C-8443-411A16C5FAA3}"/>
                </a:ext>
              </a:extLst>
            </p:cNvPr>
            <p:cNvSpPr/>
            <p:nvPr/>
          </p:nvSpPr>
          <p:spPr>
            <a:xfrm>
              <a:off x="2052812" y="4453613"/>
              <a:ext cx="3101213" cy="2092065"/>
            </a:xfrm>
            <a:prstGeom prst="rect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243777" tIns="182832" rIns="182832" bIns="182832" rtlCol="0" anchor="ctr">
              <a:noAutofit/>
            </a:bodyPr>
            <a:lstStyle/>
            <a:p>
              <a:pPr algn="ctr" defTabSz="1218804" eaLnBrk="0" fontAlgn="base" hangingPunct="0">
                <a:lnSpc>
                  <a:spcPct val="90000"/>
                </a:lnSpc>
                <a:spcBef>
                  <a:spcPts val="800"/>
                </a:spcBef>
                <a:defRPr/>
              </a:pPr>
              <a:endParaRPr lang="en-US" sz="2399" dirty="0" err="1">
                <a:solidFill>
                  <a:srgbClr val="CCCCCC"/>
                </a:solidFill>
                <a:latin typeface="Arial"/>
                <a:ea typeface="MS PGothic" panose="020B0600070205080204" pitchFamily="34" charset="-128"/>
                <a:sym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990E59-9ABC-40E9-99FE-53A70F3E5BA7}"/>
                </a:ext>
              </a:extLst>
            </p:cNvPr>
            <p:cNvSpPr txBox="1"/>
            <p:nvPr/>
          </p:nvSpPr>
          <p:spPr>
            <a:xfrm>
              <a:off x="2052809" y="4452043"/>
              <a:ext cx="3101214" cy="15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 eaLnBrk="0" fontAlgn="base" hangingPunct="0">
                <a:buClr>
                  <a:srgbClr val="FFFFFF"/>
                </a:buClr>
                <a:defRPr/>
              </a:pPr>
              <a:r>
                <a:rPr lang="en-AU" sz="1400" b="1" dirty="0">
                  <a:solidFill>
                    <a:srgbClr val="3A81B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New Business/Upsell</a:t>
              </a:r>
              <a:endParaRPr lang="en-US" sz="1400" b="1" dirty="0" err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4373063" y="1193556"/>
            <a:ext cx="347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FY2020 Overview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16C351-0F73-48A6-8AFA-AA6426C53331}"/>
              </a:ext>
            </a:extLst>
          </p:cNvPr>
          <p:cNvSpPr txBox="1"/>
          <p:nvPr/>
        </p:nvSpPr>
        <p:spPr>
          <a:xfrm>
            <a:off x="435451" y="2235307"/>
            <a:ext cx="2973684" cy="3076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8804" eaLnBrk="0" fontAlgn="base" hangingPunct="0">
              <a:buClr>
                <a:srgbClr val="FFFFFF"/>
              </a:buClr>
              <a:defRPr/>
            </a:pPr>
            <a:r>
              <a:rPr lang="en-AU" sz="14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Quarter Overview</a:t>
            </a:r>
            <a:endParaRPr lang="en-US" sz="14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DC30A-D8CA-4918-AD81-77B0492E7E7D}"/>
              </a:ext>
            </a:extLst>
          </p:cNvPr>
          <p:cNvSpPr txBox="1"/>
          <p:nvPr/>
        </p:nvSpPr>
        <p:spPr>
          <a:xfrm>
            <a:off x="2451543" y="682625"/>
            <a:ext cx="732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3" name="New Business/Upsell Chart PH">
            <a:extLst>
              <a:ext uri="{FF2B5EF4-FFF2-40B4-BE49-F238E27FC236}">
                <a16:creationId xmlns:a16="http://schemas.microsoft.com/office/drawing/2014/main" id="{E8D6CBD1-A0AB-41F3-98FB-870CAB2D8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604504"/>
              </p:ext>
            </p:extLst>
          </p:nvPr>
        </p:nvGraphicFramePr>
        <p:xfrm>
          <a:off x="5559552" y="2846832"/>
          <a:ext cx="6088242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Quarter Overview Chart PH">
            <a:extLst>
              <a:ext uri="{FF2B5EF4-FFF2-40B4-BE49-F238E27FC236}">
                <a16:creationId xmlns:a16="http://schemas.microsoft.com/office/drawing/2014/main" id="{62896A66-B5AF-4AE1-BB1F-C19C03BAD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057020"/>
              </p:ext>
            </p:extLst>
          </p:nvPr>
        </p:nvGraphicFramePr>
        <p:xfrm>
          <a:off x="544207" y="2846832"/>
          <a:ext cx="3923885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330418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New Business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91729"/>
              </p:ext>
            </p:extLst>
          </p:nvPr>
        </p:nvGraphicFramePr>
        <p:xfrm>
          <a:off x="873149" y="1478165"/>
          <a:ext cx="10711543" cy="4561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134127240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702191757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4204472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88522877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010704399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767165577"/>
                    </a:ext>
                  </a:extLst>
                </a:gridCol>
              </a:tblGrid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Account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Contact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Billing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Quarter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Amount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44689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139519986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Deborah Mangan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$17,274.74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03133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207008307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Murry Cornforth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Oregon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$26,746.18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714485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220999168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Nadeen Regelous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Minnesota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$43,199.58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09765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271329976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Suellen Algar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York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$32,613.53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18336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353867246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Kimberlee Erington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Virginia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$27,686.09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58354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554198664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Cheri Castelli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Michigan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$73,077.12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08784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905504121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Katheryn Cardo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Jersey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$16,838.60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2851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417810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Upsell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3042"/>
              </p:ext>
            </p:extLst>
          </p:nvPr>
        </p:nvGraphicFramePr>
        <p:xfrm>
          <a:off x="873149" y="1478165"/>
          <a:ext cx="10711543" cy="4561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222982253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766108562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6653470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106171268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65222761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510097101"/>
                    </a:ext>
                  </a:extLst>
                </a:gridCol>
              </a:tblGrid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Account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Contact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Billing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Quarter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Amount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61760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077467003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Sharla Reimer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Louisiana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$91,528.51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66623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145200849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Rowe Chillingsworth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California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$46,085.45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00544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157053441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Colan Polye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Georgia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$45,015.01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36024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263588881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Violet Janway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Ohio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$99,078.05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71868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399178185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Eldredge Madigan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Louisiana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$73,735.32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06210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554176252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Letty Eales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Florida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$23,335.95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73544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596925968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Ludovico Breckin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Pennsylvania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$73,550.45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78928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698606501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Ariella Rathe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$93,038.19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45080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806225942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Orlando Tilford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Jersey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$17,583.68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11275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873082669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Josephine Angier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$52,688.53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51364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877883928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Eda Ship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Kentucky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$38,132.92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41254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878554206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Terry Trase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Kansas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$44,464.14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5368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71976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RESENTATION LAYOUTS" val="HwYNanup"/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202</Words>
  <Application>Microsoft Office PowerPoint</Application>
  <PresentationFormat>Widescreen</PresentationFormat>
  <Paragraphs>139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Open Sans</vt:lpstr>
      <vt:lpstr>Lucida Grande</vt:lpstr>
      <vt:lpstr>Calibri</vt:lpstr>
      <vt:lpstr>MS PGothic</vt:lpstr>
      <vt:lpstr>Verdana</vt:lpstr>
      <vt:lpstr>Presentation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Junaidy Laures</dc:creator>
  <cp:lastModifiedBy>Apoorva</cp:lastModifiedBy>
  <cp:revision>20</cp:revision>
  <dcterms:created xsi:type="dcterms:W3CDTF">2020-03-09T06:59:27Z</dcterms:created>
  <dcterms:modified xsi:type="dcterms:W3CDTF">2021-05-22T08:27:27Z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BA858345-08B2-45F0-AB91-BB1762C0C1BC</vt:lpwstr>
  </property>
  <property fmtid="{D5CDD505-2E9C-101B-9397-08002B2CF9AE}" pid="3" name="ArticulatePath">
    <vt:lpwstr>UiPath ANZ Partner Dashboard Blank</vt:lpwstr>
  </property>
</Properties>
</file>