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7" r:id="rId4"/>
    <p:sldId id="267" r:id="rId5"/>
    <p:sldId id="266" r:id="rId6"/>
    <p:sldId id="262" r:id="rId7"/>
    <p:sldId id="263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C92F77-5328-46F1-9607-BB52750465B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A92330-68FF-4235-BE2A-70E99315A56A}">
      <dgm:prSet phldrT="[Text]"/>
      <dgm:spPr/>
      <dgm:t>
        <a:bodyPr/>
        <a:lstStyle/>
        <a:p>
          <a:r>
            <a:rPr lang="en-US" dirty="0"/>
            <a:t>Loyal merchants</a:t>
          </a:r>
        </a:p>
      </dgm:t>
    </dgm:pt>
    <dgm:pt modelId="{3BD7830E-E9D6-4442-BFCC-CC228620C53D}" type="parTrans" cxnId="{3518F231-C9CD-4BBF-90DF-139376FD6613}">
      <dgm:prSet/>
      <dgm:spPr/>
      <dgm:t>
        <a:bodyPr/>
        <a:lstStyle/>
        <a:p>
          <a:endParaRPr lang="en-US"/>
        </a:p>
      </dgm:t>
    </dgm:pt>
    <dgm:pt modelId="{E5E1D783-25B5-4C9A-8F25-E9AB934C7EFB}" type="sibTrans" cxnId="{3518F231-C9CD-4BBF-90DF-139376FD6613}">
      <dgm:prSet/>
      <dgm:spPr/>
      <dgm:t>
        <a:bodyPr/>
        <a:lstStyle/>
        <a:p>
          <a:endParaRPr lang="en-US"/>
        </a:p>
      </dgm:t>
    </dgm:pt>
    <dgm:pt modelId="{F15E3CBE-4488-4BDC-8347-3406645F281D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Transacted very recently and did shop frequently</a:t>
          </a:r>
          <a:endParaRPr lang="en-US" dirty="0"/>
        </a:p>
      </dgm:t>
    </dgm:pt>
    <dgm:pt modelId="{4BF1BDCD-AA77-4FFE-86C3-FB0EB7ABF13A}" type="parTrans" cxnId="{5F0DB415-A4F7-4D23-8E49-C133C2AA2D98}">
      <dgm:prSet/>
      <dgm:spPr/>
      <dgm:t>
        <a:bodyPr/>
        <a:lstStyle/>
        <a:p>
          <a:endParaRPr lang="en-US"/>
        </a:p>
      </dgm:t>
    </dgm:pt>
    <dgm:pt modelId="{55E1D55C-EEE9-49F3-8102-8C83DEDA0676}" type="sibTrans" cxnId="{5F0DB415-A4F7-4D23-8E49-C133C2AA2D98}">
      <dgm:prSet/>
      <dgm:spPr/>
      <dgm:t>
        <a:bodyPr/>
        <a:lstStyle/>
        <a:p>
          <a:endParaRPr lang="en-US"/>
        </a:p>
      </dgm:t>
    </dgm:pt>
    <dgm:pt modelId="{D0F2B88A-955A-425B-AEF2-622E9A1F6A88}">
      <dgm:prSet phldrT="[Text]"/>
      <dgm:spPr/>
      <dgm:t>
        <a:bodyPr/>
        <a:lstStyle/>
        <a:p>
          <a:r>
            <a:rPr lang="en-US" dirty="0"/>
            <a:t>Active merchants</a:t>
          </a:r>
        </a:p>
      </dgm:t>
    </dgm:pt>
    <dgm:pt modelId="{D531C3B1-0470-4231-B311-BD1B600B8F83}" type="parTrans" cxnId="{E94C72A0-0580-485B-8C3C-C9C04E63E7EC}">
      <dgm:prSet/>
      <dgm:spPr/>
      <dgm:t>
        <a:bodyPr/>
        <a:lstStyle/>
        <a:p>
          <a:endParaRPr lang="en-US"/>
        </a:p>
      </dgm:t>
    </dgm:pt>
    <dgm:pt modelId="{EF5BBC21-B49E-4ED7-B5D9-D8CF3A4772FF}" type="sibTrans" cxnId="{E94C72A0-0580-485B-8C3C-C9C04E63E7EC}">
      <dgm:prSet/>
      <dgm:spPr/>
      <dgm:t>
        <a:bodyPr/>
        <a:lstStyle/>
        <a:p>
          <a:endParaRPr lang="en-US"/>
        </a:p>
      </dgm:t>
    </dgm:pt>
    <dgm:pt modelId="{D630EFCE-E978-42E0-A45E-1C809EDE94C6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Transacted often and frequently</a:t>
          </a:r>
          <a:endParaRPr lang="en-US" dirty="0"/>
        </a:p>
      </dgm:t>
    </dgm:pt>
    <dgm:pt modelId="{12EA17C3-BA53-4E00-A967-F2CE321F6E98}" type="parTrans" cxnId="{786D5530-A4BC-413B-8350-2AC617C2EAD9}">
      <dgm:prSet/>
      <dgm:spPr/>
      <dgm:t>
        <a:bodyPr/>
        <a:lstStyle/>
        <a:p>
          <a:endParaRPr lang="en-US"/>
        </a:p>
      </dgm:t>
    </dgm:pt>
    <dgm:pt modelId="{CB664E67-F958-4199-B862-D33C0A1AF20D}" type="sibTrans" cxnId="{786D5530-A4BC-413B-8350-2AC617C2EAD9}">
      <dgm:prSet/>
      <dgm:spPr/>
      <dgm:t>
        <a:bodyPr/>
        <a:lstStyle/>
        <a:p>
          <a:endParaRPr lang="en-US"/>
        </a:p>
      </dgm:t>
    </dgm:pt>
    <dgm:pt modelId="{62966C10-F54A-4E3C-B1BA-7F39AC28E133}">
      <dgm:prSet phldrT="[Text]"/>
      <dgm:spPr/>
      <dgm:t>
        <a:bodyPr/>
        <a:lstStyle/>
        <a:p>
          <a:r>
            <a:rPr lang="en-US" dirty="0"/>
            <a:t>One-Time merchants</a:t>
          </a:r>
        </a:p>
      </dgm:t>
    </dgm:pt>
    <dgm:pt modelId="{48A86175-7DBD-46A2-98DB-0FE552FA8A90}" type="parTrans" cxnId="{07120C5F-D7B6-4E1C-8D57-FFCE4C098F2F}">
      <dgm:prSet/>
      <dgm:spPr/>
      <dgm:t>
        <a:bodyPr/>
        <a:lstStyle/>
        <a:p>
          <a:endParaRPr lang="en-US"/>
        </a:p>
      </dgm:t>
    </dgm:pt>
    <dgm:pt modelId="{7AB49E9F-30FB-43B2-9979-3A1EA6829CA1}" type="sibTrans" cxnId="{07120C5F-D7B6-4E1C-8D57-FFCE4C098F2F}">
      <dgm:prSet/>
      <dgm:spPr/>
      <dgm:t>
        <a:bodyPr/>
        <a:lstStyle/>
        <a:p>
          <a:endParaRPr lang="en-US"/>
        </a:p>
      </dgm:t>
    </dgm:pt>
    <dgm:pt modelId="{1C884E6D-CB06-4258-B93E-A0578840238F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Transacted once and didn't return</a:t>
          </a:r>
          <a:endParaRPr lang="en-US" dirty="0"/>
        </a:p>
      </dgm:t>
    </dgm:pt>
    <dgm:pt modelId="{05584CCD-38C8-4A78-B9CB-8A104C14B82C}" type="parTrans" cxnId="{47F05259-D337-4B08-A4C9-E8E49B9238D8}">
      <dgm:prSet/>
      <dgm:spPr/>
      <dgm:t>
        <a:bodyPr/>
        <a:lstStyle/>
        <a:p>
          <a:endParaRPr lang="en-US"/>
        </a:p>
      </dgm:t>
    </dgm:pt>
    <dgm:pt modelId="{FD8FDDDD-7992-4583-9C53-DCB4D6E1477A}" type="sibTrans" cxnId="{47F05259-D337-4B08-A4C9-E8E49B9238D8}">
      <dgm:prSet/>
      <dgm:spPr/>
      <dgm:t>
        <a:bodyPr/>
        <a:lstStyle/>
        <a:p>
          <a:endParaRPr lang="en-US"/>
        </a:p>
      </dgm:t>
    </dgm:pt>
    <dgm:pt modelId="{DC57A9F3-FF97-44D1-B806-0F361188DC3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On an avg 1 month time gap between the consecutive transactions</a:t>
          </a:r>
        </a:p>
      </dgm:t>
    </dgm:pt>
    <dgm:pt modelId="{74DCE779-9BD4-40B1-8D4E-CDDACD52DE67}" type="parTrans" cxnId="{47605B72-B8ED-45D4-9B66-7E5CEB8B94C0}">
      <dgm:prSet/>
      <dgm:spPr/>
      <dgm:t>
        <a:bodyPr/>
        <a:lstStyle/>
        <a:p>
          <a:endParaRPr lang="en-US"/>
        </a:p>
      </dgm:t>
    </dgm:pt>
    <dgm:pt modelId="{3742FCD7-D2DF-4603-B625-7700614E8569}" type="sibTrans" cxnId="{47605B72-B8ED-45D4-9B66-7E5CEB8B94C0}">
      <dgm:prSet/>
      <dgm:spPr/>
      <dgm:t>
        <a:bodyPr/>
        <a:lstStyle/>
        <a:p>
          <a:endParaRPr lang="en-US"/>
        </a:p>
      </dgm:t>
    </dgm:pt>
    <dgm:pt modelId="{6844C7B2-614E-4742-895B-88520C1B723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On an avg 6 months tenure with stripe</a:t>
          </a:r>
        </a:p>
      </dgm:t>
    </dgm:pt>
    <dgm:pt modelId="{2117EFFA-04D7-411E-9FA4-01CF4F60C091}" type="parTrans" cxnId="{C6947D1E-B9B2-4480-BEFE-7AEF865820B7}">
      <dgm:prSet/>
      <dgm:spPr/>
      <dgm:t>
        <a:bodyPr/>
        <a:lstStyle/>
        <a:p>
          <a:endParaRPr lang="en-US"/>
        </a:p>
      </dgm:t>
    </dgm:pt>
    <dgm:pt modelId="{1F59754D-8893-4B68-8A36-143A340E4FE5}" type="sibTrans" cxnId="{C6947D1E-B9B2-4480-BEFE-7AEF865820B7}">
      <dgm:prSet/>
      <dgm:spPr/>
      <dgm:t>
        <a:bodyPr/>
        <a:lstStyle/>
        <a:p>
          <a:endParaRPr lang="en-US"/>
        </a:p>
      </dgm:t>
    </dgm:pt>
    <dgm:pt modelId="{0CF3B510-D1EB-416C-8E5B-A018599448F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Contributed very less to overall revenue</a:t>
          </a:r>
        </a:p>
      </dgm:t>
    </dgm:pt>
    <dgm:pt modelId="{610652F3-B562-4B25-95A9-707228D20EEA}" type="parTrans" cxnId="{CAF1031D-992F-45FF-9262-BBA9AC9766B2}">
      <dgm:prSet/>
      <dgm:spPr/>
      <dgm:t>
        <a:bodyPr/>
        <a:lstStyle/>
        <a:p>
          <a:endParaRPr lang="en-US"/>
        </a:p>
      </dgm:t>
    </dgm:pt>
    <dgm:pt modelId="{A67273CB-4AE0-4A1A-8118-AC2190169299}" type="sibTrans" cxnId="{CAF1031D-992F-45FF-9262-BBA9AC9766B2}">
      <dgm:prSet/>
      <dgm:spPr/>
      <dgm:t>
        <a:bodyPr/>
        <a:lstStyle/>
        <a:p>
          <a:endParaRPr lang="en-US"/>
        </a:p>
      </dgm:t>
    </dgm:pt>
    <dgm:pt modelId="{1AC1BA55-A97E-44CB-9C7A-BF98CAFDC0C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Gap between consecutive transactions is very large</a:t>
          </a:r>
        </a:p>
      </dgm:t>
    </dgm:pt>
    <dgm:pt modelId="{E1F65882-34C7-47DF-87DA-CCA70CF48D6B}" type="parTrans" cxnId="{9DF754BB-84C5-4D51-A3CE-AA4CEE469157}">
      <dgm:prSet/>
      <dgm:spPr/>
      <dgm:t>
        <a:bodyPr/>
        <a:lstStyle/>
        <a:p>
          <a:endParaRPr lang="en-US"/>
        </a:p>
      </dgm:t>
    </dgm:pt>
    <dgm:pt modelId="{813AB426-93A6-40D6-BFB0-3A14CE5821A8}" type="sibTrans" cxnId="{9DF754BB-84C5-4D51-A3CE-AA4CEE469157}">
      <dgm:prSet/>
      <dgm:spPr/>
      <dgm:t>
        <a:bodyPr/>
        <a:lstStyle/>
        <a:p>
          <a:endParaRPr lang="en-US"/>
        </a:p>
      </dgm:t>
    </dgm:pt>
    <dgm:pt modelId="{8B32B75D-5FD5-489B-B785-67531128E17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Contributed large amount to overall revenue</a:t>
          </a:r>
        </a:p>
      </dgm:t>
    </dgm:pt>
    <dgm:pt modelId="{6CA72310-9FC9-4996-B8C6-3F0C25964D4B}" type="parTrans" cxnId="{ABF92AF3-27E6-4621-ACAD-26F268D5845F}">
      <dgm:prSet/>
      <dgm:spPr/>
      <dgm:t>
        <a:bodyPr/>
        <a:lstStyle/>
        <a:p>
          <a:endParaRPr lang="en-US"/>
        </a:p>
      </dgm:t>
    </dgm:pt>
    <dgm:pt modelId="{E6513BB4-838D-4218-8338-818A84FBAA36}" type="sibTrans" cxnId="{ABF92AF3-27E6-4621-ACAD-26F268D5845F}">
      <dgm:prSet/>
      <dgm:spPr/>
      <dgm:t>
        <a:bodyPr/>
        <a:lstStyle/>
        <a:p>
          <a:endParaRPr lang="en-US"/>
        </a:p>
      </dgm:t>
    </dgm:pt>
    <dgm:pt modelId="{FF7F2EB3-AEAB-4B71-BC06-6423116C340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Longer tenure duration with stripe</a:t>
          </a:r>
        </a:p>
      </dgm:t>
    </dgm:pt>
    <dgm:pt modelId="{5B85F871-5656-4416-B7B0-4CB53D5EB821}" type="parTrans" cxnId="{1E25D457-3134-47DF-88B4-6A7C5AD8BC60}">
      <dgm:prSet/>
      <dgm:spPr/>
      <dgm:t>
        <a:bodyPr/>
        <a:lstStyle/>
        <a:p>
          <a:endParaRPr lang="en-US"/>
        </a:p>
      </dgm:t>
    </dgm:pt>
    <dgm:pt modelId="{2009518D-1802-44A8-BC57-C79D33E22189}" type="sibTrans" cxnId="{1E25D457-3134-47DF-88B4-6A7C5AD8BC60}">
      <dgm:prSet/>
      <dgm:spPr/>
      <dgm:t>
        <a:bodyPr/>
        <a:lstStyle/>
        <a:p>
          <a:endParaRPr lang="en-US"/>
        </a:p>
      </dgm:t>
    </dgm:pt>
    <dgm:pt modelId="{4AAFB81B-D6A5-4F7A-BC13-143D6A0EE27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Gap between consecutive transactions is very less</a:t>
          </a:r>
        </a:p>
      </dgm:t>
    </dgm:pt>
    <dgm:pt modelId="{958718A9-DF26-42DB-B50B-5877EEEC5137}" type="parTrans" cxnId="{AC4B01F0-637B-4DF4-A766-EDDBA0A0D43C}">
      <dgm:prSet/>
      <dgm:spPr/>
      <dgm:t>
        <a:bodyPr/>
        <a:lstStyle/>
        <a:p>
          <a:endParaRPr lang="en-US"/>
        </a:p>
      </dgm:t>
    </dgm:pt>
    <dgm:pt modelId="{D72F6EB9-42C9-4E71-8CED-FAE6C651C1FD}" type="sibTrans" cxnId="{AC4B01F0-637B-4DF4-A766-EDDBA0A0D43C}">
      <dgm:prSet/>
      <dgm:spPr/>
      <dgm:t>
        <a:bodyPr/>
        <a:lstStyle/>
        <a:p>
          <a:endParaRPr lang="en-US"/>
        </a:p>
      </dgm:t>
    </dgm:pt>
    <dgm:pt modelId="{F094638C-A1F5-4466-AFCD-3A9CC42C368E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Contributed less amount to overall revenue</a:t>
          </a:r>
          <a:endParaRPr lang="en-US" dirty="0"/>
        </a:p>
      </dgm:t>
    </dgm:pt>
    <dgm:pt modelId="{14286387-70C3-4C83-8F0B-0D7D187408CA}" type="parTrans" cxnId="{22A0DD54-1EBF-4358-9E55-F659AB78B5A1}">
      <dgm:prSet/>
      <dgm:spPr/>
      <dgm:t>
        <a:bodyPr/>
        <a:lstStyle/>
        <a:p>
          <a:endParaRPr lang="en-US"/>
        </a:p>
      </dgm:t>
    </dgm:pt>
    <dgm:pt modelId="{355C727F-08EF-4E24-BA7A-9BAD9339971B}" type="sibTrans" cxnId="{22A0DD54-1EBF-4358-9E55-F659AB78B5A1}">
      <dgm:prSet/>
      <dgm:spPr/>
      <dgm:t>
        <a:bodyPr/>
        <a:lstStyle/>
        <a:p>
          <a:endParaRPr lang="en-US"/>
        </a:p>
      </dgm:t>
    </dgm:pt>
    <dgm:pt modelId="{E9125E9B-A51D-4A92-9C09-4828006428F2}" type="pres">
      <dgm:prSet presAssocID="{5EC92F77-5328-46F1-9607-BB52750465B9}" presName="linearFlow" presStyleCnt="0">
        <dgm:presLayoutVars>
          <dgm:dir/>
          <dgm:animLvl val="lvl"/>
          <dgm:resizeHandles val="exact"/>
        </dgm:presLayoutVars>
      </dgm:prSet>
      <dgm:spPr/>
    </dgm:pt>
    <dgm:pt modelId="{91726712-32B8-4974-871D-175DF3C3D0DD}" type="pres">
      <dgm:prSet presAssocID="{E9A92330-68FF-4235-BE2A-70E99315A56A}" presName="composite" presStyleCnt="0"/>
      <dgm:spPr/>
    </dgm:pt>
    <dgm:pt modelId="{06088596-1121-43A7-91E4-C9291CD5B1B6}" type="pres">
      <dgm:prSet presAssocID="{E9A92330-68FF-4235-BE2A-70E99315A56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067190E-92FA-42CD-AF69-E6B1374A37CA}" type="pres">
      <dgm:prSet presAssocID="{E9A92330-68FF-4235-BE2A-70E99315A56A}" presName="descendantText" presStyleLbl="alignAcc1" presStyleIdx="0" presStyleCnt="3">
        <dgm:presLayoutVars>
          <dgm:bulletEnabled val="1"/>
        </dgm:presLayoutVars>
      </dgm:prSet>
      <dgm:spPr/>
    </dgm:pt>
    <dgm:pt modelId="{4148AE87-191D-4905-B39D-C028940173AE}" type="pres">
      <dgm:prSet presAssocID="{E5E1D783-25B5-4C9A-8F25-E9AB934C7EFB}" presName="sp" presStyleCnt="0"/>
      <dgm:spPr/>
    </dgm:pt>
    <dgm:pt modelId="{83C8B828-6F1E-4C9D-80DC-3A9B9ACD4B40}" type="pres">
      <dgm:prSet presAssocID="{D0F2B88A-955A-425B-AEF2-622E9A1F6A88}" presName="composite" presStyleCnt="0"/>
      <dgm:spPr/>
    </dgm:pt>
    <dgm:pt modelId="{4D409F33-F217-4286-AD4A-B13F9B73C266}" type="pres">
      <dgm:prSet presAssocID="{D0F2B88A-955A-425B-AEF2-622E9A1F6A8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A99BBC1-6E30-427E-B9BE-D0477A7A993A}" type="pres">
      <dgm:prSet presAssocID="{D0F2B88A-955A-425B-AEF2-622E9A1F6A88}" presName="descendantText" presStyleLbl="alignAcc1" presStyleIdx="1" presStyleCnt="3">
        <dgm:presLayoutVars>
          <dgm:bulletEnabled val="1"/>
        </dgm:presLayoutVars>
      </dgm:prSet>
      <dgm:spPr/>
    </dgm:pt>
    <dgm:pt modelId="{E07A0064-507B-4D4F-8B77-07A5B5977FEC}" type="pres">
      <dgm:prSet presAssocID="{EF5BBC21-B49E-4ED7-B5D9-D8CF3A4772FF}" presName="sp" presStyleCnt="0"/>
      <dgm:spPr/>
    </dgm:pt>
    <dgm:pt modelId="{E0A93B13-2577-4B83-A08D-B93E28B598F6}" type="pres">
      <dgm:prSet presAssocID="{62966C10-F54A-4E3C-B1BA-7F39AC28E133}" presName="composite" presStyleCnt="0"/>
      <dgm:spPr/>
    </dgm:pt>
    <dgm:pt modelId="{7A60711E-0A4D-4431-9DDC-390F8636C793}" type="pres">
      <dgm:prSet presAssocID="{62966C10-F54A-4E3C-B1BA-7F39AC28E1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0B0AF53-8C83-4821-ADAF-6DB641DAF748}" type="pres">
      <dgm:prSet presAssocID="{62966C10-F54A-4E3C-B1BA-7F39AC28E1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1B180911-1A15-48A6-B8A8-89E8D3520B60}" type="presOf" srcId="{1C884E6D-CB06-4258-B93E-A0578840238F}" destId="{60B0AF53-8C83-4821-ADAF-6DB641DAF748}" srcOrd="0" destOrd="0" presId="urn:microsoft.com/office/officeart/2005/8/layout/chevron2"/>
    <dgm:cxn modelId="{5F0DB415-A4F7-4D23-8E49-C133C2AA2D98}" srcId="{E9A92330-68FF-4235-BE2A-70E99315A56A}" destId="{F15E3CBE-4488-4BDC-8347-3406645F281D}" srcOrd="0" destOrd="0" parTransId="{4BF1BDCD-AA77-4FFE-86C3-FB0EB7ABF13A}" sibTransId="{55E1D55C-EEE9-49F3-8102-8C83DEDA0676}"/>
    <dgm:cxn modelId="{A32EF316-D752-439C-A393-2983D9D6E869}" type="presOf" srcId="{D0F2B88A-955A-425B-AEF2-622E9A1F6A88}" destId="{4D409F33-F217-4286-AD4A-B13F9B73C266}" srcOrd="0" destOrd="0" presId="urn:microsoft.com/office/officeart/2005/8/layout/chevron2"/>
    <dgm:cxn modelId="{CAF1031D-992F-45FF-9262-BBA9AC9766B2}" srcId="{62966C10-F54A-4E3C-B1BA-7F39AC28E133}" destId="{0CF3B510-D1EB-416C-8E5B-A018599448FB}" srcOrd="1" destOrd="0" parTransId="{610652F3-B562-4B25-95A9-707228D20EEA}" sibTransId="{A67273CB-4AE0-4A1A-8118-AC2190169299}"/>
    <dgm:cxn modelId="{C6947D1E-B9B2-4480-BEFE-7AEF865820B7}" srcId="{D0F2B88A-955A-425B-AEF2-622E9A1F6A88}" destId="{6844C7B2-614E-4742-895B-88520C1B723D}" srcOrd="3" destOrd="0" parTransId="{2117EFFA-04D7-411E-9FA4-01CF4F60C091}" sibTransId="{1F59754D-8893-4B68-8A36-143A340E4FE5}"/>
    <dgm:cxn modelId="{786D5530-A4BC-413B-8350-2AC617C2EAD9}" srcId="{D0F2B88A-955A-425B-AEF2-622E9A1F6A88}" destId="{D630EFCE-E978-42E0-A45E-1C809EDE94C6}" srcOrd="0" destOrd="0" parTransId="{12EA17C3-BA53-4E00-A967-F2CE321F6E98}" sibTransId="{CB664E67-F958-4199-B862-D33C0A1AF20D}"/>
    <dgm:cxn modelId="{3518F231-C9CD-4BBF-90DF-139376FD6613}" srcId="{5EC92F77-5328-46F1-9607-BB52750465B9}" destId="{E9A92330-68FF-4235-BE2A-70E99315A56A}" srcOrd="0" destOrd="0" parTransId="{3BD7830E-E9D6-4442-BFCC-CC228620C53D}" sibTransId="{E5E1D783-25B5-4C9A-8F25-E9AB934C7EFB}"/>
    <dgm:cxn modelId="{07120C5F-D7B6-4E1C-8D57-FFCE4C098F2F}" srcId="{5EC92F77-5328-46F1-9607-BB52750465B9}" destId="{62966C10-F54A-4E3C-B1BA-7F39AC28E133}" srcOrd="2" destOrd="0" parTransId="{48A86175-7DBD-46A2-98DB-0FE552FA8A90}" sibTransId="{7AB49E9F-30FB-43B2-9979-3A1EA6829CA1}"/>
    <dgm:cxn modelId="{47605B72-B8ED-45D4-9B66-7E5CEB8B94C0}" srcId="{D0F2B88A-955A-425B-AEF2-622E9A1F6A88}" destId="{DC57A9F3-FF97-44D1-B806-0F361188DC37}" srcOrd="2" destOrd="0" parTransId="{74DCE779-9BD4-40B1-8D4E-CDDACD52DE67}" sibTransId="{3742FCD7-D2DF-4603-B625-7700614E8569}"/>
    <dgm:cxn modelId="{22A0DD54-1EBF-4358-9E55-F659AB78B5A1}" srcId="{D0F2B88A-955A-425B-AEF2-622E9A1F6A88}" destId="{F094638C-A1F5-4466-AFCD-3A9CC42C368E}" srcOrd="1" destOrd="0" parTransId="{14286387-70C3-4C83-8F0B-0D7D187408CA}" sibTransId="{355C727F-08EF-4E24-BA7A-9BAD9339971B}"/>
    <dgm:cxn modelId="{1E25D457-3134-47DF-88B4-6A7C5AD8BC60}" srcId="{E9A92330-68FF-4235-BE2A-70E99315A56A}" destId="{FF7F2EB3-AEAB-4B71-BC06-6423116C3403}" srcOrd="2" destOrd="0" parTransId="{5B85F871-5656-4416-B7B0-4CB53D5EB821}" sibTransId="{2009518D-1802-44A8-BC57-C79D33E22189}"/>
    <dgm:cxn modelId="{47F05259-D337-4B08-A4C9-E8E49B9238D8}" srcId="{62966C10-F54A-4E3C-B1BA-7F39AC28E133}" destId="{1C884E6D-CB06-4258-B93E-A0578840238F}" srcOrd="0" destOrd="0" parTransId="{05584CCD-38C8-4A78-B9CB-8A104C14B82C}" sibTransId="{FD8FDDDD-7992-4583-9C53-DCB4D6E1477A}"/>
    <dgm:cxn modelId="{BA329C7B-DA33-4400-BA07-DB76B448977B}" type="presOf" srcId="{E9A92330-68FF-4235-BE2A-70E99315A56A}" destId="{06088596-1121-43A7-91E4-C9291CD5B1B6}" srcOrd="0" destOrd="0" presId="urn:microsoft.com/office/officeart/2005/8/layout/chevron2"/>
    <dgm:cxn modelId="{A0BB1086-157F-49F7-8AF1-6A6D0DFCADD5}" type="presOf" srcId="{DC57A9F3-FF97-44D1-B806-0F361188DC37}" destId="{BA99BBC1-6E30-427E-B9BE-D0477A7A993A}" srcOrd="0" destOrd="2" presId="urn:microsoft.com/office/officeart/2005/8/layout/chevron2"/>
    <dgm:cxn modelId="{91D97E95-E4AE-4000-BFF5-7A8CEE0E102E}" type="presOf" srcId="{F094638C-A1F5-4466-AFCD-3A9CC42C368E}" destId="{BA99BBC1-6E30-427E-B9BE-D0477A7A993A}" srcOrd="0" destOrd="1" presId="urn:microsoft.com/office/officeart/2005/8/layout/chevron2"/>
    <dgm:cxn modelId="{D2326F96-9A6D-452B-A329-AE1760BCB05B}" type="presOf" srcId="{8B32B75D-5FD5-489B-B785-67531128E170}" destId="{2067190E-92FA-42CD-AF69-E6B1374A37CA}" srcOrd="0" destOrd="1" presId="urn:microsoft.com/office/officeart/2005/8/layout/chevron2"/>
    <dgm:cxn modelId="{E94C72A0-0580-485B-8C3C-C9C04E63E7EC}" srcId="{5EC92F77-5328-46F1-9607-BB52750465B9}" destId="{D0F2B88A-955A-425B-AEF2-622E9A1F6A88}" srcOrd="1" destOrd="0" parTransId="{D531C3B1-0470-4231-B311-BD1B600B8F83}" sibTransId="{EF5BBC21-B49E-4ED7-B5D9-D8CF3A4772FF}"/>
    <dgm:cxn modelId="{A2F2A1A1-5F27-4A7C-AC29-0C6C54875319}" type="presOf" srcId="{FF7F2EB3-AEAB-4B71-BC06-6423116C3403}" destId="{2067190E-92FA-42CD-AF69-E6B1374A37CA}" srcOrd="0" destOrd="2" presId="urn:microsoft.com/office/officeart/2005/8/layout/chevron2"/>
    <dgm:cxn modelId="{0BFA15A2-298D-421F-B20F-DBDDCA5114D6}" type="presOf" srcId="{6844C7B2-614E-4742-895B-88520C1B723D}" destId="{BA99BBC1-6E30-427E-B9BE-D0477A7A993A}" srcOrd="0" destOrd="3" presId="urn:microsoft.com/office/officeart/2005/8/layout/chevron2"/>
    <dgm:cxn modelId="{216FC0A2-319D-4126-8C3E-6246E49C133F}" type="presOf" srcId="{D630EFCE-E978-42E0-A45E-1C809EDE94C6}" destId="{BA99BBC1-6E30-427E-B9BE-D0477A7A993A}" srcOrd="0" destOrd="0" presId="urn:microsoft.com/office/officeart/2005/8/layout/chevron2"/>
    <dgm:cxn modelId="{1AF5F5A2-128B-46CB-8C0D-77008C9A498E}" type="presOf" srcId="{4AAFB81B-D6A5-4F7A-BC13-143D6A0EE274}" destId="{2067190E-92FA-42CD-AF69-E6B1374A37CA}" srcOrd="0" destOrd="3" presId="urn:microsoft.com/office/officeart/2005/8/layout/chevron2"/>
    <dgm:cxn modelId="{9DF754BB-84C5-4D51-A3CE-AA4CEE469157}" srcId="{62966C10-F54A-4E3C-B1BA-7F39AC28E133}" destId="{1AC1BA55-A97E-44CB-9C7A-BF98CAFDC0C4}" srcOrd="2" destOrd="0" parTransId="{E1F65882-34C7-47DF-87DA-CCA70CF48D6B}" sibTransId="{813AB426-93A6-40D6-BFB0-3A14CE5821A8}"/>
    <dgm:cxn modelId="{5DA45AC8-40D3-4353-8F0E-E62352A74086}" type="presOf" srcId="{F15E3CBE-4488-4BDC-8347-3406645F281D}" destId="{2067190E-92FA-42CD-AF69-E6B1374A37CA}" srcOrd="0" destOrd="0" presId="urn:microsoft.com/office/officeart/2005/8/layout/chevron2"/>
    <dgm:cxn modelId="{5C3D53CF-1EE5-4C70-B045-CA60FE9DD1C0}" type="presOf" srcId="{1AC1BA55-A97E-44CB-9C7A-BF98CAFDC0C4}" destId="{60B0AF53-8C83-4821-ADAF-6DB641DAF748}" srcOrd="0" destOrd="2" presId="urn:microsoft.com/office/officeart/2005/8/layout/chevron2"/>
    <dgm:cxn modelId="{C24979CF-0474-44A7-A9D3-997023D0F140}" type="presOf" srcId="{62966C10-F54A-4E3C-B1BA-7F39AC28E133}" destId="{7A60711E-0A4D-4431-9DDC-390F8636C793}" srcOrd="0" destOrd="0" presId="urn:microsoft.com/office/officeart/2005/8/layout/chevron2"/>
    <dgm:cxn modelId="{BB86A9ED-EEF5-4430-9E89-2AED90077DF8}" type="presOf" srcId="{5EC92F77-5328-46F1-9607-BB52750465B9}" destId="{E9125E9B-A51D-4A92-9C09-4828006428F2}" srcOrd="0" destOrd="0" presId="urn:microsoft.com/office/officeart/2005/8/layout/chevron2"/>
    <dgm:cxn modelId="{AC4B01F0-637B-4DF4-A766-EDDBA0A0D43C}" srcId="{E9A92330-68FF-4235-BE2A-70E99315A56A}" destId="{4AAFB81B-D6A5-4F7A-BC13-143D6A0EE274}" srcOrd="3" destOrd="0" parTransId="{958718A9-DF26-42DB-B50B-5877EEEC5137}" sibTransId="{D72F6EB9-42C9-4E71-8CED-FAE6C651C1FD}"/>
    <dgm:cxn modelId="{ABF92AF3-27E6-4621-ACAD-26F268D5845F}" srcId="{E9A92330-68FF-4235-BE2A-70E99315A56A}" destId="{8B32B75D-5FD5-489B-B785-67531128E170}" srcOrd="1" destOrd="0" parTransId="{6CA72310-9FC9-4996-B8C6-3F0C25964D4B}" sibTransId="{E6513BB4-838D-4218-8338-818A84FBAA36}"/>
    <dgm:cxn modelId="{759373F6-1BB2-4062-BB01-615E593D87C3}" type="presOf" srcId="{0CF3B510-D1EB-416C-8E5B-A018599448FB}" destId="{60B0AF53-8C83-4821-ADAF-6DB641DAF748}" srcOrd="0" destOrd="1" presId="urn:microsoft.com/office/officeart/2005/8/layout/chevron2"/>
    <dgm:cxn modelId="{9673468A-401F-4AB2-8D6C-DA760E92298E}" type="presParOf" srcId="{E9125E9B-A51D-4A92-9C09-4828006428F2}" destId="{91726712-32B8-4974-871D-175DF3C3D0DD}" srcOrd="0" destOrd="0" presId="urn:microsoft.com/office/officeart/2005/8/layout/chevron2"/>
    <dgm:cxn modelId="{0F62A2CB-894C-4D9E-9115-BC93DE53948E}" type="presParOf" srcId="{91726712-32B8-4974-871D-175DF3C3D0DD}" destId="{06088596-1121-43A7-91E4-C9291CD5B1B6}" srcOrd="0" destOrd="0" presId="urn:microsoft.com/office/officeart/2005/8/layout/chevron2"/>
    <dgm:cxn modelId="{B9EECE52-C9F6-4879-AD98-E851AC05678B}" type="presParOf" srcId="{91726712-32B8-4974-871D-175DF3C3D0DD}" destId="{2067190E-92FA-42CD-AF69-E6B1374A37CA}" srcOrd="1" destOrd="0" presId="urn:microsoft.com/office/officeart/2005/8/layout/chevron2"/>
    <dgm:cxn modelId="{20D390DC-FC7D-450F-A6D0-CA17EEBBEA70}" type="presParOf" srcId="{E9125E9B-A51D-4A92-9C09-4828006428F2}" destId="{4148AE87-191D-4905-B39D-C028940173AE}" srcOrd="1" destOrd="0" presId="urn:microsoft.com/office/officeart/2005/8/layout/chevron2"/>
    <dgm:cxn modelId="{5D1DB800-D68C-4DC9-AAB6-BECC8423D435}" type="presParOf" srcId="{E9125E9B-A51D-4A92-9C09-4828006428F2}" destId="{83C8B828-6F1E-4C9D-80DC-3A9B9ACD4B40}" srcOrd="2" destOrd="0" presId="urn:microsoft.com/office/officeart/2005/8/layout/chevron2"/>
    <dgm:cxn modelId="{FA5E2C1D-28F4-494C-B733-5E0E1E7981FB}" type="presParOf" srcId="{83C8B828-6F1E-4C9D-80DC-3A9B9ACD4B40}" destId="{4D409F33-F217-4286-AD4A-B13F9B73C266}" srcOrd="0" destOrd="0" presId="urn:microsoft.com/office/officeart/2005/8/layout/chevron2"/>
    <dgm:cxn modelId="{EAC357E0-71F4-4D2F-9110-166B2AFE64D7}" type="presParOf" srcId="{83C8B828-6F1E-4C9D-80DC-3A9B9ACD4B40}" destId="{BA99BBC1-6E30-427E-B9BE-D0477A7A993A}" srcOrd="1" destOrd="0" presId="urn:microsoft.com/office/officeart/2005/8/layout/chevron2"/>
    <dgm:cxn modelId="{D00B7E6B-64EF-4655-BB9B-6BA1E09615A0}" type="presParOf" srcId="{E9125E9B-A51D-4A92-9C09-4828006428F2}" destId="{E07A0064-507B-4D4F-8B77-07A5B5977FEC}" srcOrd="3" destOrd="0" presId="urn:microsoft.com/office/officeart/2005/8/layout/chevron2"/>
    <dgm:cxn modelId="{D1241F8B-5340-4492-9CE8-D6C1DCEDAE0B}" type="presParOf" srcId="{E9125E9B-A51D-4A92-9C09-4828006428F2}" destId="{E0A93B13-2577-4B83-A08D-B93E28B598F6}" srcOrd="4" destOrd="0" presId="urn:microsoft.com/office/officeart/2005/8/layout/chevron2"/>
    <dgm:cxn modelId="{E2B3866D-B5C5-480B-8FCC-3B4BA85D324E}" type="presParOf" srcId="{E0A93B13-2577-4B83-A08D-B93E28B598F6}" destId="{7A60711E-0A4D-4431-9DDC-390F8636C793}" srcOrd="0" destOrd="0" presId="urn:microsoft.com/office/officeart/2005/8/layout/chevron2"/>
    <dgm:cxn modelId="{0C19BD6D-339C-4158-BFF7-AA9F6504E395}" type="presParOf" srcId="{E0A93B13-2577-4B83-A08D-B93E28B598F6}" destId="{60B0AF53-8C83-4821-ADAF-6DB641DAF74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2B1CC1-06EE-4D36-A96D-4051496E0C4D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FBD0A1-7C73-4623-BE49-E6A11AFC7C6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Should not have made any transaction in last 60 days (Active segment) or 30 days (Loyal segment)</a:t>
          </a:r>
          <a:endParaRPr lang="en-US" dirty="0"/>
        </a:p>
      </dgm:t>
    </dgm:pt>
    <dgm:pt modelId="{5C56F113-54FF-4908-95F6-F7AE10E60802}" type="parTrans" cxnId="{1EEA56C2-BECC-497A-99CC-091CAE41F2F0}">
      <dgm:prSet/>
      <dgm:spPr/>
      <dgm:t>
        <a:bodyPr/>
        <a:lstStyle/>
        <a:p>
          <a:endParaRPr lang="en-US"/>
        </a:p>
      </dgm:t>
    </dgm:pt>
    <dgm:pt modelId="{9F900F83-B39F-4467-BBCD-407A98719319}" type="sibTrans" cxnId="{1EEA56C2-BECC-497A-99CC-091CAE41F2F0}">
      <dgm:prSet/>
      <dgm:spPr/>
      <dgm:t>
        <a:bodyPr/>
        <a:lstStyle/>
        <a:p>
          <a:endParaRPr lang="en-US"/>
        </a:p>
      </dgm:t>
    </dgm:pt>
    <dgm:pt modelId="{115504B0-A283-46DF-806E-7A8FC98C80D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Should be in Loyal merchant and Active merchants' segments</a:t>
          </a:r>
          <a:endParaRPr lang="en-US" dirty="0"/>
        </a:p>
      </dgm:t>
    </dgm:pt>
    <dgm:pt modelId="{5C22ABBD-2107-46B7-A38B-CE3D192B1A14}" type="parTrans" cxnId="{BBCF715B-0B2C-4EC5-B329-A01F07F3973B}">
      <dgm:prSet/>
      <dgm:spPr/>
      <dgm:t>
        <a:bodyPr/>
        <a:lstStyle/>
        <a:p>
          <a:endParaRPr lang="en-US"/>
        </a:p>
      </dgm:t>
    </dgm:pt>
    <dgm:pt modelId="{2C69D981-3D35-4680-B9F6-630EE3FE78AD}" type="sibTrans" cxnId="{BBCF715B-0B2C-4EC5-B329-A01F07F3973B}">
      <dgm:prSet/>
      <dgm:spPr/>
      <dgm:t>
        <a:bodyPr/>
        <a:lstStyle/>
        <a:p>
          <a:endParaRPr lang="en-US"/>
        </a:p>
      </dgm:t>
    </dgm:pt>
    <dgm:pt modelId="{E79FF77A-2396-48B4-A527-FDCED85A07CE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Should have made at least 3 transactions in given 2 years</a:t>
          </a:r>
          <a:endParaRPr lang="en-US" dirty="0"/>
        </a:p>
      </dgm:t>
    </dgm:pt>
    <dgm:pt modelId="{658299BF-17CB-4993-AB28-84EE75AB282C}" type="parTrans" cxnId="{1791FBB5-3266-4DF3-A423-AE8C7B018B3C}">
      <dgm:prSet/>
      <dgm:spPr/>
      <dgm:t>
        <a:bodyPr/>
        <a:lstStyle/>
        <a:p>
          <a:endParaRPr lang="en-US"/>
        </a:p>
      </dgm:t>
    </dgm:pt>
    <dgm:pt modelId="{0E11A77A-6B78-44E7-A2CF-43FE3197E1D8}" type="sibTrans" cxnId="{1791FBB5-3266-4DF3-A423-AE8C7B018B3C}">
      <dgm:prSet/>
      <dgm:spPr/>
      <dgm:t>
        <a:bodyPr/>
        <a:lstStyle/>
        <a:p>
          <a:endParaRPr lang="en-US"/>
        </a:p>
      </dgm:t>
    </dgm:pt>
    <dgm:pt modelId="{A1B3D036-FDD7-44A8-9A85-CCF8D3002417}">
      <dgm:prSet phldrT="[Text]"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</a:rPr>
            <a:t>Churned merchant</a:t>
          </a:r>
        </a:p>
        <a:p>
          <a:r>
            <a:rPr lang="en-US" sz="1400" dirty="0">
              <a:solidFill>
                <a:schemeClr val="bg1"/>
              </a:solidFill>
            </a:rPr>
            <a:t>2.4K</a:t>
          </a:r>
        </a:p>
      </dgm:t>
    </dgm:pt>
    <dgm:pt modelId="{5B7532D7-B845-431A-B284-35D1350B84FA}" type="parTrans" cxnId="{0C1C6006-5A3E-4CDD-B406-382F6E408406}">
      <dgm:prSet/>
      <dgm:spPr/>
      <dgm:t>
        <a:bodyPr/>
        <a:lstStyle/>
        <a:p>
          <a:endParaRPr lang="en-US"/>
        </a:p>
      </dgm:t>
    </dgm:pt>
    <dgm:pt modelId="{176B89E3-F011-474A-B3B7-6383A3CC4A5C}" type="sibTrans" cxnId="{0C1C6006-5A3E-4CDD-B406-382F6E408406}">
      <dgm:prSet/>
      <dgm:spPr/>
      <dgm:t>
        <a:bodyPr/>
        <a:lstStyle/>
        <a:p>
          <a:endParaRPr lang="en-US"/>
        </a:p>
      </dgm:t>
    </dgm:pt>
    <dgm:pt modelId="{CBDCF225-22F6-4CFB-A3F3-E6BFD2980037}" type="pres">
      <dgm:prSet presAssocID="{DE2B1CC1-06EE-4D36-A96D-4051496E0C4D}" presName="Name0" presStyleCnt="0">
        <dgm:presLayoutVars>
          <dgm:chMax val="4"/>
          <dgm:resizeHandles val="exact"/>
        </dgm:presLayoutVars>
      </dgm:prSet>
      <dgm:spPr/>
    </dgm:pt>
    <dgm:pt modelId="{CE554FA0-BC86-440E-AAC5-A5B77671D0E8}" type="pres">
      <dgm:prSet presAssocID="{DE2B1CC1-06EE-4D36-A96D-4051496E0C4D}" presName="ellipse" presStyleLbl="trBgShp" presStyleIdx="0" presStyleCnt="1"/>
      <dgm:spPr/>
    </dgm:pt>
    <dgm:pt modelId="{1ABA1577-5E83-4D07-A1E2-212E2B3FD0BB}" type="pres">
      <dgm:prSet presAssocID="{DE2B1CC1-06EE-4D36-A96D-4051496E0C4D}" presName="arrow1" presStyleLbl="fgShp" presStyleIdx="0" presStyleCnt="1"/>
      <dgm:spPr/>
    </dgm:pt>
    <dgm:pt modelId="{E9A580CB-6F7F-4BCB-8260-C26B106B320A}" type="pres">
      <dgm:prSet presAssocID="{DE2B1CC1-06EE-4D36-A96D-4051496E0C4D}" presName="rectangle" presStyleLbl="revTx" presStyleIdx="0" presStyleCnt="1" custLinFactNeighborY="-7966">
        <dgm:presLayoutVars>
          <dgm:bulletEnabled val="1"/>
        </dgm:presLayoutVars>
      </dgm:prSet>
      <dgm:spPr/>
    </dgm:pt>
    <dgm:pt modelId="{BF98C1AB-7A08-42B9-A0A9-66C826D78215}" type="pres">
      <dgm:prSet presAssocID="{115504B0-A283-46DF-806E-7A8FC98C80D6}" presName="item1" presStyleLbl="node1" presStyleIdx="0" presStyleCnt="3">
        <dgm:presLayoutVars>
          <dgm:bulletEnabled val="1"/>
        </dgm:presLayoutVars>
      </dgm:prSet>
      <dgm:spPr/>
    </dgm:pt>
    <dgm:pt modelId="{02FB56C0-5A01-4CB2-B4A0-6A6C1F5BEA73}" type="pres">
      <dgm:prSet presAssocID="{E79FF77A-2396-48B4-A527-FDCED85A07CE}" presName="item2" presStyleLbl="node1" presStyleIdx="1" presStyleCnt="3" custLinFactNeighborX="-7979" custLinFactNeighborY="-9510">
        <dgm:presLayoutVars>
          <dgm:bulletEnabled val="1"/>
        </dgm:presLayoutVars>
      </dgm:prSet>
      <dgm:spPr/>
    </dgm:pt>
    <dgm:pt modelId="{282CD5BF-5883-4475-9971-F962BCEF1FC0}" type="pres">
      <dgm:prSet presAssocID="{A1B3D036-FDD7-44A8-9A85-CCF8D3002417}" presName="item3" presStyleLbl="node1" presStyleIdx="2" presStyleCnt="3" custLinFactNeighborX="-15" custLinFactNeighborY="-4075">
        <dgm:presLayoutVars>
          <dgm:bulletEnabled val="1"/>
        </dgm:presLayoutVars>
      </dgm:prSet>
      <dgm:spPr/>
    </dgm:pt>
    <dgm:pt modelId="{98118304-EB00-4CFD-8351-FBB2729AAE09}" type="pres">
      <dgm:prSet presAssocID="{DE2B1CC1-06EE-4D36-A96D-4051496E0C4D}" presName="funnel" presStyleLbl="trAlignAcc1" presStyleIdx="0" presStyleCnt="1"/>
      <dgm:spPr/>
    </dgm:pt>
  </dgm:ptLst>
  <dgm:cxnLst>
    <dgm:cxn modelId="{0C1C6006-5A3E-4CDD-B406-382F6E408406}" srcId="{DE2B1CC1-06EE-4D36-A96D-4051496E0C4D}" destId="{A1B3D036-FDD7-44A8-9A85-CCF8D3002417}" srcOrd="3" destOrd="0" parTransId="{5B7532D7-B845-431A-B284-35D1350B84FA}" sibTransId="{176B89E3-F011-474A-B3B7-6383A3CC4A5C}"/>
    <dgm:cxn modelId="{89F0CD3A-213A-4996-9FC7-793A054E6152}" type="presOf" srcId="{03FBD0A1-7C73-4623-BE49-E6A11AFC7C65}" destId="{282CD5BF-5883-4475-9971-F962BCEF1FC0}" srcOrd="0" destOrd="0" presId="urn:microsoft.com/office/officeart/2005/8/layout/funnel1"/>
    <dgm:cxn modelId="{BBCF715B-0B2C-4EC5-B329-A01F07F3973B}" srcId="{DE2B1CC1-06EE-4D36-A96D-4051496E0C4D}" destId="{115504B0-A283-46DF-806E-7A8FC98C80D6}" srcOrd="1" destOrd="0" parTransId="{5C22ABBD-2107-46B7-A38B-CE3D192B1A14}" sibTransId="{2C69D981-3D35-4680-B9F6-630EE3FE78AD}"/>
    <dgm:cxn modelId="{7F6FAB54-726B-4B4E-BB7B-2C9CA0B0B31E}" type="presOf" srcId="{A1B3D036-FDD7-44A8-9A85-CCF8D3002417}" destId="{E9A580CB-6F7F-4BCB-8260-C26B106B320A}" srcOrd="0" destOrd="0" presId="urn:microsoft.com/office/officeart/2005/8/layout/funnel1"/>
    <dgm:cxn modelId="{09B42597-1397-47E6-BEB3-7DE38E96653C}" type="presOf" srcId="{DE2B1CC1-06EE-4D36-A96D-4051496E0C4D}" destId="{CBDCF225-22F6-4CFB-A3F3-E6BFD2980037}" srcOrd="0" destOrd="0" presId="urn:microsoft.com/office/officeart/2005/8/layout/funnel1"/>
    <dgm:cxn modelId="{1791FBB5-3266-4DF3-A423-AE8C7B018B3C}" srcId="{DE2B1CC1-06EE-4D36-A96D-4051496E0C4D}" destId="{E79FF77A-2396-48B4-A527-FDCED85A07CE}" srcOrd="2" destOrd="0" parTransId="{658299BF-17CB-4993-AB28-84EE75AB282C}" sibTransId="{0E11A77A-6B78-44E7-A2CF-43FE3197E1D8}"/>
    <dgm:cxn modelId="{38BD1DBD-43DD-4B0A-8C93-497C5186881D}" type="presOf" srcId="{E79FF77A-2396-48B4-A527-FDCED85A07CE}" destId="{BF98C1AB-7A08-42B9-A0A9-66C826D78215}" srcOrd="0" destOrd="0" presId="urn:microsoft.com/office/officeart/2005/8/layout/funnel1"/>
    <dgm:cxn modelId="{1EEA56C2-BECC-497A-99CC-091CAE41F2F0}" srcId="{DE2B1CC1-06EE-4D36-A96D-4051496E0C4D}" destId="{03FBD0A1-7C73-4623-BE49-E6A11AFC7C65}" srcOrd="0" destOrd="0" parTransId="{5C56F113-54FF-4908-95F6-F7AE10E60802}" sibTransId="{9F900F83-B39F-4467-BBCD-407A98719319}"/>
    <dgm:cxn modelId="{0B859ACD-6350-4ABB-B048-821E7A0D951D}" type="presOf" srcId="{115504B0-A283-46DF-806E-7A8FC98C80D6}" destId="{02FB56C0-5A01-4CB2-B4A0-6A6C1F5BEA73}" srcOrd="0" destOrd="0" presId="urn:microsoft.com/office/officeart/2005/8/layout/funnel1"/>
    <dgm:cxn modelId="{8954BA31-1AAE-490C-8494-FC2C78561E7A}" type="presParOf" srcId="{CBDCF225-22F6-4CFB-A3F3-E6BFD2980037}" destId="{CE554FA0-BC86-440E-AAC5-A5B77671D0E8}" srcOrd="0" destOrd="0" presId="urn:microsoft.com/office/officeart/2005/8/layout/funnel1"/>
    <dgm:cxn modelId="{7A769D26-1274-4E2E-82F1-338A9FFCA82E}" type="presParOf" srcId="{CBDCF225-22F6-4CFB-A3F3-E6BFD2980037}" destId="{1ABA1577-5E83-4D07-A1E2-212E2B3FD0BB}" srcOrd="1" destOrd="0" presId="urn:microsoft.com/office/officeart/2005/8/layout/funnel1"/>
    <dgm:cxn modelId="{CC2D3F3F-2B33-4D43-8F6C-67B7C5C48F4F}" type="presParOf" srcId="{CBDCF225-22F6-4CFB-A3F3-E6BFD2980037}" destId="{E9A580CB-6F7F-4BCB-8260-C26B106B320A}" srcOrd="2" destOrd="0" presId="urn:microsoft.com/office/officeart/2005/8/layout/funnel1"/>
    <dgm:cxn modelId="{587EF342-83CC-4FDF-8C10-9C24235022C9}" type="presParOf" srcId="{CBDCF225-22F6-4CFB-A3F3-E6BFD2980037}" destId="{BF98C1AB-7A08-42B9-A0A9-66C826D78215}" srcOrd="3" destOrd="0" presId="urn:microsoft.com/office/officeart/2005/8/layout/funnel1"/>
    <dgm:cxn modelId="{19E185F9-9AE6-49A1-AF93-CB72527C0EA6}" type="presParOf" srcId="{CBDCF225-22F6-4CFB-A3F3-E6BFD2980037}" destId="{02FB56C0-5A01-4CB2-B4A0-6A6C1F5BEA73}" srcOrd="4" destOrd="0" presId="urn:microsoft.com/office/officeart/2005/8/layout/funnel1"/>
    <dgm:cxn modelId="{D183FD03-6767-4BF1-8708-580D41AE6284}" type="presParOf" srcId="{CBDCF225-22F6-4CFB-A3F3-E6BFD2980037}" destId="{282CD5BF-5883-4475-9971-F962BCEF1FC0}" srcOrd="5" destOrd="0" presId="urn:microsoft.com/office/officeart/2005/8/layout/funnel1"/>
    <dgm:cxn modelId="{25E57B5A-4C81-49E6-AC87-1AB7FAC6DAFF}" type="presParOf" srcId="{CBDCF225-22F6-4CFB-A3F3-E6BFD2980037}" destId="{98118304-EB00-4CFD-8351-FBB2729AAE09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8B1D9A-6ED0-40F6-8AC1-70A9A89050F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CA1EE8E-3CC9-4172-A975-7D215B1F8D95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634EC836-7A51-4F84-8459-0E63D0A78411}" type="parTrans" cxnId="{2FA86D8A-B03F-45C0-B2E6-77919B323242}">
      <dgm:prSet/>
      <dgm:spPr/>
      <dgm:t>
        <a:bodyPr/>
        <a:lstStyle/>
        <a:p>
          <a:endParaRPr lang="en-US"/>
        </a:p>
      </dgm:t>
    </dgm:pt>
    <dgm:pt modelId="{197D29A7-12B4-4793-B86D-8A06BDBEF138}" type="sibTrans" cxnId="{2FA86D8A-B03F-45C0-B2E6-77919B323242}">
      <dgm:prSet/>
      <dgm:spPr/>
      <dgm:t>
        <a:bodyPr/>
        <a:lstStyle/>
        <a:p>
          <a:endParaRPr lang="en-US"/>
        </a:p>
      </dgm:t>
    </dgm:pt>
    <dgm:pt modelId="{3D80BBAA-D286-4B2B-9921-872F4D2838FE}">
      <dgm:prSet phldrT="[Text]"/>
      <dgm:spPr/>
      <dgm:t>
        <a:bodyPr/>
        <a:lstStyle/>
        <a:p>
          <a:r>
            <a:rPr lang="en-US" dirty="0"/>
            <a:t>Feature generation</a:t>
          </a:r>
        </a:p>
      </dgm:t>
    </dgm:pt>
    <dgm:pt modelId="{DC6645F1-BB43-4ED6-9F7D-2EC4A1203E16}" type="parTrans" cxnId="{21FFF247-F2A5-4D70-BE23-91E99799CEB2}">
      <dgm:prSet/>
      <dgm:spPr/>
      <dgm:t>
        <a:bodyPr/>
        <a:lstStyle/>
        <a:p>
          <a:endParaRPr lang="en-US"/>
        </a:p>
      </dgm:t>
    </dgm:pt>
    <dgm:pt modelId="{03DC5EE4-B6E7-4586-B523-80DAA16880F8}" type="sibTrans" cxnId="{21FFF247-F2A5-4D70-BE23-91E99799CEB2}">
      <dgm:prSet/>
      <dgm:spPr/>
      <dgm:t>
        <a:bodyPr/>
        <a:lstStyle/>
        <a:p>
          <a:endParaRPr lang="en-US"/>
        </a:p>
      </dgm:t>
    </dgm:pt>
    <dgm:pt modelId="{8AFE8F70-800B-449E-B31A-618783CB8765}">
      <dgm:prSet phldrT="[Text]"/>
      <dgm:spPr/>
      <dgm:t>
        <a:bodyPr/>
        <a:lstStyle/>
        <a:p>
          <a:r>
            <a:rPr lang="en-US" dirty="0"/>
            <a:t>Missing value treatment</a:t>
          </a:r>
        </a:p>
      </dgm:t>
    </dgm:pt>
    <dgm:pt modelId="{756696B9-52FA-468C-8DAD-5D44F13BCB3B}" type="parTrans" cxnId="{8AAE9EFE-E68C-4D8F-ADF8-20C7D45E17EF}">
      <dgm:prSet/>
      <dgm:spPr/>
      <dgm:t>
        <a:bodyPr/>
        <a:lstStyle/>
        <a:p>
          <a:endParaRPr lang="en-US"/>
        </a:p>
      </dgm:t>
    </dgm:pt>
    <dgm:pt modelId="{5984C74F-9008-4FEF-9140-205D33B397DB}" type="sibTrans" cxnId="{8AAE9EFE-E68C-4D8F-ADF8-20C7D45E17EF}">
      <dgm:prSet/>
      <dgm:spPr/>
      <dgm:t>
        <a:bodyPr/>
        <a:lstStyle/>
        <a:p>
          <a:endParaRPr lang="en-US"/>
        </a:p>
      </dgm:t>
    </dgm:pt>
    <dgm:pt modelId="{584E5E8D-7E16-4DF6-85B8-4AFA2C676B21}">
      <dgm:prSet phldrT="[Text]"/>
      <dgm:spPr/>
      <dgm:t>
        <a:bodyPr/>
        <a:lstStyle/>
        <a:p>
          <a:r>
            <a:rPr lang="en-US" dirty="0"/>
            <a:t>Outlier treatment</a:t>
          </a:r>
        </a:p>
      </dgm:t>
    </dgm:pt>
    <dgm:pt modelId="{65E94282-0C14-411A-98CC-CBF867E4E855}" type="parTrans" cxnId="{02B18E81-A900-4183-A055-3C346E763693}">
      <dgm:prSet/>
      <dgm:spPr/>
      <dgm:t>
        <a:bodyPr/>
        <a:lstStyle/>
        <a:p>
          <a:endParaRPr lang="en-US"/>
        </a:p>
      </dgm:t>
    </dgm:pt>
    <dgm:pt modelId="{35FEAADA-231A-4FBC-B506-EAA768E0F6F0}" type="sibTrans" cxnId="{02B18E81-A900-4183-A055-3C346E763693}">
      <dgm:prSet/>
      <dgm:spPr/>
      <dgm:t>
        <a:bodyPr/>
        <a:lstStyle/>
        <a:p>
          <a:endParaRPr lang="en-US"/>
        </a:p>
      </dgm:t>
    </dgm:pt>
    <dgm:pt modelId="{C0534969-D0EE-4F89-8E43-008D40118172}">
      <dgm:prSet phldrT="[Text]"/>
      <dgm:spPr/>
      <dgm:t>
        <a:bodyPr/>
        <a:lstStyle/>
        <a:p>
          <a:r>
            <a:rPr lang="en-US" dirty="0"/>
            <a:t>Segmentation</a:t>
          </a:r>
        </a:p>
      </dgm:t>
    </dgm:pt>
    <dgm:pt modelId="{C4E97C96-AD07-4ADF-85FB-DE09BCC834FF}" type="parTrans" cxnId="{B0A8A96B-2649-459E-BFEC-4EDBB0EA1455}">
      <dgm:prSet/>
      <dgm:spPr/>
      <dgm:t>
        <a:bodyPr/>
        <a:lstStyle/>
        <a:p>
          <a:endParaRPr lang="en-US"/>
        </a:p>
      </dgm:t>
    </dgm:pt>
    <dgm:pt modelId="{897F2BE5-A272-4410-A114-D6CD46A0C008}" type="sibTrans" cxnId="{B0A8A96B-2649-459E-BFEC-4EDBB0EA1455}">
      <dgm:prSet/>
      <dgm:spPr/>
      <dgm:t>
        <a:bodyPr/>
        <a:lstStyle/>
        <a:p>
          <a:endParaRPr lang="en-US"/>
        </a:p>
      </dgm:t>
    </dgm:pt>
    <dgm:pt modelId="{E862A318-2916-468F-ACA0-9BC3D9F9FE59}">
      <dgm:prSet phldrT="[Text]"/>
      <dgm:spPr/>
      <dgm:t>
        <a:bodyPr/>
        <a:lstStyle/>
        <a:p>
          <a:r>
            <a:rPr lang="en-US" dirty="0"/>
            <a:t>Churn identification </a:t>
          </a:r>
        </a:p>
      </dgm:t>
    </dgm:pt>
    <dgm:pt modelId="{04BBF273-41DC-4C81-A122-C9606EC63ABE}" type="parTrans" cxnId="{CEAE3EFD-8DE5-4BAD-86CD-AA17DA624090}">
      <dgm:prSet/>
      <dgm:spPr/>
      <dgm:t>
        <a:bodyPr/>
        <a:lstStyle/>
        <a:p>
          <a:endParaRPr lang="en-US"/>
        </a:p>
      </dgm:t>
    </dgm:pt>
    <dgm:pt modelId="{76B2600B-407D-4C10-A020-596057D44BC8}" type="sibTrans" cxnId="{CEAE3EFD-8DE5-4BAD-86CD-AA17DA624090}">
      <dgm:prSet/>
      <dgm:spPr/>
      <dgm:t>
        <a:bodyPr/>
        <a:lstStyle/>
        <a:p>
          <a:endParaRPr lang="en-US"/>
        </a:p>
      </dgm:t>
    </dgm:pt>
    <dgm:pt modelId="{980E3000-80CA-4F5F-88F5-643E445DDA86}">
      <dgm:prSet phldrT="[Text]"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6324259F-65A8-45D6-AF52-14F4D89757A1}" type="parTrans" cxnId="{F9B72135-FFEF-4BF9-9491-E98BFC5CEE8E}">
      <dgm:prSet/>
      <dgm:spPr/>
      <dgm:t>
        <a:bodyPr/>
        <a:lstStyle/>
        <a:p>
          <a:endParaRPr lang="en-US"/>
        </a:p>
      </dgm:t>
    </dgm:pt>
    <dgm:pt modelId="{C9A90F35-8A8D-402D-999A-C259A32D0A05}" type="sibTrans" cxnId="{F9B72135-FFEF-4BF9-9491-E98BFC5CEE8E}">
      <dgm:prSet/>
      <dgm:spPr/>
      <dgm:t>
        <a:bodyPr/>
        <a:lstStyle/>
        <a:p>
          <a:endParaRPr lang="en-US"/>
        </a:p>
      </dgm:t>
    </dgm:pt>
    <dgm:pt modelId="{D7DD80C4-6483-4123-997A-980D707B7EE6}">
      <dgm:prSet phldrT="[Text]"/>
      <dgm:spPr/>
      <dgm:t>
        <a:bodyPr/>
        <a:lstStyle/>
        <a:p>
          <a:r>
            <a:rPr lang="en-US" dirty="0"/>
            <a:t>Churn prediction</a:t>
          </a:r>
        </a:p>
      </dgm:t>
    </dgm:pt>
    <dgm:pt modelId="{45AC1995-EDD6-4582-90EE-1428E91F47BE}" type="parTrans" cxnId="{6C3AE237-E892-4437-991F-F55ECE1D5BE3}">
      <dgm:prSet/>
      <dgm:spPr/>
      <dgm:t>
        <a:bodyPr/>
        <a:lstStyle/>
        <a:p>
          <a:endParaRPr lang="en-US"/>
        </a:p>
      </dgm:t>
    </dgm:pt>
    <dgm:pt modelId="{2570CB43-8925-48FA-8139-C30498C44E83}" type="sibTrans" cxnId="{6C3AE237-E892-4437-991F-F55ECE1D5BE3}">
      <dgm:prSet/>
      <dgm:spPr/>
      <dgm:t>
        <a:bodyPr/>
        <a:lstStyle/>
        <a:p>
          <a:endParaRPr lang="en-US"/>
        </a:p>
      </dgm:t>
    </dgm:pt>
    <dgm:pt modelId="{710303DB-F908-468C-BB60-189A42D763BA}" type="pres">
      <dgm:prSet presAssocID="{268B1D9A-6ED0-40F6-8AC1-70A9A89050F6}" presName="Name0" presStyleCnt="0">
        <dgm:presLayoutVars>
          <dgm:dir/>
          <dgm:resizeHandles val="exact"/>
        </dgm:presLayoutVars>
      </dgm:prSet>
      <dgm:spPr/>
    </dgm:pt>
    <dgm:pt modelId="{92160FBE-1539-4016-9E20-BBD4C4713CD5}" type="pres">
      <dgm:prSet presAssocID="{ECA1EE8E-3CC9-4172-A975-7D215B1F8D95}" presName="node" presStyleLbl="node1" presStyleIdx="0" presStyleCnt="8">
        <dgm:presLayoutVars>
          <dgm:bulletEnabled val="1"/>
        </dgm:presLayoutVars>
      </dgm:prSet>
      <dgm:spPr/>
    </dgm:pt>
    <dgm:pt modelId="{7856191A-0A1E-420B-A6ED-16FE436B265F}" type="pres">
      <dgm:prSet presAssocID="{197D29A7-12B4-4793-B86D-8A06BDBEF138}" presName="sibTrans" presStyleLbl="sibTrans2D1" presStyleIdx="0" presStyleCnt="7"/>
      <dgm:spPr/>
    </dgm:pt>
    <dgm:pt modelId="{3D561CCD-4E05-4FC0-8832-7E5BC192D451}" type="pres">
      <dgm:prSet presAssocID="{197D29A7-12B4-4793-B86D-8A06BDBEF138}" presName="connectorText" presStyleLbl="sibTrans2D1" presStyleIdx="0" presStyleCnt="7"/>
      <dgm:spPr/>
    </dgm:pt>
    <dgm:pt modelId="{9FA965CD-7569-498E-820D-683C93C984C5}" type="pres">
      <dgm:prSet presAssocID="{3D80BBAA-D286-4B2B-9921-872F4D2838FE}" presName="node" presStyleLbl="node1" presStyleIdx="1" presStyleCnt="8">
        <dgm:presLayoutVars>
          <dgm:bulletEnabled val="1"/>
        </dgm:presLayoutVars>
      </dgm:prSet>
      <dgm:spPr/>
    </dgm:pt>
    <dgm:pt modelId="{619D4578-4032-4E87-AFA4-F511F15C54DF}" type="pres">
      <dgm:prSet presAssocID="{03DC5EE4-B6E7-4586-B523-80DAA16880F8}" presName="sibTrans" presStyleLbl="sibTrans2D1" presStyleIdx="1" presStyleCnt="7"/>
      <dgm:spPr/>
    </dgm:pt>
    <dgm:pt modelId="{655408B9-F970-4F6A-80DF-D52FB823745D}" type="pres">
      <dgm:prSet presAssocID="{03DC5EE4-B6E7-4586-B523-80DAA16880F8}" presName="connectorText" presStyleLbl="sibTrans2D1" presStyleIdx="1" presStyleCnt="7"/>
      <dgm:spPr/>
    </dgm:pt>
    <dgm:pt modelId="{0920DE75-3CD8-4AEE-8760-B4A156C1527C}" type="pres">
      <dgm:prSet presAssocID="{980E3000-80CA-4F5F-88F5-643E445DDA86}" presName="node" presStyleLbl="node1" presStyleIdx="2" presStyleCnt="8">
        <dgm:presLayoutVars>
          <dgm:bulletEnabled val="1"/>
        </dgm:presLayoutVars>
      </dgm:prSet>
      <dgm:spPr/>
    </dgm:pt>
    <dgm:pt modelId="{0EF01ABF-7DC3-4D88-B8AD-F4C5F618A9AD}" type="pres">
      <dgm:prSet presAssocID="{C9A90F35-8A8D-402D-999A-C259A32D0A05}" presName="sibTrans" presStyleLbl="sibTrans2D1" presStyleIdx="2" presStyleCnt="7"/>
      <dgm:spPr/>
    </dgm:pt>
    <dgm:pt modelId="{91905BCA-BF85-4A17-9554-5AC7344CC0CA}" type="pres">
      <dgm:prSet presAssocID="{C9A90F35-8A8D-402D-999A-C259A32D0A05}" presName="connectorText" presStyleLbl="sibTrans2D1" presStyleIdx="2" presStyleCnt="7"/>
      <dgm:spPr/>
    </dgm:pt>
    <dgm:pt modelId="{1788D1B1-EB3B-4195-AD6F-9AB1FCDD975D}" type="pres">
      <dgm:prSet presAssocID="{8AFE8F70-800B-449E-B31A-618783CB8765}" presName="node" presStyleLbl="node1" presStyleIdx="3" presStyleCnt="8">
        <dgm:presLayoutVars>
          <dgm:bulletEnabled val="1"/>
        </dgm:presLayoutVars>
      </dgm:prSet>
      <dgm:spPr/>
    </dgm:pt>
    <dgm:pt modelId="{89A414F0-DC88-4163-A788-1B205601E0C7}" type="pres">
      <dgm:prSet presAssocID="{5984C74F-9008-4FEF-9140-205D33B397DB}" presName="sibTrans" presStyleLbl="sibTrans2D1" presStyleIdx="3" presStyleCnt="7"/>
      <dgm:spPr/>
    </dgm:pt>
    <dgm:pt modelId="{35F4BC78-3510-4B66-8822-626F188044AB}" type="pres">
      <dgm:prSet presAssocID="{5984C74F-9008-4FEF-9140-205D33B397DB}" presName="connectorText" presStyleLbl="sibTrans2D1" presStyleIdx="3" presStyleCnt="7"/>
      <dgm:spPr/>
    </dgm:pt>
    <dgm:pt modelId="{4223EF31-5315-4CF6-80FF-997CFC5B218C}" type="pres">
      <dgm:prSet presAssocID="{584E5E8D-7E16-4DF6-85B8-4AFA2C676B21}" presName="node" presStyleLbl="node1" presStyleIdx="4" presStyleCnt="8">
        <dgm:presLayoutVars>
          <dgm:bulletEnabled val="1"/>
        </dgm:presLayoutVars>
      </dgm:prSet>
      <dgm:spPr/>
    </dgm:pt>
    <dgm:pt modelId="{6B290AF9-21FD-41B1-AD65-715ACB364AD2}" type="pres">
      <dgm:prSet presAssocID="{35FEAADA-231A-4FBC-B506-EAA768E0F6F0}" presName="sibTrans" presStyleLbl="sibTrans2D1" presStyleIdx="4" presStyleCnt="7"/>
      <dgm:spPr/>
    </dgm:pt>
    <dgm:pt modelId="{7009B5CF-75E4-47CF-AFC3-1C146A0F1922}" type="pres">
      <dgm:prSet presAssocID="{35FEAADA-231A-4FBC-B506-EAA768E0F6F0}" presName="connectorText" presStyleLbl="sibTrans2D1" presStyleIdx="4" presStyleCnt="7"/>
      <dgm:spPr/>
    </dgm:pt>
    <dgm:pt modelId="{58A05B0E-6264-4484-9338-339012A4D4BD}" type="pres">
      <dgm:prSet presAssocID="{C0534969-D0EE-4F89-8E43-008D40118172}" presName="node" presStyleLbl="node1" presStyleIdx="5" presStyleCnt="8">
        <dgm:presLayoutVars>
          <dgm:bulletEnabled val="1"/>
        </dgm:presLayoutVars>
      </dgm:prSet>
      <dgm:spPr/>
    </dgm:pt>
    <dgm:pt modelId="{B457E1DB-6602-4508-A382-7F8047E58862}" type="pres">
      <dgm:prSet presAssocID="{897F2BE5-A272-4410-A114-D6CD46A0C008}" presName="sibTrans" presStyleLbl="sibTrans2D1" presStyleIdx="5" presStyleCnt="7"/>
      <dgm:spPr/>
    </dgm:pt>
    <dgm:pt modelId="{AD5A536F-7B5D-4FB8-BDA5-52658FA5CD4D}" type="pres">
      <dgm:prSet presAssocID="{897F2BE5-A272-4410-A114-D6CD46A0C008}" presName="connectorText" presStyleLbl="sibTrans2D1" presStyleIdx="5" presStyleCnt="7"/>
      <dgm:spPr/>
    </dgm:pt>
    <dgm:pt modelId="{3F543FD8-A3FB-4BE3-9490-F7106B24A195}" type="pres">
      <dgm:prSet presAssocID="{E862A318-2916-468F-ACA0-9BC3D9F9FE59}" presName="node" presStyleLbl="node1" presStyleIdx="6" presStyleCnt="8">
        <dgm:presLayoutVars>
          <dgm:bulletEnabled val="1"/>
        </dgm:presLayoutVars>
      </dgm:prSet>
      <dgm:spPr/>
    </dgm:pt>
    <dgm:pt modelId="{98AF4157-477E-468D-B70C-4B4C869DC50D}" type="pres">
      <dgm:prSet presAssocID="{76B2600B-407D-4C10-A020-596057D44BC8}" presName="sibTrans" presStyleLbl="sibTrans2D1" presStyleIdx="6" presStyleCnt="7"/>
      <dgm:spPr/>
    </dgm:pt>
    <dgm:pt modelId="{F396C0A7-E334-4EC8-8B08-DC95C3339029}" type="pres">
      <dgm:prSet presAssocID="{76B2600B-407D-4C10-A020-596057D44BC8}" presName="connectorText" presStyleLbl="sibTrans2D1" presStyleIdx="6" presStyleCnt="7"/>
      <dgm:spPr/>
    </dgm:pt>
    <dgm:pt modelId="{87AB25BA-8C97-4069-8ADF-C6224C941233}" type="pres">
      <dgm:prSet presAssocID="{D7DD80C4-6483-4123-997A-980D707B7EE6}" presName="node" presStyleLbl="node1" presStyleIdx="7" presStyleCnt="8">
        <dgm:presLayoutVars>
          <dgm:bulletEnabled val="1"/>
        </dgm:presLayoutVars>
      </dgm:prSet>
      <dgm:spPr/>
    </dgm:pt>
  </dgm:ptLst>
  <dgm:cxnLst>
    <dgm:cxn modelId="{39253207-238C-433D-B09E-0C9A5BD3300C}" type="presOf" srcId="{268B1D9A-6ED0-40F6-8AC1-70A9A89050F6}" destId="{710303DB-F908-468C-BB60-189A42D763BA}" srcOrd="0" destOrd="0" presId="urn:microsoft.com/office/officeart/2005/8/layout/process1"/>
    <dgm:cxn modelId="{6CEFA71F-CF58-4194-9137-4F2340F8FDFD}" type="presOf" srcId="{584E5E8D-7E16-4DF6-85B8-4AFA2C676B21}" destId="{4223EF31-5315-4CF6-80FF-997CFC5B218C}" srcOrd="0" destOrd="0" presId="urn:microsoft.com/office/officeart/2005/8/layout/process1"/>
    <dgm:cxn modelId="{74E70A20-F927-46D6-A995-FBC40296B456}" type="presOf" srcId="{197D29A7-12B4-4793-B86D-8A06BDBEF138}" destId="{7856191A-0A1E-420B-A6ED-16FE436B265F}" srcOrd="0" destOrd="0" presId="urn:microsoft.com/office/officeart/2005/8/layout/process1"/>
    <dgm:cxn modelId="{B232F529-406B-4A4F-9649-382F97C57A0F}" type="presOf" srcId="{C0534969-D0EE-4F89-8E43-008D40118172}" destId="{58A05B0E-6264-4484-9338-339012A4D4BD}" srcOrd="0" destOrd="0" presId="urn:microsoft.com/office/officeart/2005/8/layout/process1"/>
    <dgm:cxn modelId="{671D9D2A-07E1-4C90-A37F-F124B18E833A}" type="presOf" srcId="{C9A90F35-8A8D-402D-999A-C259A32D0A05}" destId="{0EF01ABF-7DC3-4D88-B8AD-F4C5F618A9AD}" srcOrd="0" destOrd="0" presId="urn:microsoft.com/office/officeart/2005/8/layout/process1"/>
    <dgm:cxn modelId="{F9B72135-FFEF-4BF9-9491-E98BFC5CEE8E}" srcId="{268B1D9A-6ED0-40F6-8AC1-70A9A89050F6}" destId="{980E3000-80CA-4F5F-88F5-643E445DDA86}" srcOrd="2" destOrd="0" parTransId="{6324259F-65A8-45D6-AF52-14F4D89757A1}" sibTransId="{C9A90F35-8A8D-402D-999A-C259A32D0A05}"/>
    <dgm:cxn modelId="{56D84836-3DAF-4D35-ABE9-12C75D924BE7}" type="presOf" srcId="{E862A318-2916-468F-ACA0-9BC3D9F9FE59}" destId="{3F543FD8-A3FB-4BE3-9490-F7106B24A195}" srcOrd="0" destOrd="0" presId="urn:microsoft.com/office/officeart/2005/8/layout/process1"/>
    <dgm:cxn modelId="{6C3AE237-E892-4437-991F-F55ECE1D5BE3}" srcId="{268B1D9A-6ED0-40F6-8AC1-70A9A89050F6}" destId="{D7DD80C4-6483-4123-997A-980D707B7EE6}" srcOrd="7" destOrd="0" parTransId="{45AC1995-EDD6-4582-90EE-1428E91F47BE}" sibTransId="{2570CB43-8925-48FA-8139-C30498C44E83}"/>
    <dgm:cxn modelId="{21FFF247-F2A5-4D70-BE23-91E99799CEB2}" srcId="{268B1D9A-6ED0-40F6-8AC1-70A9A89050F6}" destId="{3D80BBAA-D286-4B2B-9921-872F4D2838FE}" srcOrd="1" destOrd="0" parTransId="{DC6645F1-BB43-4ED6-9F7D-2EC4A1203E16}" sibTransId="{03DC5EE4-B6E7-4586-B523-80DAA16880F8}"/>
    <dgm:cxn modelId="{FB454469-B27B-4F28-8892-DAA010CF5D56}" type="presOf" srcId="{5984C74F-9008-4FEF-9140-205D33B397DB}" destId="{35F4BC78-3510-4B66-8822-626F188044AB}" srcOrd="1" destOrd="0" presId="urn:microsoft.com/office/officeart/2005/8/layout/process1"/>
    <dgm:cxn modelId="{B0A8A96B-2649-459E-BFEC-4EDBB0EA1455}" srcId="{268B1D9A-6ED0-40F6-8AC1-70A9A89050F6}" destId="{C0534969-D0EE-4F89-8E43-008D40118172}" srcOrd="5" destOrd="0" parTransId="{C4E97C96-AD07-4ADF-85FB-DE09BCC834FF}" sibTransId="{897F2BE5-A272-4410-A114-D6CD46A0C008}"/>
    <dgm:cxn modelId="{7731B953-F6B9-48A8-913A-FED226F108FA}" type="presOf" srcId="{ECA1EE8E-3CC9-4172-A975-7D215B1F8D95}" destId="{92160FBE-1539-4016-9E20-BBD4C4713CD5}" srcOrd="0" destOrd="0" presId="urn:microsoft.com/office/officeart/2005/8/layout/process1"/>
    <dgm:cxn modelId="{D25C8854-5ADC-48B0-9913-66ACFF511819}" type="presOf" srcId="{197D29A7-12B4-4793-B86D-8A06BDBEF138}" destId="{3D561CCD-4E05-4FC0-8832-7E5BC192D451}" srcOrd="1" destOrd="0" presId="urn:microsoft.com/office/officeart/2005/8/layout/process1"/>
    <dgm:cxn modelId="{F637E477-373E-42E8-98EF-875449C221C7}" type="presOf" srcId="{35FEAADA-231A-4FBC-B506-EAA768E0F6F0}" destId="{7009B5CF-75E4-47CF-AFC3-1C146A0F1922}" srcOrd="1" destOrd="0" presId="urn:microsoft.com/office/officeart/2005/8/layout/process1"/>
    <dgm:cxn modelId="{43A60179-36CC-407C-830D-B1BA4DEA6A6F}" type="presOf" srcId="{897F2BE5-A272-4410-A114-D6CD46A0C008}" destId="{B457E1DB-6602-4508-A382-7F8047E58862}" srcOrd="0" destOrd="0" presId="urn:microsoft.com/office/officeart/2005/8/layout/process1"/>
    <dgm:cxn modelId="{02B18E81-A900-4183-A055-3C346E763693}" srcId="{268B1D9A-6ED0-40F6-8AC1-70A9A89050F6}" destId="{584E5E8D-7E16-4DF6-85B8-4AFA2C676B21}" srcOrd="4" destOrd="0" parTransId="{65E94282-0C14-411A-98CC-CBF867E4E855}" sibTransId="{35FEAADA-231A-4FBC-B506-EAA768E0F6F0}"/>
    <dgm:cxn modelId="{B4C5A388-85E3-43B5-BB79-DBA2E72E2631}" type="presOf" srcId="{C9A90F35-8A8D-402D-999A-C259A32D0A05}" destId="{91905BCA-BF85-4A17-9554-5AC7344CC0CA}" srcOrd="1" destOrd="0" presId="urn:microsoft.com/office/officeart/2005/8/layout/process1"/>
    <dgm:cxn modelId="{2FA86D8A-B03F-45C0-B2E6-77919B323242}" srcId="{268B1D9A-6ED0-40F6-8AC1-70A9A89050F6}" destId="{ECA1EE8E-3CC9-4172-A975-7D215B1F8D95}" srcOrd="0" destOrd="0" parTransId="{634EC836-7A51-4F84-8459-0E63D0A78411}" sibTransId="{197D29A7-12B4-4793-B86D-8A06BDBEF138}"/>
    <dgm:cxn modelId="{7255D48B-4FA3-4EBD-8A04-BDFD34379231}" type="presOf" srcId="{76B2600B-407D-4C10-A020-596057D44BC8}" destId="{98AF4157-477E-468D-B70C-4B4C869DC50D}" srcOrd="0" destOrd="0" presId="urn:microsoft.com/office/officeart/2005/8/layout/process1"/>
    <dgm:cxn modelId="{6F095B8C-F8B7-4D20-AAFB-ACF8B90BACF2}" type="presOf" srcId="{76B2600B-407D-4C10-A020-596057D44BC8}" destId="{F396C0A7-E334-4EC8-8B08-DC95C3339029}" srcOrd="1" destOrd="0" presId="urn:microsoft.com/office/officeart/2005/8/layout/process1"/>
    <dgm:cxn modelId="{3DAD4390-27E8-45AD-9835-7DFBC3F1CCAC}" type="presOf" srcId="{8AFE8F70-800B-449E-B31A-618783CB8765}" destId="{1788D1B1-EB3B-4195-AD6F-9AB1FCDD975D}" srcOrd="0" destOrd="0" presId="urn:microsoft.com/office/officeart/2005/8/layout/process1"/>
    <dgm:cxn modelId="{8B73B29D-8179-47DF-B7B7-4D287817051D}" type="presOf" srcId="{5984C74F-9008-4FEF-9140-205D33B397DB}" destId="{89A414F0-DC88-4163-A788-1B205601E0C7}" srcOrd="0" destOrd="0" presId="urn:microsoft.com/office/officeart/2005/8/layout/process1"/>
    <dgm:cxn modelId="{B34D7BA1-3F80-4B7E-96D1-24407F14C650}" type="presOf" srcId="{03DC5EE4-B6E7-4586-B523-80DAA16880F8}" destId="{619D4578-4032-4E87-AFA4-F511F15C54DF}" srcOrd="0" destOrd="0" presId="urn:microsoft.com/office/officeart/2005/8/layout/process1"/>
    <dgm:cxn modelId="{0014C3AD-42DF-4DD3-8178-2EE733846D20}" type="presOf" srcId="{980E3000-80CA-4F5F-88F5-643E445DDA86}" destId="{0920DE75-3CD8-4AEE-8760-B4A156C1527C}" srcOrd="0" destOrd="0" presId="urn:microsoft.com/office/officeart/2005/8/layout/process1"/>
    <dgm:cxn modelId="{C9DFF5AF-F8E2-4851-AB99-637076709C64}" type="presOf" srcId="{03DC5EE4-B6E7-4586-B523-80DAA16880F8}" destId="{655408B9-F970-4F6A-80DF-D52FB823745D}" srcOrd="1" destOrd="0" presId="urn:microsoft.com/office/officeart/2005/8/layout/process1"/>
    <dgm:cxn modelId="{E6AB41BF-D04F-4B05-B8EB-FC85B4C6400D}" type="presOf" srcId="{3D80BBAA-D286-4B2B-9921-872F4D2838FE}" destId="{9FA965CD-7569-498E-820D-683C93C984C5}" srcOrd="0" destOrd="0" presId="urn:microsoft.com/office/officeart/2005/8/layout/process1"/>
    <dgm:cxn modelId="{2D0CF9DF-13AE-474D-8D5D-5DF73C070F5F}" type="presOf" srcId="{897F2BE5-A272-4410-A114-D6CD46A0C008}" destId="{AD5A536F-7B5D-4FB8-BDA5-52658FA5CD4D}" srcOrd="1" destOrd="0" presId="urn:microsoft.com/office/officeart/2005/8/layout/process1"/>
    <dgm:cxn modelId="{7B670AE2-D189-43E4-A7E6-9809068BE561}" type="presOf" srcId="{35FEAADA-231A-4FBC-B506-EAA768E0F6F0}" destId="{6B290AF9-21FD-41B1-AD65-715ACB364AD2}" srcOrd="0" destOrd="0" presId="urn:microsoft.com/office/officeart/2005/8/layout/process1"/>
    <dgm:cxn modelId="{F512E2E9-46A6-4E5B-9D85-2B8ADE04F83E}" type="presOf" srcId="{D7DD80C4-6483-4123-997A-980D707B7EE6}" destId="{87AB25BA-8C97-4069-8ADF-C6224C941233}" srcOrd="0" destOrd="0" presId="urn:microsoft.com/office/officeart/2005/8/layout/process1"/>
    <dgm:cxn modelId="{CEAE3EFD-8DE5-4BAD-86CD-AA17DA624090}" srcId="{268B1D9A-6ED0-40F6-8AC1-70A9A89050F6}" destId="{E862A318-2916-468F-ACA0-9BC3D9F9FE59}" srcOrd="6" destOrd="0" parTransId="{04BBF273-41DC-4C81-A122-C9606EC63ABE}" sibTransId="{76B2600B-407D-4C10-A020-596057D44BC8}"/>
    <dgm:cxn modelId="{8AAE9EFE-E68C-4D8F-ADF8-20C7D45E17EF}" srcId="{268B1D9A-6ED0-40F6-8AC1-70A9A89050F6}" destId="{8AFE8F70-800B-449E-B31A-618783CB8765}" srcOrd="3" destOrd="0" parTransId="{756696B9-52FA-468C-8DAD-5D44F13BCB3B}" sibTransId="{5984C74F-9008-4FEF-9140-205D33B397DB}"/>
    <dgm:cxn modelId="{F1271923-7E4C-4345-8D53-E197C76C3F71}" type="presParOf" srcId="{710303DB-F908-468C-BB60-189A42D763BA}" destId="{92160FBE-1539-4016-9E20-BBD4C4713CD5}" srcOrd="0" destOrd="0" presId="urn:microsoft.com/office/officeart/2005/8/layout/process1"/>
    <dgm:cxn modelId="{D3A13515-22E2-420E-B543-8F4E09FEB764}" type="presParOf" srcId="{710303DB-F908-468C-BB60-189A42D763BA}" destId="{7856191A-0A1E-420B-A6ED-16FE436B265F}" srcOrd="1" destOrd="0" presId="urn:microsoft.com/office/officeart/2005/8/layout/process1"/>
    <dgm:cxn modelId="{B5B5D269-1A8A-4963-B14B-E9252B0CF83F}" type="presParOf" srcId="{7856191A-0A1E-420B-A6ED-16FE436B265F}" destId="{3D561CCD-4E05-4FC0-8832-7E5BC192D451}" srcOrd="0" destOrd="0" presId="urn:microsoft.com/office/officeart/2005/8/layout/process1"/>
    <dgm:cxn modelId="{A9A5F2DE-8799-4B3D-BC6A-F70DE363A60C}" type="presParOf" srcId="{710303DB-F908-468C-BB60-189A42D763BA}" destId="{9FA965CD-7569-498E-820D-683C93C984C5}" srcOrd="2" destOrd="0" presId="urn:microsoft.com/office/officeart/2005/8/layout/process1"/>
    <dgm:cxn modelId="{D1C47071-FF4F-4C0D-BD9A-0AC87195781B}" type="presParOf" srcId="{710303DB-F908-468C-BB60-189A42D763BA}" destId="{619D4578-4032-4E87-AFA4-F511F15C54DF}" srcOrd="3" destOrd="0" presId="urn:microsoft.com/office/officeart/2005/8/layout/process1"/>
    <dgm:cxn modelId="{178CE81C-9615-48B5-99B3-964CD9EE69CC}" type="presParOf" srcId="{619D4578-4032-4E87-AFA4-F511F15C54DF}" destId="{655408B9-F970-4F6A-80DF-D52FB823745D}" srcOrd="0" destOrd="0" presId="urn:microsoft.com/office/officeart/2005/8/layout/process1"/>
    <dgm:cxn modelId="{66E7FC60-5932-426D-BAB8-A32572C60FDF}" type="presParOf" srcId="{710303DB-F908-468C-BB60-189A42D763BA}" destId="{0920DE75-3CD8-4AEE-8760-B4A156C1527C}" srcOrd="4" destOrd="0" presId="urn:microsoft.com/office/officeart/2005/8/layout/process1"/>
    <dgm:cxn modelId="{41B48051-2E57-484F-955B-99D4ABF60560}" type="presParOf" srcId="{710303DB-F908-468C-BB60-189A42D763BA}" destId="{0EF01ABF-7DC3-4D88-B8AD-F4C5F618A9AD}" srcOrd="5" destOrd="0" presId="urn:microsoft.com/office/officeart/2005/8/layout/process1"/>
    <dgm:cxn modelId="{A6FB63D9-04DE-4557-9AD9-C76212E12D4C}" type="presParOf" srcId="{0EF01ABF-7DC3-4D88-B8AD-F4C5F618A9AD}" destId="{91905BCA-BF85-4A17-9554-5AC7344CC0CA}" srcOrd="0" destOrd="0" presId="urn:microsoft.com/office/officeart/2005/8/layout/process1"/>
    <dgm:cxn modelId="{02A37092-DC2E-4721-BD0E-6E71A6BCC2CA}" type="presParOf" srcId="{710303DB-F908-468C-BB60-189A42D763BA}" destId="{1788D1B1-EB3B-4195-AD6F-9AB1FCDD975D}" srcOrd="6" destOrd="0" presId="urn:microsoft.com/office/officeart/2005/8/layout/process1"/>
    <dgm:cxn modelId="{FFAA4305-EA0F-4B7E-A1F3-ED56E6A8F47F}" type="presParOf" srcId="{710303DB-F908-468C-BB60-189A42D763BA}" destId="{89A414F0-DC88-4163-A788-1B205601E0C7}" srcOrd="7" destOrd="0" presId="urn:microsoft.com/office/officeart/2005/8/layout/process1"/>
    <dgm:cxn modelId="{910A6DC7-0421-4ED4-B79F-B63BDB3995BD}" type="presParOf" srcId="{89A414F0-DC88-4163-A788-1B205601E0C7}" destId="{35F4BC78-3510-4B66-8822-626F188044AB}" srcOrd="0" destOrd="0" presId="urn:microsoft.com/office/officeart/2005/8/layout/process1"/>
    <dgm:cxn modelId="{CEC0D584-07CF-4E88-AE50-6F09AC2464A9}" type="presParOf" srcId="{710303DB-F908-468C-BB60-189A42D763BA}" destId="{4223EF31-5315-4CF6-80FF-997CFC5B218C}" srcOrd="8" destOrd="0" presId="urn:microsoft.com/office/officeart/2005/8/layout/process1"/>
    <dgm:cxn modelId="{613AE6C3-318D-42A9-B771-76D2FB129C60}" type="presParOf" srcId="{710303DB-F908-468C-BB60-189A42D763BA}" destId="{6B290AF9-21FD-41B1-AD65-715ACB364AD2}" srcOrd="9" destOrd="0" presId="urn:microsoft.com/office/officeart/2005/8/layout/process1"/>
    <dgm:cxn modelId="{FCBE9BD0-23AD-4967-B629-A5CD2108FF03}" type="presParOf" srcId="{6B290AF9-21FD-41B1-AD65-715ACB364AD2}" destId="{7009B5CF-75E4-47CF-AFC3-1C146A0F1922}" srcOrd="0" destOrd="0" presId="urn:microsoft.com/office/officeart/2005/8/layout/process1"/>
    <dgm:cxn modelId="{14A1AA9A-7919-4BD0-9952-0953222D32EC}" type="presParOf" srcId="{710303DB-F908-468C-BB60-189A42D763BA}" destId="{58A05B0E-6264-4484-9338-339012A4D4BD}" srcOrd="10" destOrd="0" presId="urn:microsoft.com/office/officeart/2005/8/layout/process1"/>
    <dgm:cxn modelId="{0B7B9A4F-DA49-4D6C-9D0F-CBC993BEF230}" type="presParOf" srcId="{710303DB-F908-468C-BB60-189A42D763BA}" destId="{B457E1DB-6602-4508-A382-7F8047E58862}" srcOrd="11" destOrd="0" presId="urn:microsoft.com/office/officeart/2005/8/layout/process1"/>
    <dgm:cxn modelId="{D70B8218-EBB8-4079-9655-812C51950631}" type="presParOf" srcId="{B457E1DB-6602-4508-A382-7F8047E58862}" destId="{AD5A536F-7B5D-4FB8-BDA5-52658FA5CD4D}" srcOrd="0" destOrd="0" presId="urn:microsoft.com/office/officeart/2005/8/layout/process1"/>
    <dgm:cxn modelId="{EC9E6735-7CE5-4F01-800E-363F1A6C29DC}" type="presParOf" srcId="{710303DB-F908-468C-BB60-189A42D763BA}" destId="{3F543FD8-A3FB-4BE3-9490-F7106B24A195}" srcOrd="12" destOrd="0" presId="urn:microsoft.com/office/officeart/2005/8/layout/process1"/>
    <dgm:cxn modelId="{A754C22C-B918-453E-A288-C5FA5B014237}" type="presParOf" srcId="{710303DB-F908-468C-BB60-189A42D763BA}" destId="{98AF4157-477E-468D-B70C-4B4C869DC50D}" srcOrd="13" destOrd="0" presId="urn:microsoft.com/office/officeart/2005/8/layout/process1"/>
    <dgm:cxn modelId="{33DD79ED-09C4-4042-B497-9A22B192E576}" type="presParOf" srcId="{98AF4157-477E-468D-B70C-4B4C869DC50D}" destId="{F396C0A7-E334-4EC8-8B08-DC95C3339029}" srcOrd="0" destOrd="0" presId="urn:microsoft.com/office/officeart/2005/8/layout/process1"/>
    <dgm:cxn modelId="{06FF24A0-C5E2-4340-B448-BEFC9BD801B2}" type="presParOf" srcId="{710303DB-F908-468C-BB60-189A42D763BA}" destId="{87AB25BA-8C97-4069-8ADF-C6224C941233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466533-7584-4298-8AFD-82ADE89A5FA6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E31B9B-CE88-42E8-A0E5-8A3B899D1385}">
      <dgm:prSet phldrT="[Text]"/>
      <dgm:spPr/>
      <dgm:t>
        <a:bodyPr/>
        <a:lstStyle/>
        <a:p>
          <a:r>
            <a:rPr lang="en-US" b="1" dirty="0"/>
            <a:t>Time series forecasting</a:t>
          </a:r>
        </a:p>
      </dgm:t>
    </dgm:pt>
    <dgm:pt modelId="{D2E2053E-E54C-4502-BDFF-E058B76BF90E}" type="parTrans" cxnId="{5CF70BE9-092D-46AA-A2F6-F8730ED1D51E}">
      <dgm:prSet/>
      <dgm:spPr/>
      <dgm:t>
        <a:bodyPr/>
        <a:lstStyle/>
        <a:p>
          <a:endParaRPr lang="en-US"/>
        </a:p>
      </dgm:t>
    </dgm:pt>
    <dgm:pt modelId="{C5CD6B46-B7A0-48CB-9631-B3DC61F91B89}" type="sibTrans" cxnId="{5CF70BE9-092D-46AA-A2F6-F8730ED1D51E}">
      <dgm:prSet/>
      <dgm:spPr/>
      <dgm:t>
        <a:bodyPr/>
        <a:lstStyle/>
        <a:p>
          <a:endParaRPr lang="en-US"/>
        </a:p>
      </dgm:t>
    </dgm:pt>
    <dgm:pt modelId="{BA365EB8-BF5E-44D3-BC9C-E675F8CCA63D}">
      <dgm:prSet phldrT="[Text]"/>
      <dgm:spPr/>
      <dgm:t>
        <a:bodyPr/>
        <a:lstStyle/>
        <a:p>
          <a:r>
            <a:rPr lang="en-US" dirty="0"/>
            <a:t>Since, we have time series data we can forecast the transactions with the help of past time series data</a:t>
          </a:r>
        </a:p>
      </dgm:t>
    </dgm:pt>
    <dgm:pt modelId="{E5AC2D64-F940-4FF0-95D6-DA4B027ACB18}" type="parTrans" cxnId="{8A3B6753-D051-4791-B239-1093F3B7C689}">
      <dgm:prSet/>
      <dgm:spPr/>
      <dgm:t>
        <a:bodyPr/>
        <a:lstStyle/>
        <a:p>
          <a:endParaRPr lang="en-US"/>
        </a:p>
      </dgm:t>
    </dgm:pt>
    <dgm:pt modelId="{5ABF7067-AEFB-438F-B75E-37C98458EEB1}" type="sibTrans" cxnId="{8A3B6753-D051-4791-B239-1093F3B7C689}">
      <dgm:prSet/>
      <dgm:spPr/>
      <dgm:t>
        <a:bodyPr/>
        <a:lstStyle/>
        <a:p>
          <a:endParaRPr lang="en-US"/>
        </a:p>
      </dgm:t>
    </dgm:pt>
    <dgm:pt modelId="{511E90F7-A55E-4028-BC5A-7D28BC1506DD}">
      <dgm:prSet phldrT="[Text]"/>
      <dgm:spPr/>
      <dgm:t>
        <a:bodyPr/>
        <a:lstStyle/>
        <a:p>
          <a:r>
            <a:rPr lang="en-US" dirty="0"/>
            <a:t>Proactively can manage resources and revenue. And can design the marketing strategies </a:t>
          </a:r>
        </a:p>
      </dgm:t>
    </dgm:pt>
    <dgm:pt modelId="{5D55B25D-2F21-4163-91A4-D7D0027C6CCD}" type="parTrans" cxnId="{49566CCF-9E00-42B9-8BDF-AD49F1D952B0}">
      <dgm:prSet/>
      <dgm:spPr/>
      <dgm:t>
        <a:bodyPr/>
        <a:lstStyle/>
        <a:p>
          <a:endParaRPr lang="en-US"/>
        </a:p>
      </dgm:t>
    </dgm:pt>
    <dgm:pt modelId="{F93B0B9D-E79D-4247-88C8-FDF9B1650EB7}" type="sibTrans" cxnId="{49566CCF-9E00-42B9-8BDF-AD49F1D952B0}">
      <dgm:prSet/>
      <dgm:spPr/>
      <dgm:t>
        <a:bodyPr/>
        <a:lstStyle/>
        <a:p>
          <a:endParaRPr lang="en-US"/>
        </a:p>
      </dgm:t>
    </dgm:pt>
    <dgm:pt modelId="{6BF9640B-5EC5-4D29-90C0-C0C49BD89519}">
      <dgm:prSet phldrT="[Text]"/>
      <dgm:spPr/>
      <dgm:t>
        <a:bodyPr/>
        <a:lstStyle/>
        <a:p>
          <a:r>
            <a:rPr lang="en-US" b="1" dirty="0"/>
            <a:t>Cohort analysis</a:t>
          </a:r>
        </a:p>
      </dgm:t>
    </dgm:pt>
    <dgm:pt modelId="{C4E2D934-50D6-4D2E-8E01-1BAAD81C2ED7}" type="parTrans" cxnId="{7E010CCD-B083-4845-BFB7-6D5049D76FBE}">
      <dgm:prSet/>
      <dgm:spPr/>
      <dgm:t>
        <a:bodyPr/>
        <a:lstStyle/>
        <a:p>
          <a:endParaRPr lang="en-US"/>
        </a:p>
      </dgm:t>
    </dgm:pt>
    <dgm:pt modelId="{5398F7CA-F69B-40C3-A89D-F99B279E8C88}" type="sibTrans" cxnId="{7E010CCD-B083-4845-BFB7-6D5049D76FBE}">
      <dgm:prSet/>
      <dgm:spPr/>
      <dgm:t>
        <a:bodyPr/>
        <a:lstStyle/>
        <a:p>
          <a:endParaRPr lang="en-US"/>
        </a:p>
      </dgm:t>
    </dgm:pt>
    <dgm:pt modelId="{D57F1A0D-F42B-4AD0-B64A-C73CDE3666C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Cohort analysis can be performed to get better insight into merchant engagement and retention</a:t>
          </a:r>
          <a:endParaRPr lang="en-US" dirty="0"/>
        </a:p>
      </dgm:t>
    </dgm:pt>
    <dgm:pt modelId="{B87E87AD-EBBC-41A6-BE88-7CEDD36FCEC3}" type="parTrans" cxnId="{0AAEA8B6-F4CA-4B93-8732-4DA957241BB3}">
      <dgm:prSet/>
      <dgm:spPr/>
      <dgm:t>
        <a:bodyPr/>
        <a:lstStyle/>
        <a:p>
          <a:endParaRPr lang="en-US"/>
        </a:p>
      </dgm:t>
    </dgm:pt>
    <dgm:pt modelId="{8EFEC4DD-80A9-4293-A7DA-68BC66A83B72}" type="sibTrans" cxnId="{0AAEA8B6-F4CA-4B93-8732-4DA957241BB3}">
      <dgm:prSet/>
      <dgm:spPr/>
      <dgm:t>
        <a:bodyPr/>
        <a:lstStyle/>
        <a:p>
          <a:endParaRPr lang="en-US"/>
        </a:p>
      </dgm:t>
    </dgm:pt>
    <dgm:pt modelId="{7919C598-244D-4151-9345-4037B0318EC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If there are any changes in Product offerings during this time period, its impact can be clearly quantified using Cohort Analysis</a:t>
          </a:r>
          <a:endParaRPr lang="en-US" dirty="0"/>
        </a:p>
      </dgm:t>
    </dgm:pt>
    <dgm:pt modelId="{1D6D19B3-7074-477D-97D7-74055C87D126}" type="parTrans" cxnId="{4A0100EC-9AE1-4D5F-A554-B6EE734F90A2}">
      <dgm:prSet/>
      <dgm:spPr/>
      <dgm:t>
        <a:bodyPr/>
        <a:lstStyle/>
        <a:p>
          <a:endParaRPr lang="en-US"/>
        </a:p>
      </dgm:t>
    </dgm:pt>
    <dgm:pt modelId="{B2C9EB52-8D1B-4438-A419-4EC56E725174}" type="sibTrans" cxnId="{4A0100EC-9AE1-4D5F-A554-B6EE734F90A2}">
      <dgm:prSet/>
      <dgm:spPr/>
      <dgm:t>
        <a:bodyPr/>
        <a:lstStyle/>
        <a:p>
          <a:endParaRPr lang="en-US"/>
        </a:p>
      </dgm:t>
    </dgm:pt>
    <dgm:pt modelId="{0423860F-9B64-48F6-A4FC-14528341FCDE}">
      <dgm:prSet phldrT="[Text]"/>
      <dgm:spPr/>
      <dgm:t>
        <a:bodyPr/>
        <a:lstStyle/>
        <a:p>
          <a:r>
            <a:rPr lang="en-US" b="1" dirty="0"/>
            <a:t>Recommendation system</a:t>
          </a:r>
        </a:p>
      </dgm:t>
    </dgm:pt>
    <dgm:pt modelId="{5A64F85F-0EF2-4BC3-A3E2-B1FD8A7CEAC4}" type="parTrans" cxnId="{303636F8-0590-40E3-86BE-EDC07C3B7579}">
      <dgm:prSet/>
      <dgm:spPr/>
      <dgm:t>
        <a:bodyPr/>
        <a:lstStyle/>
        <a:p>
          <a:endParaRPr lang="en-US"/>
        </a:p>
      </dgm:t>
    </dgm:pt>
    <dgm:pt modelId="{1070F729-03FE-4009-B9D6-CD5E47A65CF4}" type="sibTrans" cxnId="{303636F8-0590-40E3-86BE-EDC07C3B7579}">
      <dgm:prSet/>
      <dgm:spPr/>
      <dgm:t>
        <a:bodyPr/>
        <a:lstStyle/>
        <a:p>
          <a:endParaRPr lang="en-US"/>
        </a:p>
      </dgm:t>
    </dgm:pt>
    <dgm:pt modelId="{037A9C7B-CA38-4111-9C3B-4E8F82E7B36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We can design personalized recommendations for every merchant based on their product purchase history and use that for personalized targeting</a:t>
          </a:r>
          <a:endParaRPr lang="en-US" dirty="0"/>
        </a:p>
      </dgm:t>
    </dgm:pt>
    <dgm:pt modelId="{487DBC1A-F2E1-4131-89EC-DA1CDB946D4C}" type="parTrans" cxnId="{BD45D212-04AC-4EAB-93F9-9D1E2A554427}">
      <dgm:prSet/>
      <dgm:spPr/>
      <dgm:t>
        <a:bodyPr/>
        <a:lstStyle/>
        <a:p>
          <a:endParaRPr lang="en-US"/>
        </a:p>
      </dgm:t>
    </dgm:pt>
    <dgm:pt modelId="{9131266F-946C-4CDE-B646-C8DD61FA14A4}" type="sibTrans" cxnId="{BD45D212-04AC-4EAB-93F9-9D1E2A554427}">
      <dgm:prSet/>
      <dgm:spPr/>
      <dgm:t>
        <a:bodyPr/>
        <a:lstStyle/>
        <a:p>
          <a:endParaRPr lang="en-US"/>
        </a:p>
      </dgm:t>
    </dgm:pt>
    <dgm:pt modelId="{B71812AE-174B-49BC-94E2-4ABBC6ED90B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We can design personalized recommendations for every merchant based on their product purchase history and use that for personalized targeting</a:t>
          </a:r>
          <a:endParaRPr lang="en-US" dirty="0"/>
        </a:p>
      </dgm:t>
    </dgm:pt>
    <dgm:pt modelId="{EF17348A-D6AF-4A1E-84DE-DABC304DD240}" type="parTrans" cxnId="{FFE71724-5B36-4AEE-BD83-E275700A12B8}">
      <dgm:prSet/>
      <dgm:spPr/>
      <dgm:t>
        <a:bodyPr/>
        <a:lstStyle/>
        <a:p>
          <a:endParaRPr lang="en-US"/>
        </a:p>
      </dgm:t>
    </dgm:pt>
    <dgm:pt modelId="{11E33434-1A74-40DB-973B-E443360A2917}" type="sibTrans" cxnId="{FFE71724-5B36-4AEE-BD83-E275700A12B8}">
      <dgm:prSet/>
      <dgm:spPr/>
      <dgm:t>
        <a:bodyPr/>
        <a:lstStyle/>
        <a:p>
          <a:endParaRPr lang="en-US"/>
        </a:p>
      </dgm:t>
    </dgm:pt>
    <dgm:pt modelId="{55CEF192-EF8B-4F6D-8BBF-D4E4E9EDF2A1}" type="pres">
      <dgm:prSet presAssocID="{5E466533-7584-4298-8AFD-82ADE89A5FA6}" presName="Name0" presStyleCnt="0">
        <dgm:presLayoutVars>
          <dgm:dir/>
          <dgm:resizeHandles val="exact"/>
        </dgm:presLayoutVars>
      </dgm:prSet>
      <dgm:spPr/>
    </dgm:pt>
    <dgm:pt modelId="{3D017BA5-ED74-4658-B2FF-389CDAED1A96}" type="pres">
      <dgm:prSet presAssocID="{D5E31B9B-CE88-42E8-A0E5-8A3B899D1385}" presName="node" presStyleLbl="node1" presStyleIdx="0" presStyleCnt="3">
        <dgm:presLayoutVars>
          <dgm:bulletEnabled val="1"/>
        </dgm:presLayoutVars>
      </dgm:prSet>
      <dgm:spPr/>
    </dgm:pt>
    <dgm:pt modelId="{E1E91EEA-87B1-4C19-A374-A499EFC5C2B1}" type="pres">
      <dgm:prSet presAssocID="{C5CD6B46-B7A0-48CB-9631-B3DC61F91B89}" presName="sibTrans" presStyleCnt="0"/>
      <dgm:spPr/>
    </dgm:pt>
    <dgm:pt modelId="{EAE84DDD-9CB7-4A64-BD82-E958A75927C7}" type="pres">
      <dgm:prSet presAssocID="{6BF9640B-5EC5-4D29-90C0-C0C49BD89519}" presName="node" presStyleLbl="node1" presStyleIdx="1" presStyleCnt="3">
        <dgm:presLayoutVars>
          <dgm:bulletEnabled val="1"/>
        </dgm:presLayoutVars>
      </dgm:prSet>
      <dgm:spPr/>
    </dgm:pt>
    <dgm:pt modelId="{8BB6C024-CB20-4E0F-99BE-B0C9155DDE56}" type="pres">
      <dgm:prSet presAssocID="{5398F7CA-F69B-40C3-A89D-F99B279E8C88}" presName="sibTrans" presStyleCnt="0"/>
      <dgm:spPr/>
    </dgm:pt>
    <dgm:pt modelId="{2898D2CE-DCFF-4CE0-A299-C556E0ADB342}" type="pres">
      <dgm:prSet presAssocID="{0423860F-9B64-48F6-A4FC-14528341FCDE}" presName="node" presStyleLbl="node1" presStyleIdx="2" presStyleCnt="3" custLinFactX="5720" custLinFactNeighborX="100000" custLinFactNeighborY="-7438">
        <dgm:presLayoutVars>
          <dgm:bulletEnabled val="1"/>
        </dgm:presLayoutVars>
      </dgm:prSet>
      <dgm:spPr/>
    </dgm:pt>
  </dgm:ptLst>
  <dgm:cxnLst>
    <dgm:cxn modelId="{EF54B207-8B81-445E-B018-77B73C2C8310}" type="presOf" srcId="{0423860F-9B64-48F6-A4FC-14528341FCDE}" destId="{2898D2CE-DCFF-4CE0-A299-C556E0ADB342}" srcOrd="0" destOrd="0" presId="urn:microsoft.com/office/officeart/2005/8/layout/hList6"/>
    <dgm:cxn modelId="{2895420F-02AC-4D12-9146-5F8570F21B46}" type="presOf" srcId="{5E466533-7584-4298-8AFD-82ADE89A5FA6}" destId="{55CEF192-EF8B-4F6D-8BBF-D4E4E9EDF2A1}" srcOrd="0" destOrd="0" presId="urn:microsoft.com/office/officeart/2005/8/layout/hList6"/>
    <dgm:cxn modelId="{BD45D212-04AC-4EAB-93F9-9D1E2A554427}" srcId="{0423860F-9B64-48F6-A4FC-14528341FCDE}" destId="{037A9C7B-CA38-4111-9C3B-4E8F82E7B367}" srcOrd="0" destOrd="0" parTransId="{487DBC1A-F2E1-4131-89EC-DA1CDB946D4C}" sibTransId="{9131266F-946C-4CDE-B646-C8DD61FA14A4}"/>
    <dgm:cxn modelId="{FFE71724-5B36-4AEE-BD83-E275700A12B8}" srcId="{0423860F-9B64-48F6-A4FC-14528341FCDE}" destId="{B71812AE-174B-49BC-94E2-4ABBC6ED90BF}" srcOrd="1" destOrd="0" parTransId="{EF17348A-D6AF-4A1E-84DE-DABC304DD240}" sibTransId="{11E33434-1A74-40DB-973B-E443360A2917}"/>
    <dgm:cxn modelId="{A2ED3443-8199-41FB-8786-6BB8D3E5F2B1}" type="presOf" srcId="{D5E31B9B-CE88-42E8-A0E5-8A3B899D1385}" destId="{3D017BA5-ED74-4658-B2FF-389CDAED1A96}" srcOrd="0" destOrd="0" presId="urn:microsoft.com/office/officeart/2005/8/layout/hList6"/>
    <dgm:cxn modelId="{74D68347-BD10-4035-B481-00413942DC51}" type="presOf" srcId="{511E90F7-A55E-4028-BC5A-7D28BC1506DD}" destId="{3D017BA5-ED74-4658-B2FF-389CDAED1A96}" srcOrd="0" destOrd="2" presId="urn:microsoft.com/office/officeart/2005/8/layout/hList6"/>
    <dgm:cxn modelId="{D6D39767-DC96-42DC-A1D6-99BE0DE812C3}" type="presOf" srcId="{B71812AE-174B-49BC-94E2-4ABBC6ED90BF}" destId="{2898D2CE-DCFF-4CE0-A299-C556E0ADB342}" srcOrd="0" destOrd="2" presId="urn:microsoft.com/office/officeart/2005/8/layout/hList6"/>
    <dgm:cxn modelId="{F6B3816B-45E2-4AA9-886F-6C9752E1F59F}" type="presOf" srcId="{037A9C7B-CA38-4111-9C3B-4E8F82E7B367}" destId="{2898D2CE-DCFF-4CE0-A299-C556E0ADB342}" srcOrd="0" destOrd="1" presId="urn:microsoft.com/office/officeart/2005/8/layout/hList6"/>
    <dgm:cxn modelId="{E12AD171-893A-441C-9F68-11A3676D6EB2}" type="presOf" srcId="{7919C598-244D-4151-9345-4037B0318EC8}" destId="{EAE84DDD-9CB7-4A64-BD82-E958A75927C7}" srcOrd="0" destOrd="2" presId="urn:microsoft.com/office/officeart/2005/8/layout/hList6"/>
    <dgm:cxn modelId="{8A3B6753-D051-4791-B239-1093F3B7C689}" srcId="{D5E31B9B-CE88-42E8-A0E5-8A3B899D1385}" destId="{BA365EB8-BF5E-44D3-BC9C-E675F8CCA63D}" srcOrd="0" destOrd="0" parTransId="{E5AC2D64-F940-4FF0-95D6-DA4B027ACB18}" sibTransId="{5ABF7067-AEFB-438F-B75E-37C98458EEB1}"/>
    <dgm:cxn modelId="{D3676691-1C8B-4750-9589-AFCF0100CFDA}" type="presOf" srcId="{6BF9640B-5EC5-4D29-90C0-C0C49BD89519}" destId="{EAE84DDD-9CB7-4A64-BD82-E958A75927C7}" srcOrd="0" destOrd="0" presId="urn:microsoft.com/office/officeart/2005/8/layout/hList6"/>
    <dgm:cxn modelId="{0AAEA8B6-F4CA-4B93-8732-4DA957241BB3}" srcId="{6BF9640B-5EC5-4D29-90C0-C0C49BD89519}" destId="{D57F1A0D-F42B-4AD0-B64A-C73CDE3666C4}" srcOrd="0" destOrd="0" parTransId="{B87E87AD-EBBC-41A6-BE88-7CEDD36FCEC3}" sibTransId="{8EFEC4DD-80A9-4293-A7DA-68BC66A83B72}"/>
    <dgm:cxn modelId="{0C5840C1-2607-43D1-98E9-F2D0D02AF7BE}" type="presOf" srcId="{D57F1A0D-F42B-4AD0-B64A-C73CDE3666C4}" destId="{EAE84DDD-9CB7-4A64-BD82-E958A75927C7}" srcOrd="0" destOrd="1" presId="urn:microsoft.com/office/officeart/2005/8/layout/hList6"/>
    <dgm:cxn modelId="{7E010CCD-B083-4845-BFB7-6D5049D76FBE}" srcId="{5E466533-7584-4298-8AFD-82ADE89A5FA6}" destId="{6BF9640B-5EC5-4D29-90C0-C0C49BD89519}" srcOrd="1" destOrd="0" parTransId="{C4E2D934-50D6-4D2E-8E01-1BAAD81C2ED7}" sibTransId="{5398F7CA-F69B-40C3-A89D-F99B279E8C88}"/>
    <dgm:cxn modelId="{49566CCF-9E00-42B9-8BDF-AD49F1D952B0}" srcId="{D5E31B9B-CE88-42E8-A0E5-8A3B899D1385}" destId="{511E90F7-A55E-4028-BC5A-7D28BC1506DD}" srcOrd="1" destOrd="0" parTransId="{5D55B25D-2F21-4163-91A4-D7D0027C6CCD}" sibTransId="{F93B0B9D-E79D-4247-88C8-FDF9B1650EB7}"/>
    <dgm:cxn modelId="{5CF70BE9-092D-46AA-A2F6-F8730ED1D51E}" srcId="{5E466533-7584-4298-8AFD-82ADE89A5FA6}" destId="{D5E31B9B-CE88-42E8-A0E5-8A3B899D1385}" srcOrd="0" destOrd="0" parTransId="{D2E2053E-E54C-4502-BDFF-E058B76BF90E}" sibTransId="{C5CD6B46-B7A0-48CB-9631-B3DC61F91B89}"/>
    <dgm:cxn modelId="{4A0100EC-9AE1-4D5F-A554-B6EE734F90A2}" srcId="{6BF9640B-5EC5-4D29-90C0-C0C49BD89519}" destId="{7919C598-244D-4151-9345-4037B0318EC8}" srcOrd="1" destOrd="0" parTransId="{1D6D19B3-7074-477D-97D7-74055C87D126}" sibTransId="{B2C9EB52-8D1B-4438-A419-4EC56E725174}"/>
    <dgm:cxn modelId="{B2E56AF5-E71B-4EFC-907E-D4538182E037}" type="presOf" srcId="{BA365EB8-BF5E-44D3-BC9C-E675F8CCA63D}" destId="{3D017BA5-ED74-4658-B2FF-389CDAED1A96}" srcOrd="0" destOrd="1" presId="urn:microsoft.com/office/officeart/2005/8/layout/hList6"/>
    <dgm:cxn modelId="{303636F8-0590-40E3-86BE-EDC07C3B7579}" srcId="{5E466533-7584-4298-8AFD-82ADE89A5FA6}" destId="{0423860F-9B64-48F6-A4FC-14528341FCDE}" srcOrd="2" destOrd="0" parTransId="{5A64F85F-0EF2-4BC3-A3E2-B1FD8A7CEAC4}" sibTransId="{1070F729-03FE-4009-B9D6-CD5E47A65CF4}"/>
    <dgm:cxn modelId="{E6595DB8-B910-4934-A50A-AC16173D3648}" type="presParOf" srcId="{55CEF192-EF8B-4F6D-8BBF-D4E4E9EDF2A1}" destId="{3D017BA5-ED74-4658-B2FF-389CDAED1A96}" srcOrd="0" destOrd="0" presId="urn:microsoft.com/office/officeart/2005/8/layout/hList6"/>
    <dgm:cxn modelId="{3D34795F-9A6A-4507-9A67-DC58BFD847EA}" type="presParOf" srcId="{55CEF192-EF8B-4F6D-8BBF-D4E4E9EDF2A1}" destId="{E1E91EEA-87B1-4C19-A374-A499EFC5C2B1}" srcOrd="1" destOrd="0" presId="urn:microsoft.com/office/officeart/2005/8/layout/hList6"/>
    <dgm:cxn modelId="{A6D87E6B-3544-4836-B492-7EEA054E2752}" type="presParOf" srcId="{55CEF192-EF8B-4F6D-8BBF-D4E4E9EDF2A1}" destId="{EAE84DDD-9CB7-4A64-BD82-E958A75927C7}" srcOrd="2" destOrd="0" presId="urn:microsoft.com/office/officeart/2005/8/layout/hList6"/>
    <dgm:cxn modelId="{9E77EC2D-D14E-48E1-9D84-D277082775F4}" type="presParOf" srcId="{55CEF192-EF8B-4F6D-8BBF-D4E4E9EDF2A1}" destId="{8BB6C024-CB20-4E0F-99BE-B0C9155DDE56}" srcOrd="3" destOrd="0" presId="urn:microsoft.com/office/officeart/2005/8/layout/hList6"/>
    <dgm:cxn modelId="{5E68BF9F-218E-45A5-97E1-D14387B01619}" type="presParOf" srcId="{55CEF192-EF8B-4F6D-8BBF-D4E4E9EDF2A1}" destId="{2898D2CE-DCFF-4CE0-A299-C556E0ADB342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88596-1121-43A7-91E4-C9291CD5B1B6}">
      <dsp:nvSpPr>
        <dsp:cNvPr id="0" name=""/>
        <dsp:cNvSpPr/>
      </dsp:nvSpPr>
      <dsp:spPr>
        <a:xfrm rot="5400000">
          <a:off x="-185169" y="185975"/>
          <a:ext cx="1234466" cy="8641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Loyal merchants</a:t>
          </a:r>
        </a:p>
      </dsp:txBody>
      <dsp:txXfrm rot="-5400000">
        <a:off x="1" y="432868"/>
        <a:ext cx="864126" cy="370340"/>
      </dsp:txXfrm>
    </dsp:sp>
    <dsp:sp modelId="{2067190E-92FA-42CD-AF69-E6B1374A37CA}">
      <dsp:nvSpPr>
        <dsp:cNvPr id="0" name=""/>
        <dsp:cNvSpPr/>
      </dsp:nvSpPr>
      <dsp:spPr>
        <a:xfrm rot="5400000">
          <a:off x="2810429" y="-1945497"/>
          <a:ext cx="802402" cy="46950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100" b="0" i="0" kern="1200" dirty="0"/>
            <a:t>Transacted very recently and did shop frequently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100" b="0" i="0" kern="1200" dirty="0"/>
            <a:t>Contributed large amount to overall revenue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100" b="0" i="0" kern="1200" dirty="0"/>
            <a:t>Longer tenure duration with stripe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100" b="0" i="0" kern="1200" dirty="0"/>
            <a:t>Gap between consecutive transactions is very less</a:t>
          </a:r>
        </a:p>
      </dsp:txBody>
      <dsp:txXfrm rot="-5400000">
        <a:off x="864126" y="39976"/>
        <a:ext cx="4655839" cy="724062"/>
      </dsp:txXfrm>
    </dsp:sp>
    <dsp:sp modelId="{4D409F33-F217-4286-AD4A-B13F9B73C266}">
      <dsp:nvSpPr>
        <dsp:cNvPr id="0" name=""/>
        <dsp:cNvSpPr/>
      </dsp:nvSpPr>
      <dsp:spPr>
        <a:xfrm rot="5400000">
          <a:off x="-185169" y="1220346"/>
          <a:ext cx="1234466" cy="8641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Active merchants</a:t>
          </a:r>
        </a:p>
      </dsp:txBody>
      <dsp:txXfrm rot="-5400000">
        <a:off x="1" y="1467239"/>
        <a:ext cx="864126" cy="370340"/>
      </dsp:txXfrm>
    </dsp:sp>
    <dsp:sp modelId="{BA99BBC1-6E30-427E-B9BE-D0477A7A993A}">
      <dsp:nvSpPr>
        <dsp:cNvPr id="0" name=""/>
        <dsp:cNvSpPr/>
      </dsp:nvSpPr>
      <dsp:spPr>
        <a:xfrm rot="5400000">
          <a:off x="2810429" y="-911126"/>
          <a:ext cx="802402" cy="46950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100" b="0" i="0" kern="1200" dirty="0"/>
            <a:t>Transacted often and frequently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100" b="0" i="0" kern="1200" dirty="0"/>
            <a:t>Contributed less amount to overall revenue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100" b="0" i="0" kern="1200" dirty="0"/>
            <a:t>On an avg 1 month time gap between the consecutive transactions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100" b="0" i="0" kern="1200" dirty="0"/>
            <a:t>On an avg 6 months tenure with stripe</a:t>
          </a:r>
        </a:p>
      </dsp:txBody>
      <dsp:txXfrm rot="-5400000">
        <a:off x="864126" y="1074347"/>
        <a:ext cx="4655839" cy="724062"/>
      </dsp:txXfrm>
    </dsp:sp>
    <dsp:sp modelId="{7A60711E-0A4D-4431-9DDC-390F8636C793}">
      <dsp:nvSpPr>
        <dsp:cNvPr id="0" name=""/>
        <dsp:cNvSpPr/>
      </dsp:nvSpPr>
      <dsp:spPr>
        <a:xfrm rot="5400000">
          <a:off x="-185169" y="2254717"/>
          <a:ext cx="1234466" cy="8641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One-Time merchants</a:t>
          </a:r>
        </a:p>
      </dsp:txBody>
      <dsp:txXfrm rot="-5400000">
        <a:off x="1" y="2501610"/>
        <a:ext cx="864126" cy="370340"/>
      </dsp:txXfrm>
    </dsp:sp>
    <dsp:sp modelId="{60B0AF53-8C83-4821-ADAF-6DB641DAF748}">
      <dsp:nvSpPr>
        <dsp:cNvPr id="0" name=""/>
        <dsp:cNvSpPr/>
      </dsp:nvSpPr>
      <dsp:spPr>
        <a:xfrm rot="5400000">
          <a:off x="2810429" y="123243"/>
          <a:ext cx="802402" cy="46950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100" b="0" i="0" kern="1200" dirty="0"/>
            <a:t>Transacted once and didn't return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100" b="0" i="0" kern="1200" dirty="0"/>
            <a:t>Contributed very less to overall revenue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100" b="0" i="0" kern="1200" dirty="0"/>
            <a:t>Gap between consecutive transactions is very large</a:t>
          </a:r>
        </a:p>
      </dsp:txBody>
      <dsp:txXfrm rot="-5400000">
        <a:off x="864126" y="2108716"/>
        <a:ext cx="4655839" cy="724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554FA0-BC86-440E-AAC5-A5B77671D0E8}">
      <dsp:nvSpPr>
        <dsp:cNvPr id="0" name=""/>
        <dsp:cNvSpPr/>
      </dsp:nvSpPr>
      <dsp:spPr>
        <a:xfrm>
          <a:off x="922595" y="211192"/>
          <a:ext cx="3371525" cy="117088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BA1577-5E83-4D07-A1E2-212E2B3FD0BB}">
      <dsp:nvSpPr>
        <dsp:cNvPr id="0" name=""/>
        <dsp:cNvSpPr/>
      </dsp:nvSpPr>
      <dsp:spPr>
        <a:xfrm>
          <a:off x="2286887" y="3078295"/>
          <a:ext cx="653396" cy="41817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A580CB-6F7F-4BCB-8260-C26B106B320A}">
      <dsp:nvSpPr>
        <dsp:cNvPr id="0" name=""/>
        <dsp:cNvSpPr/>
      </dsp:nvSpPr>
      <dsp:spPr>
        <a:xfrm>
          <a:off x="1045434" y="3350374"/>
          <a:ext cx="3136302" cy="784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Churned merchant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2.4K</a:t>
          </a:r>
        </a:p>
      </dsp:txBody>
      <dsp:txXfrm>
        <a:off x="1045434" y="3350374"/>
        <a:ext cx="3136302" cy="784075"/>
      </dsp:txXfrm>
    </dsp:sp>
    <dsp:sp modelId="{BF98C1AB-7A08-42B9-A0A9-66C826D78215}">
      <dsp:nvSpPr>
        <dsp:cNvPr id="0" name=""/>
        <dsp:cNvSpPr/>
      </dsp:nvSpPr>
      <dsp:spPr>
        <a:xfrm>
          <a:off x="2148367" y="1472508"/>
          <a:ext cx="1176113" cy="11761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</a:rPr>
            <a:t>Should have made at least 3 transactions in given 2 years</a:t>
          </a:r>
          <a:endParaRPr lang="en-US" sz="800" kern="1200" dirty="0"/>
        </a:p>
      </dsp:txBody>
      <dsp:txXfrm>
        <a:off x="2320605" y="1644746"/>
        <a:ext cx="831637" cy="831637"/>
      </dsp:txXfrm>
    </dsp:sp>
    <dsp:sp modelId="{02FB56C0-5A01-4CB2-B4A0-6A6C1F5BEA73}">
      <dsp:nvSpPr>
        <dsp:cNvPr id="0" name=""/>
        <dsp:cNvSpPr/>
      </dsp:nvSpPr>
      <dsp:spPr>
        <a:xfrm>
          <a:off x="1212950" y="478313"/>
          <a:ext cx="1176113" cy="11761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</a:rPr>
            <a:t>Should be in Loyal merchant and Active merchants' segments</a:t>
          </a:r>
          <a:endParaRPr lang="en-US" sz="800" kern="1200" dirty="0"/>
        </a:p>
      </dsp:txBody>
      <dsp:txXfrm>
        <a:off x="1385188" y="650551"/>
        <a:ext cx="831637" cy="831637"/>
      </dsp:txXfrm>
    </dsp:sp>
    <dsp:sp modelId="{282CD5BF-5883-4475-9971-F962BCEF1FC0}">
      <dsp:nvSpPr>
        <dsp:cNvPr id="0" name=""/>
        <dsp:cNvSpPr/>
      </dsp:nvSpPr>
      <dsp:spPr>
        <a:xfrm>
          <a:off x="2508865" y="257877"/>
          <a:ext cx="1176113" cy="11761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</a:rPr>
            <a:t>Should not have made any transaction in last 60 days (Active segment) or 30 days (Loyal segment)</a:t>
          </a:r>
          <a:endParaRPr lang="en-US" sz="800" kern="1200" dirty="0"/>
        </a:p>
      </dsp:txBody>
      <dsp:txXfrm>
        <a:off x="2681103" y="430115"/>
        <a:ext cx="831637" cy="831637"/>
      </dsp:txXfrm>
    </dsp:sp>
    <dsp:sp modelId="{98118304-EB00-4CFD-8351-FBB2729AAE09}">
      <dsp:nvSpPr>
        <dsp:cNvPr id="0" name=""/>
        <dsp:cNvSpPr/>
      </dsp:nvSpPr>
      <dsp:spPr>
        <a:xfrm>
          <a:off x="784075" y="67444"/>
          <a:ext cx="3659019" cy="292721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60FBE-1539-4016-9E20-BBD4C4713CD5}">
      <dsp:nvSpPr>
        <dsp:cNvPr id="0" name=""/>
        <dsp:cNvSpPr/>
      </dsp:nvSpPr>
      <dsp:spPr>
        <a:xfrm>
          <a:off x="3848" y="1460842"/>
          <a:ext cx="1041799" cy="62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cleaning</a:t>
          </a:r>
        </a:p>
      </dsp:txBody>
      <dsp:txXfrm>
        <a:off x="22156" y="1479150"/>
        <a:ext cx="1005183" cy="588463"/>
      </dsp:txXfrm>
    </dsp:sp>
    <dsp:sp modelId="{7856191A-0A1E-420B-A6ED-16FE436B265F}">
      <dsp:nvSpPr>
        <dsp:cNvPr id="0" name=""/>
        <dsp:cNvSpPr/>
      </dsp:nvSpPr>
      <dsp:spPr>
        <a:xfrm>
          <a:off x="1149827" y="1644199"/>
          <a:ext cx="220861" cy="2583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149827" y="1695872"/>
        <a:ext cx="154603" cy="155020"/>
      </dsp:txXfrm>
    </dsp:sp>
    <dsp:sp modelId="{9FA965CD-7569-498E-820D-683C93C984C5}">
      <dsp:nvSpPr>
        <dsp:cNvPr id="0" name=""/>
        <dsp:cNvSpPr/>
      </dsp:nvSpPr>
      <dsp:spPr>
        <a:xfrm>
          <a:off x="1462367" y="1460842"/>
          <a:ext cx="1041799" cy="62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Feature generation</a:t>
          </a:r>
        </a:p>
      </dsp:txBody>
      <dsp:txXfrm>
        <a:off x="1480675" y="1479150"/>
        <a:ext cx="1005183" cy="588463"/>
      </dsp:txXfrm>
    </dsp:sp>
    <dsp:sp modelId="{619D4578-4032-4E87-AFA4-F511F15C54DF}">
      <dsp:nvSpPr>
        <dsp:cNvPr id="0" name=""/>
        <dsp:cNvSpPr/>
      </dsp:nvSpPr>
      <dsp:spPr>
        <a:xfrm>
          <a:off x="2608346" y="1644199"/>
          <a:ext cx="220861" cy="2583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608346" y="1695872"/>
        <a:ext cx="154603" cy="155020"/>
      </dsp:txXfrm>
    </dsp:sp>
    <dsp:sp modelId="{0920DE75-3CD8-4AEE-8760-B4A156C1527C}">
      <dsp:nvSpPr>
        <dsp:cNvPr id="0" name=""/>
        <dsp:cNvSpPr/>
      </dsp:nvSpPr>
      <dsp:spPr>
        <a:xfrm>
          <a:off x="2920885" y="1460842"/>
          <a:ext cx="1041799" cy="62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Exploratory data analysis</a:t>
          </a:r>
        </a:p>
      </dsp:txBody>
      <dsp:txXfrm>
        <a:off x="2939193" y="1479150"/>
        <a:ext cx="1005183" cy="588463"/>
      </dsp:txXfrm>
    </dsp:sp>
    <dsp:sp modelId="{0EF01ABF-7DC3-4D88-B8AD-F4C5F618A9AD}">
      <dsp:nvSpPr>
        <dsp:cNvPr id="0" name=""/>
        <dsp:cNvSpPr/>
      </dsp:nvSpPr>
      <dsp:spPr>
        <a:xfrm>
          <a:off x="4066864" y="1644199"/>
          <a:ext cx="220861" cy="2583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066864" y="1695872"/>
        <a:ext cx="154603" cy="155020"/>
      </dsp:txXfrm>
    </dsp:sp>
    <dsp:sp modelId="{1788D1B1-EB3B-4195-AD6F-9AB1FCDD975D}">
      <dsp:nvSpPr>
        <dsp:cNvPr id="0" name=""/>
        <dsp:cNvSpPr/>
      </dsp:nvSpPr>
      <dsp:spPr>
        <a:xfrm>
          <a:off x="4379404" y="1460842"/>
          <a:ext cx="1041799" cy="62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Missing value treatment</a:t>
          </a:r>
        </a:p>
      </dsp:txBody>
      <dsp:txXfrm>
        <a:off x="4397712" y="1479150"/>
        <a:ext cx="1005183" cy="588463"/>
      </dsp:txXfrm>
    </dsp:sp>
    <dsp:sp modelId="{89A414F0-DC88-4163-A788-1B205601E0C7}">
      <dsp:nvSpPr>
        <dsp:cNvPr id="0" name=""/>
        <dsp:cNvSpPr/>
      </dsp:nvSpPr>
      <dsp:spPr>
        <a:xfrm>
          <a:off x="5525383" y="1644199"/>
          <a:ext cx="220861" cy="2583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525383" y="1695872"/>
        <a:ext cx="154603" cy="155020"/>
      </dsp:txXfrm>
    </dsp:sp>
    <dsp:sp modelId="{4223EF31-5315-4CF6-80FF-997CFC5B218C}">
      <dsp:nvSpPr>
        <dsp:cNvPr id="0" name=""/>
        <dsp:cNvSpPr/>
      </dsp:nvSpPr>
      <dsp:spPr>
        <a:xfrm>
          <a:off x="5837923" y="1460842"/>
          <a:ext cx="1041799" cy="62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Outlier treatment</a:t>
          </a:r>
        </a:p>
      </dsp:txBody>
      <dsp:txXfrm>
        <a:off x="5856231" y="1479150"/>
        <a:ext cx="1005183" cy="588463"/>
      </dsp:txXfrm>
    </dsp:sp>
    <dsp:sp modelId="{6B290AF9-21FD-41B1-AD65-715ACB364AD2}">
      <dsp:nvSpPr>
        <dsp:cNvPr id="0" name=""/>
        <dsp:cNvSpPr/>
      </dsp:nvSpPr>
      <dsp:spPr>
        <a:xfrm>
          <a:off x="6983902" y="1644199"/>
          <a:ext cx="220861" cy="2583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983902" y="1695872"/>
        <a:ext cx="154603" cy="155020"/>
      </dsp:txXfrm>
    </dsp:sp>
    <dsp:sp modelId="{58A05B0E-6264-4484-9338-339012A4D4BD}">
      <dsp:nvSpPr>
        <dsp:cNvPr id="0" name=""/>
        <dsp:cNvSpPr/>
      </dsp:nvSpPr>
      <dsp:spPr>
        <a:xfrm>
          <a:off x="7296442" y="1460842"/>
          <a:ext cx="1041799" cy="62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Segmentation</a:t>
          </a:r>
        </a:p>
      </dsp:txBody>
      <dsp:txXfrm>
        <a:off x="7314750" y="1479150"/>
        <a:ext cx="1005183" cy="588463"/>
      </dsp:txXfrm>
    </dsp:sp>
    <dsp:sp modelId="{B457E1DB-6602-4508-A382-7F8047E58862}">
      <dsp:nvSpPr>
        <dsp:cNvPr id="0" name=""/>
        <dsp:cNvSpPr/>
      </dsp:nvSpPr>
      <dsp:spPr>
        <a:xfrm>
          <a:off x="8442421" y="1644199"/>
          <a:ext cx="220861" cy="2583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8442421" y="1695872"/>
        <a:ext cx="154603" cy="155020"/>
      </dsp:txXfrm>
    </dsp:sp>
    <dsp:sp modelId="{3F543FD8-A3FB-4BE3-9490-F7106B24A195}">
      <dsp:nvSpPr>
        <dsp:cNvPr id="0" name=""/>
        <dsp:cNvSpPr/>
      </dsp:nvSpPr>
      <dsp:spPr>
        <a:xfrm>
          <a:off x="8754960" y="1460842"/>
          <a:ext cx="1041799" cy="62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Churn identification </a:t>
          </a:r>
        </a:p>
      </dsp:txBody>
      <dsp:txXfrm>
        <a:off x="8773268" y="1479150"/>
        <a:ext cx="1005183" cy="588463"/>
      </dsp:txXfrm>
    </dsp:sp>
    <dsp:sp modelId="{98AF4157-477E-468D-B70C-4B4C869DC50D}">
      <dsp:nvSpPr>
        <dsp:cNvPr id="0" name=""/>
        <dsp:cNvSpPr/>
      </dsp:nvSpPr>
      <dsp:spPr>
        <a:xfrm>
          <a:off x="9900939" y="1644199"/>
          <a:ext cx="220861" cy="2583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9900939" y="1695872"/>
        <a:ext cx="154603" cy="155020"/>
      </dsp:txXfrm>
    </dsp:sp>
    <dsp:sp modelId="{87AB25BA-8C97-4069-8ADF-C6224C941233}">
      <dsp:nvSpPr>
        <dsp:cNvPr id="0" name=""/>
        <dsp:cNvSpPr/>
      </dsp:nvSpPr>
      <dsp:spPr>
        <a:xfrm>
          <a:off x="10213479" y="1460842"/>
          <a:ext cx="1041799" cy="62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Churn prediction</a:t>
          </a:r>
        </a:p>
      </dsp:txBody>
      <dsp:txXfrm>
        <a:off x="10231787" y="1479150"/>
        <a:ext cx="1005183" cy="5884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17BA5-ED74-4658-B2FF-389CDAED1A96}">
      <dsp:nvSpPr>
        <dsp:cNvPr id="0" name=""/>
        <dsp:cNvSpPr/>
      </dsp:nvSpPr>
      <dsp:spPr>
        <a:xfrm rot="16200000">
          <a:off x="-914673" y="915641"/>
          <a:ext cx="4346478" cy="251519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4098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Time series forecasting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Since, we have time series data we can forecast the transactions with the help of past time series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Proactively can manage resources and revenue. And can design the marketing strategies </a:t>
          </a:r>
        </a:p>
      </dsp:txBody>
      <dsp:txXfrm rot="5400000">
        <a:off x="968" y="869296"/>
        <a:ext cx="2515195" cy="2607886"/>
      </dsp:txXfrm>
    </dsp:sp>
    <dsp:sp modelId="{EAE84DDD-9CB7-4A64-BD82-E958A75927C7}">
      <dsp:nvSpPr>
        <dsp:cNvPr id="0" name=""/>
        <dsp:cNvSpPr/>
      </dsp:nvSpPr>
      <dsp:spPr>
        <a:xfrm rot="16200000">
          <a:off x="1789161" y="915641"/>
          <a:ext cx="4346478" cy="251519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4098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Cohort analysis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0" kern="1200" dirty="0"/>
            <a:t>Cohort analysis can be performed to get better insight into merchant engagement and retention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0" kern="1200" dirty="0"/>
            <a:t>If there are any changes in Product offerings during this time period, its impact can be clearly quantified using Cohort Analysis</a:t>
          </a:r>
          <a:endParaRPr lang="en-US" sz="1200" kern="1200" dirty="0"/>
        </a:p>
      </dsp:txBody>
      <dsp:txXfrm rot="5400000">
        <a:off x="2704802" y="869296"/>
        <a:ext cx="2515195" cy="2607886"/>
      </dsp:txXfrm>
    </dsp:sp>
    <dsp:sp modelId="{2898D2CE-DCFF-4CE0-A299-C556E0ADB342}">
      <dsp:nvSpPr>
        <dsp:cNvPr id="0" name=""/>
        <dsp:cNvSpPr/>
      </dsp:nvSpPr>
      <dsp:spPr>
        <a:xfrm rot="16200000">
          <a:off x="4493963" y="915641"/>
          <a:ext cx="4346478" cy="251519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4098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Recommendation system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0" kern="1200" dirty="0"/>
            <a:t>We can design personalized recommendations for every merchant based on their product purchase history and use that for personalized targeting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0" kern="1200" dirty="0"/>
            <a:t>We can design personalized recommendations for every merchant based on their product purchase history and use that for personalized targeting</a:t>
          </a:r>
          <a:endParaRPr lang="en-US" sz="1200" kern="1200" dirty="0"/>
        </a:p>
      </dsp:txBody>
      <dsp:txXfrm rot="5400000">
        <a:off x="5409604" y="869296"/>
        <a:ext cx="2515195" cy="2607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9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9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8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5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2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8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7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8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6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8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10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2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12" Type="http://schemas.openxmlformats.org/officeDocument/2006/relationships/image" Target="../media/image26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11" Type="http://schemas.openxmlformats.org/officeDocument/2006/relationships/image" Target="../media/image25.png"/><Relationship Id="rId5" Type="http://schemas.openxmlformats.org/officeDocument/2006/relationships/image" Target="../media/image4.png"/><Relationship Id="rId10" Type="http://schemas.openxmlformats.org/officeDocument/2006/relationships/image" Target="../media/image24.png"/><Relationship Id="rId4" Type="http://schemas.openxmlformats.org/officeDocument/2006/relationships/image" Target="../media/image15.sv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5" name="Picture 25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6" name="Rectangle 27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C1072-6A11-44D5-943E-CE1FA7B53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81000"/>
            <a:ext cx="10003218" cy="1600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Stripe merchant churn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3A3E1-CF7C-49AE-B609-E94D32E5E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514600"/>
            <a:ext cx="4876800" cy="37835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2"/>
                </a:solidFill>
              </a:rPr>
              <a:t>Content</a:t>
            </a:r>
            <a:r>
              <a:rPr lang="en-US" sz="1800" dirty="0">
                <a:solidFill>
                  <a:schemeClr val="tx2"/>
                </a:solidFill>
              </a:rPr>
              <a:t>: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Executive summary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Merchant segmentation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Merchant churn- identification and prediction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Exploratory data analysis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Future scope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E7FDF2BE-2B8D-4BB1-175F-5E822EA324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3" b="128"/>
          <a:stretch/>
        </p:blipFill>
        <p:spPr>
          <a:xfrm>
            <a:off x="5996628" y="2217529"/>
            <a:ext cx="6195372" cy="464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2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E2B89-A2E2-406F-9390-98712E35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30"/>
            <a:ext cx="10515600" cy="684559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Stripe merchants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6A310F-071E-4F4B-9F6E-3F619A55169A}"/>
              </a:ext>
            </a:extLst>
          </p:cNvPr>
          <p:cNvSpPr txBox="1"/>
          <p:nvPr/>
        </p:nvSpPr>
        <p:spPr>
          <a:xfrm>
            <a:off x="5821375" y="831062"/>
            <a:ext cx="63706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Acquiring a new customer can cost five times more than retaining an existing customer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3" name="Graphic 12" descr="Dollar with solid fill">
            <a:extLst>
              <a:ext uri="{FF2B5EF4-FFF2-40B4-BE49-F238E27FC236}">
                <a16:creationId xmlns:a16="http://schemas.microsoft.com/office/drawing/2014/main" id="{B51A1BB6-A940-4489-93C6-5D20F1C30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8338" y="2935448"/>
            <a:ext cx="392453" cy="392453"/>
          </a:xfrm>
          <a:prstGeom prst="rect">
            <a:avLst/>
          </a:prstGeom>
        </p:spPr>
      </p:pic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C31D0673-E0A0-4C45-97A8-9FCF02ED7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75893" y="2914591"/>
            <a:ext cx="323303" cy="323303"/>
          </a:xfrm>
          <a:prstGeom prst="rect">
            <a:avLst/>
          </a:prstGeom>
        </p:spPr>
      </p:pic>
      <p:pic>
        <p:nvPicPr>
          <p:cNvPr id="19" name="Graphic 18" descr="Target Audience with solid fill">
            <a:extLst>
              <a:ext uri="{FF2B5EF4-FFF2-40B4-BE49-F238E27FC236}">
                <a16:creationId xmlns:a16="http://schemas.microsoft.com/office/drawing/2014/main" id="{A3CE2194-0349-4000-8AC7-3676081726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43619" y="2824584"/>
            <a:ext cx="646606" cy="646606"/>
          </a:xfrm>
          <a:prstGeom prst="rect">
            <a:avLst/>
          </a:prstGeom>
        </p:spPr>
      </p:pic>
      <p:pic>
        <p:nvPicPr>
          <p:cNvPr id="23" name="Graphic 22" descr="Open hand with solid fill">
            <a:extLst>
              <a:ext uri="{FF2B5EF4-FFF2-40B4-BE49-F238E27FC236}">
                <a16:creationId xmlns:a16="http://schemas.microsoft.com/office/drawing/2014/main" id="{678762A9-C9FD-400A-A593-A8F47FDAF0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21690" y="2970921"/>
            <a:ext cx="646607" cy="646607"/>
          </a:xfrm>
          <a:prstGeom prst="rect">
            <a:avLst/>
          </a:prstGeom>
        </p:spPr>
      </p:pic>
      <p:pic>
        <p:nvPicPr>
          <p:cNvPr id="35" name="Graphic 34" descr="Dollar with solid fill">
            <a:extLst>
              <a:ext uri="{FF2B5EF4-FFF2-40B4-BE49-F238E27FC236}">
                <a16:creationId xmlns:a16="http://schemas.microsoft.com/office/drawing/2014/main" id="{2DD26C49-CC44-4189-B49D-037A5146F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8241" y="2921938"/>
            <a:ext cx="392453" cy="39245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D42F2CD-A398-484C-BA6A-8EA6B6B75AE6}"/>
              </a:ext>
            </a:extLst>
          </p:cNvPr>
          <p:cNvSpPr txBox="1"/>
          <p:nvPr/>
        </p:nvSpPr>
        <p:spPr>
          <a:xfrm>
            <a:off x="9126504" y="2831576"/>
            <a:ext cx="245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&gt;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EBFE85-9821-424A-923A-0301984CE7A4}"/>
              </a:ext>
            </a:extLst>
          </p:cNvPr>
          <p:cNvSpPr txBox="1"/>
          <p:nvPr/>
        </p:nvSpPr>
        <p:spPr>
          <a:xfrm>
            <a:off x="8115324" y="3759715"/>
            <a:ext cx="4158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Merchant processing with stripe continues to make transactions with stripe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9" name="Graphic 28" descr="Shopping cart with solid fill">
            <a:extLst>
              <a:ext uri="{FF2B5EF4-FFF2-40B4-BE49-F238E27FC236}">
                <a16:creationId xmlns:a16="http://schemas.microsoft.com/office/drawing/2014/main" id="{87FE0E55-374D-47F8-9B36-58029617F9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33829" y="2092259"/>
            <a:ext cx="298710" cy="29871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EC3A0BA-012F-4FF2-9D8F-5D7A570AAB57}"/>
              </a:ext>
            </a:extLst>
          </p:cNvPr>
          <p:cNvSpPr txBox="1"/>
          <p:nvPr/>
        </p:nvSpPr>
        <p:spPr>
          <a:xfrm>
            <a:off x="-46593" y="2092732"/>
            <a:ext cx="178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Stripe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A13AFF3-48E1-4F38-9CB3-04DCF64AB439}"/>
              </a:ext>
            </a:extLst>
          </p:cNvPr>
          <p:cNvSpPr/>
          <p:nvPr/>
        </p:nvSpPr>
        <p:spPr>
          <a:xfrm>
            <a:off x="2319723" y="779010"/>
            <a:ext cx="3289285" cy="3389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phic 49" descr="Customer review with solid fill">
            <a:extLst>
              <a:ext uri="{FF2B5EF4-FFF2-40B4-BE49-F238E27FC236}">
                <a16:creationId xmlns:a16="http://schemas.microsoft.com/office/drawing/2014/main" id="{07F3A0EB-4AAC-4880-8B68-147A86865E4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t="50000"/>
          <a:stretch/>
        </p:blipFill>
        <p:spPr>
          <a:xfrm>
            <a:off x="3359846" y="2328153"/>
            <a:ext cx="1046440" cy="523220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0FBC6F0-B836-4AC6-A4BA-630DD0AC8B46}"/>
              </a:ext>
            </a:extLst>
          </p:cNvPr>
          <p:cNvSpPr/>
          <p:nvPr/>
        </p:nvSpPr>
        <p:spPr>
          <a:xfrm>
            <a:off x="209311" y="2035464"/>
            <a:ext cx="1256146" cy="543830"/>
          </a:xfrm>
          <a:prstGeom prst="roundRect">
            <a:avLst/>
          </a:prstGeom>
          <a:noFill/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8B61DD3-1736-4D61-B0F2-9525FF311271}"/>
              </a:ext>
            </a:extLst>
          </p:cNvPr>
          <p:cNvSpPr txBox="1"/>
          <p:nvPr/>
        </p:nvSpPr>
        <p:spPr>
          <a:xfrm>
            <a:off x="2975228" y="1227824"/>
            <a:ext cx="1787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</a:rPr>
              <a:t>Business types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6E7122-1955-47F0-8039-005FF114D9B1}"/>
              </a:ext>
            </a:extLst>
          </p:cNvPr>
          <p:cNvSpPr txBox="1"/>
          <p:nvPr/>
        </p:nvSpPr>
        <p:spPr>
          <a:xfrm>
            <a:off x="3082662" y="3349584"/>
            <a:ext cx="1787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</a:rPr>
              <a:t>Business location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DF48828-DB4E-48D8-A61F-86C7055E4290}"/>
              </a:ext>
            </a:extLst>
          </p:cNvPr>
          <p:cNvSpPr txBox="1"/>
          <p:nvPr/>
        </p:nvSpPr>
        <p:spPr>
          <a:xfrm>
            <a:off x="2216703" y="2384656"/>
            <a:ext cx="1219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</a:rPr>
              <a:t>Products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EEA6C0-A992-4517-8DAE-045A8D8E4979}"/>
              </a:ext>
            </a:extLst>
          </p:cNvPr>
          <p:cNvSpPr txBox="1"/>
          <p:nvPr/>
        </p:nvSpPr>
        <p:spPr>
          <a:xfrm>
            <a:off x="4262835" y="2127170"/>
            <a:ext cx="1390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</a:rPr>
              <a:t>Frequent transactions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B39FAC6-2990-4890-BD79-FD4240B9A92D}"/>
              </a:ext>
            </a:extLst>
          </p:cNvPr>
          <p:cNvSpPr txBox="1"/>
          <p:nvPr/>
        </p:nvSpPr>
        <p:spPr>
          <a:xfrm>
            <a:off x="2360690" y="1623369"/>
            <a:ext cx="1390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</a:rPr>
              <a:t>Expensive transactions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484718-E419-4449-ACC8-ABBCE28EAC2E}"/>
              </a:ext>
            </a:extLst>
          </p:cNvPr>
          <p:cNvSpPr txBox="1"/>
          <p:nvPr/>
        </p:nvSpPr>
        <p:spPr>
          <a:xfrm>
            <a:off x="3904553" y="1663732"/>
            <a:ext cx="1787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</a:rPr>
              <a:t>Loyalty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3ABE653-79B0-4F07-A834-466F66DA9A59}"/>
              </a:ext>
            </a:extLst>
          </p:cNvPr>
          <p:cNvSpPr txBox="1"/>
          <p:nvPr/>
        </p:nvSpPr>
        <p:spPr>
          <a:xfrm>
            <a:off x="1963269" y="2891021"/>
            <a:ext cx="1787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</a:rPr>
              <a:t>At Risk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DD0942D-C24E-4C02-AAA3-AF2A5AA8AF2C}"/>
              </a:ext>
            </a:extLst>
          </p:cNvPr>
          <p:cNvSpPr txBox="1"/>
          <p:nvPr/>
        </p:nvSpPr>
        <p:spPr>
          <a:xfrm>
            <a:off x="3868969" y="2922682"/>
            <a:ext cx="1787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</a:rPr>
              <a:t>Potential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CAE2D9E-D9C0-4D92-8308-338C962191AF}"/>
              </a:ext>
            </a:extLst>
          </p:cNvPr>
          <p:cNvSpPr/>
          <p:nvPr/>
        </p:nvSpPr>
        <p:spPr>
          <a:xfrm>
            <a:off x="7388590" y="2820588"/>
            <a:ext cx="3673558" cy="704714"/>
          </a:xfrm>
          <a:prstGeom prst="roundRect">
            <a:avLst/>
          </a:prstGeom>
          <a:noFill/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0D66E4B-3CC2-4597-891C-08A44C893EDC}"/>
              </a:ext>
            </a:extLst>
          </p:cNvPr>
          <p:cNvSpPr/>
          <p:nvPr/>
        </p:nvSpPr>
        <p:spPr>
          <a:xfrm>
            <a:off x="5200481" y="4669959"/>
            <a:ext cx="788313" cy="7297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User with solid fill">
            <a:extLst>
              <a:ext uri="{FF2B5EF4-FFF2-40B4-BE49-F238E27FC236}">
                <a16:creationId xmlns:a16="http://schemas.microsoft.com/office/drawing/2014/main" id="{BCEEE45E-B8FF-4B5C-B87B-6B5074BF36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0661" y="4760880"/>
            <a:ext cx="547951" cy="547951"/>
          </a:xfrm>
          <a:prstGeom prst="rect">
            <a:avLst/>
          </a:prstGeom>
        </p:spPr>
      </p:pic>
      <p:sp>
        <p:nvSpPr>
          <p:cNvPr id="73" name="Oval 72">
            <a:extLst>
              <a:ext uri="{FF2B5EF4-FFF2-40B4-BE49-F238E27FC236}">
                <a16:creationId xmlns:a16="http://schemas.microsoft.com/office/drawing/2014/main" id="{DEF2BD8E-882F-4E09-855D-E9A229B3BFE4}"/>
              </a:ext>
            </a:extLst>
          </p:cNvPr>
          <p:cNvSpPr/>
          <p:nvPr/>
        </p:nvSpPr>
        <p:spPr>
          <a:xfrm>
            <a:off x="3704360" y="4693263"/>
            <a:ext cx="788313" cy="7297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Graphic 73" descr="User with solid fill">
            <a:extLst>
              <a:ext uri="{FF2B5EF4-FFF2-40B4-BE49-F238E27FC236}">
                <a16:creationId xmlns:a16="http://schemas.microsoft.com/office/drawing/2014/main" id="{84040229-62F1-4C75-BC47-8BFCDF84EE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4540" y="4760882"/>
            <a:ext cx="547951" cy="547951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17FB421D-9E2E-4D31-9450-20406F50FD29}"/>
              </a:ext>
            </a:extLst>
          </p:cNvPr>
          <p:cNvSpPr/>
          <p:nvPr/>
        </p:nvSpPr>
        <p:spPr>
          <a:xfrm>
            <a:off x="2210884" y="4712065"/>
            <a:ext cx="788313" cy="7297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Graphic 75" descr="User with solid fill">
            <a:extLst>
              <a:ext uri="{FF2B5EF4-FFF2-40B4-BE49-F238E27FC236}">
                <a16:creationId xmlns:a16="http://schemas.microsoft.com/office/drawing/2014/main" id="{0643ED17-8505-441D-8C18-4552F26B74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3758" y="4760879"/>
            <a:ext cx="547951" cy="54795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C8A593C-3EDE-4958-AB50-25E02E194C2D}"/>
              </a:ext>
            </a:extLst>
          </p:cNvPr>
          <p:cNvCxnSpPr/>
          <p:nvPr/>
        </p:nvCxnSpPr>
        <p:spPr>
          <a:xfrm>
            <a:off x="2607733" y="4331862"/>
            <a:ext cx="29869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8DDC661-BEE7-4459-8DFF-AF0D5ADFFAEA}"/>
              </a:ext>
            </a:extLst>
          </p:cNvPr>
          <p:cNvCxnSpPr/>
          <p:nvPr/>
        </p:nvCxnSpPr>
        <p:spPr>
          <a:xfrm>
            <a:off x="2607733" y="4322626"/>
            <a:ext cx="0" cy="2770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69CBEEE-5798-49D4-88B2-CBF65CAE89DD}"/>
              </a:ext>
            </a:extLst>
          </p:cNvPr>
          <p:cNvCxnSpPr/>
          <p:nvPr/>
        </p:nvCxnSpPr>
        <p:spPr>
          <a:xfrm>
            <a:off x="5594636" y="4322626"/>
            <a:ext cx="0" cy="2770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6BBEE6D-FC75-42A9-9C63-31087FBA5275}"/>
              </a:ext>
            </a:extLst>
          </p:cNvPr>
          <p:cNvCxnSpPr/>
          <p:nvPr/>
        </p:nvCxnSpPr>
        <p:spPr>
          <a:xfrm>
            <a:off x="4115450" y="4331862"/>
            <a:ext cx="0" cy="2770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A398823-84CF-412B-BC17-307F38991D3C}"/>
              </a:ext>
            </a:extLst>
          </p:cNvPr>
          <p:cNvSpPr txBox="1"/>
          <p:nvPr/>
        </p:nvSpPr>
        <p:spPr>
          <a:xfrm>
            <a:off x="1855455" y="5399295"/>
            <a:ext cx="1513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</a:rPr>
              <a:t>Loyal merchants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89CAA27-D810-4E4F-80BA-5DC9975EBA81}"/>
              </a:ext>
            </a:extLst>
          </p:cNvPr>
          <p:cNvSpPr txBox="1"/>
          <p:nvPr/>
        </p:nvSpPr>
        <p:spPr>
          <a:xfrm>
            <a:off x="3305312" y="5387856"/>
            <a:ext cx="1684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</a:rPr>
              <a:t>Active merchants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8F09252-6D3C-4236-8593-DBAAD3CC7EB7}"/>
              </a:ext>
            </a:extLst>
          </p:cNvPr>
          <p:cNvSpPr txBox="1"/>
          <p:nvPr/>
        </p:nvSpPr>
        <p:spPr>
          <a:xfrm>
            <a:off x="4852297" y="5387856"/>
            <a:ext cx="1513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</a:rPr>
              <a:t>Non active merchants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29CF0EA-A625-42BB-8C92-24D73D5FAA67}"/>
              </a:ext>
            </a:extLst>
          </p:cNvPr>
          <p:cNvCxnSpPr/>
          <p:nvPr/>
        </p:nvCxnSpPr>
        <p:spPr>
          <a:xfrm>
            <a:off x="1614678" y="2431040"/>
            <a:ext cx="551461" cy="734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078B380-E748-4E55-B348-CA3499A5BC20}"/>
              </a:ext>
            </a:extLst>
          </p:cNvPr>
          <p:cNvSpPr txBox="1"/>
          <p:nvPr/>
        </p:nvSpPr>
        <p:spPr>
          <a:xfrm>
            <a:off x="-86892" y="4750634"/>
            <a:ext cx="19916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Apply different promotional and retention strategies for different segments </a:t>
            </a:r>
          </a:p>
        </p:txBody>
      </p:sp>
      <p:sp>
        <p:nvSpPr>
          <p:cNvPr id="84" name="Arrow: Down 83">
            <a:extLst>
              <a:ext uri="{FF2B5EF4-FFF2-40B4-BE49-F238E27FC236}">
                <a16:creationId xmlns:a16="http://schemas.microsoft.com/office/drawing/2014/main" id="{A3815A0B-DCFE-4933-A07D-5D51E3A2FE13}"/>
              </a:ext>
            </a:extLst>
          </p:cNvPr>
          <p:cNvSpPr/>
          <p:nvPr/>
        </p:nvSpPr>
        <p:spPr>
          <a:xfrm>
            <a:off x="2508717" y="5974050"/>
            <a:ext cx="226351" cy="232941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041E7EAD-4A5F-4546-A22F-104CF5A227EA}"/>
              </a:ext>
            </a:extLst>
          </p:cNvPr>
          <p:cNvSpPr/>
          <p:nvPr/>
        </p:nvSpPr>
        <p:spPr>
          <a:xfrm>
            <a:off x="5495831" y="5982201"/>
            <a:ext cx="226351" cy="232941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Down 85">
            <a:extLst>
              <a:ext uri="{FF2B5EF4-FFF2-40B4-BE49-F238E27FC236}">
                <a16:creationId xmlns:a16="http://schemas.microsoft.com/office/drawing/2014/main" id="{F085B2F6-F755-4569-953C-2E5B13F1EFA7}"/>
              </a:ext>
            </a:extLst>
          </p:cNvPr>
          <p:cNvSpPr/>
          <p:nvPr/>
        </p:nvSpPr>
        <p:spPr>
          <a:xfrm>
            <a:off x="4002274" y="5982201"/>
            <a:ext cx="226351" cy="232941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56FBB7B-50A1-4B01-A43A-489060EB123A}"/>
              </a:ext>
            </a:extLst>
          </p:cNvPr>
          <p:cNvSpPr/>
          <p:nvPr/>
        </p:nvSpPr>
        <p:spPr>
          <a:xfrm>
            <a:off x="1923239" y="6314708"/>
            <a:ext cx="1298947" cy="369332"/>
          </a:xfrm>
          <a:prstGeom prst="roundRect">
            <a:avLst/>
          </a:prstGeom>
          <a:noFill/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F4E394A-2B59-43E6-8B5C-2F7871A89963}"/>
              </a:ext>
            </a:extLst>
          </p:cNvPr>
          <p:cNvSpPr txBox="1"/>
          <p:nvPr/>
        </p:nvSpPr>
        <p:spPr>
          <a:xfrm>
            <a:off x="1678970" y="6334784"/>
            <a:ext cx="1787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</a:rPr>
              <a:t>Reward them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0061252-F3C8-4FB4-B70F-200DA357FE8F}"/>
              </a:ext>
            </a:extLst>
          </p:cNvPr>
          <p:cNvSpPr txBox="1"/>
          <p:nvPr/>
        </p:nvSpPr>
        <p:spPr>
          <a:xfrm>
            <a:off x="3251758" y="6252255"/>
            <a:ext cx="1787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</a:rPr>
              <a:t>Upsell high priced, offer memberships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0162C8E-84DD-445F-90A0-15C152F34563}"/>
              </a:ext>
            </a:extLst>
          </p:cNvPr>
          <p:cNvSpPr/>
          <p:nvPr/>
        </p:nvSpPr>
        <p:spPr>
          <a:xfrm>
            <a:off x="3302291" y="6273229"/>
            <a:ext cx="1686415" cy="498535"/>
          </a:xfrm>
          <a:prstGeom prst="roundRect">
            <a:avLst/>
          </a:prstGeom>
          <a:noFill/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BA95760-89EC-462E-B73D-8C095F22826C}"/>
              </a:ext>
            </a:extLst>
          </p:cNvPr>
          <p:cNvSpPr txBox="1"/>
          <p:nvPr/>
        </p:nvSpPr>
        <p:spPr>
          <a:xfrm>
            <a:off x="5018278" y="6260886"/>
            <a:ext cx="1787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</a:rPr>
              <a:t>Send personalized emails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608B7440-E92A-43DE-B98D-A4E3DD80B349}"/>
              </a:ext>
            </a:extLst>
          </p:cNvPr>
          <p:cNvSpPr/>
          <p:nvPr/>
        </p:nvSpPr>
        <p:spPr>
          <a:xfrm>
            <a:off x="5068813" y="6250106"/>
            <a:ext cx="1686415" cy="498535"/>
          </a:xfrm>
          <a:prstGeom prst="roundRect">
            <a:avLst/>
          </a:prstGeom>
          <a:noFill/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04DB03A-6082-446A-A2E3-6C1058B21942}"/>
              </a:ext>
            </a:extLst>
          </p:cNvPr>
          <p:cNvSpPr/>
          <p:nvPr/>
        </p:nvSpPr>
        <p:spPr>
          <a:xfrm>
            <a:off x="8612545" y="1452873"/>
            <a:ext cx="788313" cy="7297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Graphic 94" descr="Customer review with solid fill">
            <a:extLst>
              <a:ext uri="{FF2B5EF4-FFF2-40B4-BE49-F238E27FC236}">
                <a16:creationId xmlns:a16="http://schemas.microsoft.com/office/drawing/2014/main" id="{617D445D-8C69-40AC-ADAC-FFCABC34BB8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t="50000"/>
          <a:stretch/>
        </p:blipFill>
        <p:spPr>
          <a:xfrm>
            <a:off x="8559459" y="1651270"/>
            <a:ext cx="894484" cy="447242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1CE791F2-951A-4FEC-987E-59DF0CC700A7}"/>
              </a:ext>
            </a:extLst>
          </p:cNvPr>
          <p:cNvSpPr txBox="1"/>
          <p:nvPr/>
        </p:nvSpPr>
        <p:spPr>
          <a:xfrm>
            <a:off x="7780567" y="2165460"/>
            <a:ext cx="258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</a:rPr>
              <a:t>Loyal and Active merchants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7" name="Arrow: Down 96">
            <a:extLst>
              <a:ext uri="{FF2B5EF4-FFF2-40B4-BE49-F238E27FC236}">
                <a16:creationId xmlns:a16="http://schemas.microsoft.com/office/drawing/2014/main" id="{1EF45A1F-B1FE-483B-B0A6-CA38C76CDF5B}"/>
              </a:ext>
            </a:extLst>
          </p:cNvPr>
          <p:cNvSpPr/>
          <p:nvPr/>
        </p:nvSpPr>
        <p:spPr>
          <a:xfrm>
            <a:off x="8959294" y="2426690"/>
            <a:ext cx="226351" cy="232941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49F6F29-364A-4909-B7A3-EC5D9E971CC4}"/>
              </a:ext>
            </a:extLst>
          </p:cNvPr>
          <p:cNvCxnSpPr>
            <a:cxnSpLocks/>
          </p:cNvCxnSpPr>
          <p:nvPr/>
        </p:nvCxnSpPr>
        <p:spPr>
          <a:xfrm>
            <a:off x="10573352" y="3415677"/>
            <a:ext cx="0" cy="41741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83CE9FDA-6031-42EB-995B-2BA3C9F6A818}"/>
              </a:ext>
            </a:extLst>
          </p:cNvPr>
          <p:cNvSpPr/>
          <p:nvPr/>
        </p:nvSpPr>
        <p:spPr>
          <a:xfrm>
            <a:off x="8330622" y="3823859"/>
            <a:ext cx="3727884" cy="38793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Graphic 100" descr="Shopping cart with solid fill">
            <a:extLst>
              <a:ext uri="{FF2B5EF4-FFF2-40B4-BE49-F238E27FC236}">
                <a16:creationId xmlns:a16="http://schemas.microsoft.com/office/drawing/2014/main" id="{3B0B2D95-4E8E-4D09-B302-859A2FF84B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81674" y="4663939"/>
            <a:ext cx="355943" cy="355943"/>
          </a:xfrm>
          <a:prstGeom prst="rect">
            <a:avLst/>
          </a:prstGeom>
        </p:spPr>
      </p:pic>
      <p:pic>
        <p:nvPicPr>
          <p:cNvPr id="105" name="Graphic 104" descr="Close with solid fill">
            <a:extLst>
              <a:ext uri="{FF2B5EF4-FFF2-40B4-BE49-F238E27FC236}">
                <a16:creationId xmlns:a16="http://schemas.microsoft.com/office/drawing/2014/main" id="{633085FD-FCB9-4D5D-9A6A-CAD1A86CE2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73587" y="4626345"/>
            <a:ext cx="286568" cy="286568"/>
          </a:xfrm>
          <a:prstGeom prst="rect">
            <a:avLst/>
          </a:prstGeom>
        </p:spPr>
      </p:pic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1D88A73-E606-4DE4-A074-72F0B5C59325}"/>
              </a:ext>
            </a:extLst>
          </p:cNvPr>
          <p:cNvCxnSpPr>
            <a:cxnSpLocks/>
          </p:cNvCxnSpPr>
          <p:nvPr/>
        </p:nvCxnSpPr>
        <p:spPr>
          <a:xfrm>
            <a:off x="9273311" y="4359575"/>
            <a:ext cx="21214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3E14892-4C09-43E5-969D-94CE0E4EB5FE}"/>
              </a:ext>
            </a:extLst>
          </p:cNvPr>
          <p:cNvCxnSpPr/>
          <p:nvPr/>
        </p:nvCxnSpPr>
        <p:spPr>
          <a:xfrm>
            <a:off x="9273311" y="4350339"/>
            <a:ext cx="0" cy="2770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93E192B-9648-4D52-A500-4C272D8206CF}"/>
              </a:ext>
            </a:extLst>
          </p:cNvPr>
          <p:cNvCxnSpPr/>
          <p:nvPr/>
        </p:nvCxnSpPr>
        <p:spPr>
          <a:xfrm>
            <a:off x="11394717" y="4362712"/>
            <a:ext cx="0" cy="2770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0" name="Graphic 109" descr="User with solid fill">
            <a:extLst>
              <a:ext uri="{FF2B5EF4-FFF2-40B4-BE49-F238E27FC236}">
                <a16:creationId xmlns:a16="http://schemas.microsoft.com/office/drawing/2014/main" id="{8C30C97A-042C-4CDB-9086-2B8443838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3608" y="4627429"/>
            <a:ext cx="374621" cy="392453"/>
          </a:xfrm>
          <a:prstGeom prst="rect">
            <a:avLst/>
          </a:prstGeom>
        </p:spPr>
      </p:pic>
      <p:pic>
        <p:nvPicPr>
          <p:cNvPr id="111" name="Graphic 110" descr="Dollar with solid fill">
            <a:extLst>
              <a:ext uri="{FF2B5EF4-FFF2-40B4-BE49-F238E27FC236}">
                <a16:creationId xmlns:a16="http://schemas.microsoft.com/office/drawing/2014/main" id="{204C63C0-981C-4302-8FE2-67216DCC6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3036" y="4650047"/>
            <a:ext cx="392453" cy="392453"/>
          </a:xfrm>
          <a:prstGeom prst="rect">
            <a:avLst/>
          </a:prstGeom>
        </p:spPr>
      </p:pic>
      <p:pic>
        <p:nvPicPr>
          <p:cNvPr id="112" name="Graphic 111" descr="User with solid fill">
            <a:extLst>
              <a:ext uri="{FF2B5EF4-FFF2-40B4-BE49-F238E27FC236}">
                <a16:creationId xmlns:a16="http://schemas.microsoft.com/office/drawing/2014/main" id="{74021D14-B59A-4493-A2D8-D681E5D3E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69611" y="4663939"/>
            <a:ext cx="374621" cy="392453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7D37D835-BB97-41EC-BDB2-D8E6F786F867}"/>
              </a:ext>
            </a:extLst>
          </p:cNvPr>
          <p:cNvSpPr txBox="1"/>
          <p:nvPr/>
        </p:nvSpPr>
        <p:spPr>
          <a:xfrm>
            <a:off x="7900700" y="4978730"/>
            <a:ext cx="2583806" cy="3077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</a:rPr>
              <a:t>Churned merchants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7979B5B-6101-4618-927A-0B07D7E3A328}"/>
              </a:ext>
            </a:extLst>
          </p:cNvPr>
          <p:cNvSpPr txBox="1"/>
          <p:nvPr/>
        </p:nvSpPr>
        <p:spPr>
          <a:xfrm>
            <a:off x="10465756" y="4978730"/>
            <a:ext cx="1982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</a:rPr>
              <a:t>Non churned merchants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A1BBE79-F39B-4C0E-9BB6-888272F74684}"/>
              </a:ext>
            </a:extLst>
          </p:cNvPr>
          <p:cNvSpPr txBox="1"/>
          <p:nvPr/>
        </p:nvSpPr>
        <p:spPr>
          <a:xfrm>
            <a:off x="7417657" y="5499023"/>
            <a:ext cx="3220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</a:rPr>
              <a:t>Merchants who stopped processing with Stripe after an interval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54E5495-075E-4854-8986-F440F04899DD}"/>
              </a:ext>
            </a:extLst>
          </p:cNvPr>
          <p:cNvSpPr txBox="1"/>
          <p:nvPr/>
        </p:nvSpPr>
        <p:spPr>
          <a:xfrm>
            <a:off x="10495582" y="5837659"/>
            <a:ext cx="18732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</a:rPr>
              <a:t>Continuous processing with Stripe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8971E4D3-01C5-4C31-8A62-615825390A95}"/>
              </a:ext>
            </a:extLst>
          </p:cNvPr>
          <p:cNvSpPr/>
          <p:nvPr/>
        </p:nvSpPr>
        <p:spPr>
          <a:xfrm>
            <a:off x="7555345" y="5499023"/>
            <a:ext cx="2909013" cy="48327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21DEADB5-4A71-491A-913D-F4F48534DBE5}"/>
              </a:ext>
            </a:extLst>
          </p:cNvPr>
          <p:cNvSpPr/>
          <p:nvPr/>
        </p:nvSpPr>
        <p:spPr>
          <a:xfrm>
            <a:off x="10672120" y="5891554"/>
            <a:ext cx="1428149" cy="73866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62491DF-991C-4272-A9D8-33AD0509C68B}"/>
              </a:ext>
            </a:extLst>
          </p:cNvPr>
          <p:cNvCxnSpPr/>
          <p:nvPr/>
        </p:nvCxnSpPr>
        <p:spPr>
          <a:xfrm>
            <a:off x="9169514" y="5240340"/>
            <a:ext cx="0" cy="2770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237C35A-51E5-487B-B3DD-6148FF8D504A}"/>
              </a:ext>
            </a:extLst>
          </p:cNvPr>
          <p:cNvCxnSpPr>
            <a:cxnSpLocks/>
          </p:cNvCxnSpPr>
          <p:nvPr/>
        </p:nvCxnSpPr>
        <p:spPr>
          <a:xfrm>
            <a:off x="11386194" y="5477232"/>
            <a:ext cx="1" cy="3034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849CBB51-96B9-4526-A643-6112139217F5}"/>
              </a:ext>
            </a:extLst>
          </p:cNvPr>
          <p:cNvSpPr txBox="1"/>
          <p:nvPr/>
        </p:nvSpPr>
        <p:spPr>
          <a:xfrm>
            <a:off x="6961801" y="6108819"/>
            <a:ext cx="1438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</a:rPr>
              <a:t>What interval?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3FC06CB-08D6-4726-BAAC-EC161681E0EE}"/>
              </a:ext>
            </a:extLst>
          </p:cNvPr>
          <p:cNvSpPr txBox="1"/>
          <p:nvPr/>
        </p:nvSpPr>
        <p:spPr>
          <a:xfrm>
            <a:off x="9278954" y="6102767"/>
            <a:ext cx="1438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</a:rPr>
              <a:t>Identify them?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248C7E0-9FA0-4815-BAFA-3760FA0166A8}"/>
              </a:ext>
            </a:extLst>
          </p:cNvPr>
          <p:cNvSpPr txBox="1"/>
          <p:nvPr/>
        </p:nvSpPr>
        <p:spPr>
          <a:xfrm>
            <a:off x="8110294" y="6447261"/>
            <a:ext cx="1438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</a:rPr>
              <a:t>Predict them?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31" name="Graphic 130" descr="Badge Question Mark with solid fill">
            <a:extLst>
              <a:ext uri="{FF2B5EF4-FFF2-40B4-BE49-F238E27FC236}">
                <a16:creationId xmlns:a16="http://schemas.microsoft.com/office/drawing/2014/main" id="{3EA313D2-3BD5-434D-B26F-D24D1A40A32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67309" y="6022243"/>
            <a:ext cx="360898" cy="360898"/>
          </a:xfrm>
          <a:prstGeom prst="rect">
            <a:avLst/>
          </a:prstGeom>
        </p:spPr>
      </p:pic>
      <p:pic>
        <p:nvPicPr>
          <p:cNvPr id="132" name="Graphic 131" descr="Badge Question Mark with solid fill">
            <a:extLst>
              <a:ext uri="{FF2B5EF4-FFF2-40B4-BE49-F238E27FC236}">
                <a16:creationId xmlns:a16="http://schemas.microsoft.com/office/drawing/2014/main" id="{01F73CA9-6DEB-4B89-8FD5-0AAF47F9BA4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044920" y="6054310"/>
            <a:ext cx="360898" cy="360898"/>
          </a:xfrm>
          <a:prstGeom prst="rect">
            <a:avLst/>
          </a:prstGeom>
        </p:spPr>
      </p:pic>
      <p:pic>
        <p:nvPicPr>
          <p:cNvPr id="133" name="Graphic 132" descr="Badge Question Mark with solid fill">
            <a:extLst>
              <a:ext uri="{FF2B5EF4-FFF2-40B4-BE49-F238E27FC236}">
                <a16:creationId xmlns:a16="http://schemas.microsoft.com/office/drawing/2014/main" id="{DF3772C3-14CF-4BEC-AC01-9CC37EE26C0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86182" y="6410544"/>
            <a:ext cx="360898" cy="36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6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E2B89-A2E2-406F-9390-98712E35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30"/>
            <a:ext cx="10515600" cy="684559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Executive summary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365A8B5-8937-4A6E-9D7B-7919BEDF2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31" y="1048054"/>
            <a:ext cx="600893" cy="616988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AAC27DA-8C58-47A5-A24D-CA4C99273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280014"/>
              </p:ext>
            </p:extLst>
          </p:nvPr>
        </p:nvGraphicFramePr>
        <p:xfrm>
          <a:off x="1422934" y="884492"/>
          <a:ext cx="2252621" cy="111951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252621">
                  <a:extLst>
                    <a:ext uri="{9D8B030D-6E8A-4147-A177-3AD203B41FA5}">
                      <a16:colId xmlns:a16="http://schemas.microsoft.com/office/drawing/2014/main" val="335863653"/>
                    </a:ext>
                  </a:extLst>
                </a:gridCol>
              </a:tblGrid>
              <a:tr h="37317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Merchant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335711"/>
                  </a:ext>
                </a:extLst>
              </a:tr>
              <a:tr h="37317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Transaction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11622"/>
                  </a:ext>
                </a:extLst>
              </a:tr>
              <a:tr h="37317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Transaction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534336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1E637F-1D15-4D20-A189-FBC5D75AF528}"/>
              </a:ext>
            </a:extLst>
          </p:cNvPr>
          <p:cNvSpPr/>
          <p:nvPr/>
        </p:nvSpPr>
        <p:spPr>
          <a:xfrm>
            <a:off x="1272087" y="814017"/>
            <a:ext cx="2524060" cy="1532699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7F558E-6942-4BF2-835A-4595C614D353}"/>
              </a:ext>
            </a:extLst>
          </p:cNvPr>
          <p:cNvSpPr txBox="1"/>
          <p:nvPr/>
        </p:nvSpPr>
        <p:spPr>
          <a:xfrm>
            <a:off x="1231451" y="2015764"/>
            <a:ext cx="263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Merchants make transactions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FCC7761-76D7-485E-9661-96868F8B009F}"/>
              </a:ext>
            </a:extLst>
          </p:cNvPr>
          <p:cNvSpPr/>
          <p:nvPr/>
        </p:nvSpPr>
        <p:spPr>
          <a:xfrm>
            <a:off x="912948" y="1210009"/>
            <a:ext cx="323273" cy="24938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70C235CA-449D-466A-9087-4D2AE2AF6B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1326594"/>
              </p:ext>
            </p:extLst>
          </p:nvPr>
        </p:nvGraphicFramePr>
        <p:xfrm>
          <a:off x="334823" y="3485335"/>
          <a:ext cx="5559136" cy="3304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1AB949DE-B583-4F45-8D6F-71B5EED2DF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94330"/>
              </p:ext>
            </p:extLst>
          </p:nvPr>
        </p:nvGraphicFramePr>
        <p:xfrm>
          <a:off x="6559744" y="1493666"/>
          <a:ext cx="5227171" cy="4264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489387C5-FDDB-4230-8ABF-6D442A7C8A2F}"/>
              </a:ext>
            </a:extLst>
          </p:cNvPr>
          <p:cNvSpPr txBox="1"/>
          <p:nvPr/>
        </p:nvSpPr>
        <p:spPr>
          <a:xfrm>
            <a:off x="8015705" y="5863445"/>
            <a:ext cx="25307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Model: Logistic Regression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Train-Test split: 60%-40%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Accuracy : 96%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1A98FEA-B3B7-4EFB-AE79-F1D615EC7E1A}"/>
              </a:ext>
            </a:extLst>
          </p:cNvPr>
          <p:cNvSpPr/>
          <p:nvPr/>
        </p:nvSpPr>
        <p:spPr>
          <a:xfrm>
            <a:off x="7770556" y="5810733"/>
            <a:ext cx="3021053" cy="844088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0FE26C-0414-491A-A89C-021B593EB99B}"/>
              </a:ext>
            </a:extLst>
          </p:cNvPr>
          <p:cNvSpPr txBox="1"/>
          <p:nvPr/>
        </p:nvSpPr>
        <p:spPr>
          <a:xfrm>
            <a:off x="6367783" y="5392773"/>
            <a:ext cx="2805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Merchant churn prediction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EBB324-DA22-4A98-B302-DF3C61C26F93}"/>
              </a:ext>
            </a:extLst>
          </p:cNvPr>
          <p:cNvSpPr txBox="1"/>
          <p:nvPr/>
        </p:nvSpPr>
        <p:spPr>
          <a:xfrm>
            <a:off x="405085" y="2690328"/>
            <a:ext cx="5153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To understand their payment activity and identify different kind of merchant business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481687D-368B-47DB-9EAE-110C761E4F5A}"/>
              </a:ext>
            </a:extLst>
          </p:cNvPr>
          <p:cNvCxnSpPr>
            <a:cxnSpLocks/>
          </p:cNvCxnSpPr>
          <p:nvPr/>
        </p:nvCxnSpPr>
        <p:spPr>
          <a:xfrm>
            <a:off x="2549243" y="2447119"/>
            <a:ext cx="0" cy="24320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42856A4-4704-427C-A595-5D8ACD9AB5E3}"/>
              </a:ext>
            </a:extLst>
          </p:cNvPr>
          <p:cNvSpPr txBox="1"/>
          <p:nvPr/>
        </p:nvSpPr>
        <p:spPr>
          <a:xfrm>
            <a:off x="6530240" y="841930"/>
            <a:ext cx="5153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Churn: If merchant stopped processing with stripe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To identify and predict the  churn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63A3F000-F179-4BBA-AAF5-4AEEC730D099}"/>
              </a:ext>
            </a:extLst>
          </p:cNvPr>
          <p:cNvSpPr/>
          <p:nvPr/>
        </p:nvSpPr>
        <p:spPr>
          <a:xfrm>
            <a:off x="6295689" y="1454663"/>
            <a:ext cx="323273" cy="24938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518302-6AFC-4A6B-B5C4-D259494FEB6C}"/>
              </a:ext>
            </a:extLst>
          </p:cNvPr>
          <p:cNvCxnSpPr>
            <a:cxnSpLocks/>
          </p:cNvCxnSpPr>
          <p:nvPr/>
        </p:nvCxnSpPr>
        <p:spPr>
          <a:xfrm>
            <a:off x="2534117" y="3213548"/>
            <a:ext cx="0" cy="24320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F777B30-7541-40D5-919D-233F523C8CF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012"/>
          <a:stretch/>
        </p:blipFill>
        <p:spPr>
          <a:xfrm>
            <a:off x="4169572" y="884492"/>
            <a:ext cx="1565104" cy="14674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8897F5D-A879-45A7-B6B9-7BC5EBC6F92A}"/>
              </a:ext>
            </a:extLst>
          </p:cNvPr>
          <p:cNvSpPr txBox="1"/>
          <p:nvPr/>
        </p:nvSpPr>
        <p:spPr>
          <a:xfrm>
            <a:off x="4214674" y="964155"/>
            <a:ext cx="984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Loyal, 18%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48EC3-2955-4771-BB30-4E7869F9C709}"/>
              </a:ext>
            </a:extLst>
          </p:cNvPr>
          <p:cNvSpPr txBox="1"/>
          <p:nvPr/>
        </p:nvSpPr>
        <p:spPr>
          <a:xfrm>
            <a:off x="4577580" y="2064831"/>
            <a:ext cx="1313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One-time, 14%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BAF5C1-437E-491B-AA4E-07B4603D72EA}"/>
              </a:ext>
            </a:extLst>
          </p:cNvPr>
          <p:cNvSpPr txBox="1"/>
          <p:nvPr/>
        </p:nvSpPr>
        <p:spPr>
          <a:xfrm>
            <a:off x="4440450" y="1500115"/>
            <a:ext cx="1068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Active, 68%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F21EA6A-90E0-4521-8293-408338375D41}"/>
              </a:ext>
            </a:extLst>
          </p:cNvPr>
          <p:cNvSpPr/>
          <p:nvPr/>
        </p:nvSpPr>
        <p:spPr>
          <a:xfrm>
            <a:off x="3882564" y="1493666"/>
            <a:ext cx="262387" cy="17137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6C54395-6A01-43D2-8F90-11252FD4EF3D}"/>
              </a:ext>
            </a:extLst>
          </p:cNvPr>
          <p:cNvSpPr/>
          <p:nvPr/>
        </p:nvSpPr>
        <p:spPr>
          <a:xfrm>
            <a:off x="33987" y="1719661"/>
            <a:ext cx="1041555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effectLst/>
                <a:latin typeface="Helvetica Neue"/>
              </a:rPr>
              <a:t>14,351 merchants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88D564-CC71-4C78-A1C9-E918DF348E00}"/>
              </a:ext>
            </a:extLst>
          </p:cNvPr>
          <p:cNvSpPr txBox="1"/>
          <p:nvPr/>
        </p:nvSpPr>
        <p:spPr>
          <a:xfrm>
            <a:off x="-316766" y="506240"/>
            <a:ext cx="278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Time period: 2033-2034</a:t>
            </a:r>
          </a:p>
        </p:txBody>
      </p:sp>
    </p:spTree>
    <p:extLst>
      <p:ext uri="{BB962C8B-B14F-4D97-AF65-F5344CB8AC3E}">
        <p14:creationId xmlns:p14="http://schemas.microsoft.com/office/powerpoint/2010/main" val="239627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18E122-37E7-4E64-B4E8-C81632AF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30"/>
            <a:ext cx="10515600" cy="684559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Methodology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0362BAB-5666-4B7E-BBE3-B6F3AB7266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0958285"/>
              </p:ext>
            </p:extLst>
          </p:nvPr>
        </p:nvGraphicFramePr>
        <p:xfrm>
          <a:off x="466436" y="157017"/>
          <a:ext cx="11259127" cy="3546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F0649CB-5E9B-4F65-9C07-F04C6DB55BAF}"/>
              </a:ext>
            </a:extLst>
          </p:cNvPr>
          <p:cNvSpPr txBox="1"/>
          <p:nvPr/>
        </p:nvSpPr>
        <p:spPr>
          <a:xfrm>
            <a:off x="1688463" y="2969886"/>
            <a:ext cx="1350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Frequency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921B94-3C50-45F5-99FF-E5D0F5529143}"/>
              </a:ext>
            </a:extLst>
          </p:cNvPr>
          <p:cNvSpPr txBox="1"/>
          <p:nvPr/>
        </p:nvSpPr>
        <p:spPr>
          <a:xfrm>
            <a:off x="1605336" y="2554257"/>
            <a:ext cx="1350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Recency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46D7BC-3993-491F-9F6A-68845CD8FE4B}"/>
              </a:ext>
            </a:extLst>
          </p:cNvPr>
          <p:cNvSpPr txBox="1"/>
          <p:nvPr/>
        </p:nvSpPr>
        <p:spPr>
          <a:xfrm>
            <a:off x="1688463" y="3385515"/>
            <a:ext cx="1350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Monetary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0F9CC-913F-4608-8BC3-B215805F6F13}"/>
              </a:ext>
            </a:extLst>
          </p:cNvPr>
          <p:cNvSpPr txBox="1"/>
          <p:nvPr/>
        </p:nvSpPr>
        <p:spPr>
          <a:xfrm>
            <a:off x="1688463" y="3801144"/>
            <a:ext cx="1350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Avg </a:t>
            </a:r>
            <a:r>
              <a:rPr lang="en-US" sz="1400" dirty="0" err="1">
                <a:solidFill>
                  <a:schemeClr val="bg1"/>
                </a:solidFill>
              </a:rPr>
              <a:t>trnx</a:t>
            </a:r>
            <a:r>
              <a:rPr lang="en-US" sz="1400" dirty="0">
                <a:solidFill>
                  <a:schemeClr val="bg1"/>
                </a:solidFill>
              </a:rPr>
              <a:t> amount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9BE49B-9B45-45A1-807D-CEAAEAEC39AD}"/>
              </a:ext>
            </a:extLst>
          </p:cNvPr>
          <p:cNvSpPr txBox="1"/>
          <p:nvPr/>
        </p:nvSpPr>
        <p:spPr>
          <a:xfrm>
            <a:off x="1688463" y="4421726"/>
            <a:ext cx="1350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Gap b/w </a:t>
            </a:r>
            <a:r>
              <a:rPr lang="en-US" sz="1400" dirty="0" err="1">
                <a:solidFill>
                  <a:schemeClr val="bg1"/>
                </a:solidFill>
              </a:rPr>
              <a:t>trnx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536BC1-440B-4D15-B1F2-415D5774302E}"/>
              </a:ext>
            </a:extLst>
          </p:cNvPr>
          <p:cNvSpPr txBox="1"/>
          <p:nvPr/>
        </p:nvSpPr>
        <p:spPr>
          <a:xfrm>
            <a:off x="1688463" y="5003325"/>
            <a:ext cx="1350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Tenure span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E2ECEE-D86E-456D-9328-95DA043ECA3A}"/>
              </a:ext>
            </a:extLst>
          </p:cNvPr>
          <p:cNvSpPr/>
          <p:nvPr/>
        </p:nvSpPr>
        <p:spPr>
          <a:xfrm>
            <a:off x="1605336" y="2596564"/>
            <a:ext cx="1516555" cy="2986146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55CEC-1B89-47F8-91E6-772F9D80645C}"/>
              </a:ext>
            </a:extLst>
          </p:cNvPr>
          <p:cNvSpPr txBox="1"/>
          <p:nvPr/>
        </p:nvSpPr>
        <p:spPr>
          <a:xfrm>
            <a:off x="7548936" y="2442675"/>
            <a:ext cx="1350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K-means clustering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55E2A8B-2E8A-4C3A-BD10-9AECCB09C499}"/>
              </a:ext>
            </a:extLst>
          </p:cNvPr>
          <p:cNvSpPr/>
          <p:nvPr/>
        </p:nvSpPr>
        <p:spPr>
          <a:xfrm>
            <a:off x="7553556" y="2399033"/>
            <a:ext cx="1516555" cy="684559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1E3EB6-F0A9-4AB2-8981-3B7FCB11B65B}"/>
              </a:ext>
            </a:extLst>
          </p:cNvPr>
          <p:cNvSpPr txBox="1"/>
          <p:nvPr/>
        </p:nvSpPr>
        <p:spPr>
          <a:xfrm>
            <a:off x="10458390" y="2442675"/>
            <a:ext cx="1350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Logistic regression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33B6025-8DCC-40C4-8870-BCC12391C003}"/>
              </a:ext>
            </a:extLst>
          </p:cNvPr>
          <p:cNvSpPr/>
          <p:nvPr/>
        </p:nvSpPr>
        <p:spPr>
          <a:xfrm>
            <a:off x="10458390" y="2399033"/>
            <a:ext cx="1516555" cy="684559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2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18E122-37E7-4E64-B4E8-C81632AF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30"/>
            <a:ext cx="10515600" cy="684559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Exploratory data analysis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5D7E2F-19C7-4724-80E4-769DC42C78D2}"/>
              </a:ext>
            </a:extLst>
          </p:cNvPr>
          <p:cNvSpPr txBox="1"/>
          <p:nvPr/>
        </p:nvSpPr>
        <p:spPr>
          <a:xfrm>
            <a:off x="7836688" y="1074188"/>
            <a:ext cx="306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Top 3 highest ordering merchants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AC38AAA-64A8-49DE-BC7B-065014E45859}"/>
              </a:ext>
            </a:extLst>
          </p:cNvPr>
          <p:cNvSpPr/>
          <p:nvPr/>
        </p:nvSpPr>
        <p:spPr>
          <a:xfrm>
            <a:off x="7553947" y="1381965"/>
            <a:ext cx="1063535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chemeClr val="bg1"/>
                </a:solidFill>
                <a:effectLst/>
                <a:latin typeface="Helvetica Neue"/>
              </a:rPr>
              <a:t>fa634928a7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AC19575-7E5F-4B36-9539-CC1CE882E147}"/>
              </a:ext>
            </a:extLst>
          </p:cNvPr>
          <p:cNvSpPr/>
          <p:nvPr/>
        </p:nvSpPr>
        <p:spPr>
          <a:xfrm>
            <a:off x="8691154" y="1381965"/>
            <a:ext cx="1207256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chemeClr val="bg1"/>
                </a:solidFill>
                <a:effectLst/>
                <a:latin typeface="Helvetica Neue"/>
              </a:rPr>
              <a:t>1ddaea9838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D98655D-0855-456A-8788-9AA74429A9A4}"/>
              </a:ext>
            </a:extLst>
          </p:cNvPr>
          <p:cNvSpPr/>
          <p:nvPr/>
        </p:nvSpPr>
        <p:spPr>
          <a:xfrm>
            <a:off x="9972082" y="1373096"/>
            <a:ext cx="1126836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chemeClr val="bg1"/>
                </a:solidFill>
                <a:effectLst/>
                <a:latin typeface="Helvetica Neue"/>
              </a:rPr>
              <a:t>644f4b8914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6E9611-1837-4726-A027-9FC40DA1774F}"/>
              </a:ext>
            </a:extLst>
          </p:cNvPr>
          <p:cNvSpPr txBox="1"/>
          <p:nvPr/>
        </p:nvSpPr>
        <p:spPr>
          <a:xfrm>
            <a:off x="2177987" y="927413"/>
            <a:ext cx="306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Average number of </a:t>
            </a:r>
            <a:r>
              <a:rPr lang="en-US" sz="1400" dirty="0" err="1">
                <a:solidFill>
                  <a:schemeClr val="bg1"/>
                </a:solidFill>
              </a:rPr>
              <a:t>trnx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7D6EBD8-9F4C-4016-8A2E-050B0D87E578}"/>
              </a:ext>
            </a:extLst>
          </p:cNvPr>
          <p:cNvSpPr/>
          <p:nvPr/>
        </p:nvSpPr>
        <p:spPr>
          <a:xfrm>
            <a:off x="4871153" y="937186"/>
            <a:ext cx="1126836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chemeClr val="bg1"/>
                </a:solidFill>
                <a:effectLst/>
                <a:latin typeface="Helvetica Neue"/>
              </a:rPr>
              <a:t>33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CA0EE9-0C3B-4F1A-A30C-650B84AEDBD1}"/>
              </a:ext>
            </a:extLst>
          </p:cNvPr>
          <p:cNvSpPr txBox="1"/>
          <p:nvPr/>
        </p:nvSpPr>
        <p:spPr>
          <a:xfrm>
            <a:off x="7425150" y="1826950"/>
            <a:ext cx="368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Top 3 most generating revenue merchants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FCF11A-C251-4975-B47D-6E5FA57E5682}"/>
              </a:ext>
            </a:extLst>
          </p:cNvPr>
          <p:cNvSpPr/>
          <p:nvPr/>
        </p:nvSpPr>
        <p:spPr>
          <a:xfrm>
            <a:off x="7517380" y="2125490"/>
            <a:ext cx="1038717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chemeClr val="bg1"/>
                </a:solidFill>
                <a:effectLst/>
                <a:latin typeface="Helvetica Neue"/>
              </a:rPr>
              <a:t>44ee3ec72c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E2F4A5E-380F-4DA6-8B04-54A78300D524}"/>
              </a:ext>
            </a:extLst>
          </p:cNvPr>
          <p:cNvSpPr/>
          <p:nvPr/>
        </p:nvSpPr>
        <p:spPr>
          <a:xfrm>
            <a:off x="8729795" y="2125490"/>
            <a:ext cx="1047295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chemeClr val="bg1"/>
                </a:solidFill>
                <a:effectLst/>
                <a:latin typeface="Helvetica Neue"/>
              </a:rPr>
              <a:t>bdebc6831e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C26C47C-51B0-4039-A4AB-D5675CF78AF8}"/>
              </a:ext>
            </a:extLst>
          </p:cNvPr>
          <p:cNvSpPr/>
          <p:nvPr/>
        </p:nvSpPr>
        <p:spPr>
          <a:xfrm>
            <a:off x="9950788" y="2125490"/>
            <a:ext cx="1126836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chemeClr val="bg1"/>
                </a:solidFill>
                <a:effectLst/>
                <a:latin typeface="Helvetica Neue"/>
              </a:rPr>
              <a:t>654930c922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7AC941-9F07-4EC4-BEFE-FF74A4D2DC4C}"/>
              </a:ext>
            </a:extLst>
          </p:cNvPr>
          <p:cNvSpPr txBox="1"/>
          <p:nvPr/>
        </p:nvSpPr>
        <p:spPr>
          <a:xfrm>
            <a:off x="2112581" y="1481926"/>
            <a:ext cx="306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Total </a:t>
            </a:r>
            <a:r>
              <a:rPr lang="en-US" sz="1400" dirty="0" err="1">
                <a:solidFill>
                  <a:schemeClr val="bg1"/>
                </a:solidFill>
              </a:rPr>
              <a:t>trnx</a:t>
            </a:r>
            <a:r>
              <a:rPr lang="en-US" sz="1400" dirty="0">
                <a:solidFill>
                  <a:schemeClr val="bg1"/>
                </a:solidFill>
              </a:rPr>
              <a:t> amount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1FC689A-2A4E-429E-8127-AE05AE66CA34}"/>
              </a:ext>
            </a:extLst>
          </p:cNvPr>
          <p:cNvSpPr/>
          <p:nvPr/>
        </p:nvSpPr>
        <p:spPr>
          <a:xfrm>
            <a:off x="4871153" y="1533946"/>
            <a:ext cx="1126836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chemeClr val="bg1"/>
                </a:solidFill>
                <a:effectLst/>
                <a:latin typeface="Helvetica Neue"/>
              </a:rPr>
              <a:t>$ 16,332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752186-A7C0-4EB7-82DC-88C212B8407D}"/>
              </a:ext>
            </a:extLst>
          </p:cNvPr>
          <p:cNvSpPr txBox="1"/>
          <p:nvPr/>
        </p:nvSpPr>
        <p:spPr>
          <a:xfrm>
            <a:off x="745230" y="3730307"/>
            <a:ext cx="306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No of </a:t>
            </a:r>
            <a:r>
              <a:rPr lang="en-US" sz="1400" dirty="0" err="1">
                <a:solidFill>
                  <a:schemeClr val="bg1"/>
                </a:solidFill>
              </a:rPr>
              <a:t>trrnx</a:t>
            </a:r>
            <a:r>
              <a:rPr lang="en-US" sz="1400" dirty="0">
                <a:solidFill>
                  <a:schemeClr val="bg1"/>
                </a:solidFill>
              </a:rPr>
              <a:t> vs year-month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35A48A-6A35-4D6E-BCB2-248F194AD572}"/>
              </a:ext>
            </a:extLst>
          </p:cNvPr>
          <p:cNvSpPr txBox="1"/>
          <p:nvPr/>
        </p:nvSpPr>
        <p:spPr>
          <a:xfrm>
            <a:off x="168088" y="5934628"/>
            <a:ext cx="41452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Helvetica Neue"/>
              </a:rPr>
              <a:t>umber of transactions &amp; the amount of transactions has constantly and exponentially increased over the time span of 2 years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F7DA855-A7E4-46EE-898B-7456334DF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657" y="3996837"/>
            <a:ext cx="3749040" cy="1829827"/>
          </a:xfrm>
          <a:prstGeom prst="rect">
            <a:avLst/>
          </a:prstGeom>
        </p:spPr>
      </p:pic>
      <p:pic>
        <p:nvPicPr>
          <p:cNvPr id="37" name="Graphic 36" descr="Customer review with solid fill">
            <a:extLst>
              <a:ext uri="{FF2B5EF4-FFF2-40B4-BE49-F238E27FC236}">
                <a16:creationId xmlns:a16="http://schemas.microsoft.com/office/drawing/2014/main" id="{93592784-8059-4B2E-85F1-FB049CA081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0000"/>
          <a:stretch/>
        </p:blipFill>
        <p:spPr>
          <a:xfrm>
            <a:off x="449667" y="1257515"/>
            <a:ext cx="1046440" cy="523220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52785A9-847C-4536-B86B-33A318CE28E9}"/>
              </a:ext>
            </a:extLst>
          </p:cNvPr>
          <p:cNvSpPr/>
          <p:nvPr/>
        </p:nvSpPr>
        <p:spPr>
          <a:xfrm>
            <a:off x="4871153" y="2088080"/>
            <a:ext cx="1126836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chemeClr val="bg1"/>
                </a:solidFill>
                <a:effectLst/>
                <a:latin typeface="Helvetica Neue"/>
              </a:rPr>
              <a:t>200 days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DB42633-70C4-4054-A5C5-0D78905485E3}"/>
              </a:ext>
            </a:extLst>
          </p:cNvPr>
          <p:cNvSpPr/>
          <p:nvPr/>
        </p:nvSpPr>
        <p:spPr>
          <a:xfrm>
            <a:off x="4885001" y="2642214"/>
            <a:ext cx="1126836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chemeClr val="bg1"/>
                </a:solidFill>
                <a:effectLst/>
                <a:latin typeface="Helvetica Neue"/>
              </a:rPr>
              <a:t>$ 381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C4B381D-3BBB-410D-9438-F60962B13316}"/>
              </a:ext>
            </a:extLst>
          </p:cNvPr>
          <p:cNvSpPr/>
          <p:nvPr/>
        </p:nvSpPr>
        <p:spPr>
          <a:xfrm>
            <a:off x="4885001" y="3219321"/>
            <a:ext cx="1126836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chemeClr val="bg1"/>
                </a:solidFill>
                <a:effectLst/>
                <a:latin typeface="Helvetica Neue"/>
              </a:rPr>
              <a:t>26 days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DFD58D-A11F-48F8-B63C-A979BB64AD65}"/>
              </a:ext>
            </a:extLst>
          </p:cNvPr>
          <p:cNvCxnSpPr/>
          <p:nvPr/>
        </p:nvCxnSpPr>
        <p:spPr>
          <a:xfrm>
            <a:off x="2281381" y="1091074"/>
            <a:ext cx="24938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1C6979F-DF17-45C3-92E4-583A352D5091}"/>
              </a:ext>
            </a:extLst>
          </p:cNvPr>
          <p:cNvCxnSpPr/>
          <p:nvPr/>
        </p:nvCxnSpPr>
        <p:spPr>
          <a:xfrm>
            <a:off x="2281381" y="1653844"/>
            <a:ext cx="24938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BF419C9-E3C7-4094-92DB-97A3A41B5361}"/>
              </a:ext>
            </a:extLst>
          </p:cNvPr>
          <p:cNvCxnSpPr/>
          <p:nvPr/>
        </p:nvCxnSpPr>
        <p:spPr>
          <a:xfrm>
            <a:off x="2281381" y="2241968"/>
            <a:ext cx="24938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4810CAE-445B-4F32-B5C8-28A28D8CCFB6}"/>
              </a:ext>
            </a:extLst>
          </p:cNvPr>
          <p:cNvCxnSpPr/>
          <p:nvPr/>
        </p:nvCxnSpPr>
        <p:spPr>
          <a:xfrm>
            <a:off x="2281381" y="2796102"/>
            <a:ext cx="24938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A8B8B6-F6E4-4B2C-9288-0B13533EBA82}"/>
              </a:ext>
            </a:extLst>
          </p:cNvPr>
          <p:cNvCxnSpPr/>
          <p:nvPr/>
        </p:nvCxnSpPr>
        <p:spPr>
          <a:xfrm>
            <a:off x="2273173" y="3371816"/>
            <a:ext cx="24938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B0ED0BE-28E5-4E92-9942-8D96189DE136}"/>
              </a:ext>
            </a:extLst>
          </p:cNvPr>
          <p:cNvSpPr txBox="1"/>
          <p:nvPr/>
        </p:nvSpPr>
        <p:spPr>
          <a:xfrm>
            <a:off x="2168754" y="2056485"/>
            <a:ext cx="306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Average merchant tenure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9987AF-8108-4ACB-824D-45189381DE5F}"/>
              </a:ext>
            </a:extLst>
          </p:cNvPr>
          <p:cNvSpPr txBox="1"/>
          <p:nvPr/>
        </p:nvSpPr>
        <p:spPr>
          <a:xfrm>
            <a:off x="2175678" y="2635793"/>
            <a:ext cx="306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Average merchant </a:t>
            </a:r>
            <a:r>
              <a:rPr lang="en-US" sz="1400" dirty="0" err="1">
                <a:solidFill>
                  <a:schemeClr val="bg1"/>
                </a:solidFill>
              </a:rPr>
              <a:t>trnx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CFAF0C-0D50-48A2-B55E-506FDE44EFA1}"/>
              </a:ext>
            </a:extLst>
          </p:cNvPr>
          <p:cNvSpPr txBox="1"/>
          <p:nvPr/>
        </p:nvSpPr>
        <p:spPr>
          <a:xfrm>
            <a:off x="2109988" y="3196727"/>
            <a:ext cx="306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Average gap b/w </a:t>
            </a:r>
            <a:r>
              <a:rPr lang="en-US" sz="1400" dirty="0" err="1">
                <a:solidFill>
                  <a:schemeClr val="bg1"/>
                </a:solidFill>
              </a:rPr>
              <a:t>trnx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823D630-FDED-4E95-A48A-861D433DC536}"/>
              </a:ext>
            </a:extLst>
          </p:cNvPr>
          <p:cNvCxnSpPr>
            <a:stCxn id="26" idx="1"/>
          </p:cNvCxnSpPr>
          <p:nvPr/>
        </p:nvCxnSpPr>
        <p:spPr>
          <a:xfrm>
            <a:off x="2177987" y="1081302"/>
            <a:ext cx="0" cy="22913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AE2A359-FCF5-4DBD-B7C0-52E0F8505CC5}"/>
              </a:ext>
            </a:extLst>
          </p:cNvPr>
          <p:cNvSpPr txBox="1"/>
          <p:nvPr/>
        </p:nvSpPr>
        <p:spPr>
          <a:xfrm>
            <a:off x="8376665" y="3706211"/>
            <a:ext cx="306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No of </a:t>
            </a:r>
            <a:r>
              <a:rPr lang="en-US" sz="1400" dirty="0" err="1">
                <a:solidFill>
                  <a:schemeClr val="bg1"/>
                </a:solidFill>
              </a:rPr>
              <a:t>trnx</a:t>
            </a:r>
            <a:r>
              <a:rPr lang="en-US" sz="1400" dirty="0">
                <a:solidFill>
                  <a:schemeClr val="bg1"/>
                </a:solidFill>
              </a:rPr>
              <a:t> vs weekdays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5B0D1E-74B2-4F80-85BC-AAEB66BEDF04}"/>
              </a:ext>
            </a:extLst>
          </p:cNvPr>
          <p:cNvSpPr txBox="1"/>
          <p:nvPr/>
        </p:nvSpPr>
        <p:spPr>
          <a:xfrm>
            <a:off x="7965081" y="5929342"/>
            <a:ext cx="3923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chemeClr val="bg1"/>
                </a:solidFill>
                <a:effectLst/>
                <a:latin typeface="Helvetica Neue"/>
              </a:rPr>
              <a:t>Most number of transactions are placed on Friday followed by Wednesday and Thursday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55" name="Graphic 54" descr="Dollar with solid fill">
            <a:extLst>
              <a:ext uri="{FF2B5EF4-FFF2-40B4-BE49-F238E27FC236}">
                <a16:creationId xmlns:a16="http://schemas.microsoft.com/office/drawing/2014/main" id="{C7BBB390-4E4A-4820-8D99-FDF4BB8FB4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47455" y="2035679"/>
            <a:ext cx="392453" cy="392453"/>
          </a:xfrm>
          <a:prstGeom prst="rect">
            <a:avLst/>
          </a:prstGeom>
        </p:spPr>
      </p:pic>
      <p:pic>
        <p:nvPicPr>
          <p:cNvPr id="56" name="Graphic 55" descr="Shopping cart with solid fill">
            <a:extLst>
              <a:ext uri="{FF2B5EF4-FFF2-40B4-BE49-F238E27FC236}">
                <a16:creationId xmlns:a16="http://schemas.microsoft.com/office/drawing/2014/main" id="{724414E8-13C2-44BF-921F-C72ECC3208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92868" y="1377172"/>
            <a:ext cx="312570" cy="312570"/>
          </a:xfrm>
          <a:prstGeom prst="rect">
            <a:avLst/>
          </a:prstGeom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38760B1-C0A5-406D-A9D3-61646478F1C8}"/>
              </a:ext>
            </a:extLst>
          </p:cNvPr>
          <p:cNvSpPr/>
          <p:nvPr/>
        </p:nvSpPr>
        <p:spPr>
          <a:xfrm>
            <a:off x="265378" y="1803969"/>
            <a:ext cx="1466362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chemeClr val="bg1"/>
                </a:solidFill>
                <a:effectLst/>
                <a:latin typeface="Helvetica Neue"/>
              </a:rPr>
              <a:t>14,351 merchants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C9F5550-9B40-467F-A7F3-45E368145A7A}"/>
              </a:ext>
            </a:extLst>
          </p:cNvPr>
          <p:cNvSpPr/>
          <p:nvPr/>
        </p:nvSpPr>
        <p:spPr>
          <a:xfrm>
            <a:off x="265378" y="2260615"/>
            <a:ext cx="1466362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chemeClr val="bg1"/>
                </a:solidFill>
                <a:effectLst/>
                <a:latin typeface="Helvetica Neue"/>
              </a:rPr>
              <a:t>475 K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Helvetica Neue"/>
              </a:rPr>
              <a:t>trnx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690C57D-ABB8-4EB0-BA13-02328289F951}"/>
              </a:ext>
            </a:extLst>
          </p:cNvPr>
          <p:cNvSpPr/>
          <p:nvPr/>
        </p:nvSpPr>
        <p:spPr>
          <a:xfrm>
            <a:off x="291197" y="2713091"/>
            <a:ext cx="1466362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chemeClr val="bg1"/>
                </a:solidFill>
                <a:effectLst/>
                <a:latin typeface="Helvetica Neue"/>
              </a:rPr>
              <a:t>$ 234 M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B575B24-7B4C-4A14-99CF-841021C51CF6}"/>
              </a:ext>
            </a:extLst>
          </p:cNvPr>
          <p:cNvSpPr txBox="1"/>
          <p:nvPr/>
        </p:nvSpPr>
        <p:spPr>
          <a:xfrm>
            <a:off x="-260145" y="707558"/>
            <a:ext cx="278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Time period: 2033-2034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DAAFAD9-AE98-4409-947D-CB7119CF4D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822" y="4007008"/>
            <a:ext cx="3751825" cy="18196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44A9DF1-8FED-4FB1-B986-9C3A4BFFCE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18632" y="3996837"/>
            <a:ext cx="3749040" cy="1829827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73F8A34-F192-4F13-A8B3-A34163082019}"/>
              </a:ext>
            </a:extLst>
          </p:cNvPr>
          <p:cNvSpPr txBox="1"/>
          <p:nvPr/>
        </p:nvSpPr>
        <p:spPr>
          <a:xfrm>
            <a:off x="4407260" y="3717245"/>
            <a:ext cx="3371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No of new merchants vs year-month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095350-A407-4AC6-9E9D-7895BFDC1C10}"/>
              </a:ext>
            </a:extLst>
          </p:cNvPr>
          <p:cNvSpPr txBox="1"/>
          <p:nvPr/>
        </p:nvSpPr>
        <p:spPr>
          <a:xfrm>
            <a:off x="4088938" y="5952169"/>
            <a:ext cx="3878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 Neue"/>
              </a:rPr>
              <a:t>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Helvetica Neue"/>
              </a:rPr>
              <a:t>umber of new customers processing with Stripe has constantly increased over 2 years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058C56-D1BC-46CE-9967-3EC572BF8005}"/>
              </a:ext>
            </a:extLst>
          </p:cNvPr>
          <p:cNvSpPr txBox="1"/>
          <p:nvPr/>
        </p:nvSpPr>
        <p:spPr>
          <a:xfrm>
            <a:off x="7553947" y="2763128"/>
            <a:ext cx="2765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chemeClr val="bg1"/>
                </a:solidFill>
                <a:effectLst/>
                <a:latin typeface="Helvetica Neue"/>
              </a:rPr>
              <a:t>Most number of transactions are placed between 5pm and 7pm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2" name="Graphic 21" descr="Stopwatch with solid fill">
            <a:extLst>
              <a:ext uri="{FF2B5EF4-FFF2-40B4-BE49-F238E27FC236}">
                <a16:creationId xmlns:a16="http://schemas.microsoft.com/office/drawing/2014/main" id="{14AC62F2-D1AE-430C-BC8A-F1E6880FAD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19277" y="2741998"/>
            <a:ext cx="639339" cy="63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6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18E122-37E7-4E64-B4E8-C81632AF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30"/>
            <a:ext cx="10515600" cy="684559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Merchant segmentation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ACE4A5-74AF-487D-B25C-A378ED970C2D}"/>
              </a:ext>
            </a:extLst>
          </p:cNvPr>
          <p:cNvSpPr txBox="1"/>
          <p:nvPr/>
        </p:nvSpPr>
        <p:spPr>
          <a:xfrm>
            <a:off x="2013528" y="3415968"/>
            <a:ext cx="1971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Feature generation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10F0C4E-4E93-4B4D-8FC2-DA9235D09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99" y="1003217"/>
            <a:ext cx="853514" cy="876376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D632E2B-7AD7-4045-B6EF-D452C94A1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250076"/>
              </p:ext>
            </p:extLst>
          </p:nvPr>
        </p:nvGraphicFramePr>
        <p:xfrm>
          <a:off x="2286001" y="885145"/>
          <a:ext cx="1736436" cy="1112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736436">
                  <a:extLst>
                    <a:ext uri="{9D8B030D-6E8A-4147-A177-3AD203B41FA5}">
                      <a16:colId xmlns:a16="http://schemas.microsoft.com/office/drawing/2014/main" val="335863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Merchant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33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Transaction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1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Transaction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534336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7FDA90-1B8E-498D-8F23-8274BF7DF17F}"/>
              </a:ext>
            </a:extLst>
          </p:cNvPr>
          <p:cNvSpPr/>
          <p:nvPr/>
        </p:nvSpPr>
        <p:spPr>
          <a:xfrm>
            <a:off x="2092039" y="781005"/>
            <a:ext cx="2041234" cy="1532699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F7E22-8341-41DF-A781-38C44C83B324}"/>
              </a:ext>
            </a:extLst>
          </p:cNvPr>
          <p:cNvSpPr txBox="1"/>
          <p:nvPr/>
        </p:nvSpPr>
        <p:spPr>
          <a:xfrm>
            <a:off x="2877129" y="1971962"/>
            <a:ext cx="110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7825767-CEF0-45F5-9998-AC2F52BBC192}"/>
              </a:ext>
            </a:extLst>
          </p:cNvPr>
          <p:cNvSpPr/>
          <p:nvPr/>
        </p:nvSpPr>
        <p:spPr>
          <a:xfrm>
            <a:off x="1648692" y="1436255"/>
            <a:ext cx="323273" cy="24938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8E2F6E-E293-4219-B09E-7104733AE834}"/>
              </a:ext>
            </a:extLst>
          </p:cNvPr>
          <p:cNvSpPr/>
          <p:nvPr/>
        </p:nvSpPr>
        <p:spPr>
          <a:xfrm>
            <a:off x="512620" y="2895601"/>
            <a:ext cx="969393" cy="244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Recency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D78947-E202-47C2-9AFE-BFC703CF2788}"/>
              </a:ext>
            </a:extLst>
          </p:cNvPr>
          <p:cNvSpPr/>
          <p:nvPr/>
        </p:nvSpPr>
        <p:spPr>
          <a:xfrm>
            <a:off x="1524003" y="2890988"/>
            <a:ext cx="1062179" cy="244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Frequency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90DF5E1-6997-44B1-9F7B-07FE86DFC77D}"/>
              </a:ext>
            </a:extLst>
          </p:cNvPr>
          <p:cNvSpPr/>
          <p:nvPr/>
        </p:nvSpPr>
        <p:spPr>
          <a:xfrm>
            <a:off x="2628172" y="2900230"/>
            <a:ext cx="1062179" cy="234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Monetary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44EC17F-0890-46F5-998D-1A00DB020609}"/>
              </a:ext>
            </a:extLst>
          </p:cNvPr>
          <p:cNvSpPr/>
          <p:nvPr/>
        </p:nvSpPr>
        <p:spPr>
          <a:xfrm>
            <a:off x="406407" y="2734487"/>
            <a:ext cx="5022268" cy="960058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D16F40-4910-4D01-9C05-B522143C21D7}"/>
              </a:ext>
            </a:extLst>
          </p:cNvPr>
          <p:cNvSpPr/>
          <p:nvPr/>
        </p:nvSpPr>
        <p:spPr>
          <a:xfrm>
            <a:off x="3732340" y="2912104"/>
            <a:ext cx="1597041" cy="222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Avg </a:t>
            </a:r>
            <a:r>
              <a:rPr lang="en-US" sz="1400" dirty="0" err="1"/>
              <a:t>trnx</a:t>
            </a:r>
            <a:r>
              <a:rPr lang="en-US" sz="1400" dirty="0"/>
              <a:t> amount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3D73300-4CF3-4A6C-84C8-537654794E8D}"/>
              </a:ext>
            </a:extLst>
          </p:cNvPr>
          <p:cNvSpPr/>
          <p:nvPr/>
        </p:nvSpPr>
        <p:spPr>
          <a:xfrm>
            <a:off x="2503051" y="3224015"/>
            <a:ext cx="2797471" cy="204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Gap b/w consecutive </a:t>
            </a:r>
            <a:r>
              <a:rPr lang="en-US" sz="1400" dirty="0" err="1"/>
              <a:t>trnx</a:t>
            </a:r>
            <a:r>
              <a:rPr lang="en-US" sz="1400" dirty="0"/>
              <a:t>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3D6BCB2-9B1C-40C3-A12D-88593C70BE30}"/>
              </a:ext>
            </a:extLst>
          </p:cNvPr>
          <p:cNvSpPr/>
          <p:nvPr/>
        </p:nvSpPr>
        <p:spPr>
          <a:xfrm>
            <a:off x="531094" y="3224015"/>
            <a:ext cx="1851888" cy="212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Tenure period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BEC3BF0-22D3-4C3A-AE9A-DDA33E536696}"/>
              </a:ext>
            </a:extLst>
          </p:cNvPr>
          <p:cNvSpPr/>
          <p:nvPr/>
        </p:nvSpPr>
        <p:spPr>
          <a:xfrm rot="5400000">
            <a:off x="2840183" y="2401965"/>
            <a:ext cx="323273" cy="24938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8F34DF4-2479-41A7-8FEC-D4B89697E169}"/>
              </a:ext>
            </a:extLst>
          </p:cNvPr>
          <p:cNvSpPr/>
          <p:nvPr/>
        </p:nvSpPr>
        <p:spPr>
          <a:xfrm>
            <a:off x="406407" y="4103618"/>
            <a:ext cx="5022268" cy="376100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550068-BBA5-4D53-98A3-18A41D6CD46F}"/>
              </a:ext>
            </a:extLst>
          </p:cNvPr>
          <p:cNvSpPr txBox="1"/>
          <p:nvPr/>
        </p:nvSpPr>
        <p:spPr>
          <a:xfrm>
            <a:off x="919600" y="4152922"/>
            <a:ext cx="4159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Missing value treatment and Outlier treatment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2F18C62-E1C7-484D-9C5E-06848413AD8E}"/>
              </a:ext>
            </a:extLst>
          </p:cNvPr>
          <p:cNvSpPr/>
          <p:nvPr/>
        </p:nvSpPr>
        <p:spPr>
          <a:xfrm rot="5400000">
            <a:off x="2837872" y="3774000"/>
            <a:ext cx="323273" cy="24938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C184A13-1BA4-45F1-A2B5-115A674BCEC1}"/>
              </a:ext>
            </a:extLst>
          </p:cNvPr>
          <p:cNvSpPr/>
          <p:nvPr/>
        </p:nvSpPr>
        <p:spPr>
          <a:xfrm>
            <a:off x="488373" y="4916191"/>
            <a:ext cx="5022268" cy="376100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41F2B73-B2E6-4332-A30C-54E646D21FFC}"/>
              </a:ext>
            </a:extLst>
          </p:cNvPr>
          <p:cNvSpPr/>
          <p:nvPr/>
        </p:nvSpPr>
        <p:spPr>
          <a:xfrm rot="5400000">
            <a:off x="2837871" y="4573264"/>
            <a:ext cx="323273" cy="24938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E021D1-983E-4BE0-A3D7-DACE27B2D4D4}"/>
              </a:ext>
            </a:extLst>
          </p:cNvPr>
          <p:cNvSpPr txBox="1"/>
          <p:nvPr/>
        </p:nvSpPr>
        <p:spPr>
          <a:xfrm>
            <a:off x="488373" y="4977134"/>
            <a:ext cx="494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Principal component analysis for dimensionality reduction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CEAC99B-CEE4-4CD9-838E-661B5125D43C}"/>
              </a:ext>
            </a:extLst>
          </p:cNvPr>
          <p:cNvSpPr/>
          <p:nvPr/>
        </p:nvSpPr>
        <p:spPr>
          <a:xfrm rot="5400000">
            <a:off x="2864429" y="5434773"/>
            <a:ext cx="323273" cy="24938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04DB582-8656-4898-8A83-5A17CA88F45A}"/>
              </a:ext>
            </a:extLst>
          </p:cNvPr>
          <p:cNvSpPr/>
          <p:nvPr/>
        </p:nvSpPr>
        <p:spPr>
          <a:xfrm>
            <a:off x="92364" y="5728764"/>
            <a:ext cx="5474853" cy="785173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E24531E-5DF5-4B53-9DFE-67088745968D}"/>
              </a:ext>
            </a:extLst>
          </p:cNvPr>
          <p:cNvSpPr/>
          <p:nvPr/>
        </p:nvSpPr>
        <p:spPr>
          <a:xfrm>
            <a:off x="203634" y="5804114"/>
            <a:ext cx="1020193" cy="245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Feature 1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0025CAB-DABD-4D1C-9F4B-F9A498B6170D}"/>
              </a:ext>
            </a:extLst>
          </p:cNvPr>
          <p:cNvSpPr/>
          <p:nvPr/>
        </p:nvSpPr>
        <p:spPr>
          <a:xfrm>
            <a:off x="1270435" y="5804114"/>
            <a:ext cx="1020193" cy="245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Feature 2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EBD79F1-FBD2-4C03-A881-7689571F8B9B}"/>
              </a:ext>
            </a:extLst>
          </p:cNvPr>
          <p:cNvSpPr/>
          <p:nvPr/>
        </p:nvSpPr>
        <p:spPr>
          <a:xfrm>
            <a:off x="2337236" y="5804114"/>
            <a:ext cx="1020193" cy="245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Feature 3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21D327D-4958-4256-805C-E3E453F4604E}"/>
              </a:ext>
            </a:extLst>
          </p:cNvPr>
          <p:cNvSpPr/>
          <p:nvPr/>
        </p:nvSpPr>
        <p:spPr>
          <a:xfrm>
            <a:off x="3404037" y="5810039"/>
            <a:ext cx="1020193" cy="245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Feature 4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F99C7D1-9EAD-4A10-A0F7-175993498AA4}"/>
              </a:ext>
            </a:extLst>
          </p:cNvPr>
          <p:cNvSpPr/>
          <p:nvPr/>
        </p:nvSpPr>
        <p:spPr>
          <a:xfrm>
            <a:off x="4462740" y="5804114"/>
            <a:ext cx="1020193" cy="245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Feature 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D059C8-E3B9-4B35-B46E-785CBF29D21F}"/>
              </a:ext>
            </a:extLst>
          </p:cNvPr>
          <p:cNvSpPr txBox="1"/>
          <p:nvPr/>
        </p:nvSpPr>
        <p:spPr>
          <a:xfrm>
            <a:off x="660825" y="6108637"/>
            <a:ext cx="4996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Applied K mean clustering on above 5 features</a:t>
            </a:r>
          </a:p>
        </p:txBody>
      </p:sp>
      <p:pic>
        <p:nvPicPr>
          <p:cNvPr id="42" name="Graphic 41" descr="User with solid fill">
            <a:extLst>
              <a:ext uri="{FF2B5EF4-FFF2-40B4-BE49-F238E27FC236}">
                <a16:creationId xmlns:a16="http://schemas.microsoft.com/office/drawing/2014/main" id="{509C5E54-D9F8-421B-A92E-DED5022BA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3100" y="4831366"/>
            <a:ext cx="465765" cy="465765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6333538-049B-460F-A9C4-349D8FA5C2EA}"/>
              </a:ext>
            </a:extLst>
          </p:cNvPr>
          <p:cNvSpPr/>
          <p:nvPr/>
        </p:nvSpPr>
        <p:spPr>
          <a:xfrm>
            <a:off x="6471612" y="3143266"/>
            <a:ext cx="1714897" cy="213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Loyal merchants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19B148C-4BD7-4994-A691-7171E1544890}"/>
              </a:ext>
            </a:extLst>
          </p:cNvPr>
          <p:cNvSpPr/>
          <p:nvPr/>
        </p:nvSpPr>
        <p:spPr>
          <a:xfrm>
            <a:off x="5842423" y="3417341"/>
            <a:ext cx="3041842" cy="14116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Helvetica Neue"/>
              </a:rPr>
              <a:t>Shopped very often &amp; frequently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Helvetica Neue"/>
              </a:rPr>
              <a:t>Did shop recently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Helvetica Neue"/>
              </a:rPr>
              <a:t>Contributed huge to overall revenue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Helvetica Neue"/>
              </a:rPr>
              <a:t>Longer tenure with stripe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Helvetica Neue"/>
              </a:rPr>
              <a:t>Gap between consecutive transactions is very less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Helvetica Neue"/>
              </a:rPr>
              <a:t>Constitute ~18% of all customers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44DB035-8C23-46FC-BA57-AA34B51B52A2}"/>
              </a:ext>
            </a:extLst>
          </p:cNvPr>
          <p:cNvSpPr/>
          <p:nvPr/>
        </p:nvSpPr>
        <p:spPr>
          <a:xfrm>
            <a:off x="8990448" y="3429000"/>
            <a:ext cx="3041842" cy="14116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Helvetica Neue"/>
              </a:rPr>
              <a:t>Shopped often and frequently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Helvetica Neue"/>
              </a:rPr>
              <a:t>Contributed less to overall revenue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Helvetica Neue"/>
              </a:rPr>
              <a:t>On an avg 6 months tenure with stripe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Helvetica Neue"/>
              </a:rPr>
              <a:t>On an avg 1 month time difference between the consecutive transactions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Helvetica Neue"/>
              </a:rPr>
              <a:t>Constitute ~68% of all customers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354661A-396C-47D2-8745-40B8BCCB8C39}"/>
              </a:ext>
            </a:extLst>
          </p:cNvPr>
          <p:cNvSpPr/>
          <p:nvPr/>
        </p:nvSpPr>
        <p:spPr>
          <a:xfrm>
            <a:off x="7130507" y="5284911"/>
            <a:ext cx="3980841" cy="14116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Helvetica Neue"/>
              </a:rPr>
              <a:t>Shopped once and did not come back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Helvetica Neue"/>
              </a:rPr>
              <a:t>Did not shop recently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Helvetica Neue"/>
              </a:rPr>
              <a:t>Very less revenue contributors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Helvetica Neue"/>
              </a:rPr>
              <a:t>Less tenure with stripe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Helvetica Neue"/>
              </a:rPr>
              <a:t>Gap between consecutive transactions is very large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Helvetica Neue"/>
              </a:rPr>
              <a:t>Constitute around 14% of total merchant base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2B35BC-6D39-4C3F-91C1-0594D7738A98}"/>
              </a:ext>
            </a:extLst>
          </p:cNvPr>
          <p:cNvSpPr/>
          <p:nvPr/>
        </p:nvSpPr>
        <p:spPr>
          <a:xfrm>
            <a:off x="8171636" y="4977134"/>
            <a:ext cx="1971583" cy="280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One-time merchants</a:t>
            </a:r>
          </a:p>
        </p:txBody>
      </p:sp>
      <p:pic>
        <p:nvPicPr>
          <p:cNvPr id="49" name="Graphic 48" descr="User with solid fill">
            <a:extLst>
              <a:ext uri="{FF2B5EF4-FFF2-40B4-BE49-F238E27FC236}">
                <a16:creationId xmlns:a16="http://schemas.microsoft.com/office/drawing/2014/main" id="{F4AEE760-4F79-4F03-BC51-81498F351E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57665" y="2949189"/>
            <a:ext cx="465765" cy="465765"/>
          </a:xfrm>
          <a:prstGeom prst="rect">
            <a:avLst/>
          </a:prstGeom>
        </p:spPr>
      </p:pic>
      <p:pic>
        <p:nvPicPr>
          <p:cNvPr id="53" name="Graphic 52" descr="Dollar outline">
            <a:extLst>
              <a:ext uri="{FF2B5EF4-FFF2-40B4-BE49-F238E27FC236}">
                <a16:creationId xmlns:a16="http://schemas.microsoft.com/office/drawing/2014/main" id="{2A348871-CD5A-4283-9A91-F93B8DE542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42423" y="2938582"/>
            <a:ext cx="457200" cy="457200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B0FE70D-EE40-4393-A01A-ECEE89DD47F4}"/>
              </a:ext>
            </a:extLst>
          </p:cNvPr>
          <p:cNvSpPr/>
          <p:nvPr/>
        </p:nvSpPr>
        <p:spPr>
          <a:xfrm>
            <a:off x="9688949" y="3143266"/>
            <a:ext cx="1714897" cy="213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Active merchants</a:t>
            </a:r>
          </a:p>
        </p:txBody>
      </p:sp>
      <p:pic>
        <p:nvPicPr>
          <p:cNvPr id="56" name="Graphic 55" descr="User with solid fill">
            <a:extLst>
              <a:ext uri="{FF2B5EF4-FFF2-40B4-BE49-F238E27FC236}">
                <a16:creationId xmlns:a16="http://schemas.microsoft.com/office/drawing/2014/main" id="{2FB2049A-896B-43DC-8EC8-06A48AB712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50039" y="2963235"/>
            <a:ext cx="465765" cy="4657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187B6A-280C-4E89-820C-65AA3E22C74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012"/>
          <a:stretch/>
        </p:blipFill>
        <p:spPr>
          <a:xfrm>
            <a:off x="7908645" y="828191"/>
            <a:ext cx="2041235" cy="1913890"/>
          </a:xfrm>
          <a:prstGeom prst="rect">
            <a:avLst/>
          </a:prstGeom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2796778-08E8-4004-B56A-F37F0614ADC9}"/>
              </a:ext>
            </a:extLst>
          </p:cNvPr>
          <p:cNvSpPr/>
          <p:nvPr/>
        </p:nvSpPr>
        <p:spPr>
          <a:xfrm>
            <a:off x="7647715" y="778242"/>
            <a:ext cx="2495504" cy="2228528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8EF99B-A408-49B4-ADC8-BE7EB475FC3A}"/>
              </a:ext>
            </a:extLst>
          </p:cNvPr>
          <p:cNvSpPr txBox="1"/>
          <p:nvPr/>
        </p:nvSpPr>
        <p:spPr>
          <a:xfrm>
            <a:off x="8186509" y="2724591"/>
            <a:ext cx="1884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14,351 merchants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79EF604-5AEA-455F-9615-FAE60CB0B217}"/>
              </a:ext>
            </a:extLst>
          </p:cNvPr>
          <p:cNvSpPr txBox="1"/>
          <p:nvPr/>
        </p:nvSpPr>
        <p:spPr>
          <a:xfrm>
            <a:off x="7989460" y="965713"/>
            <a:ext cx="110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Loyal, 18%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0433EB-28B8-40E3-9BC7-CC5CE915F51C}"/>
              </a:ext>
            </a:extLst>
          </p:cNvPr>
          <p:cNvSpPr txBox="1"/>
          <p:nvPr/>
        </p:nvSpPr>
        <p:spPr>
          <a:xfrm>
            <a:off x="8515933" y="2379147"/>
            <a:ext cx="1433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One-time, 14%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E00CF22-8204-4FBB-AD00-07C52C154F04}"/>
              </a:ext>
            </a:extLst>
          </p:cNvPr>
          <p:cNvSpPr txBox="1"/>
          <p:nvPr/>
        </p:nvSpPr>
        <p:spPr>
          <a:xfrm>
            <a:off x="8403953" y="1653067"/>
            <a:ext cx="1433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Active, 68%</a:t>
            </a:r>
          </a:p>
        </p:txBody>
      </p:sp>
    </p:spTree>
    <p:extLst>
      <p:ext uri="{BB962C8B-B14F-4D97-AF65-F5344CB8AC3E}">
        <p14:creationId xmlns:p14="http://schemas.microsoft.com/office/powerpoint/2010/main" val="1188071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18E122-37E7-4E64-B4E8-C81632AF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30"/>
            <a:ext cx="10515600" cy="684559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Merchant churn- identification and prediction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268F16-8E97-46D6-BB1C-BDAA4742213E}"/>
              </a:ext>
            </a:extLst>
          </p:cNvPr>
          <p:cNvSpPr txBox="1"/>
          <p:nvPr/>
        </p:nvSpPr>
        <p:spPr>
          <a:xfrm>
            <a:off x="189345" y="827041"/>
            <a:ext cx="11813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Considering Loyal merchant and Active merchant segments for identification and prediction of merchant churn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552A5DC-EE19-493C-A5BC-916D1066DF37}"/>
              </a:ext>
            </a:extLst>
          </p:cNvPr>
          <p:cNvSpPr/>
          <p:nvPr/>
        </p:nvSpPr>
        <p:spPr>
          <a:xfrm>
            <a:off x="637309" y="1609436"/>
            <a:ext cx="3101356" cy="2057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AF7710B8-E5B3-477B-BB6C-A11AA8A92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334" y="2419392"/>
            <a:ext cx="465765" cy="46576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A34BB5-A98F-40F8-AF0A-E802AE1B9773}"/>
              </a:ext>
            </a:extLst>
          </p:cNvPr>
          <p:cNvSpPr/>
          <p:nvPr/>
        </p:nvSpPr>
        <p:spPr>
          <a:xfrm>
            <a:off x="1401998" y="3744663"/>
            <a:ext cx="1714897" cy="213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Loyal merchants</a:t>
            </a:r>
          </a:p>
        </p:txBody>
      </p:sp>
      <p:pic>
        <p:nvPicPr>
          <p:cNvPr id="11" name="Graphic 10" descr="Dollar outline">
            <a:extLst>
              <a:ext uri="{FF2B5EF4-FFF2-40B4-BE49-F238E27FC236}">
                <a16:creationId xmlns:a16="http://schemas.microsoft.com/office/drawing/2014/main" id="{92DE755A-70FE-4954-8672-78BFFE5EB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298" y="2419392"/>
            <a:ext cx="457200" cy="4572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97D401-F31A-47E0-8CC6-EA0A586BD773}"/>
              </a:ext>
            </a:extLst>
          </p:cNvPr>
          <p:cNvSpPr/>
          <p:nvPr/>
        </p:nvSpPr>
        <p:spPr>
          <a:xfrm>
            <a:off x="1401998" y="1755097"/>
            <a:ext cx="156196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Recent </a:t>
            </a:r>
            <a:r>
              <a:rPr lang="en-US" sz="1100" dirty="0" err="1"/>
              <a:t>trnx</a:t>
            </a:r>
            <a:r>
              <a:rPr lang="en-US" sz="1100" dirty="0"/>
              <a:t> within 22 days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5AADFBD-D201-46D1-AFAA-20AFF0630B2D}"/>
              </a:ext>
            </a:extLst>
          </p:cNvPr>
          <p:cNvSpPr/>
          <p:nvPr/>
        </p:nvSpPr>
        <p:spPr>
          <a:xfrm>
            <a:off x="1401998" y="2352846"/>
            <a:ext cx="156196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Frequency of 78 </a:t>
            </a:r>
            <a:r>
              <a:rPr lang="en-US" sz="1100" dirty="0" err="1"/>
              <a:t>trnx</a:t>
            </a:r>
            <a:r>
              <a:rPr lang="en-US" sz="1100" dirty="0"/>
              <a:t> in 2 years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32A7F42-BE5C-4E11-AB8F-9281E5690DB2}"/>
              </a:ext>
            </a:extLst>
          </p:cNvPr>
          <p:cNvSpPr/>
          <p:nvPr/>
        </p:nvSpPr>
        <p:spPr>
          <a:xfrm>
            <a:off x="1401998" y="2950595"/>
            <a:ext cx="156196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Gap of 7 days b/w consecutive </a:t>
            </a:r>
            <a:r>
              <a:rPr lang="en-US" sz="1100" dirty="0" err="1"/>
              <a:t>trnx</a:t>
            </a:r>
            <a:endParaRPr lang="en-US" sz="11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5AF39B2-6007-4F8F-B285-1E85D17A32DC}"/>
              </a:ext>
            </a:extLst>
          </p:cNvPr>
          <p:cNvSpPr/>
          <p:nvPr/>
        </p:nvSpPr>
        <p:spPr>
          <a:xfrm>
            <a:off x="4795982" y="1609436"/>
            <a:ext cx="3101356" cy="2057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09B2444-A727-4C1D-8A3A-99619F382DBC}"/>
              </a:ext>
            </a:extLst>
          </p:cNvPr>
          <p:cNvSpPr/>
          <p:nvPr/>
        </p:nvSpPr>
        <p:spPr>
          <a:xfrm>
            <a:off x="5581452" y="3744663"/>
            <a:ext cx="1714897" cy="213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Active merchants</a:t>
            </a:r>
          </a:p>
        </p:txBody>
      </p:sp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C527A322-872C-42AE-A053-A40EC455A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7788" y="2470196"/>
            <a:ext cx="465765" cy="465765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C28EF89-2013-4CF6-9FCB-FAA487BFFE79}"/>
              </a:ext>
            </a:extLst>
          </p:cNvPr>
          <p:cNvSpPr/>
          <p:nvPr/>
        </p:nvSpPr>
        <p:spPr>
          <a:xfrm>
            <a:off x="5581452" y="1805901"/>
            <a:ext cx="156196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Recent </a:t>
            </a:r>
            <a:r>
              <a:rPr lang="en-US" sz="1100" dirty="0" err="1"/>
              <a:t>trnx</a:t>
            </a:r>
            <a:r>
              <a:rPr lang="en-US" sz="1100" dirty="0"/>
              <a:t> within 4-5 months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9C6B578-FC44-4F49-A0E3-004BD0564C93}"/>
              </a:ext>
            </a:extLst>
          </p:cNvPr>
          <p:cNvSpPr/>
          <p:nvPr/>
        </p:nvSpPr>
        <p:spPr>
          <a:xfrm>
            <a:off x="5581452" y="2403650"/>
            <a:ext cx="156196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Frequency of 12 </a:t>
            </a:r>
            <a:r>
              <a:rPr lang="en-US" sz="1100" dirty="0" err="1"/>
              <a:t>trnx</a:t>
            </a:r>
            <a:r>
              <a:rPr lang="en-US" sz="1100" dirty="0"/>
              <a:t> in 2 years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23A56E0-1FFB-47DC-A238-D50B09261CAF}"/>
              </a:ext>
            </a:extLst>
          </p:cNvPr>
          <p:cNvSpPr/>
          <p:nvPr/>
        </p:nvSpPr>
        <p:spPr>
          <a:xfrm>
            <a:off x="5581452" y="3001399"/>
            <a:ext cx="156196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Gap of 29 days b/w consecutive </a:t>
            </a:r>
            <a:r>
              <a:rPr lang="en-US" sz="1100" dirty="0" err="1"/>
              <a:t>trnx</a:t>
            </a:r>
            <a:endParaRPr lang="en-US" sz="11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305BC19-C348-4EF9-AD69-19368B60D6BC}"/>
              </a:ext>
            </a:extLst>
          </p:cNvPr>
          <p:cNvCxnSpPr>
            <a:cxnSpLocks/>
          </p:cNvCxnSpPr>
          <p:nvPr/>
        </p:nvCxnSpPr>
        <p:spPr>
          <a:xfrm>
            <a:off x="5242141" y="4165604"/>
            <a:ext cx="2098825" cy="104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2C3708-D53A-4488-8949-D987A4703C86}"/>
              </a:ext>
            </a:extLst>
          </p:cNvPr>
          <p:cNvCxnSpPr/>
          <p:nvPr/>
        </p:nvCxnSpPr>
        <p:spPr>
          <a:xfrm>
            <a:off x="5259364" y="4167711"/>
            <a:ext cx="12436" cy="4156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6A17F41-8FDB-48E3-BE33-C8ADB9409FF4}"/>
              </a:ext>
            </a:extLst>
          </p:cNvPr>
          <p:cNvCxnSpPr/>
          <p:nvPr/>
        </p:nvCxnSpPr>
        <p:spPr>
          <a:xfrm>
            <a:off x="7347300" y="4185307"/>
            <a:ext cx="12436" cy="4156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F077BE4-0961-42DC-AD57-802AF2ABDF3E}"/>
              </a:ext>
            </a:extLst>
          </p:cNvPr>
          <p:cNvSpPr/>
          <p:nvPr/>
        </p:nvSpPr>
        <p:spPr>
          <a:xfrm>
            <a:off x="4388477" y="4631771"/>
            <a:ext cx="1766646" cy="861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Merchant did make </a:t>
            </a:r>
            <a:r>
              <a:rPr lang="en-US" sz="1100" dirty="0" err="1"/>
              <a:t>trnx</a:t>
            </a:r>
            <a:r>
              <a:rPr lang="en-US" sz="1100" dirty="0"/>
              <a:t> within last 60 days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E638F36-502E-4FD8-9B35-1B238556DD5B}"/>
              </a:ext>
            </a:extLst>
          </p:cNvPr>
          <p:cNvSpPr/>
          <p:nvPr/>
        </p:nvSpPr>
        <p:spPr>
          <a:xfrm>
            <a:off x="4401030" y="5542057"/>
            <a:ext cx="1766645" cy="768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Merchant made </a:t>
            </a:r>
            <a:r>
              <a:rPr lang="en-US" sz="1100" dirty="0" err="1"/>
              <a:t>atleast</a:t>
            </a:r>
            <a:r>
              <a:rPr lang="en-US" sz="1100" dirty="0"/>
              <a:t> 3 </a:t>
            </a:r>
            <a:r>
              <a:rPr lang="en-US" sz="1100" dirty="0" err="1"/>
              <a:t>trnx</a:t>
            </a:r>
            <a:r>
              <a:rPr lang="en-US" sz="1100" dirty="0"/>
              <a:t> in 2 years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CBD913C-4030-46C7-9EF5-9D4CD3BD08F9}"/>
              </a:ext>
            </a:extLst>
          </p:cNvPr>
          <p:cNvSpPr/>
          <p:nvPr/>
        </p:nvSpPr>
        <p:spPr>
          <a:xfrm>
            <a:off x="219867" y="4631771"/>
            <a:ext cx="1766646" cy="879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Merchant did make </a:t>
            </a:r>
            <a:r>
              <a:rPr lang="en-US" sz="1100" dirty="0" err="1"/>
              <a:t>trnx</a:t>
            </a:r>
            <a:r>
              <a:rPr lang="en-US" sz="1100" dirty="0"/>
              <a:t> within last 30 days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B222396-5F08-4F4E-B820-E66259398DE5}"/>
              </a:ext>
            </a:extLst>
          </p:cNvPr>
          <p:cNvSpPr/>
          <p:nvPr/>
        </p:nvSpPr>
        <p:spPr>
          <a:xfrm>
            <a:off x="232420" y="5559849"/>
            <a:ext cx="1766645" cy="750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Merchant made </a:t>
            </a:r>
            <a:r>
              <a:rPr lang="en-US" sz="1100" dirty="0" err="1"/>
              <a:t>atleast</a:t>
            </a:r>
            <a:r>
              <a:rPr lang="en-US" sz="1100" dirty="0"/>
              <a:t> 3 </a:t>
            </a:r>
            <a:r>
              <a:rPr lang="en-US" sz="1100" dirty="0" err="1"/>
              <a:t>trnx</a:t>
            </a:r>
            <a:r>
              <a:rPr lang="en-US" sz="1100" dirty="0"/>
              <a:t> in 2 years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35220C6-3FDB-4033-A565-F1FAB8DBA348}"/>
              </a:ext>
            </a:extLst>
          </p:cNvPr>
          <p:cNvSpPr/>
          <p:nvPr/>
        </p:nvSpPr>
        <p:spPr>
          <a:xfrm>
            <a:off x="2293430" y="4640615"/>
            <a:ext cx="1766646" cy="564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Merchant did not make any </a:t>
            </a:r>
            <a:r>
              <a:rPr lang="en-US" sz="1100" dirty="0" err="1"/>
              <a:t>trnx</a:t>
            </a:r>
            <a:r>
              <a:rPr lang="en-US" sz="1100" dirty="0"/>
              <a:t> within last 30 days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15A754F-5683-44C6-8527-C78DC1071DBD}"/>
              </a:ext>
            </a:extLst>
          </p:cNvPr>
          <p:cNvSpPr/>
          <p:nvPr/>
        </p:nvSpPr>
        <p:spPr>
          <a:xfrm>
            <a:off x="2305984" y="5259622"/>
            <a:ext cx="1766645" cy="5025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Avg gap b/w consecutive </a:t>
            </a:r>
            <a:r>
              <a:rPr lang="en-US" sz="1100" dirty="0" err="1"/>
              <a:t>trnx</a:t>
            </a:r>
            <a:r>
              <a:rPr lang="en-US" sz="1100" dirty="0"/>
              <a:t> is less than 7 days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A014A28-7F2D-4154-B6D6-F4165725E047}"/>
              </a:ext>
            </a:extLst>
          </p:cNvPr>
          <p:cNvSpPr/>
          <p:nvPr/>
        </p:nvSpPr>
        <p:spPr>
          <a:xfrm>
            <a:off x="2305983" y="5816479"/>
            <a:ext cx="1766645" cy="5025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Merchant made </a:t>
            </a:r>
            <a:r>
              <a:rPr lang="en-US" sz="1100" dirty="0" err="1"/>
              <a:t>atleast</a:t>
            </a:r>
            <a:r>
              <a:rPr lang="en-US" sz="1100" dirty="0"/>
              <a:t> 3 </a:t>
            </a:r>
            <a:r>
              <a:rPr lang="en-US" sz="1100" dirty="0" err="1"/>
              <a:t>trnx</a:t>
            </a:r>
            <a:r>
              <a:rPr lang="en-US" sz="1100" dirty="0"/>
              <a:t> in 2 years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AC9C298-388F-444A-8E4C-5E50E6E2A35C}"/>
              </a:ext>
            </a:extLst>
          </p:cNvPr>
          <p:cNvSpPr/>
          <p:nvPr/>
        </p:nvSpPr>
        <p:spPr>
          <a:xfrm>
            <a:off x="6457643" y="4631771"/>
            <a:ext cx="1766646" cy="564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Merchant did not make any </a:t>
            </a:r>
            <a:r>
              <a:rPr lang="en-US" sz="1100" dirty="0" err="1"/>
              <a:t>trnx</a:t>
            </a:r>
            <a:r>
              <a:rPr lang="en-US" sz="1100" dirty="0"/>
              <a:t> within last 60 days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A3D69D9-EDCF-41F4-85F5-EA3AC1C46220}"/>
              </a:ext>
            </a:extLst>
          </p:cNvPr>
          <p:cNvSpPr/>
          <p:nvPr/>
        </p:nvSpPr>
        <p:spPr>
          <a:xfrm>
            <a:off x="6470197" y="5250778"/>
            <a:ext cx="1766645" cy="5025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Avg gap b/w consecutive </a:t>
            </a:r>
            <a:r>
              <a:rPr lang="en-US" sz="1100" dirty="0" err="1"/>
              <a:t>trnx</a:t>
            </a:r>
            <a:r>
              <a:rPr lang="en-US" sz="1100" dirty="0"/>
              <a:t> is less than 30 days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85681F6-E66E-46F1-9D50-0231A6272146}"/>
              </a:ext>
            </a:extLst>
          </p:cNvPr>
          <p:cNvSpPr/>
          <p:nvPr/>
        </p:nvSpPr>
        <p:spPr>
          <a:xfrm>
            <a:off x="6470196" y="5807635"/>
            <a:ext cx="1766645" cy="5025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Merchant made at least 3 </a:t>
            </a:r>
            <a:r>
              <a:rPr lang="en-US" sz="1100" dirty="0" err="1"/>
              <a:t>trnx</a:t>
            </a:r>
            <a:r>
              <a:rPr lang="en-US" sz="1100" dirty="0"/>
              <a:t> in 2 years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DAD1F0B-2F9A-4A22-8D7A-7B7BB1CC96C8}"/>
              </a:ext>
            </a:extLst>
          </p:cNvPr>
          <p:cNvCxnSpPr>
            <a:cxnSpLocks/>
          </p:cNvCxnSpPr>
          <p:nvPr/>
        </p:nvCxnSpPr>
        <p:spPr>
          <a:xfrm>
            <a:off x="1072018" y="4170656"/>
            <a:ext cx="2098825" cy="104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4522D04-C03A-47EF-8D70-196FDB5A5FB6}"/>
              </a:ext>
            </a:extLst>
          </p:cNvPr>
          <p:cNvCxnSpPr/>
          <p:nvPr/>
        </p:nvCxnSpPr>
        <p:spPr>
          <a:xfrm>
            <a:off x="1059582" y="4161871"/>
            <a:ext cx="12436" cy="4156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D5FD9B0-35BC-46D0-85B8-C28725ACBC96}"/>
              </a:ext>
            </a:extLst>
          </p:cNvPr>
          <p:cNvCxnSpPr/>
          <p:nvPr/>
        </p:nvCxnSpPr>
        <p:spPr>
          <a:xfrm>
            <a:off x="3169796" y="4171504"/>
            <a:ext cx="12436" cy="4156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8D334D6-F986-4B8C-924B-9D2168AED1BC}"/>
              </a:ext>
            </a:extLst>
          </p:cNvPr>
          <p:cNvSpPr/>
          <p:nvPr/>
        </p:nvSpPr>
        <p:spPr>
          <a:xfrm>
            <a:off x="189345" y="4600943"/>
            <a:ext cx="1863602" cy="1844804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880F0FE-5DA7-4B23-BC70-35EAFDE775AE}"/>
              </a:ext>
            </a:extLst>
          </p:cNvPr>
          <p:cNvSpPr/>
          <p:nvPr/>
        </p:nvSpPr>
        <p:spPr>
          <a:xfrm>
            <a:off x="2253465" y="4577121"/>
            <a:ext cx="1863602" cy="1844804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D92898E-A61A-4FBA-8DD3-E46D25BC1E6C}"/>
              </a:ext>
            </a:extLst>
          </p:cNvPr>
          <p:cNvSpPr/>
          <p:nvPr/>
        </p:nvSpPr>
        <p:spPr>
          <a:xfrm>
            <a:off x="4345221" y="4577121"/>
            <a:ext cx="1863602" cy="1844804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82E6DD-A0F5-4AA0-82DA-71B790C701B7}"/>
              </a:ext>
            </a:extLst>
          </p:cNvPr>
          <p:cNvSpPr/>
          <p:nvPr/>
        </p:nvSpPr>
        <p:spPr>
          <a:xfrm>
            <a:off x="6409165" y="4580484"/>
            <a:ext cx="1863602" cy="1844804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688B6CB-D4F0-48AA-BFA0-9C7C4456700A}"/>
              </a:ext>
            </a:extLst>
          </p:cNvPr>
          <p:cNvSpPr/>
          <p:nvPr/>
        </p:nvSpPr>
        <p:spPr>
          <a:xfrm>
            <a:off x="2336323" y="6485419"/>
            <a:ext cx="1714897" cy="2133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Churned (1)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15A41AD-9E27-4267-A7D9-B3C8A07515E2}"/>
              </a:ext>
            </a:extLst>
          </p:cNvPr>
          <p:cNvSpPr/>
          <p:nvPr/>
        </p:nvSpPr>
        <p:spPr>
          <a:xfrm>
            <a:off x="6496069" y="6496634"/>
            <a:ext cx="1714897" cy="2133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Churned (1)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FC3F7FA-0903-4350-923F-DD2467AF3452}"/>
              </a:ext>
            </a:extLst>
          </p:cNvPr>
          <p:cNvSpPr/>
          <p:nvPr/>
        </p:nvSpPr>
        <p:spPr>
          <a:xfrm>
            <a:off x="232420" y="6493982"/>
            <a:ext cx="1714897" cy="2133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Non-Churned (0)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6EAD260-51E5-4FE4-B80D-329DA91A6863}"/>
              </a:ext>
            </a:extLst>
          </p:cNvPr>
          <p:cNvSpPr/>
          <p:nvPr/>
        </p:nvSpPr>
        <p:spPr>
          <a:xfrm>
            <a:off x="4440226" y="6493982"/>
            <a:ext cx="1714897" cy="2133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Non-Churned (0)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D9D0B49-2158-4504-9739-0C9B9F5DEDCF}"/>
              </a:ext>
            </a:extLst>
          </p:cNvPr>
          <p:cNvSpPr txBox="1"/>
          <p:nvPr/>
        </p:nvSpPr>
        <p:spPr>
          <a:xfrm>
            <a:off x="8954655" y="1470211"/>
            <a:ext cx="2184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Total 14,351 merchants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ED7D252-90BD-4DB9-AE68-2167B83C9004}"/>
              </a:ext>
            </a:extLst>
          </p:cNvPr>
          <p:cNvSpPr txBox="1"/>
          <p:nvPr/>
        </p:nvSpPr>
        <p:spPr>
          <a:xfrm>
            <a:off x="8797636" y="2045069"/>
            <a:ext cx="2757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Considered 8,125 merchants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383130-6115-410E-B3BB-1C7CB1868377}"/>
              </a:ext>
            </a:extLst>
          </p:cNvPr>
          <p:cNvSpPr txBox="1"/>
          <p:nvPr/>
        </p:nvSpPr>
        <p:spPr>
          <a:xfrm>
            <a:off x="8236841" y="2774951"/>
            <a:ext cx="177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2,409 (30%) churned merchants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2B1463C-43D1-46E3-9973-651F98E6361B}"/>
              </a:ext>
            </a:extLst>
          </p:cNvPr>
          <p:cNvSpPr txBox="1"/>
          <p:nvPr/>
        </p:nvSpPr>
        <p:spPr>
          <a:xfrm>
            <a:off x="10021455" y="2793733"/>
            <a:ext cx="217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5,716 (70%)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non-churned merchants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6D07F64-15B8-4244-BDDF-15F0449F3BC6}"/>
              </a:ext>
            </a:extLst>
          </p:cNvPr>
          <p:cNvCxnSpPr>
            <a:cxnSpLocks/>
          </p:cNvCxnSpPr>
          <p:nvPr/>
        </p:nvCxnSpPr>
        <p:spPr>
          <a:xfrm>
            <a:off x="9986987" y="1744785"/>
            <a:ext cx="0" cy="2897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3690E42-5DCE-4505-AC5D-D3A75171E6A8}"/>
              </a:ext>
            </a:extLst>
          </p:cNvPr>
          <p:cNvCxnSpPr>
            <a:cxnSpLocks/>
          </p:cNvCxnSpPr>
          <p:nvPr/>
        </p:nvCxnSpPr>
        <p:spPr>
          <a:xfrm>
            <a:off x="9125841" y="2504017"/>
            <a:ext cx="0" cy="2897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61578A-94A6-4697-9E99-04D043698C3E}"/>
              </a:ext>
            </a:extLst>
          </p:cNvPr>
          <p:cNvCxnSpPr>
            <a:cxnSpLocks/>
          </p:cNvCxnSpPr>
          <p:nvPr/>
        </p:nvCxnSpPr>
        <p:spPr>
          <a:xfrm>
            <a:off x="11005441" y="2508522"/>
            <a:ext cx="0" cy="2897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D35D132-597B-44DE-9498-2F2848F12586}"/>
              </a:ext>
            </a:extLst>
          </p:cNvPr>
          <p:cNvCxnSpPr>
            <a:cxnSpLocks/>
          </p:cNvCxnSpPr>
          <p:nvPr/>
        </p:nvCxnSpPr>
        <p:spPr>
          <a:xfrm>
            <a:off x="9126750" y="2491512"/>
            <a:ext cx="1878691" cy="125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Left Brace 75">
            <a:extLst>
              <a:ext uri="{FF2B5EF4-FFF2-40B4-BE49-F238E27FC236}">
                <a16:creationId xmlns:a16="http://schemas.microsoft.com/office/drawing/2014/main" id="{8C715F83-720F-41E3-8F8D-4E9AC350A225}"/>
              </a:ext>
            </a:extLst>
          </p:cNvPr>
          <p:cNvSpPr/>
          <p:nvPr/>
        </p:nvSpPr>
        <p:spPr>
          <a:xfrm rot="16200000">
            <a:off x="9841537" y="2711797"/>
            <a:ext cx="526786" cy="1801023"/>
          </a:xfrm>
          <a:prstGeom prst="lef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844D0AD-4B0D-4670-AC45-C3E702BE4D61}"/>
              </a:ext>
            </a:extLst>
          </p:cNvPr>
          <p:cNvSpPr txBox="1"/>
          <p:nvPr/>
        </p:nvSpPr>
        <p:spPr>
          <a:xfrm>
            <a:off x="8954655" y="3955104"/>
            <a:ext cx="2757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Train-Test split of 60%-40%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396545E2-12E5-41C1-BE66-7F101C573C40}"/>
              </a:ext>
            </a:extLst>
          </p:cNvPr>
          <p:cNvSpPr/>
          <p:nvPr/>
        </p:nvSpPr>
        <p:spPr>
          <a:xfrm>
            <a:off x="8531383" y="4640615"/>
            <a:ext cx="3030944" cy="10438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Logistic Regression model to predict the churn on train dataset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7042297-9379-4690-A9F7-54F3965471D7}"/>
              </a:ext>
            </a:extLst>
          </p:cNvPr>
          <p:cNvCxnSpPr>
            <a:cxnSpLocks/>
          </p:cNvCxnSpPr>
          <p:nvPr/>
        </p:nvCxnSpPr>
        <p:spPr>
          <a:xfrm>
            <a:off x="10066095" y="4262881"/>
            <a:ext cx="0" cy="2897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BF8A7172-E601-4603-BB9F-EEC49BEC00B1}"/>
              </a:ext>
            </a:extLst>
          </p:cNvPr>
          <p:cNvSpPr/>
          <p:nvPr/>
        </p:nvSpPr>
        <p:spPr>
          <a:xfrm>
            <a:off x="9290544" y="5788347"/>
            <a:ext cx="1714897" cy="21338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Accuracy-96%</a:t>
            </a:r>
          </a:p>
        </p:txBody>
      </p:sp>
    </p:spTree>
    <p:extLst>
      <p:ext uri="{BB962C8B-B14F-4D97-AF65-F5344CB8AC3E}">
        <p14:creationId xmlns:p14="http://schemas.microsoft.com/office/powerpoint/2010/main" val="3360842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18E122-37E7-4E64-B4E8-C81632AF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30"/>
            <a:ext cx="10515600" cy="684559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Exploratory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FEFC0-2151-4512-B0E2-83D78B0EB8A0}"/>
              </a:ext>
            </a:extLst>
          </p:cNvPr>
          <p:cNvSpPr txBox="1"/>
          <p:nvPr/>
        </p:nvSpPr>
        <p:spPr>
          <a:xfrm>
            <a:off x="79446" y="1246796"/>
            <a:ext cx="29500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Frequency of transactions and Monetary value of transactions are highly correlated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0CA4C6-BA74-4DF8-9F06-F275F65E8097}"/>
              </a:ext>
            </a:extLst>
          </p:cNvPr>
          <p:cNvSpPr txBox="1"/>
          <p:nvPr/>
        </p:nvSpPr>
        <p:spPr>
          <a:xfrm>
            <a:off x="79446" y="2216240"/>
            <a:ext cx="29500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Frequency of transactions and tenure period of merchant are highly correlated</a:t>
            </a:r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03AE0DA-F197-4A0A-A84D-881271051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101" y="1144301"/>
            <a:ext cx="3773875" cy="1854682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E459EAAA-CBCA-4121-91EA-375286C8D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765" y="3426416"/>
            <a:ext cx="3773875" cy="1856232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AB2C19E3-B55B-4831-9EC4-CF324764A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6" y="3416464"/>
            <a:ext cx="3773875" cy="1856232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8E5308A7-31A2-4663-A3EB-36606B9346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29" y="3438557"/>
            <a:ext cx="3773875" cy="1856232"/>
          </a:xfrm>
          <a:prstGeom prst="rect">
            <a:avLst/>
          </a:prstGeom>
        </p:spPr>
      </p:pic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0957A5B1-7CAC-425C-9F92-5394A00880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29" y="1142751"/>
            <a:ext cx="3773875" cy="18562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ED36E5D-226F-4881-9612-D12CA838E40D}"/>
              </a:ext>
            </a:extLst>
          </p:cNvPr>
          <p:cNvSpPr txBox="1"/>
          <p:nvPr/>
        </p:nvSpPr>
        <p:spPr>
          <a:xfrm>
            <a:off x="7508752" y="2974703"/>
            <a:ext cx="4721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Consecutive </a:t>
            </a:r>
            <a:r>
              <a:rPr lang="en-US" sz="1400" dirty="0" err="1">
                <a:solidFill>
                  <a:schemeClr val="bg1"/>
                </a:solidFill>
              </a:rPr>
              <a:t>trnx</a:t>
            </a:r>
            <a:r>
              <a:rPr lang="en-US" sz="1400" dirty="0">
                <a:solidFill>
                  <a:schemeClr val="bg1"/>
                </a:solidFill>
              </a:rPr>
              <a:t> gap trend for non churned merchant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BB930D-8E3D-48A4-B691-9B3BE9666386}"/>
              </a:ext>
            </a:extLst>
          </p:cNvPr>
          <p:cNvSpPr txBox="1"/>
          <p:nvPr/>
        </p:nvSpPr>
        <p:spPr>
          <a:xfrm>
            <a:off x="7508752" y="5272696"/>
            <a:ext cx="4721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Consecutive </a:t>
            </a:r>
            <a:r>
              <a:rPr lang="en-US" sz="1400" dirty="0" err="1">
                <a:solidFill>
                  <a:schemeClr val="bg1"/>
                </a:solidFill>
              </a:rPr>
              <a:t>trnx</a:t>
            </a:r>
            <a:r>
              <a:rPr lang="en-US" sz="1400" dirty="0">
                <a:solidFill>
                  <a:schemeClr val="bg1"/>
                </a:solidFill>
              </a:rPr>
              <a:t> gap trend for churned merchant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A5D402-E778-4389-A982-EF94A28B1C3B}"/>
              </a:ext>
            </a:extLst>
          </p:cNvPr>
          <p:cNvSpPr txBox="1"/>
          <p:nvPr/>
        </p:nvSpPr>
        <p:spPr>
          <a:xfrm>
            <a:off x="7407152" y="5710082"/>
            <a:ext cx="47214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Insight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i="0" dirty="0">
                <a:solidFill>
                  <a:schemeClr val="bg1"/>
                </a:solidFill>
                <a:effectLst/>
                <a:latin typeface="Helvetica Neue"/>
              </a:rPr>
              <a:t>Most of the churned merchants are uniformly distributed across 0 to 14 consecutive transaction gap while non churned merchants are left skewed from 0 to 25 gap days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F85BB5-2455-4585-A446-951C4115F031}"/>
              </a:ext>
            </a:extLst>
          </p:cNvPr>
          <p:cNvSpPr txBox="1"/>
          <p:nvPr/>
        </p:nvSpPr>
        <p:spPr>
          <a:xfrm>
            <a:off x="0" y="5294789"/>
            <a:ext cx="3920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Frequency trend for non churned merchant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5DBACD-66A8-470A-9795-5C7F6D8C3297}"/>
              </a:ext>
            </a:extLst>
          </p:cNvPr>
          <p:cNvSpPr txBox="1"/>
          <p:nvPr/>
        </p:nvSpPr>
        <p:spPr>
          <a:xfrm>
            <a:off x="3920964" y="5272695"/>
            <a:ext cx="3920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Frequency trend for churned merchant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17BC11-C5E7-4EC2-82E9-D843881DD421}"/>
              </a:ext>
            </a:extLst>
          </p:cNvPr>
          <p:cNvSpPr txBox="1"/>
          <p:nvPr/>
        </p:nvSpPr>
        <p:spPr>
          <a:xfrm>
            <a:off x="1137273" y="5714630"/>
            <a:ext cx="4838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Insight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Helvetica Neue"/>
              </a:rPr>
              <a:t>Most of the churned merchants did make the 1-20 transactions in 2 years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962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18E122-37E7-4E64-B4E8-C81632AF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30"/>
            <a:ext cx="10515600" cy="684559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Future scope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DB1A952-83A3-418E-A652-CCA73A716D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4463795"/>
              </p:ext>
            </p:extLst>
          </p:nvPr>
        </p:nvGraphicFramePr>
        <p:xfrm>
          <a:off x="2336800" y="1403927"/>
          <a:ext cx="7924800" cy="4346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1916757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3679</TotalTime>
  <Words>1082</Words>
  <Application>Microsoft Office PowerPoint</Application>
  <PresentationFormat>Widescreen</PresentationFormat>
  <Paragraphs>213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AvenirNext LT Pro Medium</vt:lpstr>
      <vt:lpstr>Helvetica Neue</vt:lpstr>
      <vt:lpstr>Roboto</vt:lpstr>
      <vt:lpstr>BlockprintVTI</vt:lpstr>
      <vt:lpstr>Stripe merchant churn </vt:lpstr>
      <vt:lpstr>Stripe merchants</vt:lpstr>
      <vt:lpstr>Executive summary</vt:lpstr>
      <vt:lpstr>Methodology</vt:lpstr>
      <vt:lpstr>Exploratory data analysis</vt:lpstr>
      <vt:lpstr>Merchant segmentation</vt:lpstr>
      <vt:lpstr>Merchant churn- identification and prediction</vt:lpstr>
      <vt:lpstr>Exploratory data analysis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Stripe merchant churn </dc:title>
  <dc:creator>Apoorva Gupta</dc:creator>
  <cp:lastModifiedBy>Apoorva Gupta</cp:lastModifiedBy>
  <cp:revision>10</cp:revision>
  <dcterms:created xsi:type="dcterms:W3CDTF">2022-03-14T23:47:24Z</dcterms:created>
  <dcterms:modified xsi:type="dcterms:W3CDTF">2022-03-22T17:51:50Z</dcterms:modified>
</cp:coreProperties>
</file>