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sldIdLst>
    <p:sldId id="694" r:id="rId5"/>
    <p:sldId id="664" r:id="rId6"/>
    <p:sldId id="695" r:id="rId7"/>
    <p:sldId id="696" r:id="rId8"/>
    <p:sldId id="698" r:id="rId9"/>
    <p:sldId id="697" r:id="rId10"/>
    <p:sldId id="699" r:id="rId11"/>
    <p:sldId id="70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y Elizabeth Gleitsmann" initials="AEG" lastIdx="1" clrIdx="0">
    <p:extLst>
      <p:ext uri="{19B8F6BF-5375-455C-9EA6-DF929625EA0E}">
        <p15:presenceInfo xmlns:p15="http://schemas.microsoft.com/office/powerpoint/2012/main" userId="S::aeg238@cornell.edu::52464924-79ca-4033-9d0a-afa8b269927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7151C"/>
    <a:srgbClr val="5D002E"/>
    <a:srgbClr val="800000"/>
    <a:srgbClr val="1414D3"/>
    <a:srgbClr val="FFFFFF"/>
    <a:srgbClr val="4195CB"/>
    <a:srgbClr val="314F95"/>
    <a:srgbClr val="FFC700"/>
    <a:srgbClr val="E50001"/>
    <a:srgbClr val="0C89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3878E3-58B5-F940-9E85-BEB07AC977AD}" v="1073" dt="2025-04-26T22:55:23.613"/>
    <p1510:client id="{7351B917-DF5A-E841-AE39-8D08C6E131F1}" v="972" dt="2025-04-26T22:58:24.1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706"/>
    <p:restoredTop sz="94714"/>
  </p:normalViewPr>
  <p:slideViewPr>
    <p:cSldViewPr snapToGrid="0">
      <p:cViewPr>
        <p:scale>
          <a:sx n="108" d="100"/>
          <a:sy n="108" d="100"/>
        </p:scale>
        <p:origin x="2416" y="80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219069-2A09-5E4B-954C-971A3EF998B0}" type="doc">
      <dgm:prSet loTypeId="urn:microsoft.com/office/officeart/2005/8/layout/list1" loCatId="" qsTypeId="urn:microsoft.com/office/officeart/2005/8/quickstyle/simple1" qsCatId="simple" csTypeId="urn:microsoft.com/office/officeart/2005/8/colors/accent1_2" csCatId="accent1" phldr="1"/>
      <dgm:spPr/>
      <dgm:t>
        <a:bodyPr/>
        <a:lstStyle/>
        <a:p>
          <a:endParaRPr lang="en-US"/>
        </a:p>
      </dgm:t>
    </dgm:pt>
    <dgm:pt modelId="{171683A7-6E59-5C4D-8087-F45DF50E0D09}">
      <dgm:prSet phldrT="[Text]"/>
      <dgm:spPr>
        <a:solidFill>
          <a:srgbClr val="97151C"/>
        </a:solidFill>
      </dgm:spPr>
      <dgm:t>
        <a:bodyPr/>
        <a:lstStyle/>
        <a:p>
          <a:r>
            <a:rPr lang="en-US"/>
            <a:t>Add transit options – Other train lines, Metra, UChicago transit</a:t>
          </a:r>
        </a:p>
      </dgm:t>
    </dgm:pt>
    <dgm:pt modelId="{3372D22A-ACD7-F54F-B477-E6B7BDE6AF82}" type="parTrans" cxnId="{0CFBEA04-AAC9-AB48-BB8F-D6613F2C3A41}">
      <dgm:prSet/>
      <dgm:spPr/>
      <dgm:t>
        <a:bodyPr/>
        <a:lstStyle/>
        <a:p>
          <a:endParaRPr lang="en-US"/>
        </a:p>
      </dgm:t>
    </dgm:pt>
    <dgm:pt modelId="{CC3BB841-CB3B-A84B-AD7D-7B0E94ADAB9A}" type="sibTrans" cxnId="{0CFBEA04-AAC9-AB48-BB8F-D6613F2C3A41}">
      <dgm:prSet/>
      <dgm:spPr/>
      <dgm:t>
        <a:bodyPr/>
        <a:lstStyle/>
        <a:p>
          <a:endParaRPr lang="en-US"/>
        </a:p>
      </dgm:t>
    </dgm:pt>
    <dgm:pt modelId="{D7BC0C75-6259-E24F-B583-D04C3D46A5FE}">
      <dgm:prSet phldrT="[Text]"/>
      <dgm:spPr>
        <a:solidFill>
          <a:srgbClr val="97151C"/>
        </a:solidFill>
      </dgm:spPr>
      <dgm:t>
        <a:bodyPr/>
        <a:lstStyle/>
        <a:p>
          <a:r>
            <a:rPr lang="en-US"/>
            <a:t>Alerting users about changes to the train schedule</a:t>
          </a:r>
        </a:p>
      </dgm:t>
    </dgm:pt>
    <dgm:pt modelId="{84101D24-E571-254F-A907-6ACD8E9F0E68}" type="parTrans" cxnId="{46866B8E-C83F-7C46-8801-93863983AFC5}">
      <dgm:prSet/>
      <dgm:spPr/>
      <dgm:t>
        <a:bodyPr/>
        <a:lstStyle/>
        <a:p>
          <a:endParaRPr lang="en-US"/>
        </a:p>
      </dgm:t>
    </dgm:pt>
    <dgm:pt modelId="{5EC4096D-C3BA-C24F-B623-8CE4F9F0CCD8}" type="sibTrans" cxnId="{46866B8E-C83F-7C46-8801-93863983AFC5}">
      <dgm:prSet/>
      <dgm:spPr/>
      <dgm:t>
        <a:bodyPr/>
        <a:lstStyle/>
        <a:p>
          <a:endParaRPr lang="en-US"/>
        </a:p>
      </dgm:t>
    </dgm:pt>
    <dgm:pt modelId="{4781B92E-C69F-FD49-9F95-1E5BACE6E0C3}">
      <dgm:prSet phldrT="[Text]"/>
      <dgm:spPr>
        <a:solidFill>
          <a:srgbClr val="97151C"/>
        </a:solidFill>
      </dgm:spPr>
      <dgm:t>
        <a:bodyPr/>
        <a:lstStyle/>
        <a:p>
          <a:r>
            <a:rPr lang="en-US"/>
            <a:t>Tools to identify to and confirm the identify of your match</a:t>
          </a:r>
        </a:p>
      </dgm:t>
    </dgm:pt>
    <dgm:pt modelId="{A61C510A-8F8E-EB45-9E4E-0CD6691736D7}" type="parTrans" cxnId="{B05D5590-324A-0E4D-AD3E-6820A0B5BC39}">
      <dgm:prSet/>
      <dgm:spPr/>
      <dgm:t>
        <a:bodyPr/>
        <a:lstStyle/>
        <a:p>
          <a:endParaRPr lang="en-US"/>
        </a:p>
      </dgm:t>
    </dgm:pt>
    <dgm:pt modelId="{298F3720-99EF-B948-9FAE-17E5CBB04043}" type="sibTrans" cxnId="{B05D5590-324A-0E4D-AD3E-6820A0B5BC39}">
      <dgm:prSet/>
      <dgm:spPr/>
      <dgm:t>
        <a:bodyPr/>
        <a:lstStyle/>
        <a:p>
          <a:endParaRPr lang="en-US"/>
        </a:p>
      </dgm:t>
    </dgm:pt>
    <dgm:pt modelId="{56958C6B-A78B-7342-AD46-53804E0AB3D7}">
      <dgm:prSet phldrT="[Text]"/>
      <dgm:spPr>
        <a:solidFill>
          <a:srgbClr val="97151C"/>
        </a:solidFill>
      </dgm:spPr>
      <dgm:t>
        <a:bodyPr/>
        <a:lstStyle/>
        <a:p>
          <a:r>
            <a:rPr lang="en-US"/>
            <a:t>Integrating games and news APIs to play or discuss on the ride</a:t>
          </a:r>
        </a:p>
      </dgm:t>
    </dgm:pt>
    <dgm:pt modelId="{247A0CC0-520C-A341-A741-84CAC4DE7077}" type="parTrans" cxnId="{BFDDEC2F-65B3-6147-988E-A4649C3F0ED5}">
      <dgm:prSet/>
      <dgm:spPr/>
      <dgm:t>
        <a:bodyPr/>
        <a:lstStyle/>
        <a:p>
          <a:endParaRPr lang="en-US"/>
        </a:p>
      </dgm:t>
    </dgm:pt>
    <dgm:pt modelId="{27C41A98-0049-1148-A5CA-5CE43A83DA56}" type="sibTrans" cxnId="{BFDDEC2F-65B3-6147-988E-A4649C3F0ED5}">
      <dgm:prSet/>
      <dgm:spPr/>
      <dgm:t>
        <a:bodyPr/>
        <a:lstStyle/>
        <a:p>
          <a:endParaRPr lang="en-US"/>
        </a:p>
      </dgm:t>
    </dgm:pt>
    <dgm:pt modelId="{FF5F57EE-8E17-754F-9645-3DC5FC225280}">
      <dgm:prSet phldrT="[Text]"/>
      <dgm:spPr>
        <a:solidFill>
          <a:srgbClr val="97151C"/>
        </a:solidFill>
      </dgm:spPr>
      <dgm:t>
        <a:bodyPr/>
        <a:lstStyle/>
        <a:p>
          <a:r>
            <a:rPr lang="en-US"/>
            <a:t>Photo verification</a:t>
          </a:r>
        </a:p>
      </dgm:t>
    </dgm:pt>
    <dgm:pt modelId="{76DA9929-E772-B04C-B143-6DB5447BE2AB}" type="parTrans" cxnId="{23DA3960-9867-DF45-8DAB-96107DE15EAE}">
      <dgm:prSet/>
      <dgm:spPr/>
    </dgm:pt>
    <dgm:pt modelId="{010B5C56-6535-594E-922A-CF8FE4D2567C}" type="sibTrans" cxnId="{23DA3960-9867-DF45-8DAB-96107DE15EAE}">
      <dgm:prSet/>
      <dgm:spPr/>
    </dgm:pt>
    <dgm:pt modelId="{107019B9-EF97-3D4F-84FA-CF2190074FA9}" type="pres">
      <dgm:prSet presAssocID="{AD219069-2A09-5E4B-954C-971A3EF998B0}" presName="linear" presStyleCnt="0">
        <dgm:presLayoutVars>
          <dgm:dir/>
          <dgm:animLvl val="lvl"/>
          <dgm:resizeHandles val="exact"/>
        </dgm:presLayoutVars>
      </dgm:prSet>
      <dgm:spPr/>
    </dgm:pt>
    <dgm:pt modelId="{BD014940-5712-D542-ADEA-E6146A7DAFE5}" type="pres">
      <dgm:prSet presAssocID="{171683A7-6E59-5C4D-8087-F45DF50E0D09}" presName="parentLin" presStyleCnt="0"/>
      <dgm:spPr/>
    </dgm:pt>
    <dgm:pt modelId="{C0325029-7EB5-4E47-ADF2-BAA6DFF59644}" type="pres">
      <dgm:prSet presAssocID="{171683A7-6E59-5C4D-8087-F45DF50E0D09}" presName="parentLeftMargin" presStyleLbl="node1" presStyleIdx="0" presStyleCnt="5"/>
      <dgm:spPr/>
    </dgm:pt>
    <dgm:pt modelId="{A7446078-FC32-1944-AE9C-82981D6A98E0}" type="pres">
      <dgm:prSet presAssocID="{171683A7-6E59-5C4D-8087-F45DF50E0D09}" presName="parentText" presStyleLbl="node1" presStyleIdx="0" presStyleCnt="5">
        <dgm:presLayoutVars>
          <dgm:chMax val="0"/>
          <dgm:bulletEnabled val="1"/>
        </dgm:presLayoutVars>
      </dgm:prSet>
      <dgm:spPr/>
    </dgm:pt>
    <dgm:pt modelId="{DC491D5D-19DD-E448-9DDE-3FCAD20AF1E3}" type="pres">
      <dgm:prSet presAssocID="{171683A7-6E59-5C4D-8087-F45DF50E0D09}" presName="negativeSpace" presStyleCnt="0"/>
      <dgm:spPr/>
    </dgm:pt>
    <dgm:pt modelId="{E63D8588-0A10-9C42-9F6E-D61D94F1D836}" type="pres">
      <dgm:prSet presAssocID="{171683A7-6E59-5C4D-8087-F45DF50E0D09}" presName="childText" presStyleLbl="conFgAcc1" presStyleIdx="0" presStyleCnt="5">
        <dgm:presLayoutVars>
          <dgm:bulletEnabled val="1"/>
        </dgm:presLayoutVars>
      </dgm:prSet>
      <dgm:spPr>
        <a:ln>
          <a:solidFill>
            <a:srgbClr val="97151C"/>
          </a:solidFill>
        </a:ln>
      </dgm:spPr>
    </dgm:pt>
    <dgm:pt modelId="{D11AF5CA-0D51-B642-AF2E-7C10587CD76E}" type="pres">
      <dgm:prSet presAssocID="{CC3BB841-CB3B-A84B-AD7D-7B0E94ADAB9A}" presName="spaceBetweenRectangles" presStyleCnt="0"/>
      <dgm:spPr/>
    </dgm:pt>
    <dgm:pt modelId="{A17BF2DB-DC27-A840-8A05-33A80BC4ABAD}" type="pres">
      <dgm:prSet presAssocID="{FF5F57EE-8E17-754F-9645-3DC5FC225280}" presName="parentLin" presStyleCnt="0"/>
      <dgm:spPr/>
    </dgm:pt>
    <dgm:pt modelId="{CE4DCD7A-CE8F-CC49-B713-4C8EFA968D6A}" type="pres">
      <dgm:prSet presAssocID="{FF5F57EE-8E17-754F-9645-3DC5FC225280}" presName="parentLeftMargin" presStyleLbl="node1" presStyleIdx="0" presStyleCnt="5"/>
      <dgm:spPr/>
    </dgm:pt>
    <dgm:pt modelId="{F503F250-1F30-8C40-B0EB-28F330503922}" type="pres">
      <dgm:prSet presAssocID="{FF5F57EE-8E17-754F-9645-3DC5FC225280}" presName="parentText" presStyleLbl="node1" presStyleIdx="1" presStyleCnt="5">
        <dgm:presLayoutVars>
          <dgm:chMax val="0"/>
          <dgm:bulletEnabled val="1"/>
        </dgm:presLayoutVars>
      </dgm:prSet>
      <dgm:spPr/>
    </dgm:pt>
    <dgm:pt modelId="{3B2971AB-0FB9-644E-8AA9-CF09EB69A96F}" type="pres">
      <dgm:prSet presAssocID="{FF5F57EE-8E17-754F-9645-3DC5FC225280}" presName="negativeSpace" presStyleCnt="0"/>
      <dgm:spPr/>
    </dgm:pt>
    <dgm:pt modelId="{001FE763-ED31-F949-83DA-44EEFE3E3578}" type="pres">
      <dgm:prSet presAssocID="{FF5F57EE-8E17-754F-9645-3DC5FC225280}" presName="childText" presStyleLbl="conFgAcc1" presStyleIdx="1" presStyleCnt="5">
        <dgm:presLayoutVars>
          <dgm:bulletEnabled val="1"/>
        </dgm:presLayoutVars>
      </dgm:prSet>
      <dgm:spPr/>
    </dgm:pt>
    <dgm:pt modelId="{24BA72C8-2151-104D-9A72-4EE4B53629FC}" type="pres">
      <dgm:prSet presAssocID="{010B5C56-6535-594E-922A-CF8FE4D2567C}" presName="spaceBetweenRectangles" presStyleCnt="0"/>
      <dgm:spPr/>
    </dgm:pt>
    <dgm:pt modelId="{0AC10D12-A1BA-304F-B21C-3C95AF91A121}" type="pres">
      <dgm:prSet presAssocID="{D7BC0C75-6259-E24F-B583-D04C3D46A5FE}" presName="parentLin" presStyleCnt="0"/>
      <dgm:spPr/>
    </dgm:pt>
    <dgm:pt modelId="{00458F9A-8E6A-3C48-9007-62D4EE801267}" type="pres">
      <dgm:prSet presAssocID="{D7BC0C75-6259-E24F-B583-D04C3D46A5FE}" presName="parentLeftMargin" presStyleLbl="node1" presStyleIdx="1" presStyleCnt="5"/>
      <dgm:spPr/>
    </dgm:pt>
    <dgm:pt modelId="{472980D1-38B7-9344-9635-7CA6163D02A0}" type="pres">
      <dgm:prSet presAssocID="{D7BC0C75-6259-E24F-B583-D04C3D46A5FE}" presName="parentText" presStyleLbl="node1" presStyleIdx="2" presStyleCnt="5">
        <dgm:presLayoutVars>
          <dgm:chMax val="0"/>
          <dgm:bulletEnabled val="1"/>
        </dgm:presLayoutVars>
      </dgm:prSet>
      <dgm:spPr/>
    </dgm:pt>
    <dgm:pt modelId="{BAE65C83-6740-5344-974F-78B3A4167B61}" type="pres">
      <dgm:prSet presAssocID="{D7BC0C75-6259-E24F-B583-D04C3D46A5FE}" presName="negativeSpace" presStyleCnt="0"/>
      <dgm:spPr/>
    </dgm:pt>
    <dgm:pt modelId="{AB650E1F-3CF6-EA4C-B4DB-65D888CB1E09}" type="pres">
      <dgm:prSet presAssocID="{D7BC0C75-6259-E24F-B583-D04C3D46A5FE}" presName="childText" presStyleLbl="conFgAcc1" presStyleIdx="2" presStyleCnt="5">
        <dgm:presLayoutVars>
          <dgm:bulletEnabled val="1"/>
        </dgm:presLayoutVars>
      </dgm:prSet>
      <dgm:spPr>
        <a:ln>
          <a:solidFill>
            <a:srgbClr val="97151C"/>
          </a:solidFill>
        </a:ln>
      </dgm:spPr>
    </dgm:pt>
    <dgm:pt modelId="{B03F55A9-5555-4243-984A-63BBAC863527}" type="pres">
      <dgm:prSet presAssocID="{5EC4096D-C3BA-C24F-B623-8CE4F9F0CCD8}" presName="spaceBetweenRectangles" presStyleCnt="0"/>
      <dgm:spPr/>
    </dgm:pt>
    <dgm:pt modelId="{4C0C27CB-8757-2E43-9BD8-8024A651FE41}" type="pres">
      <dgm:prSet presAssocID="{4781B92E-C69F-FD49-9F95-1E5BACE6E0C3}" presName="parentLin" presStyleCnt="0"/>
      <dgm:spPr/>
    </dgm:pt>
    <dgm:pt modelId="{6D59C07D-555B-E34D-8C9F-64588EE1AA02}" type="pres">
      <dgm:prSet presAssocID="{4781B92E-C69F-FD49-9F95-1E5BACE6E0C3}" presName="parentLeftMargin" presStyleLbl="node1" presStyleIdx="2" presStyleCnt="5"/>
      <dgm:spPr/>
    </dgm:pt>
    <dgm:pt modelId="{AB3B403C-0EA2-5145-A97F-477A19389583}" type="pres">
      <dgm:prSet presAssocID="{4781B92E-C69F-FD49-9F95-1E5BACE6E0C3}" presName="parentText" presStyleLbl="node1" presStyleIdx="3" presStyleCnt="5">
        <dgm:presLayoutVars>
          <dgm:chMax val="0"/>
          <dgm:bulletEnabled val="1"/>
        </dgm:presLayoutVars>
      </dgm:prSet>
      <dgm:spPr/>
    </dgm:pt>
    <dgm:pt modelId="{544CA1C9-1396-8647-9071-ED5546DBB109}" type="pres">
      <dgm:prSet presAssocID="{4781B92E-C69F-FD49-9F95-1E5BACE6E0C3}" presName="negativeSpace" presStyleCnt="0"/>
      <dgm:spPr/>
    </dgm:pt>
    <dgm:pt modelId="{34979357-823D-264F-BA6E-41CAAE08F15D}" type="pres">
      <dgm:prSet presAssocID="{4781B92E-C69F-FD49-9F95-1E5BACE6E0C3}" presName="childText" presStyleLbl="conFgAcc1" presStyleIdx="3" presStyleCnt="5">
        <dgm:presLayoutVars>
          <dgm:bulletEnabled val="1"/>
        </dgm:presLayoutVars>
      </dgm:prSet>
      <dgm:spPr>
        <a:ln>
          <a:solidFill>
            <a:srgbClr val="97151C"/>
          </a:solidFill>
        </a:ln>
      </dgm:spPr>
    </dgm:pt>
    <dgm:pt modelId="{070EE42C-E0EF-AA4F-8D26-9390B437DF96}" type="pres">
      <dgm:prSet presAssocID="{298F3720-99EF-B948-9FAE-17E5CBB04043}" presName="spaceBetweenRectangles" presStyleCnt="0"/>
      <dgm:spPr/>
    </dgm:pt>
    <dgm:pt modelId="{49CB8B5C-F39E-4B4C-A8F2-6EC97AB771E6}" type="pres">
      <dgm:prSet presAssocID="{56958C6B-A78B-7342-AD46-53804E0AB3D7}" presName="parentLin" presStyleCnt="0"/>
      <dgm:spPr/>
    </dgm:pt>
    <dgm:pt modelId="{578CC6B9-56ED-D24D-A025-BDC95CB886E4}" type="pres">
      <dgm:prSet presAssocID="{56958C6B-A78B-7342-AD46-53804E0AB3D7}" presName="parentLeftMargin" presStyleLbl="node1" presStyleIdx="3" presStyleCnt="5"/>
      <dgm:spPr/>
    </dgm:pt>
    <dgm:pt modelId="{C90965BE-A946-1044-9B4B-EA7B3B8420BD}" type="pres">
      <dgm:prSet presAssocID="{56958C6B-A78B-7342-AD46-53804E0AB3D7}" presName="parentText" presStyleLbl="node1" presStyleIdx="4" presStyleCnt="5">
        <dgm:presLayoutVars>
          <dgm:chMax val="0"/>
          <dgm:bulletEnabled val="1"/>
        </dgm:presLayoutVars>
      </dgm:prSet>
      <dgm:spPr/>
    </dgm:pt>
    <dgm:pt modelId="{E81E0641-45A6-654C-B0CA-E9B219A07392}" type="pres">
      <dgm:prSet presAssocID="{56958C6B-A78B-7342-AD46-53804E0AB3D7}" presName="negativeSpace" presStyleCnt="0"/>
      <dgm:spPr/>
    </dgm:pt>
    <dgm:pt modelId="{42AC8F3F-D6D0-824B-A4C3-70360DB912BE}" type="pres">
      <dgm:prSet presAssocID="{56958C6B-A78B-7342-AD46-53804E0AB3D7}" presName="childText" presStyleLbl="conFgAcc1" presStyleIdx="4" presStyleCnt="5">
        <dgm:presLayoutVars>
          <dgm:bulletEnabled val="1"/>
        </dgm:presLayoutVars>
      </dgm:prSet>
      <dgm:spPr>
        <a:ln>
          <a:solidFill>
            <a:srgbClr val="97151C"/>
          </a:solidFill>
        </a:ln>
      </dgm:spPr>
    </dgm:pt>
  </dgm:ptLst>
  <dgm:cxnLst>
    <dgm:cxn modelId="{0CFBEA04-AAC9-AB48-BB8F-D6613F2C3A41}" srcId="{AD219069-2A09-5E4B-954C-971A3EF998B0}" destId="{171683A7-6E59-5C4D-8087-F45DF50E0D09}" srcOrd="0" destOrd="0" parTransId="{3372D22A-ACD7-F54F-B477-E6B7BDE6AF82}" sibTransId="{CC3BB841-CB3B-A84B-AD7D-7B0E94ADAB9A}"/>
    <dgm:cxn modelId="{1EBCE624-5540-3647-B950-7CC97F0E574A}" type="presOf" srcId="{171683A7-6E59-5C4D-8087-F45DF50E0D09}" destId="{A7446078-FC32-1944-AE9C-82981D6A98E0}" srcOrd="1" destOrd="0" presId="urn:microsoft.com/office/officeart/2005/8/layout/list1"/>
    <dgm:cxn modelId="{BFDDEC2F-65B3-6147-988E-A4649C3F0ED5}" srcId="{AD219069-2A09-5E4B-954C-971A3EF998B0}" destId="{56958C6B-A78B-7342-AD46-53804E0AB3D7}" srcOrd="4" destOrd="0" parTransId="{247A0CC0-520C-A341-A741-84CAC4DE7077}" sibTransId="{27C41A98-0049-1148-A5CA-5CE43A83DA56}"/>
    <dgm:cxn modelId="{0A431B50-B722-B241-AD08-C4EC5993B1BC}" type="presOf" srcId="{FF5F57EE-8E17-754F-9645-3DC5FC225280}" destId="{F503F250-1F30-8C40-B0EB-28F330503922}" srcOrd="1" destOrd="0" presId="urn:microsoft.com/office/officeart/2005/8/layout/list1"/>
    <dgm:cxn modelId="{5F49BB5F-288D-314F-A501-0D688473FBEE}" type="presOf" srcId="{56958C6B-A78B-7342-AD46-53804E0AB3D7}" destId="{C90965BE-A946-1044-9B4B-EA7B3B8420BD}" srcOrd="1" destOrd="0" presId="urn:microsoft.com/office/officeart/2005/8/layout/list1"/>
    <dgm:cxn modelId="{23DA3960-9867-DF45-8DAB-96107DE15EAE}" srcId="{AD219069-2A09-5E4B-954C-971A3EF998B0}" destId="{FF5F57EE-8E17-754F-9645-3DC5FC225280}" srcOrd="1" destOrd="0" parTransId="{76DA9929-E772-B04C-B143-6DB5447BE2AB}" sibTransId="{010B5C56-6535-594E-922A-CF8FE4D2567C}"/>
    <dgm:cxn modelId="{06E37F6D-F504-0548-9014-F1955E4AA6E9}" type="presOf" srcId="{56958C6B-A78B-7342-AD46-53804E0AB3D7}" destId="{578CC6B9-56ED-D24D-A025-BDC95CB886E4}" srcOrd="0" destOrd="0" presId="urn:microsoft.com/office/officeart/2005/8/layout/list1"/>
    <dgm:cxn modelId="{0E934F7B-92CA-DA4C-B279-527C8DB3F64E}" type="presOf" srcId="{FF5F57EE-8E17-754F-9645-3DC5FC225280}" destId="{CE4DCD7A-CE8F-CC49-B713-4C8EFA968D6A}" srcOrd="0" destOrd="0" presId="urn:microsoft.com/office/officeart/2005/8/layout/list1"/>
    <dgm:cxn modelId="{19D4C58C-9D67-084E-8232-D062AEDB3626}" type="presOf" srcId="{D7BC0C75-6259-E24F-B583-D04C3D46A5FE}" destId="{472980D1-38B7-9344-9635-7CA6163D02A0}" srcOrd="1" destOrd="0" presId="urn:microsoft.com/office/officeart/2005/8/layout/list1"/>
    <dgm:cxn modelId="{46866B8E-C83F-7C46-8801-93863983AFC5}" srcId="{AD219069-2A09-5E4B-954C-971A3EF998B0}" destId="{D7BC0C75-6259-E24F-B583-D04C3D46A5FE}" srcOrd="2" destOrd="0" parTransId="{84101D24-E571-254F-A907-6ACD8E9F0E68}" sibTransId="{5EC4096D-C3BA-C24F-B623-8CE4F9F0CCD8}"/>
    <dgm:cxn modelId="{B05D5590-324A-0E4D-AD3E-6820A0B5BC39}" srcId="{AD219069-2A09-5E4B-954C-971A3EF998B0}" destId="{4781B92E-C69F-FD49-9F95-1E5BACE6E0C3}" srcOrd="3" destOrd="0" parTransId="{A61C510A-8F8E-EB45-9E4E-0CD6691736D7}" sibTransId="{298F3720-99EF-B948-9FAE-17E5CBB04043}"/>
    <dgm:cxn modelId="{92910695-5DC0-0243-8049-4FEED4D4EC75}" type="presOf" srcId="{4781B92E-C69F-FD49-9F95-1E5BACE6E0C3}" destId="{AB3B403C-0EA2-5145-A97F-477A19389583}" srcOrd="1" destOrd="0" presId="urn:microsoft.com/office/officeart/2005/8/layout/list1"/>
    <dgm:cxn modelId="{15F4249C-13DD-E54B-9776-CF470541549E}" type="presOf" srcId="{AD219069-2A09-5E4B-954C-971A3EF998B0}" destId="{107019B9-EF97-3D4F-84FA-CF2190074FA9}" srcOrd="0" destOrd="0" presId="urn:microsoft.com/office/officeart/2005/8/layout/list1"/>
    <dgm:cxn modelId="{9F4BFAC0-7827-0D42-A1A9-FCB0B4BECD01}" type="presOf" srcId="{D7BC0C75-6259-E24F-B583-D04C3D46A5FE}" destId="{00458F9A-8E6A-3C48-9007-62D4EE801267}" srcOrd="0" destOrd="0" presId="urn:microsoft.com/office/officeart/2005/8/layout/list1"/>
    <dgm:cxn modelId="{146033C5-1E1E-674D-9D24-6FED140314B7}" type="presOf" srcId="{4781B92E-C69F-FD49-9F95-1E5BACE6E0C3}" destId="{6D59C07D-555B-E34D-8C9F-64588EE1AA02}" srcOrd="0" destOrd="0" presId="urn:microsoft.com/office/officeart/2005/8/layout/list1"/>
    <dgm:cxn modelId="{40B555E1-DF6C-4340-8475-CB208B74BA43}" type="presOf" srcId="{171683A7-6E59-5C4D-8087-F45DF50E0D09}" destId="{C0325029-7EB5-4E47-ADF2-BAA6DFF59644}" srcOrd="0" destOrd="0" presId="urn:microsoft.com/office/officeart/2005/8/layout/list1"/>
    <dgm:cxn modelId="{10A87A4D-DC20-1E4C-854F-2ACF44A3A458}" type="presParOf" srcId="{107019B9-EF97-3D4F-84FA-CF2190074FA9}" destId="{BD014940-5712-D542-ADEA-E6146A7DAFE5}" srcOrd="0" destOrd="0" presId="urn:microsoft.com/office/officeart/2005/8/layout/list1"/>
    <dgm:cxn modelId="{385C1120-1E09-2A4D-9856-BF4F46168C0E}" type="presParOf" srcId="{BD014940-5712-D542-ADEA-E6146A7DAFE5}" destId="{C0325029-7EB5-4E47-ADF2-BAA6DFF59644}" srcOrd="0" destOrd="0" presId="urn:microsoft.com/office/officeart/2005/8/layout/list1"/>
    <dgm:cxn modelId="{6048C797-34B3-F947-9C8A-4F97A0519466}" type="presParOf" srcId="{BD014940-5712-D542-ADEA-E6146A7DAFE5}" destId="{A7446078-FC32-1944-AE9C-82981D6A98E0}" srcOrd="1" destOrd="0" presId="urn:microsoft.com/office/officeart/2005/8/layout/list1"/>
    <dgm:cxn modelId="{DD76D2A1-2B82-F24E-930E-65175DD340B4}" type="presParOf" srcId="{107019B9-EF97-3D4F-84FA-CF2190074FA9}" destId="{DC491D5D-19DD-E448-9DDE-3FCAD20AF1E3}" srcOrd="1" destOrd="0" presId="urn:microsoft.com/office/officeart/2005/8/layout/list1"/>
    <dgm:cxn modelId="{F7D5DEB6-FC36-3142-AD48-A49017F305CD}" type="presParOf" srcId="{107019B9-EF97-3D4F-84FA-CF2190074FA9}" destId="{E63D8588-0A10-9C42-9F6E-D61D94F1D836}" srcOrd="2" destOrd="0" presId="urn:microsoft.com/office/officeart/2005/8/layout/list1"/>
    <dgm:cxn modelId="{48E68352-FAA6-7F4A-A3B8-8256C0539244}" type="presParOf" srcId="{107019B9-EF97-3D4F-84FA-CF2190074FA9}" destId="{D11AF5CA-0D51-B642-AF2E-7C10587CD76E}" srcOrd="3" destOrd="0" presId="urn:microsoft.com/office/officeart/2005/8/layout/list1"/>
    <dgm:cxn modelId="{17343EE9-588B-E948-8E90-31A322F2E24B}" type="presParOf" srcId="{107019B9-EF97-3D4F-84FA-CF2190074FA9}" destId="{A17BF2DB-DC27-A840-8A05-33A80BC4ABAD}" srcOrd="4" destOrd="0" presId="urn:microsoft.com/office/officeart/2005/8/layout/list1"/>
    <dgm:cxn modelId="{06158DBB-F21C-B544-91B4-26C2909A8B58}" type="presParOf" srcId="{A17BF2DB-DC27-A840-8A05-33A80BC4ABAD}" destId="{CE4DCD7A-CE8F-CC49-B713-4C8EFA968D6A}" srcOrd="0" destOrd="0" presId="urn:microsoft.com/office/officeart/2005/8/layout/list1"/>
    <dgm:cxn modelId="{88869835-9F2E-8D4B-B792-868088CE5347}" type="presParOf" srcId="{A17BF2DB-DC27-A840-8A05-33A80BC4ABAD}" destId="{F503F250-1F30-8C40-B0EB-28F330503922}" srcOrd="1" destOrd="0" presId="urn:microsoft.com/office/officeart/2005/8/layout/list1"/>
    <dgm:cxn modelId="{4361E24D-6624-F04F-B655-B128784BBA8E}" type="presParOf" srcId="{107019B9-EF97-3D4F-84FA-CF2190074FA9}" destId="{3B2971AB-0FB9-644E-8AA9-CF09EB69A96F}" srcOrd="5" destOrd="0" presId="urn:microsoft.com/office/officeart/2005/8/layout/list1"/>
    <dgm:cxn modelId="{1546A65F-AFDE-114B-971C-EB4FD86293F3}" type="presParOf" srcId="{107019B9-EF97-3D4F-84FA-CF2190074FA9}" destId="{001FE763-ED31-F949-83DA-44EEFE3E3578}" srcOrd="6" destOrd="0" presId="urn:microsoft.com/office/officeart/2005/8/layout/list1"/>
    <dgm:cxn modelId="{6A28EFA8-9540-2B40-8277-694464CF70CA}" type="presParOf" srcId="{107019B9-EF97-3D4F-84FA-CF2190074FA9}" destId="{24BA72C8-2151-104D-9A72-4EE4B53629FC}" srcOrd="7" destOrd="0" presId="urn:microsoft.com/office/officeart/2005/8/layout/list1"/>
    <dgm:cxn modelId="{33F384DC-A113-344D-B2FB-0A2510C91DAD}" type="presParOf" srcId="{107019B9-EF97-3D4F-84FA-CF2190074FA9}" destId="{0AC10D12-A1BA-304F-B21C-3C95AF91A121}" srcOrd="8" destOrd="0" presId="urn:microsoft.com/office/officeart/2005/8/layout/list1"/>
    <dgm:cxn modelId="{87739BF8-EAE7-644E-AD91-08D658C9CADC}" type="presParOf" srcId="{0AC10D12-A1BA-304F-B21C-3C95AF91A121}" destId="{00458F9A-8E6A-3C48-9007-62D4EE801267}" srcOrd="0" destOrd="0" presId="urn:microsoft.com/office/officeart/2005/8/layout/list1"/>
    <dgm:cxn modelId="{7B90C00C-E8D0-7F4E-A821-393CC3518A38}" type="presParOf" srcId="{0AC10D12-A1BA-304F-B21C-3C95AF91A121}" destId="{472980D1-38B7-9344-9635-7CA6163D02A0}" srcOrd="1" destOrd="0" presId="urn:microsoft.com/office/officeart/2005/8/layout/list1"/>
    <dgm:cxn modelId="{AC963931-4E52-5B43-9D69-1BB88B29D777}" type="presParOf" srcId="{107019B9-EF97-3D4F-84FA-CF2190074FA9}" destId="{BAE65C83-6740-5344-974F-78B3A4167B61}" srcOrd="9" destOrd="0" presId="urn:microsoft.com/office/officeart/2005/8/layout/list1"/>
    <dgm:cxn modelId="{5C6DD36F-568C-EA47-A658-67C25D8A4310}" type="presParOf" srcId="{107019B9-EF97-3D4F-84FA-CF2190074FA9}" destId="{AB650E1F-3CF6-EA4C-B4DB-65D888CB1E09}" srcOrd="10" destOrd="0" presId="urn:microsoft.com/office/officeart/2005/8/layout/list1"/>
    <dgm:cxn modelId="{AF9659D1-F0F5-DB4D-AC66-EEF18F965B34}" type="presParOf" srcId="{107019B9-EF97-3D4F-84FA-CF2190074FA9}" destId="{B03F55A9-5555-4243-984A-63BBAC863527}" srcOrd="11" destOrd="0" presId="urn:microsoft.com/office/officeart/2005/8/layout/list1"/>
    <dgm:cxn modelId="{D12DE2BF-5DC1-D243-9911-FD0BF6E24DE4}" type="presParOf" srcId="{107019B9-EF97-3D4F-84FA-CF2190074FA9}" destId="{4C0C27CB-8757-2E43-9BD8-8024A651FE41}" srcOrd="12" destOrd="0" presId="urn:microsoft.com/office/officeart/2005/8/layout/list1"/>
    <dgm:cxn modelId="{A6051DDD-31B6-7B47-BEB0-1F333E7A3994}" type="presParOf" srcId="{4C0C27CB-8757-2E43-9BD8-8024A651FE41}" destId="{6D59C07D-555B-E34D-8C9F-64588EE1AA02}" srcOrd="0" destOrd="0" presId="urn:microsoft.com/office/officeart/2005/8/layout/list1"/>
    <dgm:cxn modelId="{9227C588-ACA4-B648-8D35-4C78E64C4614}" type="presParOf" srcId="{4C0C27CB-8757-2E43-9BD8-8024A651FE41}" destId="{AB3B403C-0EA2-5145-A97F-477A19389583}" srcOrd="1" destOrd="0" presId="urn:microsoft.com/office/officeart/2005/8/layout/list1"/>
    <dgm:cxn modelId="{F7620B12-A843-A24B-B19D-D8824B6195B0}" type="presParOf" srcId="{107019B9-EF97-3D4F-84FA-CF2190074FA9}" destId="{544CA1C9-1396-8647-9071-ED5546DBB109}" srcOrd="13" destOrd="0" presId="urn:microsoft.com/office/officeart/2005/8/layout/list1"/>
    <dgm:cxn modelId="{D8B21AD0-DBAA-1E4B-B01B-CB7CA4391325}" type="presParOf" srcId="{107019B9-EF97-3D4F-84FA-CF2190074FA9}" destId="{34979357-823D-264F-BA6E-41CAAE08F15D}" srcOrd="14" destOrd="0" presId="urn:microsoft.com/office/officeart/2005/8/layout/list1"/>
    <dgm:cxn modelId="{9C8FC6EE-BBA5-4949-B037-9F35593A9F4F}" type="presParOf" srcId="{107019B9-EF97-3D4F-84FA-CF2190074FA9}" destId="{070EE42C-E0EF-AA4F-8D26-9390B437DF96}" srcOrd="15" destOrd="0" presId="urn:microsoft.com/office/officeart/2005/8/layout/list1"/>
    <dgm:cxn modelId="{D3D7A57A-AA4B-8544-A473-E76400B795E4}" type="presParOf" srcId="{107019B9-EF97-3D4F-84FA-CF2190074FA9}" destId="{49CB8B5C-F39E-4B4C-A8F2-6EC97AB771E6}" srcOrd="16" destOrd="0" presId="urn:microsoft.com/office/officeart/2005/8/layout/list1"/>
    <dgm:cxn modelId="{9C508BEA-375A-DB4B-8D69-43F5C76D064B}" type="presParOf" srcId="{49CB8B5C-F39E-4B4C-A8F2-6EC97AB771E6}" destId="{578CC6B9-56ED-D24D-A025-BDC95CB886E4}" srcOrd="0" destOrd="0" presId="urn:microsoft.com/office/officeart/2005/8/layout/list1"/>
    <dgm:cxn modelId="{7BA25677-7C13-2B4D-8A04-3D3DFDE584F4}" type="presParOf" srcId="{49CB8B5C-F39E-4B4C-A8F2-6EC97AB771E6}" destId="{C90965BE-A946-1044-9B4B-EA7B3B8420BD}" srcOrd="1" destOrd="0" presId="urn:microsoft.com/office/officeart/2005/8/layout/list1"/>
    <dgm:cxn modelId="{E8F64199-194A-CE47-B1C8-14DAD7CABC50}" type="presParOf" srcId="{107019B9-EF97-3D4F-84FA-CF2190074FA9}" destId="{E81E0641-45A6-654C-B0CA-E9B219A07392}" srcOrd="17" destOrd="0" presId="urn:microsoft.com/office/officeart/2005/8/layout/list1"/>
    <dgm:cxn modelId="{6012C021-A018-424B-B0F0-9933C683E8D3}" type="presParOf" srcId="{107019B9-EF97-3D4F-84FA-CF2190074FA9}" destId="{42AC8F3F-D6D0-824B-A4C3-70360DB912BE}"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3D8588-0A10-9C42-9F6E-D61D94F1D836}">
      <dsp:nvSpPr>
        <dsp:cNvPr id="0" name=""/>
        <dsp:cNvSpPr/>
      </dsp:nvSpPr>
      <dsp:spPr>
        <a:xfrm>
          <a:off x="0" y="370078"/>
          <a:ext cx="10750668" cy="504000"/>
        </a:xfrm>
        <a:prstGeom prst="rect">
          <a:avLst/>
        </a:prstGeom>
        <a:solidFill>
          <a:schemeClr val="lt1">
            <a:alpha val="90000"/>
            <a:hueOff val="0"/>
            <a:satOff val="0"/>
            <a:lumOff val="0"/>
            <a:alphaOff val="0"/>
          </a:schemeClr>
        </a:solidFill>
        <a:ln w="12700" cap="flat" cmpd="sng" algn="ctr">
          <a:solidFill>
            <a:srgbClr val="97151C"/>
          </a:solidFill>
          <a:prstDash val="solid"/>
          <a:miter lim="800000"/>
        </a:ln>
        <a:effectLst/>
      </dsp:spPr>
      <dsp:style>
        <a:lnRef idx="2">
          <a:scrgbClr r="0" g="0" b="0"/>
        </a:lnRef>
        <a:fillRef idx="1">
          <a:scrgbClr r="0" g="0" b="0"/>
        </a:fillRef>
        <a:effectRef idx="0">
          <a:scrgbClr r="0" g="0" b="0"/>
        </a:effectRef>
        <a:fontRef idx="minor"/>
      </dsp:style>
    </dsp:sp>
    <dsp:sp modelId="{A7446078-FC32-1944-AE9C-82981D6A98E0}">
      <dsp:nvSpPr>
        <dsp:cNvPr id="0" name=""/>
        <dsp:cNvSpPr/>
      </dsp:nvSpPr>
      <dsp:spPr>
        <a:xfrm>
          <a:off x="537533" y="74878"/>
          <a:ext cx="7525467" cy="590399"/>
        </a:xfrm>
        <a:prstGeom prst="roundRect">
          <a:avLst/>
        </a:prstGeom>
        <a:solidFill>
          <a:srgbClr val="97151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4445" tIns="0" rIns="284445" bIns="0" numCol="1" spcCol="1270" anchor="ctr" anchorCtr="0">
          <a:noAutofit/>
        </a:bodyPr>
        <a:lstStyle/>
        <a:p>
          <a:pPr marL="0" lvl="0" indent="0" algn="l" defTabSz="889000">
            <a:lnSpc>
              <a:spcPct val="90000"/>
            </a:lnSpc>
            <a:spcBef>
              <a:spcPct val="0"/>
            </a:spcBef>
            <a:spcAft>
              <a:spcPct val="35000"/>
            </a:spcAft>
            <a:buNone/>
          </a:pPr>
          <a:r>
            <a:rPr lang="en-US" sz="2000" kern="1200"/>
            <a:t>Add transit options – Other train lines, Metra, UChicago transit</a:t>
          </a:r>
        </a:p>
      </dsp:txBody>
      <dsp:txXfrm>
        <a:off x="566354" y="103699"/>
        <a:ext cx="7467825" cy="532757"/>
      </dsp:txXfrm>
    </dsp:sp>
    <dsp:sp modelId="{001FE763-ED31-F949-83DA-44EEFE3E3578}">
      <dsp:nvSpPr>
        <dsp:cNvPr id="0" name=""/>
        <dsp:cNvSpPr/>
      </dsp:nvSpPr>
      <dsp:spPr>
        <a:xfrm>
          <a:off x="0" y="1277278"/>
          <a:ext cx="10750668"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503F250-1F30-8C40-B0EB-28F330503922}">
      <dsp:nvSpPr>
        <dsp:cNvPr id="0" name=""/>
        <dsp:cNvSpPr/>
      </dsp:nvSpPr>
      <dsp:spPr>
        <a:xfrm>
          <a:off x="537533" y="982078"/>
          <a:ext cx="7525467" cy="590399"/>
        </a:xfrm>
        <a:prstGeom prst="roundRect">
          <a:avLst/>
        </a:prstGeom>
        <a:solidFill>
          <a:srgbClr val="97151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4445" tIns="0" rIns="284445" bIns="0" numCol="1" spcCol="1270" anchor="ctr" anchorCtr="0">
          <a:noAutofit/>
        </a:bodyPr>
        <a:lstStyle/>
        <a:p>
          <a:pPr marL="0" lvl="0" indent="0" algn="l" defTabSz="889000">
            <a:lnSpc>
              <a:spcPct val="90000"/>
            </a:lnSpc>
            <a:spcBef>
              <a:spcPct val="0"/>
            </a:spcBef>
            <a:spcAft>
              <a:spcPct val="35000"/>
            </a:spcAft>
            <a:buNone/>
          </a:pPr>
          <a:r>
            <a:rPr lang="en-US" sz="2000" kern="1200"/>
            <a:t>Photo verification</a:t>
          </a:r>
        </a:p>
      </dsp:txBody>
      <dsp:txXfrm>
        <a:off x="566354" y="1010899"/>
        <a:ext cx="7467825" cy="532757"/>
      </dsp:txXfrm>
    </dsp:sp>
    <dsp:sp modelId="{AB650E1F-3CF6-EA4C-B4DB-65D888CB1E09}">
      <dsp:nvSpPr>
        <dsp:cNvPr id="0" name=""/>
        <dsp:cNvSpPr/>
      </dsp:nvSpPr>
      <dsp:spPr>
        <a:xfrm>
          <a:off x="0" y="2184478"/>
          <a:ext cx="10750668" cy="504000"/>
        </a:xfrm>
        <a:prstGeom prst="rect">
          <a:avLst/>
        </a:prstGeom>
        <a:solidFill>
          <a:schemeClr val="lt1">
            <a:alpha val="90000"/>
            <a:hueOff val="0"/>
            <a:satOff val="0"/>
            <a:lumOff val="0"/>
            <a:alphaOff val="0"/>
          </a:schemeClr>
        </a:solidFill>
        <a:ln w="12700" cap="flat" cmpd="sng" algn="ctr">
          <a:solidFill>
            <a:srgbClr val="97151C"/>
          </a:solidFill>
          <a:prstDash val="solid"/>
          <a:miter lim="800000"/>
        </a:ln>
        <a:effectLst/>
      </dsp:spPr>
      <dsp:style>
        <a:lnRef idx="2">
          <a:scrgbClr r="0" g="0" b="0"/>
        </a:lnRef>
        <a:fillRef idx="1">
          <a:scrgbClr r="0" g="0" b="0"/>
        </a:fillRef>
        <a:effectRef idx="0">
          <a:scrgbClr r="0" g="0" b="0"/>
        </a:effectRef>
        <a:fontRef idx="minor"/>
      </dsp:style>
    </dsp:sp>
    <dsp:sp modelId="{472980D1-38B7-9344-9635-7CA6163D02A0}">
      <dsp:nvSpPr>
        <dsp:cNvPr id="0" name=""/>
        <dsp:cNvSpPr/>
      </dsp:nvSpPr>
      <dsp:spPr>
        <a:xfrm>
          <a:off x="537533" y="1889278"/>
          <a:ext cx="7525467" cy="590399"/>
        </a:xfrm>
        <a:prstGeom prst="roundRect">
          <a:avLst/>
        </a:prstGeom>
        <a:solidFill>
          <a:srgbClr val="97151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4445" tIns="0" rIns="284445" bIns="0" numCol="1" spcCol="1270" anchor="ctr" anchorCtr="0">
          <a:noAutofit/>
        </a:bodyPr>
        <a:lstStyle/>
        <a:p>
          <a:pPr marL="0" lvl="0" indent="0" algn="l" defTabSz="889000">
            <a:lnSpc>
              <a:spcPct val="90000"/>
            </a:lnSpc>
            <a:spcBef>
              <a:spcPct val="0"/>
            </a:spcBef>
            <a:spcAft>
              <a:spcPct val="35000"/>
            </a:spcAft>
            <a:buNone/>
          </a:pPr>
          <a:r>
            <a:rPr lang="en-US" sz="2000" kern="1200"/>
            <a:t>Alerting users about changes to the train schedule</a:t>
          </a:r>
        </a:p>
      </dsp:txBody>
      <dsp:txXfrm>
        <a:off x="566354" y="1918099"/>
        <a:ext cx="7467825" cy="532757"/>
      </dsp:txXfrm>
    </dsp:sp>
    <dsp:sp modelId="{34979357-823D-264F-BA6E-41CAAE08F15D}">
      <dsp:nvSpPr>
        <dsp:cNvPr id="0" name=""/>
        <dsp:cNvSpPr/>
      </dsp:nvSpPr>
      <dsp:spPr>
        <a:xfrm>
          <a:off x="0" y="3091678"/>
          <a:ext cx="10750668" cy="504000"/>
        </a:xfrm>
        <a:prstGeom prst="rect">
          <a:avLst/>
        </a:prstGeom>
        <a:solidFill>
          <a:schemeClr val="lt1">
            <a:alpha val="90000"/>
            <a:hueOff val="0"/>
            <a:satOff val="0"/>
            <a:lumOff val="0"/>
            <a:alphaOff val="0"/>
          </a:schemeClr>
        </a:solidFill>
        <a:ln w="12700" cap="flat" cmpd="sng" algn="ctr">
          <a:solidFill>
            <a:srgbClr val="97151C"/>
          </a:solidFill>
          <a:prstDash val="solid"/>
          <a:miter lim="800000"/>
        </a:ln>
        <a:effectLst/>
      </dsp:spPr>
      <dsp:style>
        <a:lnRef idx="2">
          <a:scrgbClr r="0" g="0" b="0"/>
        </a:lnRef>
        <a:fillRef idx="1">
          <a:scrgbClr r="0" g="0" b="0"/>
        </a:fillRef>
        <a:effectRef idx="0">
          <a:scrgbClr r="0" g="0" b="0"/>
        </a:effectRef>
        <a:fontRef idx="minor"/>
      </dsp:style>
    </dsp:sp>
    <dsp:sp modelId="{AB3B403C-0EA2-5145-A97F-477A19389583}">
      <dsp:nvSpPr>
        <dsp:cNvPr id="0" name=""/>
        <dsp:cNvSpPr/>
      </dsp:nvSpPr>
      <dsp:spPr>
        <a:xfrm>
          <a:off x="537533" y="2796478"/>
          <a:ext cx="7525467" cy="590399"/>
        </a:xfrm>
        <a:prstGeom prst="roundRect">
          <a:avLst/>
        </a:prstGeom>
        <a:solidFill>
          <a:srgbClr val="97151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4445" tIns="0" rIns="284445" bIns="0" numCol="1" spcCol="1270" anchor="ctr" anchorCtr="0">
          <a:noAutofit/>
        </a:bodyPr>
        <a:lstStyle/>
        <a:p>
          <a:pPr marL="0" lvl="0" indent="0" algn="l" defTabSz="889000">
            <a:lnSpc>
              <a:spcPct val="90000"/>
            </a:lnSpc>
            <a:spcBef>
              <a:spcPct val="0"/>
            </a:spcBef>
            <a:spcAft>
              <a:spcPct val="35000"/>
            </a:spcAft>
            <a:buNone/>
          </a:pPr>
          <a:r>
            <a:rPr lang="en-US" sz="2000" kern="1200"/>
            <a:t>Tools to identify to and confirm the identify of your match</a:t>
          </a:r>
        </a:p>
      </dsp:txBody>
      <dsp:txXfrm>
        <a:off x="566354" y="2825299"/>
        <a:ext cx="7467825" cy="532757"/>
      </dsp:txXfrm>
    </dsp:sp>
    <dsp:sp modelId="{42AC8F3F-D6D0-824B-A4C3-70360DB912BE}">
      <dsp:nvSpPr>
        <dsp:cNvPr id="0" name=""/>
        <dsp:cNvSpPr/>
      </dsp:nvSpPr>
      <dsp:spPr>
        <a:xfrm>
          <a:off x="0" y="3998878"/>
          <a:ext cx="10750668" cy="504000"/>
        </a:xfrm>
        <a:prstGeom prst="rect">
          <a:avLst/>
        </a:prstGeom>
        <a:solidFill>
          <a:schemeClr val="lt1">
            <a:alpha val="90000"/>
            <a:hueOff val="0"/>
            <a:satOff val="0"/>
            <a:lumOff val="0"/>
            <a:alphaOff val="0"/>
          </a:schemeClr>
        </a:solidFill>
        <a:ln w="12700" cap="flat" cmpd="sng" algn="ctr">
          <a:solidFill>
            <a:srgbClr val="97151C"/>
          </a:solidFill>
          <a:prstDash val="solid"/>
          <a:miter lim="800000"/>
        </a:ln>
        <a:effectLst/>
      </dsp:spPr>
      <dsp:style>
        <a:lnRef idx="2">
          <a:scrgbClr r="0" g="0" b="0"/>
        </a:lnRef>
        <a:fillRef idx="1">
          <a:scrgbClr r="0" g="0" b="0"/>
        </a:fillRef>
        <a:effectRef idx="0">
          <a:scrgbClr r="0" g="0" b="0"/>
        </a:effectRef>
        <a:fontRef idx="minor"/>
      </dsp:style>
    </dsp:sp>
    <dsp:sp modelId="{C90965BE-A946-1044-9B4B-EA7B3B8420BD}">
      <dsp:nvSpPr>
        <dsp:cNvPr id="0" name=""/>
        <dsp:cNvSpPr/>
      </dsp:nvSpPr>
      <dsp:spPr>
        <a:xfrm>
          <a:off x="537533" y="3703678"/>
          <a:ext cx="7525467" cy="590399"/>
        </a:xfrm>
        <a:prstGeom prst="roundRect">
          <a:avLst/>
        </a:prstGeom>
        <a:solidFill>
          <a:srgbClr val="97151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4445" tIns="0" rIns="284445" bIns="0" numCol="1" spcCol="1270" anchor="ctr" anchorCtr="0">
          <a:noAutofit/>
        </a:bodyPr>
        <a:lstStyle/>
        <a:p>
          <a:pPr marL="0" lvl="0" indent="0" algn="l" defTabSz="889000">
            <a:lnSpc>
              <a:spcPct val="90000"/>
            </a:lnSpc>
            <a:spcBef>
              <a:spcPct val="0"/>
            </a:spcBef>
            <a:spcAft>
              <a:spcPct val="35000"/>
            </a:spcAft>
            <a:buNone/>
          </a:pPr>
          <a:r>
            <a:rPr lang="en-US" sz="2000" kern="1200"/>
            <a:t>Integrating games and news APIs to play or discuss on the ride</a:t>
          </a:r>
        </a:p>
      </dsp:txBody>
      <dsp:txXfrm>
        <a:off x="566354" y="3732499"/>
        <a:ext cx="7467825" cy="532757"/>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2CAA08-EB4D-E647-B48F-40B6286A362D}" type="datetimeFigureOut">
              <a:rPr lang="en-US" smtClean="0"/>
              <a:t>4/26/25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1B05CD-E4C9-7A49-9067-CFAC8005DE16}" type="slidenum">
              <a:rPr lang="en-US" smtClean="0"/>
              <a:t>‹#›</a:t>
            </a:fld>
            <a:endParaRPr lang="en-US"/>
          </a:p>
        </p:txBody>
      </p:sp>
    </p:spTree>
    <p:extLst>
      <p:ext uri="{BB962C8B-B14F-4D97-AF65-F5344CB8AC3E}">
        <p14:creationId xmlns:p14="http://schemas.microsoft.com/office/powerpoint/2010/main" val="1210280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248312-5C6B-19AE-5D9F-FDAD091810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5BBB94E-8442-0502-ADFF-1E9F411ACD6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F57951-D224-A438-3A58-4E1404C450DB}"/>
              </a:ext>
            </a:extLst>
          </p:cNvPr>
          <p:cNvSpPr>
            <a:spLocks noGrp="1"/>
          </p:cNvSpPr>
          <p:nvPr>
            <p:ph type="body" idx="1"/>
          </p:nvPr>
        </p:nvSpPr>
        <p:spPr/>
        <p:txBody>
          <a:bodyPr/>
          <a:lstStyle/>
          <a:p>
            <a:pPr marL="171450" indent="-171450">
              <a:buFont typeface="Arial" panose="020B0604020202020204" pitchFamily="34" charset="0"/>
              <a:buChar char="•"/>
            </a:pPr>
            <a:r>
              <a:rPr lang="en-US" dirty="0"/>
              <a:t>Insert any pre-title text in the text box at the top (</a:t>
            </a:r>
            <a:r>
              <a:rPr lang="en-US" dirty="0" err="1"/>
              <a:t>ie</a:t>
            </a:r>
            <a:r>
              <a:rPr lang="en-US" dirty="0"/>
              <a:t>. “Presented by…”)</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Insert the presentation title in the second text box with the largest text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Insert the speaker’s name and/or the month, day and year of the presentation.</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Delete any text boxes you didn’t use.</a:t>
            </a:r>
          </a:p>
          <a:p>
            <a:pPr marL="171450" indent="-171450">
              <a:buFont typeface="Arial" panose="020B0604020202020204" pitchFamily="34" charset="0"/>
              <a:buChar cha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You are welcome to use the image that is already included. For instructions on how to change the image, view slide 6. In order to keep the transparent look, change the picture’s transparency to 75% in the ”Picture format” pane that should pop up on the right side of the screen.</a:t>
            </a: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endParaRPr lang="en-US" dirty="0"/>
          </a:p>
        </p:txBody>
      </p:sp>
      <p:sp>
        <p:nvSpPr>
          <p:cNvPr id="4" name="Slide Number Placeholder 3">
            <a:extLst>
              <a:ext uri="{FF2B5EF4-FFF2-40B4-BE49-F238E27FC236}">
                <a16:creationId xmlns:a16="http://schemas.microsoft.com/office/drawing/2014/main" id="{C05CCCCF-C20A-C3EF-0639-256729BEC6FE}"/>
              </a:ext>
            </a:extLst>
          </p:cNvPr>
          <p:cNvSpPr>
            <a:spLocks noGrp="1"/>
          </p:cNvSpPr>
          <p:nvPr>
            <p:ph type="sldNum" sz="quarter" idx="5"/>
          </p:nvPr>
        </p:nvSpPr>
        <p:spPr/>
        <p:txBody>
          <a:bodyPr/>
          <a:lstStyle/>
          <a:p>
            <a:fld id="{381B05CD-E4C9-7A49-9067-CFAC8005DE16}" type="slidenum">
              <a:rPr lang="en-US" smtClean="0"/>
              <a:t>1</a:t>
            </a:fld>
            <a:endParaRPr lang="en-US"/>
          </a:p>
        </p:txBody>
      </p:sp>
    </p:spTree>
    <p:extLst>
      <p:ext uri="{BB962C8B-B14F-4D97-AF65-F5344CB8AC3E}">
        <p14:creationId xmlns:p14="http://schemas.microsoft.com/office/powerpoint/2010/main" val="1095757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DF94EF-8A3F-DE77-4098-9DEBB1C2EC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52327CA-F950-4374-EA87-FAF5B9E9E1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3CD77B6-1A68-AF5F-9602-3F83AADCB53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BCD0DE4-EEC4-0AFB-29D8-FE26709E39B0}"/>
              </a:ext>
            </a:extLst>
          </p:cNvPr>
          <p:cNvSpPr>
            <a:spLocks noGrp="1"/>
          </p:cNvSpPr>
          <p:nvPr>
            <p:ph type="sldNum" sz="quarter" idx="5"/>
          </p:nvPr>
        </p:nvSpPr>
        <p:spPr/>
        <p:txBody>
          <a:bodyPr/>
          <a:lstStyle/>
          <a:p>
            <a:fld id="{381B05CD-E4C9-7A49-9067-CFAC8005DE16}" type="slidenum">
              <a:rPr lang="en-US" smtClean="0"/>
              <a:t>5</a:t>
            </a:fld>
            <a:endParaRPr lang="en-US"/>
          </a:p>
        </p:txBody>
      </p:sp>
    </p:spTree>
    <p:extLst>
      <p:ext uri="{BB962C8B-B14F-4D97-AF65-F5344CB8AC3E}">
        <p14:creationId xmlns:p14="http://schemas.microsoft.com/office/powerpoint/2010/main" val="10921217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9A1F09-E920-F42B-2906-48AD83A3A1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D15EFF4-361E-D23C-D2CC-77447CCD95A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E56D243-53EB-25D7-57D9-E49CFBB22FE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9C635C7-6ED3-675D-C7A2-03330C03C4D8}"/>
              </a:ext>
            </a:extLst>
          </p:cNvPr>
          <p:cNvSpPr>
            <a:spLocks noGrp="1"/>
          </p:cNvSpPr>
          <p:nvPr>
            <p:ph type="sldNum" sz="quarter" idx="5"/>
          </p:nvPr>
        </p:nvSpPr>
        <p:spPr/>
        <p:txBody>
          <a:bodyPr/>
          <a:lstStyle/>
          <a:p>
            <a:fld id="{381B05CD-E4C9-7A49-9067-CFAC8005DE16}" type="slidenum">
              <a:rPr lang="en-US" smtClean="0"/>
              <a:t>6</a:t>
            </a:fld>
            <a:endParaRPr lang="en-US"/>
          </a:p>
        </p:txBody>
      </p:sp>
    </p:spTree>
    <p:extLst>
      <p:ext uri="{BB962C8B-B14F-4D97-AF65-F5344CB8AC3E}">
        <p14:creationId xmlns:p14="http://schemas.microsoft.com/office/powerpoint/2010/main" val="1242928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B4FC4C-5719-6DCC-21D9-137AA526A52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E93A56-D89A-3244-3089-016427853BE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7A22735-A807-9A06-3325-BABBEC14E05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D576369-FCFE-083F-51FA-2B6F6B074210}"/>
              </a:ext>
            </a:extLst>
          </p:cNvPr>
          <p:cNvSpPr>
            <a:spLocks noGrp="1"/>
          </p:cNvSpPr>
          <p:nvPr>
            <p:ph type="sldNum" sz="quarter" idx="5"/>
          </p:nvPr>
        </p:nvSpPr>
        <p:spPr/>
        <p:txBody>
          <a:bodyPr/>
          <a:lstStyle/>
          <a:p>
            <a:fld id="{381B05CD-E4C9-7A49-9067-CFAC8005DE16}" type="slidenum">
              <a:rPr lang="en-US" smtClean="0"/>
              <a:t>7</a:t>
            </a:fld>
            <a:endParaRPr lang="en-US"/>
          </a:p>
        </p:txBody>
      </p:sp>
    </p:spTree>
    <p:extLst>
      <p:ext uri="{BB962C8B-B14F-4D97-AF65-F5344CB8AC3E}">
        <p14:creationId xmlns:p14="http://schemas.microsoft.com/office/powerpoint/2010/main" val="378033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5842B-DE61-E244-B03F-1C6210D9AC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AD006D-F4B2-FC41-9617-7FF063DF5B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1CED936-B76A-1346-A8A5-028249BDD2FD}"/>
              </a:ext>
            </a:extLst>
          </p:cNvPr>
          <p:cNvSpPr>
            <a:spLocks noGrp="1"/>
          </p:cNvSpPr>
          <p:nvPr>
            <p:ph type="dt" sz="half" idx="10"/>
          </p:nvPr>
        </p:nvSpPr>
        <p:spPr/>
        <p:txBody>
          <a:bodyPr/>
          <a:lstStyle/>
          <a:p>
            <a:fld id="{6C9A76B4-B263-F94A-B622-752FC0780C1F}" type="datetime1">
              <a:rPr lang="en-US" smtClean="0"/>
              <a:t>4/26/25</a:t>
            </a:fld>
            <a:endParaRPr lang="en-US"/>
          </a:p>
        </p:txBody>
      </p:sp>
      <p:sp>
        <p:nvSpPr>
          <p:cNvPr id="5" name="Footer Placeholder 4">
            <a:extLst>
              <a:ext uri="{FF2B5EF4-FFF2-40B4-BE49-F238E27FC236}">
                <a16:creationId xmlns:a16="http://schemas.microsoft.com/office/drawing/2014/main" id="{44692EAE-6D4C-3242-AE5D-F46F8AF1A0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DA4FA4-21F0-C749-BF7C-084B36F7A258}"/>
              </a:ext>
            </a:extLst>
          </p:cNvPr>
          <p:cNvSpPr>
            <a:spLocks noGrp="1"/>
          </p:cNvSpPr>
          <p:nvPr>
            <p:ph type="sldNum" sz="quarter" idx="12"/>
          </p:nvPr>
        </p:nvSpPr>
        <p:spPr/>
        <p:txBody>
          <a:bodyPr/>
          <a:lstStyle/>
          <a:p>
            <a:fld id="{A5E79B69-051F-4347-8582-BA9A35097F09}" type="slidenum">
              <a:rPr lang="en-US" smtClean="0"/>
              <a:t>‹#›</a:t>
            </a:fld>
            <a:endParaRPr lang="en-US"/>
          </a:p>
        </p:txBody>
      </p:sp>
    </p:spTree>
    <p:extLst>
      <p:ext uri="{BB962C8B-B14F-4D97-AF65-F5344CB8AC3E}">
        <p14:creationId xmlns:p14="http://schemas.microsoft.com/office/powerpoint/2010/main" val="3789770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654A8-3C3C-DE4C-BB30-5E4F5389C0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E419646-83C3-024D-8CD8-CC54B1E9E7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5E3ED7-7E7B-994C-9AC4-30EE150847EF}"/>
              </a:ext>
            </a:extLst>
          </p:cNvPr>
          <p:cNvSpPr>
            <a:spLocks noGrp="1"/>
          </p:cNvSpPr>
          <p:nvPr>
            <p:ph type="dt" sz="half" idx="10"/>
          </p:nvPr>
        </p:nvSpPr>
        <p:spPr/>
        <p:txBody>
          <a:bodyPr/>
          <a:lstStyle/>
          <a:p>
            <a:fld id="{F3A22FD7-42BA-4B4B-BE3C-E63FC6F1C28F}" type="datetime1">
              <a:rPr lang="en-US" smtClean="0"/>
              <a:t>4/26/25</a:t>
            </a:fld>
            <a:endParaRPr lang="en-US"/>
          </a:p>
        </p:txBody>
      </p:sp>
      <p:sp>
        <p:nvSpPr>
          <p:cNvPr id="5" name="Footer Placeholder 4">
            <a:extLst>
              <a:ext uri="{FF2B5EF4-FFF2-40B4-BE49-F238E27FC236}">
                <a16:creationId xmlns:a16="http://schemas.microsoft.com/office/drawing/2014/main" id="{AAA49BD6-680A-3745-8C2A-FF4A4E364A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CE2EC2-E5A7-8142-B630-09C2FE8477DC}"/>
              </a:ext>
            </a:extLst>
          </p:cNvPr>
          <p:cNvSpPr>
            <a:spLocks noGrp="1"/>
          </p:cNvSpPr>
          <p:nvPr>
            <p:ph type="sldNum" sz="quarter" idx="12"/>
          </p:nvPr>
        </p:nvSpPr>
        <p:spPr/>
        <p:txBody>
          <a:bodyPr/>
          <a:lstStyle/>
          <a:p>
            <a:fld id="{A5E79B69-051F-4347-8582-BA9A35097F09}" type="slidenum">
              <a:rPr lang="en-US" smtClean="0"/>
              <a:t>‹#›</a:t>
            </a:fld>
            <a:endParaRPr lang="en-US"/>
          </a:p>
        </p:txBody>
      </p:sp>
    </p:spTree>
    <p:extLst>
      <p:ext uri="{BB962C8B-B14F-4D97-AF65-F5344CB8AC3E}">
        <p14:creationId xmlns:p14="http://schemas.microsoft.com/office/powerpoint/2010/main" val="2270358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EF1AA9-520C-B74C-B64C-36D2765040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B871165-65A8-0B46-A1D6-7CAB477CC9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9DB103-555F-4F4B-ADC9-114F8C2684E3}"/>
              </a:ext>
            </a:extLst>
          </p:cNvPr>
          <p:cNvSpPr>
            <a:spLocks noGrp="1"/>
          </p:cNvSpPr>
          <p:nvPr>
            <p:ph type="dt" sz="half" idx="10"/>
          </p:nvPr>
        </p:nvSpPr>
        <p:spPr/>
        <p:txBody>
          <a:bodyPr/>
          <a:lstStyle/>
          <a:p>
            <a:fld id="{52752380-ABD9-294F-B263-9186BA29A4EB}" type="datetime1">
              <a:rPr lang="en-US" smtClean="0"/>
              <a:t>4/26/25</a:t>
            </a:fld>
            <a:endParaRPr lang="en-US"/>
          </a:p>
        </p:txBody>
      </p:sp>
      <p:sp>
        <p:nvSpPr>
          <p:cNvPr id="5" name="Footer Placeholder 4">
            <a:extLst>
              <a:ext uri="{FF2B5EF4-FFF2-40B4-BE49-F238E27FC236}">
                <a16:creationId xmlns:a16="http://schemas.microsoft.com/office/drawing/2014/main" id="{C0D3AE4F-466B-3D46-9F93-718B498FC3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AF50A3-1CCD-7E4C-ABED-9F22341F93A8}"/>
              </a:ext>
            </a:extLst>
          </p:cNvPr>
          <p:cNvSpPr>
            <a:spLocks noGrp="1"/>
          </p:cNvSpPr>
          <p:nvPr>
            <p:ph type="sldNum" sz="quarter" idx="12"/>
          </p:nvPr>
        </p:nvSpPr>
        <p:spPr/>
        <p:txBody>
          <a:bodyPr/>
          <a:lstStyle/>
          <a:p>
            <a:fld id="{A5E79B69-051F-4347-8582-BA9A35097F09}" type="slidenum">
              <a:rPr lang="en-US" smtClean="0"/>
              <a:t>‹#›</a:t>
            </a:fld>
            <a:endParaRPr lang="en-US"/>
          </a:p>
        </p:txBody>
      </p:sp>
    </p:spTree>
    <p:extLst>
      <p:ext uri="{BB962C8B-B14F-4D97-AF65-F5344CB8AC3E}">
        <p14:creationId xmlns:p14="http://schemas.microsoft.com/office/powerpoint/2010/main" val="2657343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C4A31-EC38-C245-A0C3-26952A3948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707641-D02C-2C46-B99A-79823B4CF3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60251E-71E7-204B-8626-7233419808F1}"/>
              </a:ext>
            </a:extLst>
          </p:cNvPr>
          <p:cNvSpPr>
            <a:spLocks noGrp="1"/>
          </p:cNvSpPr>
          <p:nvPr>
            <p:ph type="dt" sz="half" idx="10"/>
          </p:nvPr>
        </p:nvSpPr>
        <p:spPr/>
        <p:txBody>
          <a:bodyPr/>
          <a:lstStyle/>
          <a:p>
            <a:fld id="{92BA3A79-636B-3F45-842B-18CBF0A65D28}" type="datetime1">
              <a:rPr lang="en-US" smtClean="0"/>
              <a:t>4/26/25</a:t>
            </a:fld>
            <a:endParaRPr lang="en-US"/>
          </a:p>
        </p:txBody>
      </p:sp>
      <p:sp>
        <p:nvSpPr>
          <p:cNvPr id="5" name="Footer Placeholder 4">
            <a:extLst>
              <a:ext uri="{FF2B5EF4-FFF2-40B4-BE49-F238E27FC236}">
                <a16:creationId xmlns:a16="http://schemas.microsoft.com/office/drawing/2014/main" id="{1C025489-4904-3240-866E-9B78CFC722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0CF2DA-3E4E-AE47-B12D-54494EED5B6F}"/>
              </a:ext>
            </a:extLst>
          </p:cNvPr>
          <p:cNvSpPr>
            <a:spLocks noGrp="1"/>
          </p:cNvSpPr>
          <p:nvPr>
            <p:ph type="sldNum" sz="quarter" idx="12"/>
          </p:nvPr>
        </p:nvSpPr>
        <p:spPr/>
        <p:txBody>
          <a:bodyPr/>
          <a:lstStyle/>
          <a:p>
            <a:fld id="{A5E79B69-051F-4347-8582-BA9A35097F09}" type="slidenum">
              <a:rPr lang="en-US" smtClean="0"/>
              <a:t>‹#›</a:t>
            </a:fld>
            <a:endParaRPr lang="en-US"/>
          </a:p>
        </p:txBody>
      </p:sp>
    </p:spTree>
    <p:extLst>
      <p:ext uri="{BB962C8B-B14F-4D97-AF65-F5344CB8AC3E}">
        <p14:creationId xmlns:p14="http://schemas.microsoft.com/office/powerpoint/2010/main" val="4220034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E6490-00AC-B541-A126-171B7EE73A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D3817EA-3BD1-B245-B5BC-0C4E836357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4739DE-ED44-EA4A-BD24-7D4CE9CBA54F}"/>
              </a:ext>
            </a:extLst>
          </p:cNvPr>
          <p:cNvSpPr>
            <a:spLocks noGrp="1"/>
          </p:cNvSpPr>
          <p:nvPr>
            <p:ph type="dt" sz="half" idx="10"/>
          </p:nvPr>
        </p:nvSpPr>
        <p:spPr/>
        <p:txBody>
          <a:bodyPr/>
          <a:lstStyle/>
          <a:p>
            <a:fld id="{C1935DB1-0D91-FC4C-8329-E6A634C710C9}" type="datetime1">
              <a:rPr lang="en-US" smtClean="0"/>
              <a:t>4/26/25</a:t>
            </a:fld>
            <a:endParaRPr lang="en-US"/>
          </a:p>
        </p:txBody>
      </p:sp>
      <p:sp>
        <p:nvSpPr>
          <p:cNvPr id="5" name="Footer Placeholder 4">
            <a:extLst>
              <a:ext uri="{FF2B5EF4-FFF2-40B4-BE49-F238E27FC236}">
                <a16:creationId xmlns:a16="http://schemas.microsoft.com/office/drawing/2014/main" id="{7DE2626D-D677-9A4E-8999-366906CF5C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A72E9E-6C16-9045-8A49-F96542608DA2}"/>
              </a:ext>
            </a:extLst>
          </p:cNvPr>
          <p:cNvSpPr>
            <a:spLocks noGrp="1"/>
          </p:cNvSpPr>
          <p:nvPr>
            <p:ph type="sldNum" sz="quarter" idx="12"/>
          </p:nvPr>
        </p:nvSpPr>
        <p:spPr/>
        <p:txBody>
          <a:bodyPr/>
          <a:lstStyle/>
          <a:p>
            <a:fld id="{A5E79B69-051F-4347-8582-BA9A35097F09}" type="slidenum">
              <a:rPr lang="en-US" smtClean="0"/>
              <a:t>‹#›</a:t>
            </a:fld>
            <a:endParaRPr lang="en-US"/>
          </a:p>
        </p:txBody>
      </p:sp>
    </p:spTree>
    <p:extLst>
      <p:ext uri="{BB962C8B-B14F-4D97-AF65-F5344CB8AC3E}">
        <p14:creationId xmlns:p14="http://schemas.microsoft.com/office/powerpoint/2010/main" val="2957904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FB29A-0006-C849-AE6E-33FFA46E3C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BDC62C-DB31-6B48-BD98-0FA997B069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E4E7ED1-AC8A-4448-BF5F-14C2E5EE68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6F8888-D7CE-F24A-942F-3F3F8F78681D}"/>
              </a:ext>
            </a:extLst>
          </p:cNvPr>
          <p:cNvSpPr>
            <a:spLocks noGrp="1"/>
          </p:cNvSpPr>
          <p:nvPr>
            <p:ph type="dt" sz="half" idx="10"/>
          </p:nvPr>
        </p:nvSpPr>
        <p:spPr/>
        <p:txBody>
          <a:bodyPr/>
          <a:lstStyle/>
          <a:p>
            <a:fld id="{9D0ACE56-F220-084B-A78A-02D430A4A990}" type="datetime1">
              <a:rPr lang="en-US" smtClean="0"/>
              <a:t>4/26/25</a:t>
            </a:fld>
            <a:endParaRPr lang="en-US"/>
          </a:p>
        </p:txBody>
      </p:sp>
      <p:sp>
        <p:nvSpPr>
          <p:cNvPr id="6" name="Footer Placeholder 5">
            <a:extLst>
              <a:ext uri="{FF2B5EF4-FFF2-40B4-BE49-F238E27FC236}">
                <a16:creationId xmlns:a16="http://schemas.microsoft.com/office/drawing/2014/main" id="{7B105EBA-1183-4E4C-995E-E25B045393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025D25-B2F1-964B-B46A-EF0DEB485017}"/>
              </a:ext>
            </a:extLst>
          </p:cNvPr>
          <p:cNvSpPr>
            <a:spLocks noGrp="1"/>
          </p:cNvSpPr>
          <p:nvPr>
            <p:ph type="sldNum" sz="quarter" idx="12"/>
          </p:nvPr>
        </p:nvSpPr>
        <p:spPr/>
        <p:txBody>
          <a:bodyPr/>
          <a:lstStyle/>
          <a:p>
            <a:fld id="{A5E79B69-051F-4347-8582-BA9A35097F09}" type="slidenum">
              <a:rPr lang="en-US" smtClean="0"/>
              <a:t>‹#›</a:t>
            </a:fld>
            <a:endParaRPr lang="en-US"/>
          </a:p>
        </p:txBody>
      </p:sp>
    </p:spTree>
    <p:extLst>
      <p:ext uri="{BB962C8B-B14F-4D97-AF65-F5344CB8AC3E}">
        <p14:creationId xmlns:p14="http://schemas.microsoft.com/office/powerpoint/2010/main" val="462710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5FDD9-93C4-2B46-9F80-F4B3BEF6279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1068067-4A2A-DE43-92E5-D7E15A9E95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5E0366-8571-9144-A774-5D3FC1EF3A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59AD1E-A8B3-DB4A-AAAF-BC0B5ACFD2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077202-70C7-514F-8AC8-B9B9DCD4A1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7DD2DD-4B16-434B-B977-D2D9004B99B1}"/>
              </a:ext>
            </a:extLst>
          </p:cNvPr>
          <p:cNvSpPr>
            <a:spLocks noGrp="1"/>
          </p:cNvSpPr>
          <p:nvPr>
            <p:ph type="dt" sz="half" idx="10"/>
          </p:nvPr>
        </p:nvSpPr>
        <p:spPr/>
        <p:txBody>
          <a:bodyPr/>
          <a:lstStyle/>
          <a:p>
            <a:fld id="{7A72AAA2-3A07-4441-9AD1-F522F95C039E}" type="datetime1">
              <a:rPr lang="en-US" smtClean="0"/>
              <a:t>4/26/25</a:t>
            </a:fld>
            <a:endParaRPr lang="en-US"/>
          </a:p>
        </p:txBody>
      </p:sp>
      <p:sp>
        <p:nvSpPr>
          <p:cNvPr id="8" name="Footer Placeholder 7">
            <a:extLst>
              <a:ext uri="{FF2B5EF4-FFF2-40B4-BE49-F238E27FC236}">
                <a16:creationId xmlns:a16="http://schemas.microsoft.com/office/drawing/2014/main" id="{4CC3AF97-29A3-7F4B-B6A0-342734431A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7D2D3D-9B7E-F947-A667-DCC142E42BA2}"/>
              </a:ext>
            </a:extLst>
          </p:cNvPr>
          <p:cNvSpPr>
            <a:spLocks noGrp="1"/>
          </p:cNvSpPr>
          <p:nvPr>
            <p:ph type="sldNum" sz="quarter" idx="12"/>
          </p:nvPr>
        </p:nvSpPr>
        <p:spPr/>
        <p:txBody>
          <a:bodyPr/>
          <a:lstStyle/>
          <a:p>
            <a:fld id="{A5E79B69-051F-4347-8582-BA9A35097F09}" type="slidenum">
              <a:rPr lang="en-US" smtClean="0"/>
              <a:t>‹#›</a:t>
            </a:fld>
            <a:endParaRPr lang="en-US"/>
          </a:p>
        </p:txBody>
      </p:sp>
    </p:spTree>
    <p:extLst>
      <p:ext uri="{BB962C8B-B14F-4D97-AF65-F5344CB8AC3E}">
        <p14:creationId xmlns:p14="http://schemas.microsoft.com/office/powerpoint/2010/main" val="707029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02676-69B6-6D4E-A53E-2535D1CEBA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416713-6DC8-9C40-9719-E3E5781E417F}"/>
              </a:ext>
            </a:extLst>
          </p:cNvPr>
          <p:cNvSpPr>
            <a:spLocks noGrp="1"/>
          </p:cNvSpPr>
          <p:nvPr>
            <p:ph type="dt" sz="half" idx="10"/>
          </p:nvPr>
        </p:nvSpPr>
        <p:spPr/>
        <p:txBody>
          <a:bodyPr/>
          <a:lstStyle/>
          <a:p>
            <a:fld id="{D52E6952-7FB5-074F-B945-2E1AB6A7A461}" type="datetime1">
              <a:rPr lang="en-US" smtClean="0"/>
              <a:t>4/26/25</a:t>
            </a:fld>
            <a:endParaRPr lang="en-US"/>
          </a:p>
        </p:txBody>
      </p:sp>
      <p:sp>
        <p:nvSpPr>
          <p:cNvPr id="4" name="Footer Placeholder 3">
            <a:extLst>
              <a:ext uri="{FF2B5EF4-FFF2-40B4-BE49-F238E27FC236}">
                <a16:creationId xmlns:a16="http://schemas.microsoft.com/office/drawing/2014/main" id="{89CB3C30-3F6B-D14E-8722-1D071C1653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473797-DBDF-AF40-8E77-1D282CBDEEDE}"/>
              </a:ext>
            </a:extLst>
          </p:cNvPr>
          <p:cNvSpPr>
            <a:spLocks noGrp="1"/>
          </p:cNvSpPr>
          <p:nvPr>
            <p:ph type="sldNum" sz="quarter" idx="12"/>
          </p:nvPr>
        </p:nvSpPr>
        <p:spPr/>
        <p:txBody>
          <a:bodyPr/>
          <a:lstStyle/>
          <a:p>
            <a:fld id="{A5E79B69-051F-4347-8582-BA9A35097F09}" type="slidenum">
              <a:rPr lang="en-US" smtClean="0"/>
              <a:t>‹#›</a:t>
            </a:fld>
            <a:endParaRPr lang="en-US"/>
          </a:p>
        </p:txBody>
      </p:sp>
    </p:spTree>
    <p:extLst>
      <p:ext uri="{BB962C8B-B14F-4D97-AF65-F5344CB8AC3E}">
        <p14:creationId xmlns:p14="http://schemas.microsoft.com/office/powerpoint/2010/main" val="2921556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33" name="Straight Connector 32">
            <a:extLst>
              <a:ext uri="{FF2B5EF4-FFF2-40B4-BE49-F238E27FC236}">
                <a16:creationId xmlns:a16="http://schemas.microsoft.com/office/drawing/2014/main" id="{07A222A9-61A2-ED9E-EF1D-B0B4C208777C}"/>
              </a:ext>
            </a:extLst>
          </p:cNvPr>
          <p:cNvCxnSpPr>
            <a:cxnSpLocks/>
          </p:cNvCxnSpPr>
          <p:nvPr userDrawn="1"/>
        </p:nvCxnSpPr>
        <p:spPr>
          <a:xfrm>
            <a:off x="633671" y="1462842"/>
            <a:ext cx="11558329" cy="0"/>
          </a:xfrm>
          <a:prstGeom prst="line">
            <a:avLst/>
          </a:prstGeom>
          <a:ln w="44450">
            <a:solidFill>
              <a:srgbClr val="800000"/>
            </a:solidFill>
          </a:ln>
        </p:spPr>
        <p:style>
          <a:lnRef idx="1">
            <a:schemeClr val="accent1"/>
          </a:lnRef>
          <a:fillRef idx="0">
            <a:schemeClr val="accent1"/>
          </a:fillRef>
          <a:effectRef idx="0">
            <a:schemeClr val="accent1"/>
          </a:effectRef>
          <a:fontRef idx="minor">
            <a:schemeClr val="tx1"/>
          </a:fontRef>
        </p:style>
      </p:cxnSp>
      <p:sp>
        <p:nvSpPr>
          <p:cNvPr id="34" name="Title 1">
            <a:extLst>
              <a:ext uri="{FF2B5EF4-FFF2-40B4-BE49-F238E27FC236}">
                <a16:creationId xmlns:a16="http://schemas.microsoft.com/office/drawing/2014/main" id="{DF323B97-B31E-4E23-8CBA-58420086AB95}"/>
              </a:ext>
            </a:extLst>
          </p:cNvPr>
          <p:cNvSpPr>
            <a:spLocks noGrp="1"/>
          </p:cNvSpPr>
          <p:nvPr>
            <p:ph type="title"/>
          </p:nvPr>
        </p:nvSpPr>
        <p:spPr>
          <a:xfrm>
            <a:off x="624468" y="149226"/>
            <a:ext cx="8407293" cy="1325562"/>
          </a:xfrm>
        </p:spPr>
        <p:txBody>
          <a:bodyPr>
            <a:normAutofit/>
          </a:bodyPr>
          <a:lstStyle>
            <a:lvl1pPr>
              <a:defRPr sz="3000" b="1" i="0">
                <a:latin typeface=""/>
                <a:cs typeface="Futura Medium" panose="020B0602020204020303" pitchFamily="34" charset="-79"/>
              </a:defRPr>
            </a:lvl1pPr>
          </a:lstStyle>
          <a:p>
            <a:r>
              <a:rPr lang="en-US"/>
              <a:t>Click to edit Master title style</a:t>
            </a:r>
          </a:p>
        </p:txBody>
      </p:sp>
      <p:sp>
        <p:nvSpPr>
          <p:cNvPr id="36" name="Date Placeholder 3">
            <a:extLst>
              <a:ext uri="{FF2B5EF4-FFF2-40B4-BE49-F238E27FC236}">
                <a16:creationId xmlns:a16="http://schemas.microsoft.com/office/drawing/2014/main" id="{B8FC00C6-C82A-30E7-124A-D7F99D41D5DE}"/>
              </a:ext>
            </a:extLst>
          </p:cNvPr>
          <p:cNvSpPr>
            <a:spLocks noGrp="1"/>
          </p:cNvSpPr>
          <p:nvPr>
            <p:ph type="dt" sz="half" idx="10"/>
          </p:nvPr>
        </p:nvSpPr>
        <p:spPr>
          <a:xfrm>
            <a:off x="624468" y="6371936"/>
            <a:ext cx="1403624" cy="365125"/>
          </a:xfrm>
        </p:spPr>
        <p:txBody>
          <a:bodyPr/>
          <a:lstStyle>
            <a:lvl1pPr>
              <a:defRPr>
                <a:latin typeface=""/>
                <a:cs typeface="Futura Medium" panose="020B0602020204020303" pitchFamily="34" charset="-79"/>
              </a:defRPr>
            </a:lvl1pPr>
          </a:lstStyle>
          <a:p>
            <a:r>
              <a:rPr lang="en-US" dirty="0"/>
              <a:t>April 26, 2025</a:t>
            </a:r>
          </a:p>
        </p:txBody>
      </p:sp>
      <p:sp>
        <p:nvSpPr>
          <p:cNvPr id="38" name="Slide Number Placeholder 5">
            <a:extLst>
              <a:ext uri="{FF2B5EF4-FFF2-40B4-BE49-F238E27FC236}">
                <a16:creationId xmlns:a16="http://schemas.microsoft.com/office/drawing/2014/main" id="{60670632-15E1-2991-3FF7-19340A47E504}"/>
              </a:ext>
            </a:extLst>
          </p:cNvPr>
          <p:cNvSpPr>
            <a:spLocks noGrp="1"/>
          </p:cNvSpPr>
          <p:nvPr>
            <p:ph type="sldNum" sz="quarter" idx="12"/>
          </p:nvPr>
        </p:nvSpPr>
        <p:spPr>
          <a:xfrm>
            <a:off x="9227699" y="6371936"/>
            <a:ext cx="2743200" cy="365125"/>
          </a:xfrm>
        </p:spPr>
        <p:txBody>
          <a:bodyPr/>
          <a:lstStyle>
            <a:lvl1pPr>
              <a:defRPr>
                <a:latin typeface=""/>
                <a:cs typeface="Futura Medium" panose="020B0602020204020303" pitchFamily="34" charset="-79"/>
              </a:defRPr>
            </a:lvl1pPr>
          </a:lstStyle>
          <a:p>
            <a:r>
              <a:rPr lang="en-US" dirty="0"/>
              <a:t>Maroon Line| </a:t>
            </a:r>
            <a:fld id="{A5E79B69-051F-4347-8582-BA9A35097F09}" type="slidenum">
              <a:rPr lang="en-US" smtClean="0"/>
              <a:pPr/>
              <a:t>‹#›</a:t>
            </a:fld>
            <a:endParaRPr lang="en-US" dirty="0"/>
          </a:p>
        </p:txBody>
      </p:sp>
      <p:grpSp>
        <p:nvGrpSpPr>
          <p:cNvPr id="6" name="Group 5">
            <a:extLst>
              <a:ext uri="{FF2B5EF4-FFF2-40B4-BE49-F238E27FC236}">
                <a16:creationId xmlns:a16="http://schemas.microsoft.com/office/drawing/2014/main" id="{58C5F0FF-2378-CB12-8FBB-5A2F7F5E2D60}"/>
              </a:ext>
            </a:extLst>
          </p:cNvPr>
          <p:cNvGrpSpPr/>
          <p:nvPr userDrawn="1"/>
        </p:nvGrpSpPr>
        <p:grpSpPr>
          <a:xfrm>
            <a:off x="9744616" y="193762"/>
            <a:ext cx="2366045" cy="1087265"/>
            <a:chOff x="9744616" y="155257"/>
            <a:chExt cx="2366045" cy="1087265"/>
          </a:xfrm>
        </p:grpSpPr>
        <p:pic>
          <p:nvPicPr>
            <p:cNvPr id="2050" name="Picture 2" descr="University of Chicago - Wikipedia">
              <a:extLst>
                <a:ext uri="{FF2B5EF4-FFF2-40B4-BE49-F238E27FC236}">
                  <a16:creationId xmlns:a16="http://schemas.microsoft.com/office/drawing/2014/main" id="{1410864D-9854-E816-969F-B0F9B411F8C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744616" y="169297"/>
              <a:ext cx="835089" cy="105918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F2E1F187-C1C7-13C9-8D32-BE8507E0AA30}"/>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024403" y="155257"/>
              <a:ext cx="1086258" cy="108726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BE09438-1DC9-4826-78CE-14D62475CA2F}"/>
                </a:ext>
              </a:extLst>
            </p:cNvPr>
            <p:cNvSpPr/>
            <p:nvPr userDrawn="1"/>
          </p:nvSpPr>
          <p:spPr>
            <a:xfrm>
              <a:off x="10656889" y="529924"/>
              <a:ext cx="290331" cy="33793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solidFill>
                    <a:sysClr val="windowText" lastClr="000000"/>
                  </a:solidFill>
                </a:rPr>
                <a:t>X</a:t>
              </a:r>
            </a:p>
          </p:txBody>
        </p:sp>
      </p:grpSp>
    </p:spTree>
    <p:extLst>
      <p:ext uri="{BB962C8B-B14F-4D97-AF65-F5344CB8AC3E}">
        <p14:creationId xmlns:p14="http://schemas.microsoft.com/office/powerpoint/2010/main" val="3938697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20D24-7F3A-2E4C-BD97-ED4F3DE22F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F0C5815-2493-B243-9A25-B3BD3AA29A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F06A8F-D356-A849-AC3B-DC0CBE9469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11664D-0A18-8946-80F6-8CAA926942A4}"/>
              </a:ext>
            </a:extLst>
          </p:cNvPr>
          <p:cNvSpPr>
            <a:spLocks noGrp="1"/>
          </p:cNvSpPr>
          <p:nvPr>
            <p:ph type="dt" sz="half" idx="10"/>
          </p:nvPr>
        </p:nvSpPr>
        <p:spPr/>
        <p:txBody>
          <a:bodyPr/>
          <a:lstStyle/>
          <a:p>
            <a:fld id="{DD689CE2-33B7-5A4A-B50A-ABA9BB76FB60}" type="datetime1">
              <a:rPr lang="en-US" smtClean="0"/>
              <a:t>4/26/25</a:t>
            </a:fld>
            <a:endParaRPr lang="en-US"/>
          </a:p>
        </p:txBody>
      </p:sp>
      <p:sp>
        <p:nvSpPr>
          <p:cNvPr id="6" name="Footer Placeholder 5">
            <a:extLst>
              <a:ext uri="{FF2B5EF4-FFF2-40B4-BE49-F238E27FC236}">
                <a16:creationId xmlns:a16="http://schemas.microsoft.com/office/drawing/2014/main" id="{DBCD8E92-F674-2648-9297-13813C6B0A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D5E90E-47F9-214C-801C-35E091743CAC}"/>
              </a:ext>
            </a:extLst>
          </p:cNvPr>
          <p:cNvSpPr>
            <a:spLocks noGrp="1"/>
          </p:cNvSpPr>
          <p:nvPr>
            <p:ph type="sldNum" sz="quarter" idx="12"/>
          </p:nvPr>
        </p:nvSpPr>
        <p:spPr/>
        <p:txBody>
          <a:bodyPr/>
          <a:lstStyle/>
          <a:p>
            <a:fld id="{A5E79B69-051F-4347-8582-BA9A35097F09}" type="slidenum">
              <a:rPr lang="en-US" smtClean="0"/>
              <a:t>‹#›</a:t>
            </a:fld>
            <a:endParaRPr lang="en-US"/>
          </a:p>
        </p:txBody>
      </p:sp>
    </p:spTree>
    <p:extLst>
      <p:ext uri="{BB962C8B-B14F-4D97-AF65-F5344CB8AC3E}">
        <p14:creationId xmlns:p14="http://schemas.microsoft.com/office/powerpoint/2010/main" val="3692837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2370B-D746-2D43-A26A-423257ED2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BAA5C7-38AE-3B47-9B19-F2802E310F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CDFB087-CC24-F147-83CA-7FC1601818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0A657B-7F58-7343-A376-A07AF8CD849C}"/>
              </a:ext>
            </a:extLst>
          </p:cNvPr>
          <p:cNvSpPr>
            <a:spLocks noGrp="1"/>
          </p:cNvSpPr>
          <p:nvPr>
            <p:ph type="dt" sz="half" idx="10"/>
          </p:nvPr>
        </p:nvSpPr>
        <p:spPr/>
        <p:txBody>
          <a:bodyPr/>
          <a:lstStyle/>
          <a:p>
            <a:fld id="{7996D683-372F-B642-BB80-CE979F83446A}" type="datetime1">
              <a:rPr lang="en-US" smtClean="0"/>
              <a:t>4/26/25</a:t>
            </a:fld>
            <a:endParaRPr lang="en-US"/>
          </a:p>
        </p:txBody>
      </p:sp>
      <p:sp>
        <p:nvSpPr>
          <p:cNvPr id="6" name="Footer Placeholder 5">
            <a:extLst>
              <a:ext uri="{FF2B5EF4-FFF2-40B4-BE49-F238E27FC236}">
                <a16:creationId xmlns:a16="http://schemas.microsoft.com/office/drawing/2014/main" id="{DAA46572-C236-7A4A-9A0B-D7CEFA9D52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46094E-BE24-9443-BBB5-1E2A72C1FAE0}"/>
              </a:ext>
            </a:extLst>
          </p:cNvPr>
          <p:cNvSpPr>
            <a:spLocks noGrp="1"/>
          </p:cNvSpPr>
          <p:nvPr>
            <p:ph type="sldNum" sz="quarter" idx="12"/>
          </p:nvPr>
        </p:nvSpPr>
        <p:spPr/>
        <p:txBody>
          <a:bodyPr/>
          <a:lstStyle/>
          <a:p>
            <a:fld id="{A5E79B69-051F-4347-8582-BA9A35097F09}" type="slidenum">
              <a:rPr lang="en-US" smtClean="0"/>
              <a:t>‹#›</a:t>
            </a:fld>
            <a:endParaRPr lang="en-US"/>
          </a:p>
        </p:txBody>
      </p:sp>
    </p:spTree>
    <p:extLst>
      <p:ext uri="{BB962C8B-B14F-4D97-AF65-F5344CB8AC3E}">
        <p14:creationId xmlns:p14="http://schemas.microsoft.com/office/powerpoint/2010/main" val="830312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664A34-0B24-6949-9AA9-BCA553335D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80DB9B-53CD-F04D-8F5A-EB4E617B88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2D56B8-3E7D-E249-9F7C-B64248B4D1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FC1AB1-4EEC-4749-BDE5-B336B7C46D8F}" type="datetime1">
              <a:rPr lang="en-US" smtClean="0"/>
              <a:t>4/26/25</a:t>
            </a:fld>
            <a:endParaRPr lang="en-US"/>
          </a:p>
        </p:txBody>
      </p:sp>
      <p:sp>
        <p:nvSpPr>
          <p:cNvPr id="5" name="Footer Placeholder 4">
            <a:extLst>
              <a:ext uri="{FF2B5EF4-FFF2-40B4-BE49-F238E27FC236}">
                <a16:creationId xmlns:a16="http://schemas.microsoft.com/office/drawing/2014/main" id="{F66BE31E-7E0F-E149-91C3-568B20F39C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FFD8256-5A46-DD49-BF41-1C1DD2E526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E79B69-051F-4347-8582-BA9A35097F09}" type="slidenum">
              <a:rPr lang="en-US" smtClean="0"/>
              <a:t>‹#›</a:t>
            </a:fld>
            <a:endParaRPr lang="en-US"/>
          </a:p>
        </p:txBody>
      </p:sp>
    </p:spTree>
    <p:extLst>
      <p:ext uri="{BB962C8B-B14F-4D97-AF65-F5344CB8AC3E}">
        <p14:creationId xmlns:p14="http://schemas.microsoft.com/office/powerpoint/2010/main" val="3584509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 Id="rId5" Type="http://schemas.openxmlformats.org/officeDocument/2006/relationships/image" Target="../media/image7.jpeg"/><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8" Type="http://schemas.openxmlformats.org/officeDocument/2006/relationships/image" Target="../media/image14.gif"/><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slides/_rels/slide6.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sv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26.sv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s>
</file>

<file path=ppt/slides/_rels/slide7.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36.svg"/><Relationship Id="rId5" Type="http://schemas.openxmlformats.org/officeDocument/2006/relationships/image" Target="../media/image35.png"/><Relationship Id="rId10" Type="http://schemas.openxmlformats.org/officeDocument/2006/relationships/image" Target="../media/image20.svg"/><Relationship Id="rId4" Type="http://schemas.openxmlformats.org/officeDocument/2006/relationships/image" Target="../media/image34.svg"/><Relationship Id="rId9"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A41B4B-16D6-2C3C-8189-DFDED126EFC4}"/>
            </a:ext>
          </a:extLst>
        </p:cNvPr>
        <p:cNvGrpSpPr/>
        <p:nvPr/>
      </p:nvGrpSpPr>
      <p:grpSpPr>
        <a:xfrm>
          <a:off x="0" y="0"/>
          <a:ext cx="0" cy="0"/>
          <a:chOff x="0" y="0"/>
          <a:chExt cx="0" cy="0"/>
        </a:xfrm>
      </p:grpSpPr>
      <p:pic>
        <p:nvPicPr>
          <p:cNvPr id="11" name="Picture 10" descr="A train at a station&#10;&#10;AI-generated content may be incorrect.">
            <a:extLst>
              <a:ext uri="{FF2B5EF4-FFF2-40B4-BE49-F238E27FC236}">
                <a16:creationId xmlns:a16="http://schemas.microsoft.com/office/drawing/2014/main" id="{BCA0A451-B567-26BF-8E88-D792F1CCBA48}"/>
              </a:ext>
            </a:extLst>
          </p:cNvPr>
          <p:cNvPicPr>
            <a:picLocks noChangeAspect="1"/>
          </p:cNvPicPr>
          <p:nvPr/>
        </p:nvPicPr>
        <p:blipFill>
          <a:blip r:embed="rId3"/>
          <a:srcRect l="6570" t="11509" b="10505"/>
          <a:stretch/>
        </p:blipFill>
        <p:spPr>
          <a:xfrm>
            <a:off x="0" y="0"/>
            <a:ext cx="12324140" cy="6858000"/>
          </a:xfrm>
          <a:prstGeom prst="rect">
            <a:avLst/>
          </a:prstGeom>
        </p:spPr>
      </p:pic>
      <p:cxnSp>
        <p:nvCxnSpPr>
          <p:cNvPr id="8" name="Straight Connector 7">
            <a:extLst>
              <a:ext uri="{FF2B5EF4-FFF2-40B4-BE49-F238E27FC236}">
                <a16:creationId xmlns:a16="http://schemas.microsoft.com/office/drawing/2014/main" id="{B4DBF773-209E-C2D6-1F02-46BE2502C488}"/>
              </a:ext>
            </a:extLst>
          </p:cNvPr>
          <p:cNvCxnSpPr>
            <a:cxnSpLocks/>
          </p:cNvCxnSpPr>
          <p:nvPr/>
        </p:nvCxnSpPr>
        <p:spPr>
          <a:xfrm>
            <a:off x="488736" y="1486332"/>
            <a:ext cx="10946520" cy="0"/>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Subtitle 1">
            <a:extLst>
              <a:ext uri="{FF2B5EF4-FFF2-40B4-BE49-F238E27FC236}">
                <a16:creationId xmlns:a16="http://schemas.microsoft.com/office/drawing/2014/main" id="{B734F226-0EA0-24AA-FC86-51446A9525E0}"/>
              </a:ext>
            </a:extLst>
          </p:cNvPr>
          <p:cNvSpPr txBox="1">
            <a:spLocks/>
          </p:cNvSpPr>
          <p:nvPr/>
        </p:nvSpPr>
        <p:spPr>
          <a:xfrm>
            <a:off x="459228" y="1572194"/>
            <a:ext cx="9144000" cy="693865"/>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u="none"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600" dirty="0">
                <a:latin typeface="Helvetica"/>
                <a:ea typeface="+mn-lt"/>
                <a:cs typeface="+mn-lt"/>
              </a:rPr>
              <a:t>Transit Hacks 2025 Submission | April 26, 2025</a:t>
            </a:r>
          </a:p>
          <a:p>
            <a:pPr algn="l"/>
            <a:r>
              <a:rPr lang="en-US" sz="1600" dirty="0">
                <a:latin typeface="Helvetica"/>
                <a:ea typeface="+mn-lt"/>
                <a:cs typeface="+mn-lt"/>
              </a:rPr>
              <a:t>Apoorva Gupta, Peyton Nash, Kyler Rosen, &amp; Bradley Stoller</a:t>
            </a:r>
            <a:endParaRPr lang="en-US" sz="1600" dirty="0">
              <a:latin typeface="Helvetica"/>
              <a:cs typeface="Helvetica"/>
            </a:endParaRPr>
          </a:p>
        </p:txBody>
      </p:sp>
      <p:sp>
        <p:nvSpPr>
          <p:cNvPr id="10" name="Title 2">
            <a:extLst>
              <a:ext uri="{FF2B5EF4-FFF2-40B4-BE49-F238E27FC236}">
                <a16:creationId xmlns:a16="http://schemas.microsoft.com/office/drawing/2014/main" id="{794E0035-3573-9C40-2765-6CE19AE27D67}"/>
              </a:ext>
            </a:extLst>
          </p:cNvPr>
          <p:cNvSpPr txBox="1">
            <a:spLocks/>
          </p:cNvSpPr>
          <p:nvPr/>
        </p:nvSpPr>
        <p:spPr>
          <a:xfrm>
            <a:off x="459227" y="376604"/>
            <a:ext cx="10976029" cy="108989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bg1"/>
                </a:solidFill>
                <a:latin typeface="+mj-lt"/>
                <a:ea typeface="+mj-ea"/>
                <a:cs typeface="+mj-cs"/>
              </a:defRPr>
            </a:lvl1pPr>
          </a:lstStyle>
          <a:p>
            <a:pPr algn="l"/>
            <a:r>
              <a:rPr lang="en-US" sz="4000" b="1" dirty="0">
                <a:effectLst>
                  <a:outerShdw blurRad="50800" dist="38100" dir="8100000" algn="tr" rotWithShape="0">
                    <a:prstClr val="black">
                      <a:alpha val="40000"/>
                    </a:prstClr>
                  </a:outerShdw>
                </a:effectLst>
                <a:latin typeface="Helvetica" pitchFamily="2" charset="0"/>
                <a:ea typeface="+mj-lt"/>
                <a:cs typeface="+mj-lt"/>
              </a:rPr>
              <a:t>Elevating CTA Ridership: </a:t>
            </a:r>
            <a:endParaRPr lang="en-US" sz="4000" b="1" dirty="0">
              <a:latin typeface="Helvetica" pitchFamily="2" charset="0"/>
              <a:ea typeface="+mj-lt"/>
              <a:cs typeface="+mj-lt"/>
            </a:endParaRPr>
          </a:p>
          <a:p>
            <a:pPr algn="l"/>
            <a:r>
              <a:rPr lang="en-US" sz="4000" b="1" dirty="0">
                <a:effectLst>
                  <a:outerShdw blurRad="50800" dist="38100" dir="8100000" algn="tr" rotWithShape="0">
                    <a:prstClr val="black">
                      <a:alpha val="40000"/>
                    </a:prstClr>
                  </a:outerShdw>
                </a:effectLst>
                <a:latin typeface="Helvetica" pitchFamily="2" charset="0"/>
                <a:ea typeface="+mj-lt"/>
                <a:cs typeface="+mj-lt"/>
              </a:rPr>
              <a:t>A Safer Travel Option for UChicago Students</a:t>
            </a:r>
            <a:endParaRPr lang="en-US" sz="4000" b="1" dirty="0">
              <a:latin typeface="Helvetica" pitchFamily="2" charset="0"/>
              <a:ea typeface="Calibri Light"/>
              <a:cs typeface="Calibri Light"/>
            </a:endParaRPr>
          </a:p>
        </p:txBody>
      </p:sp>
    </p:spTree>
    <p:extLst>
      <p:ext uri="{BB962C8B-B14F-4D97-AF65-F5344CB8AC3E}">
        <p14:creationId xmlns:p14="http://schemas.microsoft.com/office/powerpoint/2010/main" val="1388538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7935FF9-15AE-DF84-2A4C-468B5B6470E5}"/>
              </a:ext>
            </a:extLst>
          </p:cNvPr>
          <p:cNvSpPr>
            <a:spLocks noGrp="1"/>
          </p:cNvSpPr>
          <p:nvPr>
            <p:ph type="dt" sz="half" idx="10"/>
          </p:nvPr>
        </p:nvSpPr>
        <p:spPr/>
        <p:txBody>
          <a:bodyPr/>
          <a:lstStyle/>
          <a:p>
            <a:r>
              <a:rPr lang="en-US" dirty="0"/>
              <a:t>April 26, 2025</a:t>
            </a:r>
          </a:p>
        </p:txBody>
      </p:sp>
      <p:sp>
        <p:nvSpPr>
          <p:cNvPr id="4" name="Slide Number Placeholder 3">
            <a:extLst>
              <a:ext uri="{FF2B5EF4-FFF2-40B4-BE49-F238E27FC236}">
                <a16:creationId xmlns:a16="http://schemas.microsoft.com/office/drawing/2014/main" id="{D15AC39F-504F-BF20-3167-43F8A5E2D6F0}"/>
              </a:ext>
            </a:extLst>
          </p:cNvPr>
          <p:cNvSpPr>
            <a:spLocks noGrp="1"/>
          </p:cNvSpPr>
          <p:nvPr>
            <p:ph type="sldNum" sz="quarter" idx="12"/>
          </p:nvPr>
        </p:nvSpPr>
        <p:spPr>
          <a:xfrm>
            <a:off x="9227699" y="6372284"/>
            <a:ext cx="2743200" cy="365125"/>
          </a:xfrm>
        </p:spPr>
        <p:txBody>
          <a:bodyPr/>
          <a:lstStyle/>
          <a:p>
            <a:r>
              <a:rPr lang="en-US" dirty="0"/>
              <a:t>Maroon Line | </a:t>
            </a:r>
            <a:fld id="{A5E79B69-051F-4347-8582-BA9A35097F09}" type="slidenum">
              <a:rPr lang="en-US" smtClean="0"/>
              <a:pPr/>
              <a:t>2</a:t>
            </a:fld>
            <a:endParaRPr lang="en-US" dirty="0"/>
          </a:p>
        </p:txBody>
      </p:sp>
      <p:grpSp>
        <p:nvGrpSpPr>
          <p:cNvPr id="5" name="Group 4">
            <a:extLst>
              <a:ext uri="{FF2B5EF4-FFF2-40B4-BE49-F238E27FC236}">
                <a16:creationId xmlns:a16="http://schemas.microsoft.com/office/drawing/2014/main" id="{93135878-C674-5EAE-688D-6EA8BFC811A3}"/>
              </a:ext>
            </a:extLst>
          </p:cNvPr>
          <p:cNvGrpSpPr/>
          <p:nvPr/>
        </p:nvGrpSpPr>
        <p:grpSpPr>
          <a:xfrm>
            <a:off x="1326280" y="2039838"/>
            <a:ext cx="9781230" cy="3588552"/>
            <a:chOff x="1257049" y="1795408"/>
            <a:chExt cx="9781230" cy="3588552"/>
          </a:xfrm>
        </p:grpSpPr>
        <p:sp>
          <p:nvSpPr>
            <p:cNvPr id="9" name="Rectangle 8">
              <a:extLst>
                <a:ext uri="{FF2B5EF4-FFF2-40B4-BE49-F238E27FC236}">
                  <a16:creationId xmlns:a16="http://schemas.microsoft.com/office/drawing/2014/main" id="{703D3E87-DF40-0B38-E26D-8ADDD2704392}"/>
                </a:ext>
              </a:extLst>
            </p:cNvPr>
            <p:cNvSpPr/>
            <p:nvPr/>
          </p:nvSpPr>
          <p:spPr>
            <a:xfrm>
              <a:off x="8540027" y="4368297"/>
              <a:ext cx="2498252" cy="1015663"/>
            </a:xfrm>
            <a:prstGeom prst="rect">
              <a:avLst/>
            </a:prstGeom>
          </p:spPr>
          <p:txBody>
            <a:bodyPr wrap="square">
              <a:spAutoFit/>
            </a:bodyPr>
            <a:lstStyle>
              <a:defPPr>
                <a:defRPr kern="0"/>
              </a:defPPr>
            </a:lstStyle>
            <a:p>
              <a:pPr algn="ctr"/>
              <a:r>
                <a:rPr lang="en-US" sz="1200" b="1" dirty="0">
                  <a:latin typeface="Arial" panose="020B0604020202020204" pitchFamily="34" charset="0"/>
                  <a:cs typeface="Arial" panose="020B0604020202020204" pitchFamily="34" charset="0"/>
                </a:rPr>
                <a:t>Undergrad</a:t>
              </a:r>
              <a:r>
                <a:rPr lang="en-US" sz="1200" b="1" dirty="0">
                  <a:solidFill>
                    <a:schemeClr val="tx1"/>
                  </a:solidFill>
                  <a:latin typeface="Arial" panose="020B0604020202020204" pitchFamily="34" charset="0"/>
                  <a:cs typeface="Arial" panose="020B0604020202020204" pitchFamily="34" charset="0"/>
                </a:rPr>
                <a:t>:</a:t>
              </a:r>
              <a:br>
                <a:rPr lang="en-US" sz="1200" b="1" dirty="0">
                  <a:solidFill>
                    <a:schemeClr val="tx1"/>
                  </a:solidFill>
                  <a:latin typeface="Arial" panose="020B0604020202020204" pitchFamily="34" charset="0"/>
                  <a:cs typeface="Arial" panose="020B0604020202020204" pitchFamily="34" charset="0"/>
                </a:rPr>
              </a:br>
              <a:r>
                <a:rPr lang="en-US" sz="1200" dirty="0">
                  <a:solidFill>
                    <a:schemeClr val="tx1"/>
                  </a:solidFill>
                  <a:latin typeface="Arial" panose="020B0604020202020204" pitchFamily="34" charset="0"/>
                  <a:cs typeface="Arial" panose="020B0604020202020204" pitchFamily="34" charset="0"/>
                </a:rPr>
                <a:t>Bard College</a:t>
              </a:r>
            </a:p>
            <a:p>
              <a:pPr algn="ctr"/>
              <a:endParaRPr lang="en-US" sz="1200" b="1" dirty="0">
                <a:solidFill>
                  <a:schemeClr val="tx1"/>
                </a:solidFill>
                <a:latin typeface="Arial" panose="020B0604020202020204" pitchFamily="34" charset="0"/>
                <a:cs typeface="Arial" panose="020B0604020202020204" pitchFamily="34" charset="0"/>
              </a:endParaRPr>
            </a:p>
            <a:p>
              <a:pPr algn="ctr"/>
              <a:r>
                <a:rPr lang="en-US" sz="1200" b="1" dirty="0">
                  <a:solidFill>
                    <a:schemeClr val="tx1"/>
                  </a:solidFill>
                  <a:latin typeface="Arial" panose="020B0604020202020204" pitchFamily="34" charset="0"/>
                  <a:cs typeface="Arial" panose="020B0604020202020204" pitchFamily="34" charset="0"/>
                </a:rPr>
                <a:t>Favorite CTA</a:t>
              </a:r>
              <a:r>
                <a:rPr lang="en-US" sz="1200" b="1" dirty="0">
                  <a:latin typeface="Arial" panose="020B0604020202020204" pitchFamily="34" charset="0"/>
                  <a:cs typeface="Arial" panose="020B0604020202020204" pitchFamily="34" charset="0"/>
                </a:rPr>
                <a:t> Line</a:t>
              </a:r>
              <a:r>
                <a:rPr lang="en-US" sz="1200" b="1" dirty="0">
                  <a:solidFill>
                    <a:schemeClr val="tx1"/>
                  </a:solidFill>
                  <a:latin typeface="Arial" panose="020B0604020202020204" pitchFamily="34" charset="0"/>
                  <a:cs typeface="Arial" panose="020B0604020202020204" pitchFamily="34" charset="0"/>
                </a:rPr>
                <a:t>: </a:t>
              </a:r>
            </a:p>
            <a:p>
              <a:pPr algn="ctr"/>
              <a:r>
                <a:rPr lang="en-US" sz="1200" dirty="0">
                  <a:solidFill>
                    <a:srgbClr val="0070C0"/>
                  </a:solidFill>
                  <a:latin typeface="Arial" panose="020B0604020202020204" pitchFamily="34" charset="0"/>
                  <a:cs typeface="Arial" panose="020B0604020202020204" pitchFamily="34" charset="0"/>
                </a:rPr>
                <a:t>Blue Line</a:t>
              </a:r>
            </a:p>
          </p:txBody>
        </p:sp>
        <p:sp>
          <p:nvSpPr>
            <p:cNvPr id="10" name="Rectangle 9">
              <a:extLst>
                <a:ext uri="{FF2B5EF4-FFF2-40B4-BE49-F238E27FC236}">
                  <a16:creationId xmlns:a16="http://schemas.microsoft.com/office/drawing/2014/main" id="{1997B12C-ADAD-8900-6A8A-5CA38ACF46F5}"/>
                </a:ext>
              </a:extLst>
            </p:cNvPr>
            <p:cNvSpPr/>
            <p:nvPr/>
          </p:nvSpPr>
          <p:spPr>
            <a:xfrm>
              <a:off x="9152122" y="3947529"/>
              <a:ext cx="1284222" cy="307777"/>
            </a:xfrm>
            <a:prstGeom prst="rect">
              <a:avLst/>
            </a:prstGeom>
          </p:spPr>
          <p:txBody>
            <a:bodyPr wrap="square" lIns="91440" tIns="45720" rIns="91440" bIns="45720" anchor="t">
              <a:spAutoFit/>
            </a:bodyPr>
            <a:lstStyle>
              <a:defPPr>
                <a:defRPr kern="0"/>
              </a:defPPr>
            </a:lstStyle>
            <a:p>
              <a:pPr algn="ctr"/>
              <a:r>
                <a:rPr lang="en-US" sz="1400" b="1">
                  <a:solidFill>
                    <a:srgbClr val="800000"/>
                  </a:solidFill>
                  <a:latin typeface="Arial"/>
                  <a:cs typeface="Arial"/>
                </a:rPr>
                <a:t>Peyton Nash</a:t>
              </a:r>
              <a:endParaRPr lang="en-US" sz="1200" b="1">
                <a:solidFill>
                  <a:srgbClr val="800000"/>
                </a:solidFill>
                <a:latin typeface="Arial"/>
                <a:cs typeface="Arial"/>
              </a:endParaRPr>
            </a:p>
          </p:txBody>
        </p:sp>
        <p:pic>
          <p:nvPicPr>
            <p:cNvPr id="11" name="Picture 10">
              <a:extLst>
                <a:ext uri="{FF2B5EF4-FFF2-40B4-BE49-F238E27FC236}">
                  <a16:creationId xmlns:a16="http://schemas.microsoft.com/office/drawing/2014/main" id="{119A1DC9-0B67-36F2-D146-B8339F6F8AB9}"/>
                </a:ext>
              </a:extLst>
            </p:cNvPr>
            <p:cNvPicPr>
              <a:picLocks noChangeAspect="1"/>
            </p:cNvPicPr>
            <p:nvPr/>
          </p:nvPicPr>
          <p:blipFill>
            <a:blip r:embed="rId2"/>
            <a:srcRect/>
            <a:stretch/>
          </p:blipFill>
          <p:spPr>
            <a:xfrm>
              <a:off x="8825471" y="1810649"/>
              <a:ext cx="1925573" cy="1925573"/>
            </a:xfrm>
            <a:prstGeom prst="rect">
              <a:avLst/>
            </a:prstGeom>
            <a:ln w="28575">
              <a:solidFill>
                <a:schemeClr val="tx1"/>
              </a:solidFill>
            </a:ln>
          </p:spPr>
        </p:pic>
        <p:sp>
          <p:nvSpPr>
            <p:cNvPr id="15" name="Rectangle 14">
              <a:extLst>
                <a:ext uri="{FF2B5EF4-FFF2-40B4-BE49-F238E27FC236}">
                  <a16:creationId xmlns:a16="http://schemas.microsoft.com/office/drawing/2014/main" id="{F0CAAAB8-AC78-D6DA-EE36-0C2B44D31F6B}"/>
                </a:ext>
              </a:extLst>
            </p:cNvPr>
            <p:cNvSpPr/>
            <p:nvPr/>
          </p:nvSpPr>
          <p:spPr>
            <a:xfrm>
              <a:off x="1257049" y="4368297"/>
              <a:ext cx="2036906" cy="1015663"/>
            </a:xfrm>
            <a:prstGeom prst="rect">
              <a:avLst/>
            </a:prstGeom>
          </p:spPr>
          <p:txBody>
            <a:bodyPr wrap="square">
              <a:spAutoFit/>
            </a:bodyPr>
            <a:lstStyle>
              <a:defPPr>
                <a:defRPr kern="0"/>
              </a:defPPr>
            </a:lstStyle>
            <a:p>
              <a:pPr algn="ctr"/>
              <a:r>
                <a:rPr lang="en-US" sz="1200" b="1" dirty="0">
                  <a:solidFill>
                    <a:schemeClr val="tx1"/>
                  </a:solidFill>
                  <a:latin typeface="Arial" panose="020B0604020202020204" pitchFamily="34" charset="0"/>
                  <a:cs typeface="Arial" panose="020B0604020202020204" pitchFamily="34" charset="0"/>
                </a:rPr>
                <a:t>Undergrad:</a:t>
              </a:r>
              <a:br>
                <a:rPr lang="en-US" sz="1200" b="1" dirty="0">
                  <a:solidFill>
                    <a:schemeClr val="tx1"/>
                  </a:solidFill>
                  <a:latin typeface="Arial" panose="020B0604020202020204" pitchFamily="34" charset="0"/>
                  <a:cs typeface="Arial" panose="020B0604020202020204" pitchFamily="34" charset="0"/>
                </a:rPr>
              </a:br>
              <a:r>
                <a:rPr lang="en-US" sz="1200" dirty="0">
                  <a:solidFill>
                    <a:schemeClr val="tx1"/>
                  </a:solidFill>
                  <a:latin typeface="Arial" panose="020B0604020202020204" pitchFamily="34" charset="0"/>
                  <a:cs typeface="Arial" panose="020B0604020202020204" pitchFamily="34" charset="0"/>
                </a:rPr>
                <a:t>Case Western University</a:t>
              </a:r>
            </a:p>
            <a:p>
              <a:pPr algn="ctr"/>
              <a:endParaRPr lang="en-US" sz="1200" b="1" dirty="0">
                <a:solidFill>
                  <a:schemeClr val="tx1"/>
                </a:solidFill>
                <a:latin typeface="Arial" panose="020B0604020202020204" pitchFamily="34" charset="0"/>
                <a:cs typeface="Arial" panose="020B0604020202020204" pitchFamily="34" charset="0"/>
              </a:endParaRPr>
            </a:p>
            <a:p>
              <a:pPr algn="ctr"/>
              <a:r>
                <a:rPr lang="en-US" sz="1200" b="1" dirty="0">
                  <a:solidFill>
                    <a:schemeClr val="tx1"/>
                  </a:solidFill>
                  <a:latin typeface="Arial" panose="020B0604020202020204" pitchFamily="34" charset="0"/>
                  <a:cs typeface="Arial" panose="020B0604020202020204" pitchFamily="34" charset="0"/>
                </a:rPr>
                <a:t>Favorite CTA</a:t>
              </a:r>
              <a:r>
                <a:rPr lang="en-US" sz="1200" b="1" dirty="0">
                  <a:latin typeface="Arial" panose="020B0604020202020204" pitchFamily="34" charset="0"/>
                  <a:cs typeface="Arial" panose="020B0604020202020204" pitchFamily="34" charset="0"/>
                </a:rPr>
                <a:t> Line</a:t>
              </a:r>
              <a:r>
                <a:rPr lang="en-US" sz="1200" b="1" dirty="0">
                  <a:solidFill>
                    <a:schemeClr val="tx1"/>
                  </a:solidFill>
                  <a:latin typeface="Arial" panose="020B0604020202020204" pitchFamily="34" charset="0"/>
                  <a:cs typeface="Arial" panose="020B0604020202020204" pitchFamily="34" charset="0"/>
                </a:rPr>
                <a:t>:</a:t>
              </a:r>
            </a:p>
            <a:p>
              <a:pPr algn="ctr"/>
              <a:r>
                <a:rPr lang="en-US" sz="1200" dirty="0">
                  <a:solidFill>
                    <a:srgbClr val="97151C"/>
                  </a:solidFill>
                  <a:latin typeface="Arial" panose="020B0604020202020204" pitchFamily="34" charset="0"/>
                  <a:cs typeface="Arial" panose="020B0604020202020204" pitchFamily="34" charset="0"/>
                </a:rPr>
                <a:t>Brown Line</a:t>
              </a:r>
            </a:p>
          </p:txBody>
        </p:sp>
        <p:sp>
          <p:nvSpPr>
            <p:cNvPr id="16" name="Rectangle 15">
              <a:extLst>
                <a:ext uri="{FF2B5EF4-FFF2-40B4-BE49-F238E27FC236}">
                  <a16:creationId xmlns:a16="http://schemas.microsoft.com/office/drawing/2014/main" id="{36871B9A-7FB2-1CDB-FC17-1A419F9E8003}"/>
                </a:ext>
              </a:extLst>
            </p:cNvPr>
            <p:cNvSpPr/>
            <p:nvPr/>
          </p:nvSpPr>
          <p:spPr>
            <a:xfrm>
              <a:off x="1638471" y="3947529"/>
              <a:ext cx="1284222" cy="307777"/>
            </a:xfrm>
            <a:prstGeom prst="rect">
              <a:avLst/>
            </a:prstGeom>
          </p:spPr>
          <p:txBody>
            <a:bodyPr wrap="square" lIns="91440" tIns="45720" rIns="91440" bIns="45720" anchor="t">
              <a:spAutoFit/>
            </a:bodyPr>
            <a:lstStyle>
              <a:defPPr>
                <a:defRPr kern="0"/>
              </a:defPPr>
            </a:lstStyle>
            <a:p>
              <a:pPr algn="ctr"/>
              <a:r>
                <a:rPr lang="en-US" sz="1400" b="1">
                  <a:solidFill>
                    <a:srgbClr val="800000"/>
                  </a:solidFill>
                  <a:latin typeface="Arial"/>
                  <a:cs typeface="Arial"/>
                </a:rPr>
                <a:t>Kyler Rosen</a:t>
              </a:r>
              <a:endParaRPr lang="en-US" sz="1200" b="1">
                <a:solidFill>
                  <a:srgbClr val="800000"/>
                </a:solidFill>
                <a:latin typeface="Arial"/>
                <a:cs typeface="Arial"/>
              </a:endParaRPr>
            </a:p>
          </p:txBody>
        </p:sp>
        <p:pic>
          <p:nvPicPr>
            <p:cNvPr id="17" name="Picture 16">
              <a:extLst>
                <a:ext uri="{FF2B5EF4-FFF2-40B4-BE49-F238E27FC236}">
                  <a16:creationId xmlns:a16="http://schemas.microsoft.com/office/drawing/2014/main" id="{A831597A-2AD6-6D72-C104-B3EEB2065A6B}"/>
                </a:ext>
              </a:extLst>
            </p:cNvPr>
            <p:cNvPicPr>
              <a:picLocks noChangeAspect="1"/>
            </p:cNvPicPr>
            <p:nvPr/>
          </p:nvPicPr>
          <p:blipFill>
            <a:blip r:embed="rId3"/>
            <a:srcRect/>
            <a:stretch/>
          </p:blipFill>
          <p:spPr>
            <a:xfrm>
              <a:off x="1358436" y="1810649"/>
              <a:ext cx="1925573" cy="1925573"/>
            </a:xfrm>
            <a:prstGeom prst="rect">
              <a:avLst/>
            </a:prstGeom>
            <a:ln w="28575">
              <a:solidFill>
                <a:schemeClr val="tx1"/>
              </a:solidFill>
            </a:ln>
          </p:spPr>
        </p:pic>
        <p:sp>
          <p:nvSpPr>
            <p:cNvPr id="18" name="Rectangle 17">
              <a:extLst>
                <a:ext uri="{FF2B5EF4-FFF2-40B4-BE49-F238E27FC236}">
                  <a16:creationId xmlns:a16="http://schemas.microsoft.com/office/drawing/2014/main" id="{1F7F0A1B-6B70-405C-F998-8929FA186457}"/>
                </a:ext>
              </a:extLst>
            </p:cNvPr>
            <p:cNvSpPr/>
            <p:nvPr/>
          </p:nvSpPr>
          <p:spPr>
            <a:xfrm>
              <a:off x="3783914" y="4368296"/>
              <a:ext cx="2036906" cy="1015663"/>
            </a:xfrm>
            <a:prstGeom prst="rect">
              <a:avLst/>
            </a:prstGeom>
          </p:spPr>
          <p:txBody>
            <a:bodyPr wrap="square" lIns="91440" tIns="45720" rIns="91440" bIns="45720" anchor="t">
              <a:spAutoFit/>
            </a:bodyPr>
            <a:lstStyle>
              <a:defPPr>
                <a:defRPr lang="en-US" kern="0"/>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Arial"/>
                  <a:cs typeface="Arial"/>
                </a:rPr>
                <a:t>Undergrad:</a:t>
              </a:r>
              <a:br>
                <a:rPr lang="en-US" sz="1200" b="1" dirty="0">
                  <a:latin typeface="Arial" panose="020B0604020202020204" pitchFamily="34" charset="0"/>
                  <a:cs typeface="Arial" panose="020B0604020202020204" pitchFamily="34" charset="0"/>
                </a:rPr>
              </a:br>
              <a:r>
                <a:rPr lang="en-US" sz="1200" dirty="0">
                  <a:latin typeface="Arial"/>
                  <a:cs typeface="Arial"/>
                </a:rPr>
                <a:t>Cornell University </a:t>
              </a:r>
              <a:endParaRPr lang="en-US" dirty="0">
                <a:latin typeface="Arial"/>
                <a:cs typeface="Arial"/>
              </a:endParaRPr>
            </a:p>
            <a:p>
              <a:pPr algn="ctr"/>
              <a:endParaRPr lang="en-US" sz="1200" b="1" dirty="0">
                <a:solidFill>
                  <a:schemeClr val="tx1"/>
                </a:solidFill>
                <a:latin typeface="Arial" panose="020B0604020202020204" pitchFamily="34" charset="0"/>
                <a:cs typeface="Arial" panose="020B0604020202020204" pitchFamily="34" charset="0"/>
              </a:endParaRPr>
            </a:p>
            <a:p>
              <a:pPr algn="ctr"/>
              <a:r>
                <a:rPr lang="en-US" sz="1200" b="1" dirty="0">
                  <a:solidFill>
                    <a:schemeClr val="tx1"/>
                  </a:solidFill>
                  <a:latin typeface="Arial" panose="020B0604020202020204" pitchFamily="34" charset="0"/>
                  <a:cs typeface="Arial" panose="020B0604020202020204" pitchFamily="34" charset="0"/>
                </a:rPr>
                <a:t>Favorite CTA</a:t>
              </a:r>
              <a:r>
                <a:rPr lang="en-US" sz="1200" b="1" dirty="0">
                  <a:latin typeface="Arial" panose="020B0604020202020204" pitchFamily="34" charset="0"/>
                  <a:cs typeface="Arial" panose="020B0604020202020204" pitchFamily="34" charset="0"/>
                </a:rPr>
                <a:t> Line</a:t>
              </a:r>
              <a:r>
                <a:rPr lang="en-US" sz="1200" b="1" dirty="0">
                  <a:solidFill>
                    <a:schemeClr val="tx1"/>
                  </a:solidFill>
                  <a:latin typeface="Arial" panose="020B0604020202020204" pitchFamily="34" charset="0"/>
                  <a:cs typeface="Arial" panose="020B0604020202020204" pitchFamily="34" charset="0"/>
                </a:rPr>
                <a:t>:</a:t>
              </a:r>
            </a:p>
            <a:p>
              <a:pPr algn="ctr"/>
              <a:r>
                <a:rPr lang="en-US" sz="1200" dirty="0">
                  <a:solidFill>
                    <a:srgbClr val="00B050"/>
                  </a:solidFill>
                  <a:latin typeface="Arial" panose="020B0604020202020204" pitchFamily="34" charset="0"/>
                  <a:cs typeface="Arial" panose="020B0604020202020204" pitchFamily="34" charset="0"/>
                </a:rPr>
                <a:t>Green Line</a:t>
              </a:r>
            </a:p>
          </p:txBody>
        </p:sp>
        <p:sp>
          <p:nvSpPr>
            <p:cNvPr id="19" name="Rectangle 18">
              <a:extLst>
                <a:ext uri="{FF2B5EF4-FFF2-40B4-BE49-F238E27FC236}">
                  <a16:creationId xmlns:a16="http://schemas.microsoft.com/office/drawing/2014/main" id="{0EB0B60C-7855-C890-C0B7-4EA083FAEB76}"/>
                </a:ext>
              </a:extLst>
            </p:cNvPr>
            <p:cNvSpPr/>
            <p:nvPr/>
          </p:nvSpPr>
          <p:spPr>
            <a:xfrm>
              <a:off x="4003373" y="3947528"/>
              <a:ext cx="1609342" cy="307777"/>
            </a:xfrm>
            <a:prstGeom prst="rect">
              <a:avLst/>
            </a:prstGeom>
          </p:spPr>
          <p:txBody>
            <a:bodyPr wrap="square" lIns="91440" tIns="45720" rIns="91440" bIns="45720" anchor="t">
              <a:spAutoFit/>
            </a:bodyPr>
            <a:lstStyle>
              <a:defPPr>
                <a:defRPr lang="en-US" kern="0"/>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a:solidFill>
                    <a:srgbClr val="800000"/>
                  </a:solidFill>
                  <a:latin typeface="Arial"/>
                  <a:cs typeface="Arial"/>
                </a:rPr>
                <a:t>Bradley Stoller</a:t>
              </a:r>
              <a:endParaRPr lang="en-US" sz="1200" b="1">
                <a:solidFill>
                  <a:srgbClr val="800000"/>
                </a:solidFill>
                <a:latin typeface="Arial"/>
                <a:cs typeface="Arial"/>
              </a:endParaRPr>
            </a:p>
          </p:txBody>
        </p:sp>
        <p:sp>
          <p:nvSpPr>
            <p:cNvPr id="20" name="Rectangle 19">
              <a:extLst>
                <a:ext uri="{FF2B5EF4-FFF2-40B4-BE49-F238E27FC236}">
                  <a16:creationId xmlns:a16="http://schemas.microsoft.com/office/drawing/2014/main" id="{52BAD6C5-FEA5-E496-7BA1-51E3240BE88F}"/>
                </a:ext>
              </a:extLst>
            </p:cNvPr>
            <p:cNvSpPr/>
            <p:nvPr/>
          </p:nvSpPr>
          <p:spPr>
            <a:xfrm>
              <a:off x="3833635" y="1795408"/>
              <a:ext cx="1937465" cy="1947627"/>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w="285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kern="0"/>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rtl="0"/>
              <a:endParaRPr lang="en-US"/>
            </a:p>
          </p:txBody>
        </p:sp>
        <p:sp>
          <p:nvSpPr>
            <p:cNvPr id="21" name="Rectangle 20">
              <a:extLst>
                <a:ext uri="{FF2B5EF4-FFF2-40B4-BE49-F238E27FC236}">
                  <a16:creationId xmlns:a16="http://schemas.microsoft.com/office/drawing/2014/main" id="{6F308C77-6662-5D83-A0DE-520381E0CCD2}"/>
                </a:ext>
              </a:extLst>
            </p:cNvPr>
            <p:cNvSpPr/>
            <p:nvPr/>
          </p:nvSpPr>
          <p:spPr>
            <a:xfrm>
              <a:off x="6302565" y="1795409"/>
              <a:ext cx="1937465" cy="1947626"/>
            </a:xfrm>
            <a:prstGeom prst="rect">
              <a:avLst/>
            </a:prstGeom>
            <a:blipFill dpi="0" rotWithShape="1">
              <a:blip r:embed="rId5">
                <a:extLst>
                  <a:ext uri="{28A0092B-C50C-407E-A947-70E740481C1C}">
                    <a14:useLocalDpi xmlns:a14="http://schemas.microsoft.com/office/drawing/2010/main" val="0"/>
                  </a:ext>
                </a:extLst>
              </a:blip>
              <a:srcRect/>
              <a:stretch>
                <a:fillRect/>
              </a:stretch>
            </a:blipFill>
            <a:ln w="285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kern="0"/>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rtl="0"/>
              <a:endParaRPr lang="en-US"/>
            </a:p>
          </p:txBody>
        </p:sp>
        <p:sp>
          <p:nvSpPr>
            <p:cNvPr id="22" name="Rectangle 21">
              <a:extLst>
                <a:ext uri="{FF2B5EF4-FFF2-40B4-BE49-F238E27FC236}">
                  <a16:creationId xmlns:a16="http://schemas.microsoft.com/office/drawing/2014/main" id="{0CA42CA0-276D-D990-66EC-572321559451}"/>
                </a:ext>
              </a:extLst>
            </p:cNvPr>
            <p:cNvSpPr/>
            <p:nvPr/>
          </p:nvSpPr>
          <p:spPr>
            <a:xfrm>
              <a:off x="6297668" y="4368297"/>
              <a:ext cx="2036906" cy="1015663"/>
            </a:xfrm>
            <a:prstGeom prst="rect">
              <a:avLst/>
            </a:prstGeom>
          </p:spPr>
          <p:txBody>
            <a:bodyPr wrap="square">
              <a:spAutoFit/>
            </a:bodyPr>
            <a:lstStyle>
              <a:defPPr>
                <a:defRPr lang="en-US" kern="0"/>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solidFill>
                    <a:schemeClr val="tx1"/>
                  </a:solidFill>
                  <a:latin typeface="Arial" panose="020B0604020202020204" pitchFamily="34" charset="0"/>
                  <a:cs typeface="Arial" panose="020B0604020202020204" pitchFamily="34" charset="0"/>
                </a:rPr>
                <a:t>Undergrad:</a:t>
              </a:r>
              <a:br>
                <a:rPr lang="en-US" sz="1200" b="1" dirty="0">
                  <a:solidFill>
                    <a:schemeClr val="tx1"/>
                  </a:solidFill>
                  <a:latin typeface="Arial" panose="020B0604020202020204" pitchFamily="34" charset="0"/>
                  <a:cs typeface="Arial" panose="020B0604020202020204" pitchFamily="34" charset="0"/>
                </a:rPr>
              </a:br>
              <a:r>
                <a:rPr lang="en-US" sz="1200" dirty="0">
                  <a:solidFill>
                    <a:schemeClr val="tx1"/>
                  </a:solidFill>
                  <a:latin typeface="Arial" panose="020B0604020202020204" pitchFamily="34" charset="0"/>
                  <a:cs typeface="Arial" panose="020B0604020202020204" pitchFamily="34" charset="0"/>
                </a:rPr>
                <a:t>Purdue University</a:t>
              </a:r>
            </a:p>
            <a:p>
              <a:pPr algn="ctr"/>
              <a:endParaRPr lang="en-US" sz="1200" b="1" dirty="0">
                <a:solidFill>
                  <a:schemeClr val="tx1"/>
                </a:solidFill>
                <a:latin typeface="Arial" panose="020B0604020202020204" pitchFamily="34" charset="0"/>
                <a:cs typeface="Arial" panose="020B0604020202020204" pitchFamily="34" charset="0"/>
              </a:endParaRPr>
            </a:p>
            <a:p>
              <a:pPr algn="ctr"/>
              <a:r>
                <a:rPr lang="en-US" sz="1200" b="1" dirty="0">
                  <a:solidFill>
                    <a:schemeClr val="tx1"/>
                  </a:solidFill>
                  <a:latin typeface="Arial" panose="020B0604020202020204" pitchFamily="34" charset="0"/>
                  <a:cs typeface="Arial" panose="020B0604020202020204" pitchFamily="34" charset="0"/>
                </a:rPr>
                <a:t>Favorite CTA</a:t>
              </a:r>
              <a:r>
                <a:rPr lang="en-US" sz="1200" b="1" dirty="0">
                  <a:latin typeface="Arial" panose="020B0604020202020204" pitchFamily="34" charset="0"/>
                  <a:cs typeface="Arial" panose="020B0604020202020204" pitchFamily="34" charset="0"/>
                </a:rPr>
                <a:t> Line</a:t>
              </a:r>
              <a:r>
                <a:rPr lang="en-US" sz="1200" b="1" dirty="0">
                  <a:solidFill>
                    <a:schemeClr val="tx1"/>
                  </a:solidFill>
                  <a:latin typeface="Arial" panose="020B0604020202020204" pitchFamily="34" charset="0"/>
                  <a:cs typeface="Arial" panose="020B0604020202020204" pitchFamily="34" charset="0"/>
                </a:rPr>
                <a:t>:</a:t>
              </a:r>
            </a:p>
            <a:p>
              <a:pPr algn="ctr"/>
              <a:r>
                <a:rPr lang="en-US" sz="1200" dirty="0">
                  <a:solidFill>
                    <a:srgbClr val="97151C"/>
                  </a:solidFill>
                  <a:latin typeface="Arial" panose="020B0604020202020204" pitchFamily="34" charset="0"/>
                  <a:cs typeface="Arial" panose="020B0604020202020204" pitchFamily="34" charset="0"/>
                </a:rPr>
                <a:t>Brown Line</a:t>
              </a:r>
            </a:p>
          </p:txBody>
        </p:sp>
        <p:sp>
          <p:nvSpPr>
            <p:cNvPr id="23" name="Rectangle 22">
              <a:extLst>
                <a:ext uri="{FF2B5EF4-FFF2-40B4-BE49-F238E27FC236}">
                  <a16:creationId xmlns:a16="http://schemas.microsoft.com/office/drawing/2014/main" id="{95C3D5DC-31CD-FE4D-9256-0FA1558FC2C7}"/>
                </a:ext>
              </a:extLst>
            </p:cNvPr>
            <p:cNvSpPr/>
            <p:nvPr/>
          </p:nvSpPr>
          <p:spPr>
            <a:xfrm>
              <a:off x="6356958" y="3947529"/>
              <a:ext cx="1924302" cy="307777"/>
            </a:xfrm>
            <a:prstGeom prst="rect">
              <a:avLst/>
            </a:prstGeom>
          </p:spPr>
          <p:txBody>
            <a:bodyPr wrap="square" lIns="91440" tIns="45720" rIns="91440" bIns="45720" anchor="t">
              <a:spAutoFit/>
            </a:bodyPr>
            <a:lstStyle>
              <a:defPPr>
                <a:defRPr lang="en-US" kern="0"/>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a:solidFill>
                    <a:srgbClr val="800000"/>
                  </a:solidFill>
                  <a:latin typeface="Arial"/>
                  <a:cs typeface="Arial"/>
                </a:rPr>
                <a:t>Apoorva Gupta</a:t>
              </a:r>
              <a:endParaRPr lang="en-US" sz="1200" b="1">
                <a:solidFill>
                  <a:srgbClr val="800000"/>
                </a:solidFill>
                <a:latin typeface="Arial"/>
                <a:cs typeface="Arial"/>
              </a:endParaRPr>
            </a:p>
          </p:txBody>
        </p:sp>
      </p:grpSp>
      <p:sp>
        <p:nvSpPr>
          <p:cNvPr id="6" name="Title 5">
            <a:extLst>
              <a:ext uri="{FF2B5EF4-FFF2-40B4-BE49-F238E27FC236}">
                <a16:creationId xmlns:a16="http://schemas.microsoft.com/office/drawing/2014/main" id="{12F7AE79-84F9-40E6-5D1C-18A4F6269764}"/>
              </a:ext>
            </a:extLst>
          </p:cNvPr>
          <p:cNvSpPr>
            <a:spLocks noGrp="1"/>
          </p:cNvSpPr>
          <p:nvPr>
            <p:ph type="title"/>
          </p:nvPr>
        </p:nvSpPr>
        <p:spPr/>
        <p:txBody>
          <a:bodyPr/>
          <a:lstStyle/>
          <a:p>
            <a:r>
              <a:rPr lang="en-US" dirty="0"/>
              <a:t>Our team brings diverse perspectives and a shared passion for Chicago transit!</a:t>
            </a:r>
          </a:p>
        </p:txBody>
      </p:sp>
    </p:spTree>
    <p:extLst>
      <p:ext uri="{BB962C8B-B14F-4D97-AF65-F5344CB8AC3E}">
        <p14:creationId xmlns:p14="http://schemas.microsoft.com/office/powerpoint/2010/main" val="946401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17D9F5-120B-86A3-703C-00F95CEDED70}"/>
            </a:ext>
          </a:extLst>
        </p:cNvPr>
        <p:cNvGrpSpPr/>
        <p:nvPr/>
      </p:nvGrpSpPr>
      <p:grpSpPr>
        <a:xfrm>
          <a:off x="0" y="0"/>
          <a:ext cx="0" cy="0"/>
          <a:chOff x="0" y="0"/>
          <a:chExt cx="0" cy="0"/>
        </a:xfrm>
      </p:grpSpPr>
      <p:sp>
        <p:nvSpPr>
          <p:cNvPr id="3" name="Date Placeholder 2">
            <a:extLst>
              <a:ext uri="{FF2B5EF4-FFF2-40B4-BE49-F238E27FC236}">
                <a16:creationId xmlns:a16="http://schemas.microsoft.com/office/drawing/2014/main" id="{ADFB7880-DDFA-1E0F-0A82-E449FBE74250}"/>
              </a:ext>
            </a:extLst>
          </p:cNvPr>
          <p:cNvSpPr>
            <a:spLocks noGrp="1"/>
          </p:cNvSpPr>
          <p:nvPr>
            <p:ph type="dt" sz="half" idx="10"/>
          </p:nvPr>
        </p:nvSpPr>
        <p:spPr/>
        <p:txBody>
          <a:bodyPr/>
          <a:lstStyle/>
          <a:p>
            <a:r>
              <a:rPr lang="en-US" dirty="0"/>
              <a:t>April 26, 2025</a:t>
            </a:r>
          </a:p>
        </p:txBody>
      </p:sp>
      <p:grpSp>
        <p:nvGrpSpPr>
          <p:cNvPr id="5" name="Group 4">
            <a:extLst>
              <a:ext uri="{FF2B5EF4-FFF2-40B4-BE49-F238E27FC236}">
                <a16:creationId xmlns:a16="http://schemas.microsoft.com/office/drawing/2014/main" id="{BB2F602C-4F0F-46C4-F4FD-AC758452F771}"/>
              </a:ext>
            </a:extLst>
          </p:cNvPr>
          <p:cNvGrpSpPr/>
          <p:nvPr/>
        </p:nvGrpSpPr>
        <p:grpSpPr>
          <a:xfrm>
            <a:off x="5451231" y="4267432"/>
            <a:ext cx="6433207" cy="1909294"/>
            <a:chOff x="5451231" y="4267432"/>
            <a:chExt cx="6433207" cy="1909294"/>
          </a:xfrm>
        </p:grpSpPr>
        <p:sp>
          <p:nvSpPr>
            <p:cNvPr id="8" name="Rounded Rectangle 7">
              <a:extLst>
                <a:ext uri="{FF2B5EF4-FFF2-40B4-BE49-F238E27FC236}">
                  <a16:creationId xmlns:a16="http://schemas.microsoft.com/office/drawing/2014/main" id="{2D0D222C-ED46-5366-B542-5946F9D5AE88}"/>
                </a:ext>
              </a:extLst>
            </p:cNvPr>
            <p:cNvSpPr/>
            <p:nvPr/>
          </p:nvSpPr>
          <p:spPr>
            <a:xfrm>
              <a:off x="5451231" y="4267432"/>
              <a:ext cx="6433207" cy="545512"/>
            </a:xfrm>
            <a:prstGeom prst="roundRect">
              <a:avLst>
                <a:gd name="adj" fmla="val 10000"/>
              </a:avLst>
            </a:prstGeom>
            <a:solidFill>
              <a:schemeClr val="bg1">
                <a:lumMod val="95000"/>
              </a:schemeClr>
            </a:solidFill>
            <a:ln w="12700">
              <a:solidFill>
                <a:srgbClr val="800000"/>
              </a:solidFill>
            </a:ln>
          </p:spPr>
          <p:style>
            <a:lnRef idx="0">
              <a:schemeClr val="accent2">
                <a:hueOff val="0"/>
                <a:satOff val="0"/>
                <a:lumOff val="0"/>
                <a:alphaOff val="0"/>
              </a:schemeClr>
            </a:lnRef>
            <a:fillRef idx="1">
              <a:scrgbClr r="0" g="0" b="0"/>
            </a:fillRef>
            <a:effectRef idx="0">
              <a:schemeClr val="accent2">
                <a:tint val="40000"/>
                <a:hueOff val="0"/>
                <a:satOff val="0"/>
                <a:lumOff val="0"/>
                <a:alphaOff val="0"/>
              </a:schemeClr>
            </a:effectRef>
            <a:fontRef idx="minor">
              <a:schemeClr val="dk1">
                <a:hueOff val="0"/>
                <a:satOff val="0"/>
                <a:lumOff val="0"/>
                <a:alphaOff val="0"/>
              </a:schemeClr>
            </a:fontRef>
          </p:style>
          <p:txBody>
            <a:bodyPr/>
            <a:lstStyle/>
            <a:p>
              <a:endParaRPr lang="en-US" dirty="0"/>
            </a:p>
          </p:txBody>
        </p:sp>
        <p:sp>
          <p:nvSpPr>
            <p:cNvPr id="9" name="Rectangle 8" descr="Map with pin with solid fill">
              <a:extLst>
                <a:ext uri="{FF2B5EF4-FFF2-40B4-BE49-F238E27FC236}">
                  <a16:creationId xmlns:a16="http://schemas.microsoft.com/office/drawing/2014/main" id="{540CE840-70A9-31A7-957D-B2D2FEE217E7}"/>
                </a:ext>
              </a:extLst>
            </p:cNvPr>
            <p:cNvSpPr/>
            <p:nvPr/>
          </p:nvSpPr>
          <p:spPr>
            <a:xfrm>
              <a:off x="5616248" y="4390172"/>
              <a:ext cx="300032" cy="300032"/>
            </a:xfrm>
            <a:prstGeom prst="rect">
              <a:avLst/>
            </a:prstGeom>
            <a:blipFill>
              <a:blip r:embed="rId2">
                <a:extLst>
                  <a:ext uri="{96DAC541-7B7A-43D3-8B79-37D633B846F1}">
                    <asvg:svgBlip xmlns:asvg="http://schemas.microsoft.com/office/drawing/2016/SVG/main" r:embed="rId3"/>
                  </a:ext>
                </a:extLst>
              </a:blip>
              <a:srcRect/>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a:lstStyle/>
            <a:p>
              <a:endParaRPr lang="en-US" dirty="0"/>
            </a:p>
          </p:txBody>
        </p:sp>
        <p:sp>
          <p:nvSpPr>
            <p:cNvPr id="12" name="Rounded Rectangle 11">
              <a:extLst>
                <a:ext uri="{FF2B5EF4-FFF2-40B4-BE49-F238E27FC236}">
                  <a16:creationId xmlns:a16="http://schemas.microsoft.com/office/drawing/2014/main" id="{A4D24CFD-057D-83A1-7E94-5D40A2913191}"/>
                </a:ext>
              </a:extLst>
            </p:cNvPr>
            <p:cNvSpPr/>
            <p:nvPr/>
          </p:nvSpPr>
          <p:spPr>
            <a:xfrm>
              <a:off x="6081298" y="4328449"/>
              <a:ext cx="5746114" cy="425317"/>
            </a:xfrm>
            <a:prstGeom prst="roundRect">
              <a:avLst/>
            </a:prstGeom>
            <a:solidFill>
              <a:schemeClr val="bg1">
                <a:lumMod val="95000"/>
              </a:schemeClr>
            </a:solidFill>
            <a:ln>
              <a:noFill/>
            </a:ln>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7733" tIns="57733" rIns="57733" bIns="57733" numCol="1" spcCol="1270" anchor="ctr" anchorCtr="0">
              <a:noAutofit/>
            </a:bodyPr>
            <a:lstStyle/>
            <a:p>
              <a:pPr marL="0" lvl="0" indent="0" algn="l" defTabSz="977900">
                <a:lnSpc>
                  <a:spcPct val="100000"/>
                </a:lnSpc>
                <a:spcBef>
                  <a:spcPct val="0"/>
                </a:spcBef>
                <a:spcAft>
                  <a:spcPct val="35000"/>
                </a:spcAft>
                <a:buNone/>
              </a:pPr>
              <a:r>
                <a:rPr lang="en-US" sz="2200" b="1" kern="1200" dirty="0">
                  <a:solidFill>
                    <a:srgbClr val="800000"/>
                  </a:solidFill>
                  <a:latin typeface="Helvetica" pitchFamily="2" charset="0"/>
                </a:rPr>
                <a:t>Transit Matching</a:t>
              </a:r>
            </a:p>
          </p:txBody>
        </p:sp>
        <p:sp>
          <p:nvSpPr>
            <p:cNvPr id="14" name="Rounded Rectangle 13">
              <a:extLst>
                <a:ext uri="{FF2B5EF4-FFF2-40B4-BE49-F238E27FC236}">
                  <a16:creationId xmlns:a16="http://schemas.microsoft.com/office/drawing/2014/main" id="{EE4FE0C4-50AB-DB9A-BD2A-323479CB5224}"/>
                </a:ext>
              </a:extLst>
            </p:cNvPr>
            <p:cNvSpPr/>
            <p:nvPr/>
          </p:nvSpPr>
          <p:spPr>
            <a:xfrm>
              <a:off x="5451231" y="4949323"/>
              <a:ext cx="6433207" cy="545512"/>
            </a:xfrm>
            <a:prstGeom prst="roundRect">
              <a:avLst>
                <a:gd name="adj" fmla="val 10000"/>
              </a:avLst>
            </a:prstGeom>
            <a:solidFill>
              <a:schemeClr val="bg1">
                <a:lumMod val="95000"/>
              </a:schemeClr>
            </a:solidFill>
            <a:ln w="12700">
              <a:solidFill>
                <a:srgbClr val="800000"/>
              </a:solidFill>
            </a:ln>
          </p:spPr>
          <p:style>
            <a:lnRef idx="0">
              <a:schemeClr val="accent2">
                <a:hueOff val="0"/>
                <a:satOff val="0"/>
                <a:lumOff val="0"/>
                <a:alphaOff val="0"/>
              </a:schemeClr>
            </a:lnRef>
            <a:fillRef idx="1">
              <a:scrgbClr r="0" g="0" b="0"/>
            </a:fillRef>
            <a:effectRef idx="0">
              <a:schemeClr val="accent2">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16" name="Rounded Rectangle 15">
              <a:extLst>
                <a:ext uri="{FF2B5EF4-FFF2-40B4-BE49-F238E27FC236}">
                  <a16:creationId xmlns:a16="http://schemas.microsoft.com/office/drawing/2014/main" id="{F9B5FA56-7998-F653-3878-99391ED62CDA}"/>
                </a:ext>
              </a:extLst>
            </p:cNvPr>
            <p:cNvSpPr/>
            <p:nvPr/>
          </p:nvSpPr>
          <p:spPr>
            <a:xfrm>
              <a:off x="6081298" y="5005888"/>
              <a:ext cx="5746114" cy="429768"/>
            </a:xfrm>
            <a:prstGeom prst="roundRect">
              <a:avLst/>
            </a:prstGeom>
            <a:solidFill>
              <a:schemeClr val="bg1">
                <a:lumMod val="95000"/>
              </a:schemeClr>
            </a:solidFill>
            <a:ln>
              <a:noFill/>
            </a:ln>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7733" tIns="57733" rIns="57733" bIns="57733" numCol="1" spcCol="1270" anchor="ctr" anchorCtr="0">
              <a:noAutofit/>
            </a:bodyPr>
            <a:lstStyle/>
            <a:p>
              <a:pPr marL="0" lvl="0" indent="0" algn="l" defTabSz="977900">
                <a:lnSpc>
                  <a:spcPct val="100000"/>
                </a:lnSpc>
                <a:spcBef>
                  <a:spcPct val="0"/>
                </a:spcBef>
                <a:spcAft>
                  <a:spcPct val="35000"/>
                </a:spcAft>
                <a:buNone/>
              </a:pPr>
              <a:r>
                <a:rPr lang="en-US" sz="2200" b="1" kern="1200" dirty="0">
                  <a:solidFill>
                    <a:srgbClr val="800000"/>
                  </a:solidFill>
                  <a:latin typeface="Helvetica" pitchFamily="2" charset="0"/>
                </a:rPr>
                <a:t>Exclusive UChicago Verification </a:t>
              </a:r>
            </a:p>
          </p:txBody>
        </p:sp>
        <p:sp>
          <p:nvSpPr>
            <p:cNvPr id="17" name="Rounded Rectangle 16">
              <a:extLst>
                <a:ext uri="{FF2B5EF4-FFF2-40B4-BE49-F238E27FC236}">
                  <a16:creationId xmlns:a16="http://schemas.microsoft.com/office/drawing/2014/main" id="{10C073CD-FC94-7480-63E1-528EE7F1A615}"/>
                </a:ext>
              </a:extLst>
            </p:cNvPr>
            <p:cNvSpPr/>
            <p:nvPr/>
          </p:nvSpPr>
          <p:spPr>
            <a:xfrm>
              <a:off x="5451231" y="5631214"/>
              <a:ext cx="6433207" cy="545512"/>
            </a:xfrm>
            <a:prstGeom prst="roundRect">
              <a:avLst>
                <a:gd name="adj" fmla="val 10000"/>
              </a:avLst>
            </a:prstGeom>
            <a:solidFill>
              <a:schemeClr val="bg1">
                <a:lumMod val="95000"/>
              </a:schemeClr>
            </a:solidFill>
            <a:ln w="12700">
              <a:solidFill>
                <a:srgbClr val="800000"/>
              </a:solidFill>
            </a:ln>
          </p:spPr>
          <p:style>
            <a:lnRef idx="0">
              <a:schemeClr val="accent2">
                <a:hueOff val="0"/>
                <a:satOff val="0"/>
                <a:lumOff val="0"/>
                <a:alphaOff val="0"/>
              </a:schemeClr>
            </a:lnRef>
            <a:fillRef idx="1">
              <a:scrgbClr r="0" g="0" b="0"/>
            </a:fillRef>
            <a:effectRef idx="0">
              <a:schemeClr val="accent2">
                <a:tint val="40000"/>
                <a:hueOff val="0"/>
                <a:satOff val="0"/>
                <a:lumOff val="0"/>
                <a:alphaOff val="0"/>
              </a:schemeClr>
            </a:effectRef>
            <a:fontRef idx="minor">
              <a:schemeClr val="dk1">
                <a:hueOff val="0"/>
                <a:satOff val="0"/>
                <a:lumOff val="0"/>
                <a:alphaOff val="0"/>
              </a:schemeClr>
            </a:fontRef>
          </p:style>
          <p:txBody>
            <a:bodyPr/>
            <a:lstStyle/>
            <a:p>
              <a:endParaRPr lang="en-US" dirty="0"/>
            </a:p>
          </p:txBody>
        </p:sp>
        <p:sp>
          <p:nvSpPr>
            <p:cNvPr id="19" name="Rounded Rectangle 18">
              <a:extLst>
                <a:ext uri="{FF2B5EF4-FFF2-40B4-BE49-F238E27FC236}">
                  <a16:creationId xmlns:a16="http://schemas.microsoft.com/office/drawing/2014/main" id="{D5F6D307-709F-782D-2514-B7229D3114D2}"/>
                </a:ext>
              </a:extLst>
            </p:cNvPr>
            <p:cNvSpPr/>
            <p:nvPr/>
          </p:nvSpPr>
          <p:spPr>
            <a:xfrm>
              <a:off x="6080574" y="5689086"/>
              <a:ext cx="5746114" cy="429768"/>
            </a:xfrm>
            <a:prstGeom prst="roundRect">
              <a:avLst/>
            </a:prstGeom>
            <a:solidFill>
              <a:schemeClr val="bg1">
                <a:lumMod val="95000"/>
              </a:schemeClr>
            </a:solidFill>
            <a:ln>
              <a:noFill/>
            </a:ln>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7733" tIns="57733" rIns="57733" bIns="57733" numCol="1" spcCol="1270" anchor="ctr" anchorCtr="0">
              <a:noAutofit/>
            </a:bodyPr>
            <a:lstStyle/>
            <a:p>
              <a:pPr marL="0" lvl="0" indent="0" algn="l" defTabSz="977900">
                <a:lnSpc>
                  <a:spcPct val="100000"/>
                </a:lnSpc>
                <a:spcBef>
                  <a:spcPct val="0"/>
                </a:spcBef>
                <a:spcAft>
                  <a:spcPct val="35000"/>
                </a:spcAft>
                <a:buNone/>
              </a:pPr>
              <a:r>
                <a:rPr lang="en-US" sz="2200" b="1" dirty="0">
                  <a:solidFill>
                    <a:srgbClr val="800000"/>
                  </a:solidFill>
                  <a:latin typeface="Helvetica" pitchFamily="2" charset="0"/>
                </a:rPr>
                <a:t>Interest-Based Matching</a:t>
              </a:r>
              <a:endParaRPr lang="en-US" sz="2200" b="1" kern="1200" dirty="0">
                <a:solidFill>
                  <a:srgbClr val="800000"/>
                </a:solidFill>
                <a:latin typeface="Helvetica" pitchFamily="2" charset="0"/>
              </a:endParaRPr>
            </a:p>
          </p:txBody>
        </p:sp>
      </p:grpSp>
      <p:grpSp>
        <p:nvGrpSpPr>
          <p:cNvPr id="29" name="Group 28">
            <a:extLst>
              <a:ext uri="{FF2B5EF4-FFF2-40B4-BE49-F238E27FC236}">
                <a16:creationId xmlns:a16="http://schemas.microsoft.com/office/drawing/2014/main" id="{CBC7FAB4-2D53-3779-7912-79775C8FBB35}"/>
              </a:ext>
            </a:extLst>
          </p:cNvPr>
          <p:cNvGrpSpPr/>
          <p:nvPr/>
        </p:nvGrpSpPr>
        <p:grpSpPr>
          <a:xfrm>
            <a:off x="624467" y="1762516"/>
            <a:ext cx="11259971" cy="365125"/>
            <a:chOff x="624468" y="1769967"/>
            <a:chExt cx="5886773" cy="365125"/>
          </a:xfrm>
        </p:grpSpPr>
        <p:sp>
          <p:nvSpPr>
            <p:cNvPr id="30" name="Rectangle 29">
              <a:extLst>
                <a:ext uri="{FF2B5EF4-FFF2-40B4-BE49-F238E27FC236}">
                  <a16:creationId xmlns:a16="http://schemas.microsoft.com/office/drawing/2014/main" id="{711D5954-38AA-CC0D-BE2E-7A98D88CDDF9}"/>
                </a:ext>
              </a:extLst>
            </p:cNvPr>
            <p:cNvSpPr/>
            <p:nvPr/>
          </p:nvSpPr>
          <p:spPr>
            <a:xfrm>
              <a:off x="624468" y="1769967"/>
              <a:ext cx="3408516" cy="365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b="1" dirty="0">
                  <a:solidFill>
                    <a:sysClr val="windowText" lastClr="000000"/>
                  </a:solidFill>
                  <a:latin typeface="Helvetica" pitchFamily="2" charset="0"/>
                </a:rPr>
                <a:t>Digital Engagement By The Numbers:</a:t>
              </a:r>
            </a:p>
          </p:txBody>
        </p:sp>
        <p:cxnSp>
          <p:nvCxnSpPr>
            <p:cNvPr id="31" name="Straight Connector 30">
              <a:extLst>
                <a:ext uri="{FF2B5EF4-FFF2-40B4-BE49-F238E27FC236}">
                  <a16:creationId xmlns:a16="http://schemas.microsoft.com/office/drawing/2014/main" id="{B2B4F98C-8526-D74F-3CFB-B91C06D2574D}"/>
                </a:ext>
              </a:extLst>
            </p:cNvPr>
            <p:cNvCxnSpPr>
              <a:cxnSpLocks/>
            </p:cNvCxnSpPr>
            <p:nvPr/>
          </p:nvCxnSpPr>
          <p:spPr>
            <a:xfrm>
              <a:off x="624468" y="2135092"/>
              <a:ext cx="588677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4CFE674F-B30C-95DF-48C3-4813315C87FA}"/>
              </a:ext>
            </a:extLst>
          </p:cNvPr>
          <p:cNvGrpSpPr/>
          <p:nvPr/>
        </p:nvGrpSpPr>
        <p:grpSpPr>
          <a:xfrm>
            <a:off x="5451231" y="3705134"/>
            <a:ext cx="6519666" cy="365125"/>
            <a:chOff x="624468" y="1769967"/>
            <a:chExt cx="3408516" cy="365125"/>
          </a:xfrm>
        </p:grpSpPr>
        <p:sp>
          <p:nvSpPr>
            <p:cNvPr id="35" name="Rectangle 34">
              <a:extLst>
                <a:ext uri="{FF2B5EF4-FFF2-40B4-BE49-F238E27FC236}">
                  <a16:creationId xmlns:a16="http://schemas.microsoft.com/office/drawing/2014/main" id="{92B8D546-BF64-BD22-847A-834BF4473CA9}"/>
                </a:ext>
              </a:extLst>
            </p:cNvPr>
            <p:cNvSpPr/>
            <p:nvPr/>
          </p:nvSpPr>
          <p:spPr>
            <a:xfrm>
              <a:off x="624468" y="1769967"/>
              <a:ext cx="3408516" cy="365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b="1" dirty="0">
                  <a:solidFill>
                    <a:sysClr val="windowText" lastClr="000000"/>
                  </a:solidFill>
                  <a:latin typeface="Helvetica" pitchFamily="2" charset="0"/>
                </a:rPr>
                <a:t>Opportunity Areas:</a:t>
              </a:r>
            </a:p>
          </p:txBody>
        </p:sp>
        <p:cxnSp>
          <p:nvCxnSpPr>
            <p:cNvPr id="36" name="Straight Connector 35">
              <a:extLst>
                <a:ext uri="{FF2B5EF4-FFF2-40B4-BE49-F238E27FC236}">
                  <a16:creationId xmlns:a16="http://schemas.microsoft.com/office/drawing/2014/main" id="{EBCBAF4B-154C-9E81-05DE-328A0A5DAFDA}"/>
                </a:ext>
              </a:extLst>
            </p:cNvPr>
            <p:cNvCxnSpPr>
              <a:cxnSpLocks/>
            </p:cNvCxnSpPr>
            <p:nvPr/>
          </p:nvCxnSpPr>
          <p:spPr>
            <a:xfrm>
              <a:off x="624468" y="2135092"/>
              <a:ext cx="33633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Title 20">
            <a:extLst>
              <a:ext uri="{FF2B5EF4-FFF2-40B4-BE49-F238E27FC236}">
                <a16:creationId xmlns:a16="http://schemas.microsoft.com/office/drawing/2014/main" id="{DE4633EA-09C6-7565-8C79-B89E07F28E62}"/>
              </a:ext>
            </a:extLst>
          </p:cNvPr>
          <p:cNvSpPr>
            <a:spLocks noGrp="1"/>
          </p:cNvSpPr>
          <p:nvPr>
            <p:ph type="title"/>
          </p:nvPr>
        </p:nvSpPr>
        <p:spPr/>
        <p:txBody>
          <a:bodyPr>
            <a:normAutofit/>
          </a:bodyPr>
          <a:lstStyle/>
          <a:p>
            <a:r>
              <a:rPr lang="en-US" dirty="0"/>
              <a:t>UChicago students rely on the CTA, creating a need for safer, smarter transit options.</a:t>
            </a:r>
          </a:p>
        </p:txBody>
      </p:sp>
      <p:grpSp>
        <p:nvGrpSpPr>
          <p:cNvPr id="27" name="Group 26">
            <a:extLst>
              <a:ext uri="{FF2B5EF4-FFF2-40B4-BE49-F238E27FC236}">
                <a16:creationId xmlns:a16="http://schemas.microsoft.com/office/drawing/2014/main" id="{D325058E-0ABC-6E0D-4809-5501FBDEB504}"/>
              </a:ext>
            </a:extLst>
          </p:cNvPr>
          <p:cNvGrpSpPr/>
          <p:nvPr/>
        </p:nvGrpSpPr>
        <p:grpSpPr>
          <a:xfrm>
            <a:off x="461491" y="2450305"/>
            <a:ext cx="2441462" cy="1097726"/>
            <a:chOff x="470536" y="2440931"/>
            <a:chExt cx="2441462" cy="1097726"/>
          </a:xfrm>
        </p:grpSpPr>
        <p:sp>
          <p:nvSpPr>
            <p:cNvPr id="38" name="Rectangle 37">
              <a:extLst>
                <a:ext uri="{FF2B5EF4-FFF2-40B4-BE49-F238E27FC236}">
                  <a16:creationId xmlns:a16="http://schemas.microsoft.com/office/drawing/2014/main" id="{F83CB0E1-241B-2933-13B8-B97000077430}"/>
                </a:ext>
              </a:extLst>
            </p:cNvPr>
            <p:cNvSpPr/>
            <p:nvPr/>
          </p:nvSpPr>
          <p:spPr>
            <a:xfrm>
              <a:off x="710925" y="2440931"/>
              <a:ext cx="1960685" cy="50546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solidFill>
                    <a:srgbClr val="800000"/>
                  </a:solidFill>
                  <a:latin typeface="Helvetica" pitchFamily="2" charset="0"/>
                </a:rPr>
                <a:t>140k+</a:t>
              </a:r>
            </a:p>
          </p:txBody>
        </p:sp>
        <p:sp>
          <p:nvSpPr>
            <p:cNvPr id="39" name="Rectangle 38">
              <a:extLst>
                <a:ext uri="{FF2B5EF4-FFF2-40B4-BE49-F238E27FC236}">
                  <a16:creationId xmlns:a16="http://schemas.microsoft.com/office/drawing/2014/main" id="{371C8611-1DE1-DE87-9104-BE0B04D35D81}"/>
                </a:ext>
              </a:extLst>
            </p:cNvPr>
            <p:cNvSpPr/>
            <p:nvPr/>
          </p:nvSpPr>
          <p:spPr>
            <a:xfrm>
              <a:off x="470536" y="3033191"/>
              <a:ext cx="2441462" cy="50546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Helvetica" pitchFamily="2" charset="0"/>
                </a:rPr>
                <a:t>Daily CTA Red Line Riders</a:t>
              </a:r>
            </a:p>
          </p:txBody>
        </p:sp>
      </p:grpSp>
      <p:grpSp>
        <p:nvGrpSpPr>
          <p:cNvPr id="25" name="Group 24">
            <a:extLst>
              <a:ext uri="{FF2B5EF4-FFF2-40B4-BE49-F238E27FC236}">
                <a16:creationId xmlns:a16="http://schemas.microsoft.com/office/drawing/2014/main" id="{29F9D697-DB55-F921-B5DA-1FCA707C12E8}"/>
              </a:ext>
            </a:extLst>
          </p:cNvPr>
          <p:cNvGrpSpPr/>
          <p:nvPr/>
        </p:nvGrpSpPr>
        <p:grpSpPr>
          <a:xfrm>
            <a:off x="6506787" y="2441623"/>
            <a:ext cx="2441462" cy="1088352"/>
            <a:chOff x="6670213" y="2441623"/>
            <a:chExt cx="2441462" cy="1088352"/>
          </a:xfrm>
        </p:grpSpPr>
        <p:sp>
          <p:nvSpPr>
            <p:cNvPr id="48" name="Rectangle 47">
              <a:extLst>
                <a:ext uri="{FF2B5EF4-FFF2-40B4-BE49-F238E27FC236}">
                  <a16:creationId xmlns:a16="http://schemas.microsoft.com/office/drawing/2014/main" id="{DD3055FD-C1DD-38D2-234E-59E13EF664E6}"/>
                </a:ext>
              </a:extLst>
            </p:cNvPr>
            <p:cNvSpPr/>
            <p:nvPr/>
          </p:nvSpPr>
          <p:spPr>
            <a:xfrm>
              <a:off x="6910602" y="2441623"/>
              <a:ext cx="1960685" cy="50546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solidFill>
                    <a:srgbClr val="800000"/>
                  </a:solidFill>
                  <a:latin typeface="Helvetica" pitchFamily="2" charset="0"/>
                </a:rPr>
                <a:t>24/7</a:t>
              </a:r>
            </a:p>
          </p:txBody>
        </p:sp>
        <p:sp>
          <p:nvSpPr>
            <p:cNvPr id="49" name="Rectangle 48">
              <a:extLst>
                <a:ext uri="{FF2B5EF4-FFF2-40B4-BE49-F238E27FC236}">
                  <a16:creationId xmlns:a16="http://schemas.microsoft.com/office/drawing/2014/main" id="{4F01CB1A-2D61-861E-DF78-6CD12668883A}"/>
                </a:ext>
              </a:extLst>
            </p:cNvPr>
            <p:cNvSpPr/>
            <p:nvPr/>
          </p:nvSpPr>
          <p:spPr>
            <a:xfrm>
              <a:off x="6670213" y="3024509"/>
              <a:ext cx="2441462" cy="50546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Helvetica" pitchFamily="2" charset="0"/>
                </a:rPr>
                <a:t>CTA Red Line Service Hours</a:t>
              </a:r>
            </a:p>
          </p:txBody>
        </p:sp>
      </p:grpSp>
      <p:grpSp>
        <p:nvGrpSpPr>
          <p:cNvPr id="26" name="Group 25">
            <a:extLst>
              <a:ext uri="{FF2B5EF4-FFF2-40B4-BE49-F238E27FC236}">
                <a16:creationId xmlns:a16="http://schemas.microsoft.com/office/drawing/2014/main" id="{6F7206D4-2B09-FDD8-9E41-0780AA6E8847}"/>
              </a:ext>
            </a:extLst>
          </p:cNvPr>
          <p:cNvGrpSpPr/>
          <p:nvPr/>
        </p:nvGrpSpPr>
        <p:grpSpPr>
          <a:xfrm>
            <a:off x="3484139" y="2432942"/>
            <a:ext cx="2441462" cy="1105715"/>
            <a:chOff x="3647340" y="2432942"/>
            <a:chExt cx="2441462" cy="1105715"/>
          </a:xfrm>
        </p:grpSpPr>
        <p:sp>
          <p:nvSpPr>
            <p:cNvPr id="46" name="Rectangle 45">
              <a:extLst>
                <a:ext uri="{FF2B5EF4-FFF2-40B4-BE49-F238E27FC236}">
                  <a16:creationId xmlns:a16="http://schemas.microsoft.com/office/drawing/2014/main" id="{FCB6B2BE-12B2-FAC1-214D-ED06BF968DAC}"/>
                </a:ext>
              </a:extLst>
            </p:cNvPr>
            <p:cNvSpPr/>
            <p:nvPr/>
          </p:nvSpPr>
          <p:spPr>
            <a:xfrm>
              <a:off x="3887729" y="2432942"/>
              <a:ext cx="1960685" cy="50546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solidFill>
                    <a:srgbClr val="800000"/>
                  </a:solidFill>
                  <a:latin typeface="Helvetica" pitchFamily="2" charset="0"/>
                </a:rPr>
                <a:t>70%</a:t>
              </a:r>
            </a:p>
          </p:txBody>
        </p:sp>
        <p:sp>
          <p:nvSpPr>
            <p:cNvPr id="52" name="Rectangle 51">
              <a:extLst>
                <a:ext uri="{FF2B5EF4-FFF2-40B4-BE49-F238E27FC236}">
                  <a16:creationId xmlns:a16="http://schemas.microsoft.com/office/drawing/2014/main" id="{4CBAE7CB-5001-52D3-B590-59B180407AB0}"/>
                </a:ext>
              </a:extLst>
            </p:cNvPr>
            <p:cNvSpPr/>
            <p:nvPr/>
          </p:nvSpPr>
          <p:spPr>
            <a:xfrm>
              <a:off x="3647340" y="3033191"/>
              <a:ext cx="2441462" cy="50546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Helvetica" pitchFamily="2" charset="0"/>
                </a:rPr>
                <a:t>Proportion of Students Off-Campus</a:t>
              </a:r>
            </a:p>
          </p:txBody>
        </p:sp>
      </p:grpSp>
      <p:grpSp>
        <p:nvGrpSpPr>
          <p:cNvPr id="24" name="Group 23">
            <a:extLst>
              <a:ext uri="{FF2B5EF4-FFF2-40B4-BE49-F238E27FC236}">
                <a16:creationId xmlns:a16="http://schemas.microsoft.com/office/drawing/2014/main" id="{2CD5BF7D-6B0E-1C33-3056-473E3CBFD6B5}"/>
              </a:ext>
            </a:extLst>
          </p:cNvPr>
          <p:cNvGrpSpPr/>
          <p:nvPr/>
        </p:nvGrpSpPr>
        <p:grpSpPr>
          <a:xfrm>
            <a:off x="9529435" y="2450305"/>
            <a:ext cx="2441462" cy="1088352"/>
            <a:chOff x="9529435" y="2450305"/>
            <a:chExt cx="2441462" cy="1088352"/>
          </a:xfrm>
        </p:grpSpPr>
        <p:sp>
          <p:nvSpPr>
            <p:cNvPr id="20" name="Rectangle 19">
              <a:extLst>
                <a:ext uri="{FF2B5EF4-FFF2-40B4-BE49-F238E27FC236}">
                  <a16:creationId xmlns:a16="http://schemas.microsoft.com/office/drawing/2014/main" id="{BFAADD8B-EF4C-A68D-E6F5-C68B0611778C}"/>
                </a:ext>
              </a:extLst>
            </p:cNvPr>
            <p:cNvSpPr/>
            <p:nvPr/>
          </p:nvSpPr>
          <p:spPr>
            <a:xfrm>
              <a:off x="9769824" y="2450305"/>
              <a:ext cx="1960685" cy="50546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solidFill>
                    <a:srgbClr val="800000"/>
                  </a:solidFill>
                  <a:latin typeface="Helvetica" pitchFamily="2" charset="0"/>
                </a:rPr>
                <a:t>25%+</a:t>
              </a:r>
            </a:p>
          </p:txBody>
        </p:sp>
        <p:sp>
          <p:nvSpPr>
            <p:cNvPr id="22" name="Rectangle 21">
              <a:extLst>
                <a:ext uri="{FF2B5EF4-FFF2-40B4-BE49-F238E27FC236}">
                  <a16:creationId xmlns:a16="http://schemas.microsoft.com/office/drawing/2014/main" id="{4A2F350D-AB00-8039-C361-CD6E5EAC6738}"/>
                </a:ext>
              </a:extLst>
            </p:cNvPr>
            <p:cNvSpPr/>
            <p:nvPr/>
          </p:nvSpPr>
          <p:spPr>
            <a:xfrm>
              <a:off x="9529435" y="3033191"/>
              <a:ext cx="2441462" cy="50546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Helvetica" pitchFamily="2" charset="0"/>
                </a:rPr>
                <a:t>Students Nationally Feel Unsafe at Night </a:t>
              </a:r>
            </a:p>
          </p:txBody>
        </p:sp>
      </p:grpSp>
      <p:pic>
        <p:nvPicPr>
          <p:cNvPr id="37" name="Graphic 36" descr="Graduation cap with solid fill">
            <a:extLst>
              <a:ext uri="{FF2B5EF4-FFF2-40B4-BE49-F238E27FC236}">
                <a16:creationId xmlns:a16="http://schemas.microsoft.com/office/drawing/2014/main" id="{65E38958-D63F-DBF6-E401-858C590F44A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14528" y="5069896"/>
            <a:ext cx="301752" cy="301752"/>
          </a:xfrm>
          <a:prstGeom prst="rect">
            <a:avLst/>
          </a:prstGeom>
        </p:spPr>
      </p:pic>
      <p:pic>
        <p:nvPicPr>
          <p:cNvPr id="41" name="Graphic 40" descr="Chat with solid fill">
            <a:extLst>
              <a:ext uri="{FF2B5EF4-FFF2-40B4-BE49-F238E27FC236}">
                <a16:creationId xmlns:a16="http://schemas.microsoft.com/office/drawing/2014/main" id="{CC10B91D-99A2-8DD7-CD76-241C5B2D932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641919" y="5753094"/>
            <a:ext cx="301752" cy="301752"/>
          </a:xfrm>
          <a:prstGeom prst="rect">
            <a:avLst/>
          </a:prstGeom>
        </p:spPr>
      </p:pic>
      <p:sp>
        <p:nvSpPr>
          <p:cNvPr id="44" name="Slide Number Placeholder 3">
            <a:extLst>
              <a:ext uri="{FF2B5EF4-FFF2-40B4-BE49-F238E27FC236}">
                <a16:creationId xmlns:a16="http://schemas.microsoft.com/office/drawing/2014/main" id="{12A33324-57F0-239C-84D3-353A7DE6F052}"/>
              </a:ext>
            </a:extLst>
          </p:cNvPr>
          <p:cNvSpPr>
            <a:spLocks noGrp="1"/>
          </p:cNvSpPr>
          <p:nvPr>
            <p:ph type="sldNum" sz="quarter" idx="12"/>
          </p:nvPr>
        </p:nvSpPr>
        <p:spPr>
          <a:xfrm>
            <a:off x="9227699" y="6372284"/>
            <a:ext cx="2743200" cy="365125"/>
          </a:xfrm>
        </p:spPr>
        <p:txBody>
          <a:bodyPr/>
          <a:lstStyle/>
          <a:p>
            <a:r>
              <a:rPr lang="en-US" dirty="0"/>
              <a:t>Maroon Line | </a:t>
            </a:r>
            <a:fld id="{A5E79B69-051F-4347-8582-BA9A35097F09}" type="slidenum">
              <a:rPr lang="en-US" smtClean="0"/>
              <a:pPr/>
              <a:t>3</a:t>
            </a:fld>
            <a:endParaRPr lang="en-US" dirty="0"/>
          </a:p>
        </p:txBody>
      </p:sp>
      <p:pic>
        <p:nvPicPr>
          <p:cNvPr id="47" name="Picture 46" descr="A blue circle with red border&#10;&#10;AI-generated content may be incorrect.">
            <a:extLst>
              <a:ext uri="{FF2B5EF4-FFF2-40B4-BE49-F238E27FC236}">
                <a16:creationId xmlns:a16="http://schemas.microsoft.com/office/drawing/2014/main" id="{E31A588C-B494-B68B-E20A-B52ACE4F2524}"/>
              </a:ext>
            </a:extLst>
          </p:cNvPr>
          <p:cNvPicPr>
            <a:picLocks noChangeAspect="1"/>
          </p:cNvPicPr>
          <p:nvPr/>
        </p:nvPicPr>
        <p:blipFill>
          <a:blip r:embed="rId8"/>
          <a:stretch>
            <a:fillRect/>
          </a:stretch>
        </p:blipFill>
        <p:spPr>
          <a:xfrm>
            <a:off x="1473845" y="3817168"/>
            <a:ext cx="2377440" cy="2377440"/>
          </a:xfrm>
          <a:prstGeom prst="rect">
            <a:avLst/>
          </a:prstGeom>
        </p:spPr>
      </p:pic>
    </p:spTree>
    <p:extLst>
      <p:ext uri="{BB962C8B-B14F-4D97-AF65-F5344CB8AC3E}">
        <p14:creationId xmlns:p14="http://schemas.microsoft.com/office/powerpoint/2010/main" val="1696768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BCC9F6-F245-62B4-7548-E0BE045F74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9AE12C-BD82-3A23-2C61-45A9233ADA34}"/>
              </a:ext>
            </a:extLst>
          </p:cNvPr>
          <p:cNvSpPr>
            <a:spLocks noGrp="1"/>
          </p:cNvSpPr>
          <p:nvPr>
            <p:ph type="title"/>
          </p:nvPr>
        </p:nvSpPr>
        <p:spPr/>
        <p:txBody>
          <a:bodyPr>
            <a:noAutofit/>
          </a:bodyPr>
          <a:lstStyle/>
          <a:p>
            <a:r>
              <a:rPr lang="en-US" dirty="0"/>
              <a:t>Maroon Line offers a safer transit experience for UChicago students traveling alone.</a:t>
            </a:r>
          </a:p>
        </p:txBody>
      </p:sp>
      <p:grpSp>
        <p:nvGrpSpPr>
          <p:cNvPr id="12" name="Group 11">
            <a:extLst>
              <a:ext uri="{FF2B5EF4-FFF2-40B4-BE49-F238E27FC236}">
                <a16:creationId xmlns:a16="http://schemas.microsoft.com/office/drawing/2014/main" id="{BCC78164-A2F6-254B-E995-FAC063B70709}"/>
              </a:ext>
            </a:extLst>
          </p:cNvPr>
          <p:cNvGrpSpPr/>
          <p:nvPr/>
        </p:nvGrpSpPr>
        <p:grpSpPr>
          <a:xfrm>
            <a:off x="624468" y="1750026"/>
            <a:ext cx="11346431" cy="4494141"/>
            <a:chOff x="624468" y="1635726"/>
            <a:chExt cx="11346431" cy="4494141"/>
          </a:xfrm>
        </p:grpSpPr>
        <p:sp>
          <p:nvSpPr>
            <p:cNvPr id="5" name="Freeform 4">
              <a:extLst>
                <a:ext uri="{FF2B5EF4-FFF2-40B4-BE49-F238E27FC236}">
                  <a16:creationId xmlns:a16="http://schemas.microsoft.com/office/drawing/2014/main" id="{6206BBFA-7872-CEBC-91A0-8CC7B92326FC}"/>
                </a:ext>
              </a:extLst>
            </p:cNvPr>
            <p:cNvSpPr/>
            <p:nvPr/>
          </p:nvSpPr>
          <p:spPr>
            <a:xfrm>
              <a:off x="624468" y="4253501"/>
              <a:ext cx="11346431" cy="1876366"/>
            </a:xfrm>
            <a:custGeom>
              <a:avLst/>
              <a:gdLst>
                <a:gd name="connsiteX0" fmla="*/ 0 w 11346431"/>
                <a:gd name="connsiteY0" fmla="*/ 0 h 1876366"/>
                <a:gd name="connsiteX1" fmla="*/ 11346431 w 11346431"/>
                <a:gd name="connsiteY1" fmla="*/ 0 h 1876366"/>
                <a:gd name="connsiteX2" fmla="*/ 11346431 w 11346431"/>
                <a:gd name="connsiteY2" fmla="*/ 1876366 h 1876366"/>
                <a:gd name="connsiteX3" fmla="*/ 0 w 11346431"/>
                <a:gd name="connsiteY3" fmla="*/ 1876366 h 1876366"/>
                <a:gd name="connsiteX4" fmla="*/ 0 w 11346431"/>
                <a:gd name="connsiteY4" fmla="*/ 0 h 1876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46431" h="1876366">
                  <a:moveTo>
                    <a:pt x="0" y="0"/>
                  </a:moveTo>
                  <a:lnTo>
                    <a:pt x="11346431" y="0"/>
                  </a:lnTo>
                  <a:lnTo>
                    <a:pt x="11346431" y="1876366"/>
                  </a:lnTo>
                  <a:lnTo>
                    <a:pt x="0" y="1876366"/>
                  </a:lnTo>
                  <a:lnTo>
                    <a:pt x="0" y="0"/>
                  </a:lnTo>
                  <a:close/>
                </a:path>
              </a:pathLst>
            </a:custGeom>
            <a:solidFill>
              <a:srgbClr val="1414D3"/>
            </a:solidFill>
            <a:ln>
              <a:solidFill>
                <a:srgbClr val="1414D3"/>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8920" tIns="248920" rIns="248920" bIns="1112049" numCol="1" spcCol="1270" anchor="t" anchorCtr="0">
              <a:noAutofit/>
            </a:bodyPr>
            <a:lstStyle/>
            <a:p>
              <a:pPr marL="0" lvl="0" indent="0" algn="ctr" defTabSz="1555750">
                <a:lnSpc>
                  <a:spcPct val="90000"/>
                </a:lnSpc>
                <a:spcBef>
                  <a:spcPct val="0"/>
                </a:spcBef>
                <a:spcAft>
                  <a:spcPct val="35000"/>
                </a:spcAft>
                <a:buNone/>
              </a:pPr>
              <a:r>
                <a:rPr lang="en-US" sz="3500" b="1" kern="1200">
                  <a:latin typeface="Helvetica" pitchFamily="2" charset="0"/>
                  <a:cs typeface="Arial" panose="020B0604020202020204" pitchFamily="34" charset="0"/>
                </a:rPr>
                <a:t>Goal:</a:t>
              </a:r>
            </a:p>
          </p:txBody>
        </p:sp>
        <p:sp>
          <p:nvSpPr>
            <p:cNvPr id="6" name="Freeform 5">
              <a:extLst>
                <a:ext uri="{FF2B5EF4-FFF2-40B4-BE49-F238E27FC236}">
                  <a16:creationId xmlns:a16="http://schemas.microsoft.com/office/drawing/2014/main" id="{1A364DC9-8C1B-20DD-17A3-5E5071C9E1BC}"/>
                </a:ext>
              </a:extLst>
            </p:cNvPr>
            <p:cNvSpPr/>
            <p:nvPr/>
          </p:nvSpPr>
          <p:spPr>
            <a:xfrm>
              <a:off x="624468" y="1635726"/>
              <a:ext cx="11346431" cy="2617775"/>
            </a:xfrm>
            <a:custGeom>
              <a:avLst/>
              <a:gdLst>
                <a:gd name="connsiteX0" fmla="*/ 0 w 11346431"/>
                <a:gd name="connsiteY0" fmla="*/ 1010712 h 2885851"/>
                <a:gd name="connsiteX1" fmla="*/ 5312484 w 11346431"/>
                <a:gd name="connsiteY1" fmla="*/ 1010712 h 2885851"/>
                <a:gd name="connsiteX2" fmla="*/ 5312484 w 11346431"/>
                <a:gd name="connsiteY2" fmla="*/ 721463 h 2885851"/>
                <a:gd name="connsiteX3" fmla="*/ 4951753 w 11346431"/>
                <a:gd name="connsiteY3" fmla="*/ 721463 h 2885851"/>
                <a:gd name="connsiteX4" fmla="*/ 5673216 w 11346431"/>
                <a:gd name="connsiteY4" fmla="*/ 0 h 2885851"/>
                <a:gd name="connsiteX5" fmla="*/ 6394678 w 11346431"/>
                <a:gd name="connsiteY5" fmla="*/ 721463 h 2885851"/>
                <a:gd name="connsiteX6" fmla="*/ 6033947 w 11346431"/>
                <a:gd name="connsiteY6" fmla="*/ 721463 h 2885851"/>
                <a:gd name="connsiteX7" fmla="*/ 6033947 w 11346431"/>
                <a:gd name="connsiteY7" fmla="*/ 1010712 h 2885851"/>
                <a:gd name="connsiteX8" fmla="*/ 11346431 w 11346431"/>
                <a:gd name="connsiteY8" fmla="*/ 1010712 h 2885851"/>
                <a:gd name="connsiteX9" fmla="*/ 11346431 w 11346431"/>
                <a:gd name="connsiteY9" fmla="*/ 2885851 h 2885851"/>
                <a:gd name="connsiteX10" fmla="*/ 0 w 11346431"/>
                <a:gd name="connsiteY10" fmla="*/ 2885851 h 2885851"/>
                <a:gd name="connsiteX11" fmla="*/ 0 w 11346431"/>
                <a:gd name="connsiteY11" fmla="*/ 1010712 h 2885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46431" h="2885851">
                  <a:moveTo>
                    <a:pt x="11346431" y="1875139"/>
                  </a:moveTo>
                  <a:lnTo>
                    <a:pt x="6033947" y="1875139"/>
                  </a:lnTo>
                  <a:lnTo>
                    <a:pt x="6033947" y="2164388"/>
                  </a:lnTo>
                  <a:lnTo>
                    <a:pt x="6394678" y="2164388"/>
                  </a:lnTo>
                  <a:lnTo>
                    <a:pt x="5673215" y="2885850"/>
                  </a:lnTo>
                  <a:lnTo>
                    <a:pt x="4951753" y="2164388"/>
                  </a:lnTo>
                  <a:lnTo>
                    <a:pt x="5312484" y="2164388"/>
                  </a:lnTo>
                  <a:lnTo>
                    <a:pt x="5312484" y="1875139"/>
                  </a:lnTo>
                  <a:lnTo>
                    <a:pt x="0" y="1875139"/>
                  </a:lnTo>
                  <a:lnTo>
                    <a:pt x="0" y="1"/>
                  </a:lnTo>
                  <a:lnTo>
                    <a:pt x="11346431" y="1"/>
                  </a:lnTo>
                  <a:lnTo>
                    <a:pt x="11346431" y="1875139"/>
                  </a:lnTo>
                  <a:close/>
                </a:path>
              </a:pathLst>
            </a:custGeom>
            <a:solidFill>
              <a:srgbClr val="800000"/>
            </a:solidFill>
            <a:ln>
              <a:solidFill>
                <a:srgbClr val="8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9136" tIns="199137" rIns="199136" bIns="2072055" numCol="1" spcCol="1270" anchor="t" anchorCtr="0">
              <a:noAutofit/>
            </a:bodyPr>
            <a:lstStyle/>
            <a:p>
              <a:pPr marL="0" lvl="0" indent="0" algn="ctr" defTabSz="1244600" rtl="0">
                <a:lnSpc>
                  <a:spcPct val="90000"/>
                </a:lnSpc>
                <a:spcBef>
                  <a:spcPct val="0"/>
                </a:spcBef>
                <a:spcAft>
                  <a:spcPct val="35000"/>
                </a:spcAft>
                <a:buNone/>
              </a:pPr>
              <a:r>
                <a:rPr lang="en-US" sz="3200" b="1" kern="1200">
                  <a:latin typeface="Helvetica" pitchFamily="2" charset="0"/>
                  <a:cs typeface="Arial" panose="020B0604020202020204" pitchFamily="34" charset="0"/>
                </a:rPr>
                <a:t>Problem</a:t>
              </a:r>
              <a:r>
                <a:rPr lang="en-US" sz="3600" b="1" kern="1200">
                  <a:latin typeface="Helvetica" pitchFamily="2" charset="0"/>
                  <a:cs typeface="Arial" panose="020B0604020202020204" pitchFamily="34" charset="0"/>
                </a:rPr>
                <a:t>:</a:t>
              </a:r>
            </a:p>
          </p:txBody>
        </p:sp>
        <p:sp>
          <p:nvSpPr>
            <p:cNvPr id="7" name="Freeform 6">
              <a:extLst>
                <a:ext uri="{FF2B5EF4-FFF2-40B4-BE49-F238E27FC236}">
                  <a16:creationId xmlns:a16="http://schemas.microsoft.com/office/drawing/2014/main" id="{3FEFF080-B7BA-18F1-2196-7CC624184AB6}"/>
                </a:ext>
              </a:extLst>
            </p:cNvPr>
            <p:cNvSpPr/>
            <p:nvPr/>
          </p:nvSpPr>
          <p:spPr>
            <a:xfrm>
              <a:off x="624468" y="5082505"/>
              <a:ext cx="11346431" cy="1047361"/>
            </a:xfrm>
            <a:custGeom>
              <a:avLst/>
              <a:gdLst>
                <a:gd name="connsiteX0" fmla="*/ 0 w 11346431"/>
                <a:gd name="connsiteY0" fmla="*/ 0 h 863128"/>
                <a:gd name="connsiteX1" fmla="*/ 11346431 w 11346431"/>
                <a:gd name="connsiteY1" fmla="*/ 0 h 863128"/>
                <a:gd name="connsiteX2" fmla="*/ 11346431 w 11346431"/>
                <a:gd name="connsiteY2" fmla="*/ 863128 h 863128"/>
                <a:gd name="connsiteX3" fmla="*/ 0 w 11346431"/>
                <a:gd name="connsiteY3" fmla="*/ 863128 h 863128"/>
                <a:gd name="connsiteX4" fmla="*/ 0 w 11346431"/>
                <a:gd name="connsiteY4" fmla="*/ 0 h 863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46431" h="863128">
                  <a:moveTo>
                    <a:pt x="0" y="0"/>
                  </a:moveTo>
                  <a:lnTo>
                    <a:pt x="11346431" y="0"/>
                  </a:lnTo>
                  <a:lnTo>
                    <a:pt x="11346431" y="863128"/>
                  </a:lnTo>
                  <a:lnTo>
                    <a:pt x="0" y="863128"/>
                  </a:lnTo>
                  <a:lnTo>
                    <a:pt x="0" y="0"/>
                  </a:lnTo>
                  <a:close/>
                </a:path>
              </a:pathLst>
            </a:custGeom>
            <a:solidFill>
              <a:schemeClr val="bg1"/>
            </a:solidFill>
            <a:ln>
              <a:solidFill>
                <a:schemeClr val="tx1">
                  <a:alpha val="90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20904" tIns="21590" rIns="120904" bIns="21590" numCol="1" spcCol="1270" anchor="ctr" anchorCtr="0">
              <a:noAutofit/>
            </a:bodyPr>
            <a:lstStyle/>
            <a:p>
              <a:pPr marL="0" lvl="0" indent="0" algn="ctr" defTabSz="755650">
                <a:lnSpc>
                  <a:spcPct val="90000"/>
                </a:lnSpc>
                <a:spcBef>
                  <a:spcPct val="0"/>
                </a:spcBef>
                <a:spcAft>
                  <a:spcPct val="35000"/>
                </a:spcAft>
                <a:buNone/>
              </a:pPr>
              <a:r>
                <a:rPr lang="en-US" sz="2000" kern="1200" dirty="0">
                  <a:latin typeface="Helvetica" pitchFamily="2" charset="0"/>
                  <a:cs typeface="Arial" panose="020B0604020202020204" pitchFamily="34" charset="0"/>
                </a:rPr>
                <a:t>We aim to build a secure platform that matches UChicago students traveling alone based on shared routes and social interests. By matching students along their travel journey, Maroon Line enhances safety, social connection, and the overall commuting experience for students.</a:t>
              </a:r>
            </a:p>
          </p:txBody>
        </p:sp>
        <p:sp>
          <p:nvSpPr>
            <p:cNvPr id="8" name="Freeform 7">
              <a:extLst>
                <a:ext uri="{FF2B5EF4-FFF2-40B4-BE49-F238E27FC236}">
                  <a16:creationId xmlns:a16="http://schemas.microsoft.com/office/drawing/2014/main" id="{108B0B38-04DC-1A45-E0FF-AE9004EA872B}"/>
                </a:ext>
              </a:extLst>
            </p:cNvPr>
            <p:cNvSpPr/>
            <p:nvPr/>
          </p:nvSpPr>
          <p:spPr>
            <a:xfrm>
              <a:off x="624468" y="2382080"/>
              <a:ext cx="11346431" cy="1042416"/>
            </a:xfrm>
            <a:custGeom>
              <a:avLst/>
              <a:gdLst>
                <a:gd name="connsiteX0" fmla="*/ 0 w 11346431"/>
                <a:gd name="connsiteY0" fmla="*/ 0 h 862869"/>
                <a:gd name="connsiteX1" fmla="*/ 11346431 w 11346431"/>
                <a:gd name="connsiteY1" fmla="*/ 0 h 862869"/>
                <a:gd name="connsiteX2" fmla="*/ 11346431 w 11346431"/>
                <a:gd name="connsiteY2" fmla="*/ 862869 h 862869"/>
                <a:gd name="connsiteX3" fmla="*/ 0 w 11346431"/>
                <a:gd name="connsiteY3" fmla="*/ 862869 h 862869"/>
                <a:gd name="connsiteX4" fmla="*/ 0 w 11346431"/>
                <a:gd name="connsiteY4" fmla="*/ 0 h 862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46431" h="862869">
                  <a:moveTo>
                    <a:pt x="0" y="0"/>
                  </a:moveTo>
                  <a:lnTo>
                    <a:pt x="11346431" y="0"/>
                  </a:lnTo>
                  <a:lnTo>
                    <a:pt x="11346431" y="862869"/>
                  </a:lnTo>
                  <a:lnTo>
                    <a:pt x="0" y="862869"/>
                  </a:lnTo>
                  <a:lnTo>
                    <a:pt x="0" y="0"/>
                  </a:lnTo>
                  <a:close/>
                </a:path>
              </a:pathLst>
            </a:custGeom>
            <a:solidFill>
              <a:srgbClr val="FFFFFF"/>
            </a:solidFill>
            <a:ln>
              <a:solidFill>
                <a:schemeClr val="tx1"/>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20904" tIns="21590" rIns="120904" bIns="21590" numCol="1" spcCol="1270" anchor="ctr" anchorCtr="0">
              <a:noAutofit/>
            </a:bodyPr>
            <a:lstStyle/>
            <a:p>
              <a:pPr marL="0" lvl="0" indent="0" algn="ctr" defTabSz="755650">
                <a:lnSpc>
                  <a:spcPct val="90000"/>
                </a:lnSpc>
                <a:spcBef>
                  <a:spcPct val="0"/>
                </a:spcBef>
                <a:spcAft>
                  <a:spcPct val="35000"/>
                </a:spcAft>
                <a:buNone/>
              </a:pPr>
              <a:r>
                <a:rPr lang="en-US" sz="2000" kern="1200" dirty="0">
                  <a:latin typeface="Helvetica" pitchFamily="2" charset="0"/>
                  <a:cs typeface="Arial" panose="020B0604020202020204" pitchFamily="34" charset="0"/>
                </a:rPr>
                <a:t>Many UChicago students commute alone on the CTA. At later hours and on certain CTA lines, this presents a significant safety risk to all riders traveling alone. </a:t>
              </a:r>
            </a:p>
            <a:p>
              <a:pPr marL="0" lvl="0" indent="0" algn="ctr" defTabSz="755650">
                <a:lnSpc>
                  <a:spcPct val="90000"/>
                </a:lnSpc>
                <a:spcBef>
                  <a:spcPct val="0"/>
                </a:spcBef>
                <a:spcAft>
                  <a:spcPct val="35000"/>
                </a:spcAft>
                <a:buNone/>
              </a:pPr>
              <a:r>
                <a:rPr lang="en-US" sz="2000" kern="1200" dirty="0">
                  <a:latin typeface="Helvetica" pitchFamily="2" charset="0"/>
                  <a:cs typeface="Arial" panose="020B0604020202020204" pitchFamily="34" charset="0"/>
                </a:rPr>
                <a:t>However, current transit apps focus only on schedules, </a:t>
              </a:r>
              <a:r>
                <a:rPr lang="en-US" sz="2000" b="1" kern="1200" dirty="0">
                  <a:latin typeface="Helvetica" pitchFamily="2" charset="0"/>
                  <a:cs typeface="Arial" panose="020B0604020202020204" pitchFamily="34" charset="0"/>
                </a:rPr>
                <a:t>not rider safety.</a:t>
              </a:r>
            </a:p>
          </p:txBody>
        </p:sp>
      </p:grpSp>
      <p:sp>
        <p:nvSpPr>
          <p:cNvPr id="9" name="Rectangle 8">
            <a:extLst>
              <a:ext uri="{FF2B5EF4-FFF2-40B4-BE49-F238E27FC236}">
                <a16:creationId xmlns:a16="http://schemas.microsoft.com/office/drawing/2014/main" id="{A3C21673-9E0A-12AD-EBE6-19BE376524B0}"/>
              </a:ext>
            </a:extLst>
          </p:cNvPr>
          <p:cNvSpPr/>
          <p:nvPr/>
        </p:nvSpPr>
        <p:spPr>
          <a:xfrm>
            <a:off x="624468" y="1750026"/>
            <a:ext cx="11346430" cy="746353"/>
          </a:xfrm>
          <a:prstGeom prst="rect">
            <a:avLst/>
          </a:prstGeom>
          <a:solidFill>
            <a:srgbClr val="8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500" b="1">
                <a:latin typeface="Helvetica" pitchFamily="2" charset="0"/>
              </a:rPr>
              <a:t>Problem:</a:t>
            </a:r>
          </a:p>
        </p:txBody>
      </p:sp>
      <p:sp>
        <p:nvSpPr>
          <p:cNvPr id="10" name="Rectangle 9">
            <a:extLst>
              <a:ext uri="{FF2B5EF4-FFF2-40B4-BE49-F238E27FC236}">
                <a16:creationId xmlns:a16="http://schemas.microsoft.com/office/drawing/2014/main" id="{C05027C0-E54D-436E-F2BF-9B4DE2B8283B}"/>
              </a:ext>
            </a:extLst>
          </p:cNvPr>
          <p:cNvSpPr/>
          <p:nvPr/>
        </p:nvSpPr>
        <p:spPr>
          <a:xfrm>
            <a:off x="624468" y="4367800"/>
            <a:ext cx="11346430" cy="818374"/>
          </a:xfrm>
          <a:prstGeom prst="rect">
            <a:avLst/>
          </a:prstGeom>
          <a:solidFill>
            <a:srgbClr val="800000"/>
          </a:solidFill>
          <a:ln>
            <a:solidFill>
              <a:srgbClr val="8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500" b="1">
                <a:latin typeface="Helvetica" pitchFamily="2" charset="0"/>
              </a:rPr>
              <a:t>Goal:</a:t>
            </a:r>
          </a:p>
        </p:txBody>
      </p:sp>
      <p:sp>
        <p:nvSpPr>
          <p:cNvPr id="11" name="Slide Number Placeholder 3">
            <a:extLst>
              <a:ext uri="{FF2B5EF4-FFF2-40B4-BE49-F238E27FC236}">
                <a16:creationId xmlns:a16="http://schemas.microsoft.com/office/drawing/2014/main" id="{DC9A2905-EAE5-8586-41B1-5DF8A8A704EB}"/>
              </a:ext>
            </a:extLst>
          </p:cNvPr>
          <p:cNvSpPr>
            <a:spLocks noGrp="1"/>
          </p:cNvSpPr>
          <p:nvPr>
            <p:ph type="sldNum" sz="quarter" idx="12"/>
          </p:nvPr>
        </p:nvSpPr>
        <p:spPr>
          <a:xfrm>
            <a:off x="9227699" y="6372284"/>
            <a:ext cx="2743200" cy="365125"/>
          </a:xfrm>
        </p:spPr>
        <p:txBody>
          <a:bodyPr/>
          <a:lstStyle/>
          <a:p>
            <a:r>
              <a:rPr lang="en-US" dirty="0"/>
              <a:t>Maroon Line | </a:t>
            </a:r>
            <a:fld id="{A5E79B69-051F-4347-8582-BA9A35097F09}" type="slidenum">
              <a:rPr lang="en-US" smtClean="0"/>
              <a:pPr/>
              <a:t>4</a:t>
            </a:fld>
            <a:endParaRPr lang="en-US" dirty="0"/>
          </a:p>
        </p:txBody>
      </p:sp>
      <p:sp>
        <p:nvSpPr>
          <p:cNvPr id="13" name="Date Placeholder 2">
            <a:extLst>
              <a:ext uri="{FF2B5EF4-FFF2-40B4-BE49-F238E27FC236}">
                <a16:creationId xmlns:a16="http://schemas.microsoft.com/office/drawing/2014/main" id="{C308CBA4-B6B3-8418-E70E-92C9CE4286B1}"/>
              </a:ext>
            </a:extLst>
          </p:cNvPr>
          <p:cNvSpPr>
            <a:spLocks noGrp="1"/>
          </p:cNvSpPr>
          <p:nvPr>
            <p:ph type="dt" sz="half" idx="10"/>
          </p:nvPr>
        </p:nvSpPr>
        <p:spPr>
          <a:xfrm>
            <a:off x="624468" y="6371936"/>
            <a:ext cx="1403624" cy="365125"/>
          </a:xfrm>
        </p:spPr>
        <p:txBody>
          <a:bodyPr/>
          <a:lstStyle/>
          <a:p>
            <a:r>
              <a:rPr lang="en-US" dirty="0"/>
              <a:t>April 26, 2025</a:t>
            </a:r>
          </a:p>
        </p:txBody>
      </p:sp>
    </p:spTree>
    <p:extLst>
      <p:ext uri="{BB962C8B-B14F-4D97-AF65-F5344CB8AC3E}">
        <p14:creationId xmlns:p14="http://schemas.microsoft.com/office/powerpoint/2010/main" val="3299679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F8BD48-CBAD-0F54-24E0-CC43E501ADC8}"/>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690723F2-025B-E0FB-1C7A-2D1F9770F458}"/>
              </a:ext>
            </a:extLst>
          </p:cNvPr>
          <p:cNvSpPr>
            <a:spLocks noGrp="1"/>
          </p:cNvSpPr>
          <p:nvPr>
            <p:ph type="title"/>
          </p:nvPr>
        </p:nvSpPr>
        <p:spPr/>
        <p:txBody>
          <a:bodyPr>
            <a:normAutofit/>
          </a:bodyPr>
          <a:lstStyle/>
          <a:p>
            <a:r>
              <a:rPr lang="en-US" dirty="0"/>
              <a:t>We enable safer, shared rides by matching verified riders based on interests and routes.</a:t>
            </a:r>
          </a:p>
        </p:txBody>
      </p:sp>
      <p:grpSp>
        <p:nvGrpSpPr>
          <p:cNvPr id="51" name="Group 50">
            <a:extLst>
              <a:ext uri="{FF2B5EF4-FFF2-40B4-BE49-F238E27FC236}">
                <a16:creationId xmlns:a16="http://schemas.microsoft.com/office/drawing/2014/main" id="{FA5E3887-5658-99E0-DBD8-89A7FBEAFC6B}"/>
              </a:ext>
            </a:extLst>
          </p:cNvPr>
          <p:cNvGrpSpPr/>
          <p:nvPr/>
        </p:nvGrpSpPr>
        <p:grpSpPr>
          <a:xfrm>
            <a:off x="837303" y="1961153"/>
            <a:ext cx="10775008" cy="4199967"/>
            <a:chOff x="1195891" y="1925294"/>
            <a:chExt cx="10775008" cy="4199967"/>
          </a:xfrm>
        </p:grpSpPr>
        <p:sp>
          <p:nvSpPr>
            <p:cNvPr id="31" name="Rectangle 30">
              <a:extLst>
                <a:ext uri="{FF2B5EF4-FFF2-40B4-BE49-F238E27FC236}">
                  <a16:creationId xmlns:a16="http://schemas.microsoft.com/office/drawing/2014/main" id="{AF8A5ECE-A772-6378-92C6-D23B36CBE799}"/>
                </a:ext>
              </a:extLst>
            </p:cNvPr>
            <p:cNvSpPr/>
            <p:nvPr/>
          </p:nvSpPr>
          <p:spPr>
            <a:xfrm>
              <a:off x="9150602" y="4655049"/>
              <a:ext cx="2820297" cy="147021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Ride Together</a:t>
              </a:r>
            </a:p>
            <a:p>
              <a:pPr algn="ctr"/>
              <a:r>
                <a:rPr lang="en-US" dirty="0">
                  <a:solidFill>
                    <a:schemeClr val="tx1"/>
                  </a:solidFill>
                </a:rPr>
                <a:t>Students ride together for safer (and more fun) trips</a:t>
              </a:r>
            </a:p>
          </p:txBody>
        </p:sp>
        <p:sp>
          <p:nvSpPr>
            <p:cNvPr id="37" name="Rectangle 36">
              <a:extLst>
                <a:ext uri="{FF2B5EF4-FFF2-40B4-BE49-F238E27FC236}">
                  <a16:creationId xmlns:a16="http://schemas.microsoft.com/office/drawing/2014/main" id="{636E6C91-5F29-4614-0873-794CBD197039}"/>
                </a:ext>
              </a:extLst>
            </p:cNvPr>
            <p:cNvSpPr/>
            <p:nvPr/>
          </p:nvSpPr>
          <p:spPr>
            <a:xfrm>
              <a:off x="5173247" y="4655049"/>
              <a:ext cx="2820297" cy="147021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Smart Matching</a:t>
              </a:r>
            </a:p>
            <a:p>
              <a:pPr algn="ctr"/>
              <a:r>
                <a:rPr lang="en-US" dirty="0">
                  <a:solidFill>
                    <a:schemeClr val="tx1"/>
                  </a:solidFill>
                </a:rPr>
                <a:t>We match similar students traveling on similar routes</a:t>
              </a:r>
            </a:p>
          </p:txBody>
        </p:sp>
        <p:grpSp>
          <p:nvGrpSpPr>
            <p:cNvPr id="50" name="Group 49">
              <a:extLst>
                <a:ext uri="{FF2B5EF4-FFF2-40B4-BE49-F238E27FC236}">
                  <a16:creationId xmlns:a16="http://schemas.microsoft.com/office/drawing/2014/main" id="{4C673045-627B-C478-84E3-3102F69DE6AA}"/>
                </a:ext>
              </a:extLst>
            </p:cNvPr>
            <p:cNvGrpSpPr/>
            <p:nvPr/>
          </p:nvGrpSpPr>
          <p:grpSpPr>
            <a:xfrm>
              <a:off x="1195891" y="1925294"/>
              <a:ext cx="10638096" cy="4199967"/>
              <a:chOff x="1195891" y="1925294"/>
              <a:chExt cx="10638096" cy="4199967"/>
            </a:xfrm>
          </p:grpSpPr>
          <p:grpSp>
            <p:nvGrpSpPr>
              <p:cNvPr id="28" name="Group 27">
                <a:extLst>
                  <a:ext uri="{FF2B5EF4-FFF2-40B4-BE49-F238E27FC236}">
                    <a16:creationId xmlns:a16="http://schemas.microsoft.com/office/drawing/2014/main" id="{37596656-72C1-01AD-072B-B89E62CDAE3A}"/>
                  </a:ext>
                </a:extLst>
              </p:cNvPr>
              <p:cNvGrpSpPr/>
              <p:nvPr/>
            </p:nvGrpSpPr>
            <p:grpSpPr>
              <a:xfrm>
                <a:off x="1195891" y="1925294"/>
                <a:ext cx="2820297" cy="4199967"/>
                <a:chOff x="1195891" y="1896035"/>
                <a:chExt cx="2820297" cy="4199967"/>
              </a:xfrm>
            </p:grpSpPr>
            <p:sp>
              <p:nvSpPr>
                <p:cNvPr id="6" name="Oval 5">
                  <a:extLst>
                    <a:ext uri="{FF2B5EF4-FFF2-40B4-BE49-F238E27FC236}">
                      <a16:creationId xmlns:a16="http://schemas.microsoft.com/office/drawing/2014/main" id="{913BB38F-AF1B-9639-FF7C-F9A2A6A127DD}"/>
                    </a:ext>
                  </a:extLst>
                </p:cNvPr>
                <p:cNvSpPr/>
                <p:nvPr/>
              </p:nvSpPr>
              <p:spPr>
                <a:xfrm>
                  <a:off x="1332803" y="1896035"/>
                  <a:ext cx="2546473" cy="2546473"/>
                </a:xfrm>
                <a:prstGeom prst="ellipse">
                  <a:avLst/>
                </a:prstGeom>
                <a:solidFill>
                  <a:srgbClr val="8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FC41C7A-62D3-D40E-9919-2D8C02E90343}"/>
                    </a:ext>
                  </a:extLst>
                </p:cNvPr>
                <p:cNvSpPr/>
                <p:nvPr/>
              </p:nvSpPr>
              <p:spPr>
                <a:xfrm>
                  <a:off x="1195891" y="4625790"/>
                  <a:ext cx="2820297" cy="147021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Profile Creation</a:t>
                  </a:r>
                </a:p>
                <a:p>
                  <a:pPr algn="ctr"/>
                  <a:r>
                    <a:rPr lang="en-US" dirty="0">
                      <a:solidFill>
                        <a:schemeClr val="tx1"/>
                      </a:solidFill>
                    </a:rPr>
                    <a:t>Student verifies UChicago email and creates profile</a:t>
                  </a:r>
                </a:p>
              </p:txBody>
            </p:sp>
            <p:pic>
              <p:nvPicPr>
                <p:cNvPr id="19" name="Graphic 18" descr="Male profile with solid fill">
                  <a:extLst>
                    <a:ext uri="{FF2B5EF4-FFF2-40B4-BE49-F238E27FC236}">
                      <a16:creationId xmlns:a16="http://schemas.microsoft.com/office/drawing/2014/main" id="{AE78C069-BCE1-9838-2B2E-3DB69D4DB96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83035" y="2446267"/>
                  <a:ext cx="1446008" cy="1446008"/>
                </a:xfrm>
                <a:prstGeom prst="rect">
                  <a:avLst/>
                </a:prstGeom>
              </p:spPr>
            </p:pic>
          </p:grpSp>
          <p:pic>
            <p:nvPicPr>
              <p:cNvPr id="21" name="Graphic 20" descr="Arrow Right with solid fill">
                <a:extLst>
                  <a:ext uri="{FF2B5EF4-FFF2-40B4-BE49-F238E27FC236}">
                    <a16:creationId xmlns:a16="http://schemas.microsoft.com/office/drawing/2014/main" id="{0B6D5B7B-75D0-B03C-F0C4-2E8623A6FCD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37517" y="2712071"/>
                <a:ext cx="914400" cy="914400"/>
              </a:xfrm>
              <a:prstGeom prst="rect">
                <a:avLst/>
              </a:prstGeom>
            </p:spPr>
          </p:pic>
          <p:sp>
            <p:nvSpPr>
              <p:cNvPr id="30" name="Oval 29">
                <a:extLst>
                  <a:ext uri="{FF2B5EF4-FFF2-40B4-BE49-F238E27FC236}">
                    <a16:creationId xmlns:a16="http://schemas.microsoft.com/office/drawing/2014/main" id="{C766798B-9819-48CC-F859-C17A5FF2698D}"/>
                  </a:ext>
                </a:extLst>
              </p:cNvPr>
              <p:cNvSpPr/>
              <p:nvPr/>
            </p:nvSpPr>
            <p:spPr>
              <a:xfrm>
                <a:off x="9287514" y="1925294"/>
                <a:ext cx="2546473" cy="2546473"/>
              </a:xfrm>
              <a:prstGeom prst="ellipse">
                <a:avLst/>
              </a:prstGeom>
              <a:solidFill>
                <a:srgbClr val="8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97D6EC94-B581-71ED-FEC8-E2FADA7C6143}"/>
                  </a:ext>
                </a:extLst>
              </p:cNvPr>
              <p:cNvSpPr/>
              <p:nvPr/>
            </p:nvSpPr>
            <p:spPr>
              <a:xfrm>
                <a:off x="5310159" y="1925294"/>
                <a:ext cx="2546473" cy="2546473"/>
              </a:xfrm>
              <a:prstGeom prst="ellipse">
                <a:avLst/>
              </a:prstGeom>
              <a:solidFill>
                <a:srgbClr val="8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3" name="Graphic 42" descr="Arrow Right with solid fill">
                <a:extLst>
                  <a:ext uri="{FF2B5EF4-FFF2-40B4-BE49-F238E27FC236}">
                    <a16:creationId xmlns:a16="http://schemas.microsoft.com/office/drawing/2014/main" id="{C53B6858-075B-4B26-21F1-5A9DFC209F3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114873" y="2712071"/>
                <a:ext cx="914400" cy="914400"/>
              </a:xfrm>
              <a:prstGeom prst="rect">
                <a:avLst/>
              </a:prstGeom>
            </p:spPr>
          </p:pic>
          <p:pic>
            <p:nvPicPr>
              <p:cNvPr id="45" name="Graphic 44" descr="Connections with solid fill">
                <a:extLst>
                  <a:ext uri="{FF2B5EF4-FFF2-40B4-BE49-F238E27FC236}">
                    <a16:creationId xmlns:a16="http://schemas.microsoft.com/office/drawing/2014/main" id="{445F28F5-3358-FFA2-B452-F5F584C564B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861019" y="2476154"/>
                <a:ext cx="1444752" cy="1444752"/>
              </a:xfrm>
              <a:prstGeom prst="rect">
                <a:avLst/>
              </a:prstGeom>
            </p:spPr>
          </p:pic>
          <p:pic>
            <p:nvPicPr>
              <p:cNvPr id="47" name="Graphic 46" descr="Two Men with solid fill">
                <a:extLst>
                  <a:ext uri="{FF2B5EF4-FFF2-40B4-BE49-F238E27FC236}">
                    <a16:creationId xmlns:a16="http://schemas.microsoft.com/office/drawing/2014/main" id="{FEAD02F9-08A4-5565-BF87-EA971068EFC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838374" y="2476154"/>
                <a:ext cx="1444752" cy="1444752"/>
              </a:xfrm>
              <a:prstGeom prst="rect">
                <a:avLst/>
              </a:prstGeom>
            </p:spPr>
          </p:pic>
        </p:grpSp>
      </p:grpSp>
      <p:sp>
        <p:nvSpPr>
          <p:cNvPr id="52" name="Slide Number Placeholder 3">
            <a:extLst>
              <a:ext uri="{FF2B5EF4-FFF2-40B4-BE49-F238E27FC236}">
                <a16:creationId xmlns:a16="http://schemas.microsoft.com/office/drawing/2014/main" id="{B994527D-AE6D-AA91-AAE8-6B74E608303F}"/>
              </a:ext>
            </a:extLst>
          </p:cNvPr>
          <p:cNvSpPr>
            <a:spLocks noGrp="1"/>
          </p:cNvSpPr>
          <p:nvPr>
            <p:ph type="sldNum" sz="quarter" idx="12"/>
          </p:nvPr>
        </p:nvSpPr>
        <p:spPr>
          <a:xfrm>
            <a:off x="9227699" y="6372284"/>
            <a:ext cx="2743200" cy="365125"/>
          </a:xfrm>
        </p:spPr>
        <p:txBody>
          <a:bodyPr/>
          <a:lstStyle/>
          <a:p>
            <a:r>
              <a:rPr lang="en-US" dirty="0"/>
              <a:t>Maroon Line | </a:t>
            </a:r>
            <a:fld id="{A5E79B69-051F-4347-8582-BA9A35097F09}" type="slidenum">
              <a:rPr lang="en-US" smtClean="0"/>
              <a:pPr/>
              <a:t>5</a:t>
            </a:fld>
            <a:endParaRPr lang="en-US" dirty="0"/>
          </a:p>
        </p:txBody>
      </p:sp>
      <p:sp>
        <p:nvSpPr>
          <p:cNvPr id="55" name="Date Placeholder 2">
            <a:extLst>
              <a:ext uri="{FF2B5EF4-FFF2-40B4-BE49-F238E27FC236}">
                <a16:creationId xmlns:a16="http://schemas.microsoft.com/office/drawing/2014/main" id="{07F7E863-BAA5-E9DE-E907-3D648E40F251}"/>
              </a:ext>
            </a:extLst>
          </p:cNvPr>
          <p:cNvSpPr>
            <a:spLocks noGrp="1"/>
          </p:cNvSpPr>
          <p:nvPr>
            <p:ph type="dt" sz="half" idx="10"/>
          </p:nvPr>
        </p:nvSpPr>
        <p:spPr>
          <a:xfrm>
            <a:off x="624468" y="6371936"/>
            <a:ext cx="1403624" cy="365125"/>
          </a:xfrm>
        </p:spPr>
        <p:txBody>
          <a:bodyPr/>
          <a:lstStyle/>
          <a:p>
            <a:r>
              <a:rPr lang="en-US" dirty="0"/>
              <a:t>April 26, 2025</a:t>
            </a:r>
          </a:p>
        </p:txBody>
      </p:sp>
    </p:spTree>
    <p:extLst>
      <p:ext uri="{BB962C8B-B14F-4D97-AF65-F5344CB8AC3E}">
        <p14:creationId xmlns:p14="http://schemas.microsoft.com/office/powerpoint/2010/main" val="775312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8CE15F-E0DD-AD8D-3F2F-0E9B64C4D08C}"/>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5D084CC8-3389-1FBC-33F6-380249FF57D0}"/>
              </a:ext>
            </a:extLst>
          </p:cNvPr>
          <p:cNvSpPr>
            <a:spLocks noGrp="1"/>
          </p:cNvSpPr>
          <p:nvPr>
            <p:ph type="title"/>
          </p:nvPr>
        </p:nvSpPr>
        <p:spPr/>
        <p:txBody>
          <a:bodyPr>
            <a:normAutofit/>
          </a:bodyPr>
          <a:lstStyle/>
          <a:p>
            <a:r>
              <a:rPr lang="en-US" dirty="0"/>
              <a:t>Our POC’s core features demonstrate security, smart matching, and ease of use.</a:t>
            </a:r>
          </a:p>
        </p:txBody>
      </p:sp>
      <p:sp>
        <p:nvSpPr>
          <p:cNvPr id="25" name="Rectangle 24">
            <a:extLst>
              <a:ext uri="{FF2B5EF4-FFF2-40B4-BE49-F238E27FC236}">
                <a16:creationId xmlns:a16="http://schemas.microsoft.com/office/drawing/2014/main" id="{AF3FCFE5-312A-98A8-4ACD-803524B788FB}"/>
              </a:ext>
            </a:extLst>
          </p:cNvPr>
          <p:cNvSpPr/>
          <p:nvPr/>
        </p:nvSpPr>
        <p:spPr>
          <a:xfrm>
            <a:off x="2169458" y="1846731"/>
            <a:ext cx="8821271" cy="95025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b="1" dirty="0">
                <a:solidFill>
                  <a:srgbClr val="800000"/>
                </a:solidFill>
              </a:rPr>
              <a:t>Email Verification</a:t>
            </a:r>
          </a:p>
          <a:p>
            <a:r>
              <a:rPr lang="en-US" sz="2400" dirty="0">
                <a:solidFill>
                  <a:schemeClr val="tx1"/>
                </a:solidFill>
              </a:rPr>
              <a:t>Secure </a:t>
            </a:r>
            <a:r>
              <a:rPr lang="en-US" sz="2400" dirty="0" err="1">
                <a:solidFill>
                  <a:schemeClr val="tx1"/>
                </a:solidFill>
              </a:rPr>
              <a:t>uchicago.edu</a:t>
            </a:r>
            <a:r>
              <a:rPr lang="en-US" sz="2400" dirty="0">
                <a:solidFill>
                  <a:schemeClr val="tx1"/>
                </a:solidFill>
              </a:rPr>
              <a:t> verification using one-time tokens</a:t>
            </a:r>
          </a:p>
        </p:txBody>
      </p:sp>
      <p:sp>
        <p:nvSpPr>
          <p:cNvPr id="28" name="Rectangle 27">
            <a:extLst>
              <a:ext uri="{FF2B5EF4-FFF2-40B4-BE49-F238E27FC236}">
                <a16:creationId xmlns:a16="http://schemas.microsoft.com/office/drawing/2014/main" id="{3923F20F-9BE9-8C81-72E8-FA54918A8467}"/>
              </a:ext>
            </a:extLst>
          </p:cNvPr>
          <p:cNvSpPr/>
          <p:nvPr/>
        </p:nvSpPr>
        <p:spPr>
          <a:xfrm>
            <a:off x="2169457" y="2740468"/>
            <a:ext cx="8821271" cy="95025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b="1" dirty="0">
                <a:solidFill>
                  <a:srgbClr val="800000"/>
                </a:solidFill>
              </a:rPr>
              <a:t>Topic- Based Interest Matching</a:t>
            </a:r>
          </a:p>
          <a:p>
            <a:r>
              <a:rPr lang="en-US" sz="2400" dirty="0">
                <a:solidFill>
                  <a:schemeClr val="tx1"/>
                </a:solidFill>
              </a:rPr>
              <a:t>Students match based on shared hobbies and interests</a:t>
            </a:r>
          </a:p>
        </p:txBody>
      </p:sp>
      <p:sp>
        <p:nvSpPr>
          <p:cNvPr id="29" name="Rectangle 28">
            <a:extLst>
              <a:ext uri="{FF2B5EF4-FFF2-40B4-BE49-F238E27FC236}">
                <a16:creationId xmlns:a16="http://schemas.microsoft.com/office/drawing/2014/main" id="{5FA33909-9B29-F2CD-37D5-B7EBD83CECE2}"/>
              </a:ext>
            </a:extLst>
          </p:cNvPr>
          <p:cNvSpPr/>
          <p:nvPr/>
        </p:nvSpPr>
        <p:spPr>
          <a:xfrm>
            <a:off x="2169457" y="3634205"/>
            <a:ext cx="8821271" cy="95025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b="1" dirty="0">
                <a:solidFill>
                  <a:srgbClr val="800000"/>
                </a:solidFill>
              </a:rPr>
              <a:t>Route Scheduling via Red Line Stations (CTA API)</a:t>
            </a:r>
          </a:p>
          <a:p>
            <a:r>
              <a:rPr lang="en-US" sz="2400" dirty="0">
                <a:solidFill>
                  <a:schemeClr val="tx1"/>
                </a:solidFill>
              </a:rPr>
              <a:t>Routes are scheduled using the CTA API for origin/destination pairings</a:t>
            </a:r>
          </a:p>
        </p:txBody>
      </p:sp>
      <p:sp>
        <p:nvSpPr>
          <p:cNvPr id="30" name="Rectangle 29">
            <a:extLst>
              <a:ext uri="{FF2B5EF4-FFF2-40B4-BE49-F238E27FC236}">
                <a16:creationId xmlns:a16="http://schemas.microsoft.com/office/drawing/2014/main" id="{E0179EFE-0B29-E843-0D25-26CE757CD63A}"/>
              </a:ext>
            </a:extLst>
          </p:cNvPr>
          <p:cNvSpPr/>
          <p:nvPr/>
        </p:nvSpPr>
        <p:spPr>
          <a:xfrm>
            <a:off x="2169456" y="4527942"/>
            <a:ext cx="8821271" cy="95025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b="1" dirty="0">
                <a:solidFill>
                  <a:srgbClr val="800000"/>
                </a:solidFill>
              </a:rPr>
              <a:t>Profile Creation &amp; Storage</a:t>
            </a:r>
          </a:p>
          <a:p>
            <a:r>
              <a:rPr lang="en-US" sz="2400" dirty="0">
                <a:solidFill>
                  <a:schemeClr val="tx1"/>
                </a:solidFill>
              </a:rPr>
              <a:t>Interests and travel pattens are stored securely for matching</a:t>
            </a:r>
          </a:p>
        </p:txBody>
      </p:sp>
      <p:sp>
        <p:nvSpPr>
          <p:cNvPr id="31" name="Rectangle 30">
            <a:extLst>
              <a:ext uri="{FF2B5EF4-FFF2-40B4-BE49-F238E27FC236}">
                <a16:creationId xmlns:a16="http://schemas.microsoft.com/office/drawing/2014/main" id="{5D2EF9F2-39C4-4892-5978-C19811300AE0}"/>
              </a:ext>
            </a:extLst>
          </p:cNvPr>
          <p:cNvSpPr/>
          <p:nvPr/>
        </p:nvSpPr>
        <p:spPr>
          <a:xfrm>
            <a:off x="2169455" y="5421678"/>
            <a:ext cx="8821271" cy="95025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b="1" dirty="0">
                <a:solidFill>
                  <a:srgbClr val="800000"/>
                </a:solidFill>
              </a:rPr>
              <a:t>Route Matching Algorithm </a:t>
            </a:r>
          </a:p>
          <a:p>
            <a:r>
              <a:rPr lang="en-US" sz="2400" dirty="0">
                <a:solidFill>
                  <a:schemeClr val="tx1"/>
                </a:solidFill>
              </a:rPr>
              <a:t>Interests and routes are matched enabling fast and simple rideshares </a:t>
            </a:r>
          </a:p>
        </p:txBody>
      </p:sp>
      <p:pic>
        <p:nvPicPr>
          <p:cNvPr id="35" name="Graphic 34" descr="Email with solid fill">
            <a:extLst>
              <a:ext uri="{FF2B5EF4-FFF2-40B4-BE49-F238E27FC236}">
                <a16:creationId xmlns:a16="http://schemas.microsoft.com/office/drawing/2014/main" id="{85748C10-A17D-DBE4-EF36-E827AA0EF90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1188" y="1965825"/>
            <a:ext cx="712070" cy="712070"/>
          </a:xfrm>
          <a:prstGeom prst="rect">
            <a:avLst/>
          </a:prstGeom>
        </p:spPr>
      </p:pic>
      <p:pic>
        <p:nvPicPr>
          <p:cNvPr id="37" name="Graphic 36" descr="Chat bubble with solid fill">
            <a:extLst>
              <a:ext uri="{FF2B5EF4-FFF2-40B4-BE49-F238E27FC236}">
                <a16:creationId xmlns:a16="http://schemas.microsoft.com/office/drawing/2014/main" id="{E1B1CC90-260B-2C32-456D-0664BC92FD8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10607" y="2890449"/>
            <a:ext cx="713232" cy="713232"/>
          </a:xfrm>
          <a:prstGeom prst="rect">
            <a:avLst/>
          </a:prstGeom>
        </p:spPr>
      </p:pic>
      <p:pic>
        <p:nvPicPr>
          <p:cNvPr id="5" name="Graphic 4" descr="Route (Two Pins With A Path) with solid fill">
            <a:extLst>
              <a:ext uri="{FF2B5EF4-FFF2-40B4-BE49-F238E27FC236}">
                <a16:creationId xmlns:a16="http://schemas.microsoft.com/office/drawing/2014/main" id="{A7442C3C-93C2-218A-6C4B-14BA3A1A3E1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10607" y="3752718"/>
            <a:ext cx="713232" cy="713232"/>
          </a:xfrm>
          <a:prstGeom prst="rect">
            <a:avLst/>
          </a:prstGeom>
        </p:spPr>
      </p:pic>
      <p:pic>
        <p:nvPicPr>
          <p:cNvPr id="7" name="Graphic 6" descr="Users with solid fill">
            <a:extLst>
              <a:ext uri="{FF2B5EF4-FFF2-40B4-BE49-F238E27FC236}">
                <a16:creationId xmlns:a16="http://schemas.microsoft.com/office/drawing/2014/main" id="{6D302635-8DA3-EB6E-C673-6C2E8212DFF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110607" y="4646455"/>
            <a:ext cx="713232" cy="713232"/>
          </a:xfrm>
          <a:prstGeom prst="rect">
            <a:avLst/>
          </a:prstGeom>
        </p:spPr>
      </p:pic>
      <p:pic>
        <p:nvPicPr>
          <p:cNvPr id="9" name="Graphic 8" descr="Magnifying glass with solid fill">
            <a:extLst>
              <a:ext uri="{FF2B5EF4-FFF2-40B4-BE49-F238E27FC236}">
                <a16:creationId xmlns:a16="http://schemas.microsoft.com/office/drawing/2014/main" id="{D84DFB42-28C2-A6F1-686F-5F7C8DE09E1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110607" y="5540191"/>
            <a:ext cx="713232" cy="713232"/>
          </a:xfrm>
          <a:prstGeom prst="rect">
            <a:avLst/>
          </a:prstGeom>
        </p:spPr>
      </p:pic>
      <p:sp>
        <p:nvSpPr>
          <p:cNvPr id="10" name="Slide Number Placeholder 3">
            <a:extLst>
              <a:ext uri="{FF2B5EF4-FFF2-40B4-BE49-F238E27FC236}">
                <a16:creationId xmlns:a16="http://schemas.microsoft.com/office/drawing/2014/main" id="{F2D6BF64-DF22-C89B-8264-207BE7CB6D1D}"/>
              </a:ext>
            </a:extLst>
          </p:cNvPr>
          <p:cNvSpPr>
            <a:spLocks noGrp="1"/>
          </p:cNvSpPr>
          <p:nvPr>
            <p:ph type="sldNum" sz="quarter" idx="12"/>
          </p:nvPr>
        </p:nvSpPr>
        <p:spPr>
          <a:xfrm>
            <a:off x="9227699" y="6372284"/>
            <a:ext cx="2743200" cy="365125"/>
          </a:xfrm>
        </p:spPr>
        <p:txBody>
          <a:bodyPr/>
          <a:lstStyle/>
          <a:p>
            <a:r>
              <a:rPr lang="en-US" dirty="0"/>
              <a:t>Maroon Line | </a:t>
            </a:r>
            <a:fld id="{A5E79B69-051F-4347-8582-BA9A35097F09}" type="slidenum">
              <a:rPr lang="en-US" smtClean="0"/>
              <a:pPr/>
              <a:t>6</a:t>
            </a:fld>
            <a:endParaRPr lang="en-US" dirty="0"/>
          </a:p>
        </p:txBody>
      </p:sp>
      <p:sp>
        <p:nvSpPr>
          <p:cNvPr id="11" name="Date Placeholder 2">
            <a:extLst>
              <a:ext uri="{FF2B5EF4-FFF2-40B4-BE49-F238E27FC236}">
                <a16:creationId xmlns:a16="http://schemas.microsoft.com/office/drawing/2014/main" id="{FBC750D9-9064-CCB4-8E0F-E41AD2ACE9D1}"/>
              </a:ext>
            </a:extLst>
          </p:cNvPr>
          <p:cNvSpPr>
            <a:spLocks noGrp="1"/>
          </p:cNvSpPr>
          <p:nvPr>
            <p:ph type="dt" sz="half" idx="10"/>
          </p:nvPr>
        </p:nvSpPr>
        <p:spPr>
          <a:xfrm>
            <a:off x="624468" y="6371936"/>
            <a:ext cx="1403624" cy="365125"/>
          </a:xfrm>
        </p:spPr>
        <p:txBody>
          <a:bodyPr/>
          <a:lstStyle/>
          <a:p>
            <a:r>
              <a:rPr lang="en-US" dirty="0"/>
              <a:t>April 26, 2025</a:t>
            </a:r>
          </a:p>
        </p:txBody>
      </p:sp>
    </p:spTree>
    <p:extLst>
      <p:ext uri="{BB962C8B-B14F-4D97-AF65-F5344CB8AC3E}">
        <p14:creationId xmlns:p14="http://schemas.microsoft.com/office/powerpoint/2010/main" val="3609647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13B41B-3F18-73AD-450C-F7709C0EF6FA}"/>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10E24710-4D35-24E6-48FE-7F666FBC6A18}"/>
              </a:ext>
            </a:extLst>
          </p:cNvPr>
          <p:cNvSpPr>
            <a:spLocks noGrp="1"/>
          </p:cNvSpPr>
          <p:nvPr>
            <p:ph type="title"/>
          </p:nvPr>
        </p:nvSpPr>
        <p:spPr/>
        <p:txBody>
          <a:bodyPr>
            <a:normAutofit fontScale="90000"/>
          </a:bodyPr>
          <a:lstStyle/>
          <a:p>
            <a:r>
              <a:rPr lang="en-US"/>
              <a:t>A SQL database sends and receives information from the user interface, CTA API and matching algorithm</a:t>
            </a:r>
            <a:endParaRPr lang="en-US" dirty="0"/>
          </a:p>
        </p:txBody>
      </p:sp>
      <p:grpSp>
        <p:nvGrpSpPr>
          <p:cNvPr id="21" name="Group 20">
            <a:extLst>
              <a:ext uri="{FF2B5EF4-FFF2-40B4-BE49-F238E27FC236}">
                <a16:creationId xmlns:a16="http://schemas.microsoft.com/office/drawing/2014/main" id="{3F108002-A79B-4EF4-E4B1-0298D3A1B083}"/>
              </a:ext>
            </a:extLst>
          </p:cNvPr>
          <p:cNvGrpSpPr/>
          <p:nvPr/>
        </p:nvGrpSpPr>
        <p:grpSpPr>
          <a:xfrm>
            <a:off x="4953000" y="4422774"/>
            <a:ext cx="2286000" cy="2286000"/>
            <a:chOff x="4828114" y="1593819"/>
            <a:chExt cx="2286000" cy="2286000"/>
          </a:xfrm>
        </p:grpSpPr>
        <p:sp>
          <p:nvSpPr>
            <p:cNvPr id="6" name="Oval 5">
              <a:extLst>
                <a:ext uri="{FF2B5EF4-FFF2-40B4-BE49-F238E27FC236}">
                  <a16:creationId xmlns:a16="http://schemas.microsoft.com/office/drawing/2014/main" id="{849ECD1C-6123-292B-A284-6FB42DDEDEE8}"/>
                </a:ext>
              </a:extLst>
            </p:cNvPr>
            <p:cNvSpPr>
              <a:spLocks noChangeAspect="1"/>
            </p:cNvSpPr>
            <p:nvPr/>
          </p:nvSpPr>
          <p:spPr>
            <a:xfrm>
              <a:off x="4828114" y="1593819"/>
              <a:ext cx="2286000" cy="2286000"/>
            </a:xfrm>
            <a:prstGeom prst="ellipse">
              <a:avLst/>
            </a:prstGeom>
            <a:solidFill>
              <a:srgbClr val="97151C"/>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t>DATABASE</a:t>
              </a:r>
            </a:p>
          </p:txBody>
        </p:sp>
        <p:pic>
          <p:nvPicPr>
            <p:cNvPr id="20" name="Graphic 19" descr="Database outline">
              <a:extLst>
                <a:ext uri="{FF2B5EF4-FFF2-40B4-BE49-F238E27FC236}">
                  <a16:creationId xmlns:a16="http://schemas.microsoft.com/office/drawing/2014/main" id="{B907EF99-419D-3C63-914B-DBFB67541BE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376754" y="2374392"/>
              <a:ext cx="1188720" cy="1188720"/>
            </a:xfrm>
            <a:prstGeom prst="rect">
              <a:avLst/>
            </a:prstGeom>
          </p:spPr>
        </p:pic>
      </p:grpSp>
      <p:sp>
        <p:nvSpPr>
          <p:cNvPr id="23" name="TextBox 22">
            <a:extLst>
              <a:ext uri="{FF2B5EF4-FFF2-40B4-BE49-F238E27FC236}">
                <a16:creationId xmlns:a16="http://schemas.microsoft.com/office/drawing/2014/main" id="{87F95E27-0D30-FE20-6269-E6213DDE17E2}"/>
              </a:ext>
            </a:extLst>
          </p:cNvPr>
          <p:cNvSpPr txBox="1"/>
          <p:nvPr/>
        </p:nvSpPr>
        <p:spPr>
          <a:xfrm>
            <a:off x="7424928" y="2657856"/>
            <a:ext cx="184731" cy="369332"/>
          </a:xfrm>
          <a:prstGeom prst="rect">
            <a:avLst/>
          </a:prstGeom>
          <a:noFill/>
        </p:spPr>
        <p:txBody>
          <a:bodyPr wrap="none" rtlCol="0">
            <a:spAutoFit/>
          </a:bodyPr>
          <a:lstStyle/>
          <a:p>
            <a:endParaRPr lang="en-US"/>
          </a:p>
        </p:txBody>
      </p:sp>
      <p:grpSp>
        <p:nvGrpSpPr>
          <p:cNvPr id="37" name="Group 36">
            <a:extLst>
              <a:ext uri="{FF2B5EF4-FFF2-40B4-BE49-F238E27FC236}">
                <a16:creationId xmlns:a16="http://schemas.microsoft.com/office/drawing/2014/main" id="{4A96C61E-4358-3594-2357-D049F4C1A8DF}"/>
              </a:ext>
            </a:extLst>
          </p:cNvPr>
          <p:cNvGrpSpPr/>
          <p:nvPr/>
        </p:nvGrpSpPr>
        <p:grpSpPr>
          <a:xfrm>
            <a:off x="783110" y="2282793"/>
            <a:ext cx="2286000" cy="2286000"/>
            <a:chOff x="7044798" y="1776699"/>
            <a:chExt cx="2286000" cy="2286000"/>
          </a:xfrm>
        </p:grpSpPr>
        <p:sp>
          <p:nvSpPr>
            <p:cNvPr id="15" name="Oval 14">
              <a:extLst>
                <a:ext uri="{FF2B5EF4-FFF2-40B4-BE49-F238E27FC236}">
                  <a16:creationId xmlns:a16="http://schemas.microsoft.com/office/drawing/2014/main" id="{85F9F319-85DC-3B33-0F09-0B7601DB6F8D}"/>
                </a:ext>
              </a:extLst>
            </p:cNvPr>
            <p:cNvSpPr>
              <a:spLocks noChangeAspect="1"/>
            </p:cNvSpPr>
            <p:nvPr/>
          </p:nvSpPr>
          <p:spPr>
            <a:xfrm>
              <a:off x="7044798" y="1776699"/>
              <a:ext cx="2286000" cy="2286000"/>
            </a:xfrm>
            <a:prstGeom prst="ellipse">
              <a:avLst/>
            </a:prstGeom>
            <a:solidFill>
              <a:srgbClr val="97151C"/>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t>CTA API</a:t>
              </a:r>
            </a:p>
          </p:txBody>
        </p:sp>
        <p:pic>
          <p:nvPicPr>
            <p:cNvPr id="29" name="Graphic 28" descr="Train outline">
              <a:extLst>
                <a:ext uri="{FF2B5EF4-FFF2-40B4-BE49-F238E27FC236}">
                  <a16:creationId xmlns:a16="http://schemas.microsoft.com/office/drawing/2014/main" id="{D32712EB-08F4-B5E6-F511-95CD26A1544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639158" y="2602992"/>
              <a:ext cx="1097280" cy="1097280"/>
            </a:xfrm>
            <a:prstGeom prst="rect">
              <a:avLst/>
            </a:prstGeom>
          </p:spPr>
        </p:pic>
      </p:grpSp>
      <p:sp>
        <p:nvSpPr>
          <p:cNvPr id="19" name="Slide Number Placeholder 3">
            <a:extLst>
              <a:ext uri="{FF2B5EF4-FFF2-40B4-BE49-F238E27FC236}">
                <a16:creationId xmlns:a16="http://schemas.microsoft.com/office/drawing/2014/main" id="{410D5AF9-B480-48A1-3F81-44BC36A92EC1}"/>
              </a:ext>
            </a:extLst>
          </p:cNvPr>
          <p:cNvSpPr>
            <a:spLocks noGrp="1"/>
          </p:cNvSpPr>
          <p:nvPr>
            <p:ph type="sldNum" sz="quarter" idx="12"/>
          </p:nvPr>
        </p:nvSpPr>
        <p:spPr>
          <a:xfrm>
            <a:off x="9227699" y="6372284"/>
            <a:ext cx="2743200" cy="365125"/>
          </a:xfrm>
        </p:spPr>
        <p:txBody>
          <a:bodyPr/>
          <a:lstStyle/>
          <a:p>
            <a:r>
              <a:rPr lang="en-US" dirty="0"/>
              <a:t>Maroon Line | </a:t>
            </a:r>
            <a:fld id="{A5E79B69-051F-4347-8582-BA9A35097F09}" type="slidenum">
              <a:rPr lang="en-US" smtClean="0"/>
              <a:pPr/>
              <a:t>7</a:t>
            </a:fld>
            <a:endParaRPr lang="en-US" dirty="0"/>
          </a:p>
        </p:txBody>
      </p:sp>
      <p:grpSp>
        <p:nvGrpSpPr>
          <p:cNvPr id="42" name="Group 41">
            <a:extLst>
              <a:ext uri="{FF2B5EF4-FFF2-40B4-BE49-F238E27FC236}">
                <a16:creationId xmlns:a16="http://schemas.microsoft.com/office/drawing/2014/main" id="{EFA15E3C-68B9-41C4-0907-9A46C9A056EE}"/>
              </a:ext>
            </a:extLst>
          </p:cNvPr>
          <p:cNvGrpSpPr/>
          <p:nvPr/>
        </p:nvGrpSpPr>
        <p:grpSpPr>
          <a:xfrm>
            <a:off x="4937275" y="1637362"/>
            <a:ext cx="2286000" cy="2286000"/>
            <a:chOff x="286594" y="1776699"/>
            <a:chExt cx="2286000" cy="2286000"/>
          </a:xfrm>
        </p:grpSpPr>
        <p:sp>
          <p:nvSpPr>
            <p:cNvPr id="17" name="Oval 16">
              <a:extLst>
                <a:ext uri="{FF2B5EF4-FFF2-40B4-BE49-F238E27FC236}">
                  <a16:creationId xmlns:a16="http://schemas.microsoft.com/office/drawing/2014/main" id="{99F16EFE-5B8C-47ED-3C1B-BB879F2F232F}"/>
                </a:ext>
              </a:extLst>
            </p:cNvPr>
            <p:cNvSpPr>
              <a:spLocks noChangeAspect="1"/>
            </p:cNvSpPr>
            <p:nvPr/>
          </p:nvSpPr>
          <p:spPr>
            <a:xfrm>
              <a:off x="286594" y="1776699"/>
              <a:ext cx="2286000" cy="2286000"/>
            </a:xfrm>
            <a:prstGeom prst="ellipse">
              <a:avLst/>
            </a:prstGeom>
            <a:solidFill>
              <a:srgbClr val="97151C"/>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t>USER INTERFACE</a:t>
              </a:r>
            </a:p>
          </p:txBody>
        </p:sp>
        <p:pic>
          <p:nvPicPr>
            <p:cNvPr id="31" name="Graphic 30" descr="Ui Ux with solid fill">
              <a:extLst>
                <a:ext uri="{FF2B5EF4-FFF2-40B4-BE49-F238E27FC236}">
                  <a16:creationId xmlns:a16="http://schemas.microsoft.com/office/drawing/2014/main" id="{132804DF-2234-CC86-C67F-CD4C81995F3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72394" y="2785872"/>
              <a:ext cx="914400" cy="914400"/>
            </a:xfrm>
            <a:prstGeom prst="rect">
              <a:avLst/>
            </a:prstGeom>
          </p:spPr>
        </p:pic>
      </p:grpSp>
      <p:sp>
        <p:nvSpPr>
          <p:cNvPr id="28" name="Date Placeholder 2">
            <a:extLst>
              <a:ext uri="{FF2B5EF4-FFF2-40B4-BE49-F238E27FC236}">
                <a16:creationId xmlns:a16="http://schemas.microsoft.com/office/drawing/2014/main" id="{036E79A7-FF47-6B5E-4D9B-A96BDE007B16}"/>
              </a:ext>
            </a:extLst>
          </p:cNvPr>
          <p:cNvSpPr>
            <a:spLocks noGrp="1"/>
          </p:cNvSpPr>
          <p:nvPr>
            <p:ph type="dt" sz="half" idx="10"/>
          </p:nvPr>
        </p:nvSpPr>
        <p:spPr>
          <a:xfrm>
            <a:off x="624468" y="6371936"/>
            <a:ext cx="1403624" cy="365125"/>
          </a:xfrm>
        </p:spPr>
        <p:txBody>
          <a:bodyPr/>
          <a:lstStyle/>
          <a:p>
            <a:r>
              <a:rPr lang="en-US" dirty="0"/>
              <a:t>April 26, 2025</a:t>
            </a:r>
          </a:p>
        </p:txBody>
      </p:sp>
      <p:grpSp>
        <p:nvGrpSpPr>
          <p:cNvPr id="36" name="Group 35">
            <a:extLst>
              <a:ext uri="{FF2B5EF4-FFF2-40B4-BE49-F238E27FC236}">
                <a16:creationId xmlns:a16="http://schemas.microsoft.com/office/drawing/2014/main" id="{EFBD3B38-7A37-E00F-94DF-B8BAD6B76403}"/>
              </a:ext>
            </a:extLst>
          </p:cNvPr>
          <p:cNvGrpSpPr/>
          <p:nvPr/>
        </p:nvGrpSpPr>
        <p:grpSpPr>
          <a:xfrm>
            <a:off x="9122890" y="2282793"/>
            <a:ext cx="2286000" cy="2286000"/>
            <a:chOff x="9619406" y="1776699"/>
            <a:chExt cx="2286000" cy="2286000"/>
          </a:xfrm>
        </p:grpSpPr>
        <p:sp>
          <p:nvSpPr>
            <p:cNvPr id="34" name="Oval 33">
              <a:extLst>
                <a:ext uri="{FF2B5EF4-FFF2-40B4-BE49-F238E27FC236}">
                  <a16:creationId xmlns:a16="http://schemas.microsoft.com/office/drawing/2014/main" id="{E5737F5A-EE03-0D3E-1F28-0F7CA8D3AAB0}"/>
                </a:ext>
              </a:extLst>
            </p:cNvPr>
            <p:cNvSpPr>
              <a:spLocks noChangeAspect="1"/>
            </p:cNvSpPr>
            <p:nvPr/>
          </p:nvSpPr>
          <p:spPr>
            <a:xfrm>
              <a:off x="9619406" y="1776699"/>
              <a:ext cx="2286000" cy="2286000"/>
            </a:xfrm>
            <a:prstGeom prst="ellipse">
              <a:avLst/>
            </a:prstGeom>
            <a:solidFill>
              <a:srgbClr val="97151C"/>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t>MATCHING ALGORITHM</a:t>
              </a:r>
            </a:p>
          </p:txBody>
        </p:sp>
        <p:pic>
          <p:nvPicPr>
            <p:cNvPr id="35" name="Graphic 34" descr="Connections with solid fill">
              <a:extLst>
                <a:ext uri="{FF2B5EF4-FFF2-40B4-BE49-F238E27FC236}">
                  <a16:creationId xmlns:a16="http://schemas.microsoft.com/office/drawing/2014/main" id="{D321CDE0-85DB-9E3A-D246-91BF13A5925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168046" y="2602992"/>
              <a:ext cx="1188720" cy="1188720"/>
            </a:xfrm>
            <a:prstGeom prst="rect">
              <a:avLst/>
            </a:prstGeom>
          </p:spPr>
        </p:pic>
      </p:grpSp>
      <p:grpSp>
        <p:nvGrpSpPr>
          <p:cNvPr id="46" name="Group 45">
            <a:extLst>
              <a:ext uri="{FF2B5EF4-FFF2-40B4-BE49-F238E27FC236}">
                <a16:creationId xmlns:a16="http://schemas.microsoft.com/office/drawing/2014/main" id="{9E5626A4-9BC1-2D65-3403-A3C7329E944E}"/>
              </a:ext>
            </a:extLst>
          </p:cNvPr>
          <p:cNvGrpSpPr/>
          <p:nvPr/>
        </p:nvGrpSpPr>
        <p:grpSpPr>
          <a:xfrm>
            <a:off x="7108976" y="3957016"/>
            <a:ext cx="1958314" cy="896174"/>
            <a:chOff x="7108976" y="3957016"/>
            <a:chExt cx="1958314" cy="896174"/>
          </a:xfrm>
        </p:grpSpPr>
        <p:cxnSp>
          <p:nvCxnSpPr>
            <p:cNvPr id="44" name="Straight Arrow Connector 43">
              <a:extLst>
                <a:ext uri="{FF2B5EF4-FFF2-40B4-BE49-F238E27FC236}">
                  <a16:creationId xmlns:a16="http://schemas.microsoft.com/office/drawing/2014/main" id="{68E99C1B-5334-2704-71D8-5DA84F92C348}"/>
                </a:ext>
              </a:extLst>
            </p:cNvPr>
            <p:cNvCxnSpPr>
              <a:cxnSpLocks/>
            </p:cNvCxnSpPr>
            <p:nvPr/>
          </p:nvCxnSpPr>
          <p:spPr>
            <a:xfrm flipV="1">
              <a:off x="7108976" y="3957016"/>
              <a:ext cx="1922785" cy="72199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521D01DE-AE9D-0091-2E88-FB991C1C7CDA}"/>
                </a:ext>
              </a:extLst>
            </p:cNvPr>
            <p:cNvCxnSpPr>
              <a:cxnSpLocks/>
            </p:cNvCxnSpPr>
            <p:nvPr/>
          </p:nvCxnSpPr>
          <p:spPr>
            <a:xfrm flipH="1">
              <a:off x="7144505" y="4131191"/>
              <a:ext cx="1922785" cy="72199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F1992177-9310-70C8-A3EC-4BF1906B4CD1}"/>
              </a:ext>
            </a:extLst>
          </p:cNvPr>
          <p:cNvGrpSpPr/>
          <p:nvPr/>
        </p:nvGrpSpPr>
        <p:grpSpPr>
          <a:xfrm flipV="1">
            <a:off x="3089182" y="4044103"/>
            <a:ext cx="1958314" cy="896174"/>
            <a:chOff x="7108976" y="3957016"/>
            <a:chExt cx="1958314" cy="896174"/>
          </a:xfrm>
        </p:grpSpPr>
        <p:cxnSp>
          <p:nvCxnSpPr>
            <p:cNvPr id="50" name="Straight Arrow Connector 49">
              <a:extLst>
                <a:ext uri="{FF2B5EF4-FFF2-40B4-BE49-F238E27FC236}">
                  <a16:creationId xmlns:a16="http://schemas.microsoft.com/office/drawing/2014/main" id="{D2611248-F426-C684-D860-BC5CE810B82A}"/>
                </a:ext>
              </a:extLst>
            </p:cNvPr>
            <p:cNvCxnSpPr>
              <a:cxnSpLocks/>
            </p:cNvCxnSpPr>
            <p:nvPr/>
          </p:nvCxnSpPr>
          <p:spPr>
            <a:xfrm flipV="1">
              <a:off x="7108976" y="3957016"/>
              <a:ext cx="1922785" cy="72199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1A1D644A-2D18-21AB-466A-65634D02403A}"/>
                </a:ext>
              </a:extLst>
            </p:cNvPr>
            <p:cNvCxnSpPr>
              <a:cxnSpLocks/>
            </p:cNvCxnSpPr>
            <p:nvPr/>
          </p:nvCxnSpPr>
          <p:spPr>
            <a:xfrm flipH="1">
              <a:off x="7144505" y="4131191"/>
              <a:ext cx="1922785" cy="72199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6" name="Group 55">
            <a:extLst>
              <a:ext uri="{FF2B5EF4-FFF2-40B4-BE49-F238E27FC236}">
                <a16:creationId xmlns:a16="http://schemas.microsoft.com/office/drawing/2014/main" id="{2A175BCA-1D04-4179-6E61-0686F60FFD1E}"/>
              </a:ext>
            </a:extLst>
          </p:cNvPr>
          <p:cNvGrpSpPr/>
          <p:nvPr/>
        </p:nvGrpSpPr>
        <p:grpSpPr>
          <a:xfrm>
            <a:off x="6025896" y="3967328"/>
            <a:ext cx="140208" cy="411480"/>
            <a:chOff x="4084320" y="2282792"/>
            <a:chExt cx="140208" cy="497570"/>
          </a:xfrm>
        </p:grpSpPr>
        <p:cxnSp>
          <p:nvCxnSpPr>
            <p:cNvPr id="54" name="Straight Arrow Connector 53">
              <a:extLst>
                <a:ext uri="{FF2B5EF4-FFF2-40B4-BE49-F238E27FC236}">
                  <a16:creationId xmlns:a16="http://schemas.microsoft.com/office/drawing/2014/main" id="{C3F0B38F-0248-FC4A-E782-DB8350A39471}"/>
                </a:ext>
              </a:extLst>
            </p:cNvPr>
            <p:cNvCxnSpPr/>
            <p:nvPr/>
          </p:nvCxnSpPr>
          <p:spPr>
            <a:xfrm>
              <a:off x="4084320" y="2282793"/>
              <a:ext cx="0" cy="49756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F51E8E4E-4181-D1A1-2948-56A6D0386F34}"/>
                </a:ext>
              </a:extLst>
            </p:cNvPr>
            <p:cNvCxnSpPr>
              <a:cxnSpLocks/>
            </p:cNvCxnSpPr>
            <p:nvPr/>
          </p:nvCxnSpPr>
          <p:spPr>
            <a:xfrm flipV="1">
              <a:off x="4224528" y="2282792"/>
              <a:ext cx="0" cy="49756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86000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5A58A-E1AE-9450-8D4C-B88F0E97BA75}"/>
              </a:ext>
            </a:extLst>
          </p:cNvPr>
          <p:cNvSpPr>
            <a:spLocks noGrp="1"/>
          </p:cNvSpPr>
          <p:nvPr>
            <p:ph type="title"/>
          </p:nvPr>
        </p:nvSpPr>
        <p:spPr/>
        <p:txBody>
          <a:bodyPr/>
          <a:lstStyle/>
          <a:p>
            <a:endParaRPr lang="en-US"/>
          </a:p>
        </p:txBody>
      </p:sp>
      <p:sp>
        <p:nvSpPr>
          <p:cNvPr id="3" name="Date Placeholder 2">
            <a:extLst>
              <a:ext uri="{FF2B5EF4-FFF2-40B4-BE49-F238E27FC236}">
                <a16:creationId xmlns:a16="http://schemas.microsoft.com/office/drawing/2014/main" id="{DB4B2E36-1128-08D8-299E-17D0978D7361}"/>
              </a:ext>
            </a:extLst>
          </p:cNvPr>
          <p:cNvSpPr>
            <a:spLocks noGrp="1"/>
          </p:cNvSpPr>
          <p:nvPr>
            <p:ph type="dt" sz="half" idx="10"/>
          </p:nvPr>
        </p:nvSpPr>
        <p:spPr/>
        <p:txBody>
          <a:bodyPr/>
          <a:lstStyle/>
          <a:p>
            <a:r>
              <a:rPr lang="en-US"/>
              <a:t>April 26, 2025</a:t>
            </a:r>
          </a:p>
        </p:txBody>
      </p:sp>
      <p:sp>
        <p:nvSpPr>
          <p:cNvPr id="4" name="Slide Number Placeholder 3">
            <a:extLst>
              <a:ext uri="{FF2B5EF4-FFF2-40B4-BE49-F238E27FC236}">
                <a16:creationId xmlns:a16="http://schemas.microsoft.com/office/drawing/2014/main" id="{5DA0D8C8-578C-D9BB-E3DE-56E66D974694}"/>
              </a:ext>
            </a:extLst>
          </p:cNvPr>
          <p:cNvSpPr>
            <a:spLocks noGrp="1"/>
          </p:cNvSpPr>
          <p:nvPr>
            <p:ph type="sldNum" sz="quarter" idx="12"/>
          </p:nvPr>
        </p:nvSpPr>
        <p:spPr/>
        <p:txBody>
          <a:bodyPr/>
          <a:lstStyle/>
          <a:p>
            <a:r>
              <a:rPr lang="en-US"/>
              <a:t>Maroon Line| </a:t>
            </a:r>
            <a:fld id="{A5E79B69-051F-4347-8582-BA9A35097F09}" type="slidenum">
              <a:rPr lang="en-US" smtClean="0"/>
              <a:pPr/>
              <a:t>8</a:t>
            </a:fld>
            <a:endParaRPr lang="en-US"/>
          </a:p>
        </p:txBody>
      </p:sp>
      <p:graphicFrame>
        <p:nvGraphicFramePr>
          <p:cNvPr id="6" name="Diagram 5">
            <a:extLst>
              <a:ext uri="{FF2B5EF4-FFF2-40B4-BE49-F238E27FC236}">
                <a16:creationId xmlns:a16="http://schemas.microsoft.com/office/drawing/2014/main" id="{ABED69D4-1087-5851-143D-B581B0BF300A}"/>
              </a:ext>
            </a:extLst>
          </p:cNvPr>
          <p:cNvGraphicFramePr/>
          <p:nvPr>
            <p:extLst>
              <p:ext uri="{D42A27DB-BD31-4B8C-83A1-F6EECF244321}">
                <p14:modId xmlns:p14="http://schemas.microsoft.com/office/powerpoint/2010/main" val="995525945"/>
              </p:ext>
            </p:extLst>
          </p:nvPr>
        </p:nvGraphicFramePr>
        <p:xfrm>
          <a:off x="720666" y="1634483"/>
          <a:ext cx="10750668" cy="45777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243150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B2FE13E6D52014896B87E0004DA1A98" ma:contentTypeVersion="3" ma:contentTypeDescription="Create a new document." ma:contentTypeScope="" ma:versionID="7a16aa3e7f9599d0dc889a5202f2d4e7">
  <xsd:schema xmlns:xsd="http://www.w3.org/2001/XMLSchema" xmlns:xs="http://www.w3.org/2001/XMLSchema" xmlns:p="http://schemas.microsoft.com/office/2006/metadata/properties" xmlns:ns2="2a5dc367-2ef3-4028-936e-78b5aff16e08" targetNamespace="http://schemas.microsoft.com/office/2006/metadata/properties" ma:root="true" ma:fieldsID="de22f382c74a0b21dfa2434034aba117" ns2:_="">
    <xsd:import namespace="2a5dc367-2ef3-4028-936e-78b5aff16e08"/>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a5dc367-2ef3-4028-936e-78b5aff16e0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08F3EE4-D716-4A38-84BF-3BF370101BD5}">
  <ds:schemaRefs>
    <ds:schemaRef ds:uri="http://schemas.microsoft.com/sharepoint/v3/contenttype/forms"/>
  </ds:schemaRefs>
</ds:datastoreItem>
</file>

<file path=customXml/itemProps2.xml><?xml version="1.0" encoding="utf-8"?>
<ds:datastoreItem xmlns:ds="http://schemas.openxmlformats.org/officeDocument/2006/customXml" ds:itemID="{334AA284-220C-47DC-8573-B08C3260BC8C}">
  <ds:schemaRefs>
    <ds:schemaRef ds:uri="http://schemas.microsoft.com/office/2006/metadata/properties"/>
    <ds:schemaRef ds:uri="http://schemas.microsoft.com/office/2006/documentManagement/types"/>
    <ds:schemaRef ds:uri="http://purl.org/dc/terms/"/>
    <ds:schemaRef ds:uri="http://purl.org/dc/elements/1.1/"/>
    <ds:schemaRef ds:uri="http://www.w3.org/XML/1998/namespace"/>
    <ds:schemaRef ds:uri="http://schemas.microsoft.com/office/infopath/2007/PartnerControls"/>
    <ds:schemaRef ds:uri="http://schemas.openxmlformats.org/package/2006/metadata/core-properties"/>
    <ds:schemaRef ds:uri="http://purl.org/dc/dcmitype/"/>
  </ds:schemaRefs>
</ds:datastoreItem>
</file>

<file path=customXml/itemProps3.xml><?xml version="1.0" encoding="utf-8"?>
<ds:datastoreItem xmlns:ds="http://schemas.openxmlformats.org/officeDocument/2006/customXml" ds:itemID="{BA0A8595-F9BA-4ADF-9B4B-064B21C9F6A0}">
  <ds:schemaRefs>
    <ds:schemaRef ds:uri="2a5dc367-2ef3-4028-936e-78b5aff16e0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115</TotalTime>
  <Words>645</Words>
  <Application>Microsoft Macintosh PowerPoint</Application>
  <PresentationFormat>Widescreen</PresentationFormat>
  <Paragraphs>102</Paragraphs>
  <Slides>8</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Helvetica</vt:lpstr>
      <vt:lpstr>Office Theme</vt:lpstr>
      <vt:lpstr>PowerPoint Presentation</vt:lpstr>
      <vt:lpstr>Our team brings diverse perspectives and a shared passion for Chicago transit!</vt:lpstr>
      <vt:lpstr>UChicago students rely on the CTA, creating a need for safer, smarter transit options.</vt:lpstr>
      <vt:lpstr>Maroon Line offers a safer transit experience for UChicago students traveling alone.</vt:lpstr>
      <vt:lpstr>We enable safer, shared rides by matching verified riders based on interests and routes.</vt:lpstr>
      <vt:lpstr>Our POC’s core features demonstrate security, smart matching, and ease of use.</vt:lpstr>
      <vt:lpstr>A SQL database sends and receives information from the user interface, CTA API and matching algorithm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Amy Elizabeth Gleitsmann</dc:creator>
  <cp:lastModifiedBy>Bradley Stoller</cp:lastModifiedBy>
  <cp:revision>2</cp:revision>
  <dcterms:created xsi:type="dcterms:W3CDTF">2020-07-08T14:06:41Z</dcterms:created>
  <dcterms:modified xsi:type="dcterms:W3CDTF">2025-04-26T22:58:24Z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0x0101006B2FE13E6D52014896B87E0004DA1A98</vt:lpwstr>
  </property>
</Properties>
</file>