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7" r:id="rId3"/>
    <p:sldId id="260" r:id="rId4"/>
    <p:sldId id="261" r:id="rId5"/>
    <p:sldId id="262" r:id="rId6"/>
    <p:sldId id="258" r:id="rId7"/>
    <p:sldId id="259"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3784" autoAdjust="0"/>
  </p:normalViewPr>
  <p:slideViewPr>
    <p:cSldViewPr snapToGrid="0">
      <p:cViewPr varScale="1">
        <p:scale>
          <a:sx n="62" d="100"/>
          <a:sy n="62" d="100"/>
        </p:scale>
        <p:origin x="7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AC80-21E2-4CC8-A820-9A810D7B1875}"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C1A11-09D0-46FE-AB38-B74D6C05AB79}" type="slidenum">
              <a:rPr lang="en-US" smtClean="0"/>
              <a:t>‹#›</a:t>
            </a:fld>
            <a:endParaRPr lang="en-US"/>
          </a:p>
        </p:txBody>
      </p:sp>
    </p:spTree>
    <p:extLst>
      <p:ext uri="{BB962C8B-B14F-4D97-AF65-F5344CB8AC3E}">
        <p14:creationId xmlns:p14="http://schemas.microsoft.com/office/powerpoint/2010/main" val="26208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Variable importance</a:t>
            </a:r>
            <a:r>
              <a:rPr lang="en-US" sz="1200" b="0" i="0" kern="1200" dirty="0">
                <a:solidFill>
                  <a:schemeClr val="tx1"/>
                </a:solidFill>
                <a:effectLst/>
                <a:latin typeface="+mn-lt"/>
                <a:ea typeface="+mn-ea"/>
                <a:cs typeface="+mn-cs"/>
              </a:rPr>
              <a:t> refers to how much a given model "uses" that </a:t>
            </a:r>
            <a:r>
              <a:rPr lang="en-US" sz="1200" b="1" i="0" kern="1200" dirty="0">
                <a:solidFill>
                  <a:schemeClr val="tx1"/>
                </a:solidFill>
                <a:effectLst/>
                <a:latin typeface="+mn-lt"/>
                <a:ea typeface="+mn-ea"/>
                <a:cs typeface="+mn-cs"/>
              </a:rPr>
              <a:t>variable</a:t>
            </a:r>
            <a:r>
              <a:rPr lang="en-US" sz="1200" b="0" i="0" kern="1200" dirty="0">
                <a:solidFill>
                  <a:schemeClr val="tx1"/>
                </a:solidFill>
                <a:effectLst/>
                <a:latin typeface="+mn-lt"/>
                <a:ea typeface="+mn-ea"/>
                <a:cs typeface="+mn-cs"/>
              </a:rPr>
              <a:t> to make accurate predictions.</a:t>
            </a:r>
            <a:endParaRPr lang="en-US" dirty="0"/>
          </a:p>
        </p:txBody>
      </p:sp>
      <p:sp>
        <p:nvSpPr>
          <p:cNvPr id="4" name="Slide Number Placeholder 3"/>
          <p:cNvSpPr>
            <a:spLocks noGrp="1"/>
          </p:cNvSpPr>
          <p:nvPr>
            <p:ph type="sldNum" sz="quarter" idx="5"/>
          </p:nvPr>
        </p:nvSpPr>
        <p:spPr/>
        <p:txBody>
          <a:bodyPr/>
          <a:lstStyle/>
          <a:p>
            <a:fld id="{59AC1A11-09D0-46FE-AB38-B74D6C05AB79}" type="slidenum">
              <a:rPr lang="en-US" smtClean="0"/>
              <a:t>6</a:t>
            </a:fld>
            <a:endParaRPr lang="en-US"/>
          </a:p>
        </p:txBody>
      </p:sp>
    </p:spTree>
    <p:extLst>
      <p:ext uri="{BB962C8B-B14F-4D97-AF65-F5344CB8AC3E}">
        <p14:creationId xmlns:p14="http://schemas.microsoft.com/office/powerpoint/2010/main" val="167188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GB requires tuning that might lead to better performance</a:t>
            </a:r>
          </a:p>
          <a:p>
            <a:pPr marL="228600" indent="-228600">
              <a:buAutoNum type="arabicParenR"/>
            </a:pPr>
            <a:r>
              <a:rPr lang="en-US" dirty="0"/>
              <a:t> RF perform better on smaller data set than GB</a:t>
            </a:r>
          </a:p>
          <a:p>
            <a:pPr marL="228600" indent="-228600">
              <a:buAutoNum type="arabicParenR"/>
            </a:pPr>
            <a:r>
              <a:rPr lang="en-US" dirty="0"/>
              <a:t>RF performs better when there are few features to learn from </a:t>
            </a:r>
          </a:p>
        </p:txBody>
      </p:sp>
      <p:sp>
        <p:nvSpPr>
          <p:cNvPr id="4" name="Slide Number Placeholder 3"/>
          <p:cNvSpPr>
            <a:spLocks noGrp="1"/>
          </p:cNvSpPr>
          <p:nvPr>
            <p:ph type="sldNum" sz="quarter" idx="5"/>
          </p:nvPr>
        </p:nvSpPr>
        <p:spPr/>
        <p:txBody>
          <a:bodyPr/>
          <a:lstStyle/>
          <a:p>
            <a:fld id="{59AC1A11-09D0-46FE-AB38-B74D6C05AB79}" type="slidenum">
              <a:rPr lang="en-US" smtClean="0"/>
              <a:t>7</a:t>
            </a:fld>
            <a:endParaRPr lang="en-US"/>
          </a:p>
        </p:txBody>
      </p:sp>
    </p:spTree>
    <p:extLst>
      <p:ext uri="{BB962C8B-B14F-4D97-AF65-F5344CB8AC3E}">
        <p14:creationId xmlns:p14="http://schemas.microsoft.com/office/powerpoint/2010/main" val="96656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4863-B347-407C-9430-788CB895C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8CEBD0-0F11-49FD-9058-3BC802D89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A67E2-2709-4B46-BB0A-51819A9A5FA4}"/>
              </a:ext>
            </a:extLst>
          </p:cNvPr>
          <p:cNvSpPr>
            <a:spLocks noGrp="1"/>
          </p:cNvSpPr>
          <p:nvPr>
            <p:ph type="dt" sz="half" idx="10"/>
          </p:nvPr>
        </p:nvSpPr>
        <p:spPr/>
        <p:txBody>
          <a:bodyPr/>
          <a:lstStyle/>
          <a:p>
            <a:fld id="{2101824D-7874-4BFA-8B71-D713FC14A13E}" type="datetime1">
              <a:rPr lang="en-US" smtClean="0"/>
              <a:t>11/2/2019</a:t>
            </a:fld>
            <a:endParaRPr lang="en-US"/>
          </a:p>
        </p:txBody>
      </p:sp>
      <p:sp>
        <p:nvSpPr>
          <p:cNvPr id="5" name="Footer Placeholder 4">
            <a:extLst>
              <a:ext uri="{FF2B5EF4-FFF2-40B4-BE49-F238E27FC236}">
                <a16:creationId xmlns:a16="http://schemas.microsoft.com/office/drawing/2014/main" id="{14DC4BA6-22E7-43C9-B5CF-FDE0D3133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FD098-8B7B-47EE-83A2-882CBD0C7A1B}"/>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24622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3694-4687-4BDC-99A1-56EA4A9CA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2444DD-2EA9-4E63-A06F-FA5893200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3623D-DC4D-475A-9ACE-D1FB62718F56}"/>
              </a:ext>
            </a:extLst>
          </p:cNvPr>
          <p:cNvSpPr>
            <a:spLocks noGrp="1"/>
          </p:cNvSpPr>
          <p:nvPr>
            <p:ph type="dt" sz="half" idx="10"/>
          </p:nvPr>
        </p:nvSpPr>
        <p:spPr/>
        <p:txBody>
          <a:bodyPr/>
          <a:lstStyle/>
          <a:p>
            <a:fld id="{FEF3E836-3D31-4975-89F6-A7AD3F5289A2}" type="datetime1">
              <a:rPr lang="en-US" smtClean="0"/>
              <a:t>11/2/2019</a:t>
            </a:fld>
            <a:endParaRPr lang="en-US"/>
          </a:p>
        </p:txBody>
      </p:sp>
      <p:sp>
        <p:nvSpPr>
          <p:cNvPr id="5" name="Footer Placeholder 4">
            <a:extLst>
              <a:ext uri="{FF2B5EF4-FFF2-40B4-BE49-F238E27FC236}">
                <a16:creationId xmlns:a16="http://schemas.microsoft.com/office/drawing/2014/main" id="{C0575B8E-C9A3-4BE8-A856-F43C8BBF3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3FB17-8617-457D-BEA5-A67873693265}"/>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285006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57A07-465C-46BD-9416-011E39603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EEDE94-7D0B-48CD-8338-C41453421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FE16-F0F9-42E5-89F3-C6B9B0596CC0}"/>
              </a:ext>
            </a:extLst>
          </p:cNvPr>
          <p:cNvSpPr>
            <a:spLocks noGrp="1"/>
          </p:cNvSpPr>
          <p:nvPr>
            <p:ph type="dt" sz="half" idx="10"/>
          </p:nvPr>
        </p:nvSpPr>
        <p:spPr/>
        <p:txBody>
          <a:bodyPr/>
          <a:lstStyle/>
          <a:p>
            <a:fld id="{C3A81144-2D96-4211-8A3C-B277A54672E5}" type="datetime1">
              <a:rPr lang="en-US" smtClean="0"/>
              <a:t>11/2/2019</a:t>
            </a:fld>
            <a:endParaRPr lang="en-US"/>
          </a:p>
        </p:txBody>
      </p:sp>
      <p:sp>
        <p:nvSpPr>
          <p:cNvPr id="5" name="Footer Placeholder 4">
            <a:extLst>
              <a:ext uri="{FF2B5EF4-FFF2-40B4-BE49-F238E27FC236}">
                <a16:creationId xmlns:a16="http://schemas.microsoft.com/office/drawing/2014/main" id="{80EF729C-007B-4883-A581-5D8F2911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C0362-04DB-48FC-B170-15A0CF343D13}"/>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183357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85E5-B1B8-472A-9220-0B3CA1746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6D930-1ABE-474B-AFCE-E056B486C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E0C95-7162-41AC-9158-58A475C79F1E}"/>
              </a:ext>
            </a:extLst>
          </p:cNvPr>
          <p:cNvSpPr>
            <a:spLocks noGrp="1"/>
          </p:cNvSpPr>
          <p:nvPr>
            <p:ph type="dt" sz="half" idx="10"/>
          </p:nvPr>
        </p:nvSpPr>
        <p:spPr/>
        <p:txBody>
          <a:bodyPr/>
          <a:lstStyle/>
          <a:p>
            <a:fld id="{01C9140A-E976-4006-BC1C-422199843EB3}" type="datetime1">
              <a:rPr lang="en-US" smtClean="0"/>
              <a:t>11/2/2019</a:t>
            </a:fld>
            <a:endParaRPr lang="en-US"/>
          </a:p>
        </p:txBody>
      </p:sp>
      <p:sp>
        <p:nvSpPr>
          <p:cNvPr id="5" name="Footer Placeholder 4">
            <a:extLst>
              <a:ext uri="{FF2B5EF4-FFF2-40B4-BE49-F238E27FC236}">
                <a16:creationId xmlns:a16="http://schemas.microsoft.com/office/drawing/2014/main" id="{831F8AE2-BC77-4098-8E1E-AA41DF002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1EB8F-0E9E-4384-997E-13E3C2DBF785}"/>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307008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64F4-DB98-464F-A17E-515122EEE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D32B99-A8FC-42D1-9AFF-3A5B87E40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1B991-58EB-4CA1-9670-4DAACCE2B1C9}"/>
              </a:ext>
            </a:extLst>
          </p:cNvPr>
          <p:cNvSpPr>
            <a:spLocks noGrp="1"/>
          </p:cNvSpPr>
          <p:nvPr>
            <p:ph type="dt" sz="half" idx="10"/>
          </p:nvPr>
        </p:nvSpPr>
        <p:spPr/>
        <p:txBody>
          <a:bodyPr/>
          <a:lstStyle/>
          <a:p>
            <a:fld id="{E2B44E48-A555-40B6-AA66-E99E9C3DAC23}" type="datetime1">
              <a:rPr lang="en-US" smtClean="0"/>
              <a:t>11/2/2019</a:t>
            </a:fld>
            <a:endParaRPr lang="en-US"/>
          </a:p>
        </p:txBody>
      </p:sp>
      <p:sp>
        <p:nvSpPr>
          <p:cNvPr id="5" name="Footer Placeholder 4">
            <a:extLst>
              <a:ext uri="{FF2B5EF4-FFF2-40B4-BE49-F238E27FC236}">
                <a16:creationId xmlns:a16="http://schemas.microsoft.com/office/drawing/2014/main" id="{F865EA69-B1D3-440E-A480-CBD75AFC2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2BC6-5DA6-4311-86DF-BB0AFB2A2FBE}"/>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90545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B18F-C84F-4F43-B87B-FEA029C37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CD229-55F7-4E55-A99D-70D1A722E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5B706-953A-4266-8025-C43F83124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8C659D-9CE5-4165-9BBE-58D35C9620BA}"/>
              </a:ext>
            </a:extLst>
          </p:cNvPr>
          <p:cNvSpPr>
            <a:spLocks noGrp="1"/>
          </p:cNvSpPr>
          <p:nvPr>
            <p:ph type="dt" sz="half" idx="10"/>
          </p:nvPr>
        </p:nvSpPr>
        <p:spPr/>
        <p:txBody>
          <a:bodyPr/>
          <a:lstStyle/>
          <a:p>
            <a:fld id="{B1AA807B-1950-4029-B246-07DF654F51EC}" type="datetime1">
              <a:rPr lang="en-US" smtClean="0"/>
              <a:t>11/2/2019</a:t>
            </a:fld>
            <a:endParaRPr lang="en-US"/>
          </a:p>
        </p:txBody>
      </p:sp>
      <p:sp>
        <p:nvSpPr>
          <p:cNvPr id="6" name="Footer Placeholder 5">
            <a:extLst>
              <a:ext uri="{FF2B5EF4-FFF2-40B4-BE49-F238E27FC236}">
                <a16:creationId xmlns:a16="http://schemas.microsoft.com/office/drawing/2014/main" id="{582D6919-6BE1-49BE-8210-1D06D1829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BEE7E-E193-4A7A-8A63-1A835A6A8801}"/>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137728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426-6E8F-4EBA-8DB0-271CC95FA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98076F-01E0-4C42-ACC8-4FC734C7B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FC938-6128-4FDE-B602-BC1A664833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F3D42-E7C2-450C-A635-F7A52243C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75E7C-1C17-4A41-BEC4-857C01390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79E80A-DFE0-43E9-8C95-116B47F46DC6}"/>
              </a:ext>
            </a:extLst>
          </p:cNvPr>
          <p:cNvSpPr>
            <a:spLocks noGrp="1"/>
          </p:cNvSpPr>
          <p:nvPr>
            <p:ph type="dt" sz="half" idx="10"/>
          </p:nvPr>
        </p:nvSpPr>
        <p:spPr/>
        <p:txBody>
          <a:bodyPr/>
          <a:lstStyle/>
          <a:p>
            <a:fld id="{EB3452CF-34CA-4AC3-9F37-50081EC1F0FC}" type="datetime1">
              <a:rPr lang="en-US" smtClean="0"/>
              <a:t>11/2/2019</a:t>
            </a:fld>
            <a:endParaRPr lang="en-US"/>
          </a:p>
        </p:txBody>
      </p:sp>
      <p:sp>
        <p:nvSpPr>
          <p:cNvPr id="8" name="Footer Placeholder 7">
            <a:extLst>
              <a:ext uri="{FF2B5EF4-FFF2-40B4-BE49-F238E27FC236}">
                <a16:creationId xmlns:a16="http://schemas.microsoft.com/office/drawing/2014/main" id="{39B19293-0477-4CBB-BAD7-2E62C4A7D6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6B08BA-F24D-4F34-8235-49BC4E77C940}"/>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23805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5DF9-2D5B-4091-B98E-07D896D07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E8776-5CCD-40A6-A219-A40BD4A4F1EE}"/>
              </a:ext>
            </a:extLst>
          </p:cNvPr>
          <p:cNvSpPr>
            <a:spLocks noGrp="1"/>
          </p:cNvSpPr>
          <p:nvPr>
            <p:ph type="dt" sz="half" idx="10"/>
          </p:nvPr>
        </p:nvSpPr>
        <p:spPr/>
        <p:txBody>
          <a:bodyPr/>
          <a:lstStyle/>
          <a:p>
            <a:fld id="{AEF0F856-F0B0-4DF5-AD0E-454891A5D752}" type="datetime1">
              <a:rPr lang="en-US" smtClean="0"/>
              <a:t>11/2/2019</a:t>
            </a:fld>
            <a:endParaRPr lang="en-US"/>
          </a:p>
        </p:txBody>
      </p:sp>
      <p:sp>
        <p:nvSpPr>
          <p:cNvPr id="4" name="Footer Placeholder 3">
            <a:extLst>
              <a:ext uri="{FF2B5EF4-FFF2-40B4-BE49-F238E27FC236}">
                <a16:creationId xmlns:a16="http://schemas.microsoft.com/office/drawing/2014/main" id="{14E7C4DF-37C7-48D2-BD71-E9113FEC0E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2FB14-8A4C-401E-86DD-37E0EC973A1C}"/>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37916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18971-41A9-4EE1-B0E0-4C594930ED55}"/>
              </a:ext>
            </a:extLst>
          </p:cNvPr>
          <p:cNvSpPr>
            <a:spLocks noGrp="1"/>
          </p:cNvSpPr>
          <p:nvPr>
            <p:ph type="dt" sz="half" idx="10"/>
          </p:nvPr>
        </p:nvSpPr>
        <p:spPr/>
        <p:txBody>
          <a:bodyPr/>
          <a:lstStyle/>
          <a:p>
            <a:fld id="{AD832274-2D82-4C20-A570-978497C00FEB}" type="datetime1">
              <a:rPr lang="en-US" smtClean="0"/>
              <a:t>11/2/2019</a:t>
            </a:fld>
            <a:endParaRPr lang="en-US"/>
          </a:p>
        </p:txBody>
      </p:sp>
      <p:sp>
        <p:nvSpPr>
          <p:cNvPr id="3" name="Footer Placeholder 2">
            <a:extLst>
              <a:ext uri="{FF2B5EF4-FFF2-40B4-BE49-F238E27FC236}">
                <a16:creationId xmlns:a16="http://schemas.microsoft.com/office/drawing/2014/main" id="{61FA4E97-DE6B-4979-A8C5-5250D146C0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DC4F42-94AC-4CB6-8D1B-D014E616406B}"/>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289519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30FD-9A6D-4FB2-B778-188D37B0C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798C-190C-4751-8A27-4A50A927D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BE8267-D77F-49DA-9AE2-C5C60037D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82C7F-BD6A-4C19-BE51-A8F65B469365}"/>
              </a:ext>
            </a:extLst>
          </p:cNvPr>
          <p:cNvSpPr>
            <a:spLocks noGrp="1"/>
          </p:cNvSpPr>
          <p:nvPr>
            <p:ph type="dt" sz="half" idx="10"/>
          </p:nvPr>
        </p:nvSpPr>
        <p:spPr/>
        <p:txBody>
          <a:bodyPr/>
          <a:lstStyle/>
          <a:p>
            <a:fld id="{6C4ADD8D-EC23-49C2-B079-3048AA7E770F}" type="datetime1">
              <a:rPr lang="en-US" smtClean="0"/>
              <a:t>11/2/2019</a:t>
            </a:fld>
            <a:endParaRPr lang="en-US"/>
          </a:p>
        </p:txBody>
      </p:sp>
      <p:sp>
        <p:nvSpPr>
          <p:cNvPr id="6" name="Footer Placeholder 5">
            <a:extLst>
              <a:ext uri="{FF2B5EF4-FFF2-40B4-BE49-F238E27FC236}">
                <a16:creationId xmlns:a16="http://schemas.microsoft.com/office/drawing/2014/main" id="{0CC3E4ED-0767-4EA2-AAEB-8490AF07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4401E-E739-49F9-9D77-0C05062704B9}"/>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7446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6EE8-8037-4857-A8BE-B42DFECFD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990C3-1259-4851-A381-16609AA34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41BF4F-8EA7-4413-9EB6-4E3E9C04A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091DB-EC02-4DCF-8879-CCC099B58679}"/>
              </a:ext>
            </a:extLst>
          </p:cNvPr>
          <p:cNvSpPr>
            <a:spLocks noGrp="1"/>
          </p:cNvSpPr>
          <p:nvPr>
            <p:ph type="dt" sz="half" idx="10"/>
          </p:nvPr>
        </p:nvSpPr>
        <p:spPr/>
        <p:txBody>
          <a:bodyPr/>
          <a:lstStyle/>
          <a:p>
            <a:fld id="{88401F7D-0B61-4084-9483-87751967FF40}" type="datetime1">
              <a:rPr lang="en-US" smtClean="0"/>
              <a:t>11/2/2019</a:t>
            </a:fld>
            <a:endParaRPr lang="en-US"/>
          </a:p>
        </p:txBody>
      </p:sp>
      <p:sp>
        <p:nvSpPr>
          <p:cNvPr id="6" name="Footer Placeholder 5">
            <a:extLst>
              <a:ext uri="{FF2B5EF4-FFF2-40B4-BE49-F238E27FC236}">
                <a16:creationId xmlns:a16="http://schemas.microsoft.com/office/drawing/2014/main" id="{9D9271D9-7A01-471A-A699-231924B7B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2B9C8-667C-458C-B1A4-BDBB5A09A79E}"/>
              </a:ext>
            </a:extLst>
          </p:cNvPr>
          <p:cNvSpPr>
            <a:spLocks noGrp="1"/>
          </p:cNvSpPr>
          <p:nvPr>
            <p:ph type="sldNum" sz="quarter" idx="12"/>
          </p:nvPr>
        </p:nvSpPr>
        <p:spPr/>
        <p:txBody>
          <a:bodyPr/>
          <a:lstStyle/>
          <a:p>
            <a:fld id="{49C823E1-753C-4D33-94BB-C0E0F9D6C6C3}" type="slidenum">
              <a:rPr lang="en-US" smtClean="0"/>
              <a:t>‹#›</a:t>
            </a:fld>
            <a:endParaRPr lang="en-US"/>
          </a:p>
        </p:txBody>
      </p:sp>
    </p:spTree>
    <p:extLst>
      <p:ext uri="{BB962C8B-B14F-4D97-AF65-F5344CB8AC3E}">
        <p14:creationId xmlns:p14="http://schemas.microsoft.com/office/powerpoint/2010/main" val="124854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57F62-D2CA-460D-966F-EB8B7B77A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38B9F-6649-4AE4-A56F-D63B4A34B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EC184-5BF5-481E-BA41-C85DC0B89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A77EE-969A-4942-8F92-B7E0536FCDC0}" type="datetime1">
              <a:rPr lang="en-US" smtClean="0"/>
              <a:t>11/2/2019</a:t>
            </a:fld>
            <a:endParaRPr lang="en-US"/>
          </a:p>
        </p:txBody>
      </p:sp>
      <p:sp>
        <p:nvSpPr>
          <p:cNvPr id="5" name="Footer Placeholder 4">
            <a:extLst>
              <a:ext uri="{FF2B5EF4-FFF2-40B4-BE49-F238E27FC236}">
                <a16:creationId xmlns:a16="http://schemas.microsoft.com/office/drawing/2014/main" id="{45FAD4FD-688C-43F2-9432-91BB2F056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9ECBB2-CEBA-4C18-86D8-78EC6E265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823E1-753C-4D33-94BB-C0E0F9D6C6C3}" type="slidenum">
              <a:rPr lang="en-US" smtClean="0"/>
              <a:t>‹#›</a:t>
            </a:fld>
            <a:endParaRPr lang="en-US"/>
          </a:p>
        </p:txBody>
      </p:sp>
    </p:spTree>
    <p:extLst>
      <p:ext uri="{BB962C8B-B14F-4D97-AF65-F5344CB8AC3E}">
        <p14:creationId xmlns:p14="http://schemas.microsoft.com/office/powerpoint/2010/main" val="1507886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04F4-4603-4406-9F6F-8ECFCD6C42D4}"/>
              </a:ext>
            </a:extLst>
          </p:cNvPr>
          <p:cNvSpPr>
            <a:spLocks noGrp="1"/>
          </p:cNvSpPr>
          <p:nvPr>
            <p:ph type="ctrTitle"/>
          </p:nvPr>
        </p:nvSpPr>
        <p:spPr/>
        <p:txBody>
          <a:bodyPr>
            <a:normAutofit/>
          </a:bodyPr>
          <a:lstStyle/>
          <a:p>
            <a:r>
              <a:rPr lang="en-US" b="1" dirty="0"/>
              <a:t>Math Student Data Challenge</a:t>
            </a:r>
            <a:br>
              <a:rPr lang="en-US" dirty="0"/>
            </a:br>
            <a:endParaRPr lang="en-US" dirty="0"/>
          </a:p>
        </p:txBody>
      </p:sp>
      <p:sp>
        <p:nvSpPr>
          <p:cNvPr id="3" name="Subtitle 2">
            <a:extLst>
              <a:ext uri="{FF2B5EF4-FFF2-40B4-BE49-F238E27FC236}">
                <a16:creationId xmlns:a16="http://schemas.microsoft.com/office/drawing/2014/main" id="{73CBAFD5-7800-4C11-B9DE-CAA87C9AA063}"/>
              </a:ext>
            </a:extLst>
          </p:cNvPr>
          <p:cNvSpPr>
            <a:spLocks noGrp="1"/>
          </p:cNvSpPr>
          <p:nvPr>
            <p:ph type="subTitle" idx="1"/>
          </p:nvPr>
        </p:nvSpPr>
        <p:spPr>
          <a:xfrm>
            <a:off x="4374911" y="3024523"/>
            <a:ext cx="3442177" cy="1655762"/>
          </a:xfrm>
        </p:spPr>
        <p:txBody>
          <a:bodyPr/>
          <a:lstStyle/>
          <a:p>
            <a:r>
              <a:rPr lang="en-US" b="1" dirty="0"/>
              <a:t>Apoorva Jadhav</a:t>
            </a:r>
          </a:p>
          <a:p>
            <a:r>
              <a:rPr lang="en-US" b="1" dirty="0"/>
              <a:t>Graduate Student</a:t>
            </a:r>
          </a:p>
          <a:p>
            <a:r>
              <a:rPr lang="en-US" b="1" dirty="0"/>
              <a:t>University of Connecticut</a:t>
            </a:r>
          </a:p>
        </p:txBody>
      </p:sp>
      <p:sp>
        <p:nvSpPr>
          <p:cNvPr id="4" name="Slide Number Placeholder 3">
            <a:extLst>
              <a:ext uri="{FF2B5EF4-FFF2-40B4-BE49-F238E27FC236}">
                <a16:creationId xmlns:a16="http://schemas.microsoft.com/office/drawing/2014/main" id="{9088B07B-0216-42E8-BE3D-71CB5BD03D51}"/>
              </a:ext>
            </a:extLst>
          </p:cNvPr>
          <p:cNvSpPr>
            <a:spLocks noGrp="1"/>
          </p:cNvSpPr>
          <p:nvPr>
            <p:ph type="sldNum" sz="quarter" idx="12"/>
          </p:nvPr>
        </p:nvSpPr>
        <p:spPr/>
        <p:txBody>
          <a:bodyPr/>
          <a:lstStyle/>
          <a:p>
            <a:fld id="{49C823E1-753C-4D33-94BB-C0E0F9D6C6C3}" type="slidenum">
              <a:rPr lang="en-US" smtClean="0"/>
              <a:t>1</a:t>
            </a:fld>
            <a:endParaRPr lang="en-US"/>
          </a:p>
        </p:txBody>
      </p:sp>
    </p:spTree>
    <p:extLst>
      <p:ext uri="{BB962C8B-B14F-4D97-AF65-F5344CB8AC3E}">
        <p14:creationId xmlns:p14="http://schemas.microsoft.com/office/powerpoint/2010/main" val="2117552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2B2-7A01-4EBA-ADEB-35B04A4EBE07}"/>
              </a:ext>
            </a:extLst>
          </p:cNvPr>
          <p:cNvSpPr>
            <a:spLocks noGrp="1"/>
          </p:cNvSpPr>
          <p:nvPr>
            <p:ph type="title"/>
          </p:nvPr>
        </p:nvSpPr>
        <p:spPr>
          <a:xfrm>
            <a:off x="508191" y="433877"/>
            <a:ext cx="10515600" cy="941161"/>
          </a:xfrm>
        </p:spPr>
        <p:txBody>
          <a:bodyPr/>
          <a:lstStyle/>
          <a:p>
            <a:r>
              <a:rPr lang="en-US" dirty="0"/>
              <a:t>Future Scope</a:t>
            </a:r>
          </a:p>
        </p:txBody>
      </p:sp>
      <p:sp>
        <p:nvSpPr>
          <p:cNvPr id="5" name="Rectangle: Rounded Corners 4">
            <a:extLst>
              <a:ext uri="{FF2B5EF4-FFF2-40B4-BE49-F238E27FC236}">
                <a16:creationId xmlns:a16="http://schemas.microsoft.com/office/drawing/2014/main" id="{78C49AF7-AA6E-4E35-BE2D-2D425238AC77}"/>
              </a:ext>
            </a:extLst>
          </p:cNvPr>
          <p:cNvSpPr/>
          <p:nvPr/>
        </p:nvSpPr>
        <p:spPr>
          <a:xfrm>
            <a:off x="976277" y="1961147"/>
            <a:ext cx="10047514" cy="2935705"/>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t"/>
          <a:lstStyle/>
          <a:p>
            <a:pPr marL="342900" indent="-342900">
              <a:buFont typeface="Arial" panose="020B0604020202020204" pitchFamily="34" charset="0"/>
              <a:buChar char="•"/>
            </a:pPr>
            <a:r>
              <a:rPr lang="en-US" sz="2400" dirty="0"/>
              <a:t>With more data, the model can be trained better and issue of possible overfitting can be negated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State’s capacity to fund the additional $1000 per student can be considered to increase the applicability of the model</a:t>
            </a:r>
          </a:p>
          <a:p>
            <a:pPr marL="342900" indent="-342900">
              <a:buFont typeface="Arial" panose="020B0604020202020204" pitchFamily="34" charset="0"/>
              <a:buChar char="•"/>
            </a:pPr>
            <a:endParaRPr lang="en-US" sz="2400" dirty="0"/>
          </a:p>
          <a:p>
            <a:endParaRPr lang="en-US" dirty="0"/>
          </a:p>
        </p:txBody>
      </p:sp>
      <p:sp>
        <p:nvSpPr>
          <p:cNvPr id="3" name="Slide Number Placeholder 2">
            <a:extLst>
              <a:ext uri="{FF2B5EF4-FFF2-40B4-BE49-F238E27FC236}">
                <a16:creationId xmlns:a16="http://schemas.microsoft.com/office/drawing/2014/main" id="{C0F7E16D-7A76-4783-BE7E-487629DEF767}"/>
              </a:ext>
            </a:extLst>
          </p:cNvPr>
          <p:cNvSpPr>
            <a:spLocks noGrp="1"/>
          </p:cNvSpPr>
          <p:nvPr>
            <p:ph type="sldNum" sz="quarter" idx="12"/>
          </p:nvPr>
        </p:nvSpPr>
        <p:spPr/>
        <p:txBody>
          <a:bodyPr/>
          <a:lstStyle/>
          <a:p>
            <a:fld id="{49C823E1-753C-4D33-94BB-C0E0F9D6C6C3}" type="slidenum">
              <a:rPr lang="en-US" smtClean="0"/>
              <a:t>10</a:t>
            </a:fld>
            <a:endParaRPr lang="en-US"/>
          </a:p>
        </p:txBody>
      </p:sp>
    </p:spTree>
    <p:extLst>
      <p:ext uri="{BB962C8B-B14F-4D97-AF65-F5344CB8AC3E}">
        <p14:creationId xmlns:p14="http://schemas.microsoft.com/office/powerpoint/2010/main" val="407314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B05D-30A2-47B5-9D3E-CCDD60D4759F}"/>
              </a:ext>
            </a:extLst>
          </p:cNvPr>
          <p:cNvSpPr>
            <a:spLocks noGrp="1"/>
          </p:cNvSpPr>
          <p:nvPr>
            <p:ph type="title"/>
          </p:nvPr>
        </p:nvSpPr>
        <p:spPr>
          <a:xfrm>
            <a:off x="1567543" y="492191"/>
            <a:ext cx="2928830" cy="939801"/>
          </a:xfrm>
        </p:spPr>
        <p:txBody>
          <a:bodyPr/>
          <a:lstStyle/>
          <a:p>
            <a:r>
              <a:rPr lang="en-US" dirty="0"/>
              <a:t>Approaches</a:t>
            </a:r>
          </a:p>
        </p:txBody>
      </p:sp>
      <p:sp>
        <p:nvSpPr>
          <p:cNvPr id="6" name="Rectangle: Rounded Corners 5">
            <a:extLst>
              <a:ext uri="{FF2B5EF4-FFF2-40B4-BE49-F238E27FC236}">
                <a16:creationId xmlns:a16="http://schemas.microsoft.com/office/drawing/2014/main" id="{A311397E-9A5A-4F07-A20A-50193308EF40}"/>
              </a:ext>
            </a:extLst>
          </p:cNvPr>
          <p:cNvSpPr/>
          <p:nvPr/>
        </p:nvSpPr>
        <p:spPr>
          <a:xfrm>
            <a:off x="776893" y="1531304"/>
            <a:ext cx="4241991" cy="1031856"/>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dirty="0"/>
          </a:p>
          <a:p>
            <a:pPr algn="ctr"/>
            <a:r>
              <a:rPr lang="en-US" sz="2800" dirty="0"/>
              <a:t>Excel Optimization</a:t>
            </a:r>
          </a:p>
          <a:p>
            <a:pPr algn="ctr"/>
            <a:endParaRPr lang="en-US" dirty="0"/>
          </a:p>
        </p:txBody>
      </p:sp>
      <p:sp>
        <p:nvSpPr>
          <p:cNvPr id="7" name="Rectangle: Rounded Corners 6">
            <a:extLst>
              <a:ext uri="{FF2B5EF4-FFF2-40B4-BE49-F238E27FC236}">
                <a16:creationId xmlns:a16="http://schemas.microsoft.com/office/drawing/2014/main" id="{CEC58092-CB05-486C-BCC0-9341D4B30C65}"/>
              </a:ext>
            </a:extLst>
          </p:cNvPr>
          <p:cNvSpPr/>
          <p:nvPr/>
        </p:nvSpPr>
        <p:spPr>
          <a:xfrm>
            <a:off x="776894" y="3172903"/>
            <a:ext cx="4241991" cy="110690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Linear Regression</a:t>
            </a:r>
          </a:p>
        </p:txBody>
      </p:sp>
      <p:sp>
        <p:nvSpPr>
          <p:cNvPr id="12" name="TextBox 11">
            <a:extLst>
              <a:ext uri="{FF2B5EF4-FFF2-40B4-BE49-F238E27FC236}">
                <a16:creationId xmlns:a16="http://schemas.microsoft.com/office/drawing/2014/main" id="{0FCE7F6C-9F06-457B-9378-A7A06BC3FD72}"/>
              </a:ext>
            </a:extLst>
          </p:cNvPr>
          <p:cNvSpPr txBox="1"/>
          <p:nvPr/>
        </p:nvSpPr>
        <p:spPr>
          <a:xfrm>
            <a:off x="7383952" y="577372"/>
            <a:ext cx="3066334" cy="769441"/>
          </a:xfrm>
          <a:prstGeom prst="rect">
            <a:avLst/>
          </a:prstGeom>
          <a:noFill/>
        </p:spPr>
        <p:txBody>
          <a:bodyPr wrap="square" rtlCol="0">
            <a:spAutoFit/>
          </a:bodyPr>
          <a:lstStyle/>
          <a:p>
            <a:r>
              <a:rPr lang="en-US" sz="4400" dirty="0">
                <a:latin typeface="+mj-lt"/>
              </a:rPr>
              <a:t>Models Built</a:t>
            </a:r>
          </a:p>
        </p:txBody>
      </p:sp>
      <p:sp>
        <p:nvSpPr>
          <p:cNvPr id="13" name="Rectangle: Rounded Corners 12">
            <a:extLst>
              <a:ext uri="{FF2B5EF4-FFF2-40B4-BE49-F238E27FC236}">
                <a16:creationId xmlns:a16="http://schemas.microsoft.com/office/drawing/2014/main" id="{471E887D-F584-4236-8CF0-A9CB11B0CE08}"/>
              </a:ext>
            </a:extLst>
          </p:cNvPr>
          <p:cNvSpPr/>
          <p:nvPr/>
        </p:nvSpPr>
        <p:spPr>
          <a:xfrm>
            <a:off x="6693282" y="1531304"/>
            <a:ext cx="4447673" cy="1031856"/>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Random Forest Regressor</a:t>
            </a:r>
          </a:p>
        </p:txBody>
      </p:sp>
      <p:sp>
        <p:nvSpPr>
          <p:cNvPr id="14" name="Rectangle: Rounded Corners 13">
            <a:extLst>
              <a:ext uri="{FF2B5EF4-FFF2-40B4-BE49-F238E27FC236}">
                <a16:creationId xmlns:a16="http://schemas.microsoft.com/office/drawing/2014/main" id="{6DEA0D44-15D8-4BC2-9D9E-51ABA70141C8}"/>
              </a:ext>
            </a:extLst>
          </p:cNvPr>
          <p:cNvSpPr/>
          <p:nvPr/>
        </p:nvSpPr>
        <p:spPr>
          <a:xfrm>
            <a:off x="776892" y="4840132"/>
            <a:ext cx="4241992" cy="1292969"/>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Tree-based Models</a:t>
            </a:r>
          </a:p>
        </p:txBody>
      </p:sp>
      <p:sp>
        <p:nvSpPr>
          <p:cNvPr id="15" name="Rectangle: Rounded Corners 14">
            <a:extLst>
              <a:ext uri="{FF2B5EF4-FFF2-40B4-BE49-F238E27FC236}">
                <a16:creationId xmlns:a16="http://schemas.microsoft.com/office/drawing/2014/main" id="{6575C3A1-ED9A-430C-835F-94711D074EA4}"/>
              </a:ext>
            </a:extLst>
          </p:cNvPr>
          <p:cNvSpPr/>
          <p:nvPr/>
        </p:nvSpPr>
        <p:spPr>
          <a:xfrm>
            <a:off x="6621379" y="3172903"/>
            <a:ext cx="4447672" cy="110690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Gradient Boosting Regressor</a:t>
            </a:r>
          </a:p>
        </p:txBody>
      </p:sp>
      <p:sp>
        <p:nvSpPr>
          <p:cNvPr id="3" name="Slide Number Placeholder 2">
            <a:extLst>
              <a:ext uri="{FF2B5EF4-FFF2-40B4-BE49-F238E27FC236}">
                <a16:creationId xmlns:a16="http://schemas.microsoft.com/office/drawing/2014/main" id="{3B31489B-458F-4415-BCF5-B343EBF0AB9C}"/>
              </a:ext>
            </a:extLst>
          </p:cNvPr>
          <p:cNvSpPr>
            <a:spLocks noGrp="1"/>
          </p:cNvSpPr>
          <p:nvPr>
            <p:ph type="sldNum" sz="quarter" idx="12"/>
          </p:nvPr>
        </p:nvSpPr>
        <p:spPr/>
        <p:txBody>
          <a:bodyPr/>
          <a:lstStyle/>
          <a:p>
            <a:fld id="{49C823E1-753C-4D33-94BB-C0E0F9D6C6C3}" type="slidenum">
              <a:rPr lang="en-US" smtClean="0"/>
              <a:t>2</a:t>
            </a:fld>
            <a:endParaRPr lang="en-US"/>
          </a:p>
        </p:txBody>
      </p:sp>
    </p:spTree>
    <p:extLst>
      <p:ext uri="{BB962C8B-B14F-4D97-AF65-F5344CB8AC3E}">
        <p14:creationId xmlns:p14="http://schemas.microsoft.com/office/powerpoint/2010/main" val="307922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B05D-30A2-47B5-9D3E-CCDD60D4759F}"/>
              </a:ext>
            </a:extLst>
          </p:cNvPr>
          <p:cNvSpPr>
            <a:spLocks noGrp="1"/>
          </p:cNvSpPr>
          <p:nvPr>
            <p:ph type="title"/>
          </p:nvPr>
        </p:nvSpPr>
        <p:spPr>
          <a:xfrm>
            <a:off x="776896" y="531490"/>
            <a:ext cx="10718418" cy="939801"/>
          </a:xfrm>
        </p:spPr>
        <p:txBody>
          <a:bodyPr>
            <a:normAutofit fontScale="90000"/>
          </a:bodyPr>
          <a:lstStyle/>
          <a:p>
            <a:r>
              <a:rPr lang="en-US" dirty="0"/>
              <a:t>Approach: Excel Optimization using Analytic Solver</a:t>
            </a:r>
          </a:p>
        </p:txBody>
      </p:sp>
      <p:sp>
        <p:nvSpPr>
          <p:cNvPr id="6" name="Rectangle: Rounded Corners 5">
            <a:extLst>
              <a:ext uri="{FF2B5EF4-FFF2-40B4-BE49-F238E27FC236}">
                <a16:creationId xmlns:a16="http://schemas.microsoft.com/office/drawing/2014/main" id="{A311397E-9A5A-4F07-A20A-50193308EF40}"/>
              </a:ext>
            </a:extLst>
          </p:cNvPr>
          <p:cNvSpPr/>
          <p:nvPr/>
        </p:nvSpPr>
        <p:spPr>
          <a:xfrm>
            <a:off x="776896" y="2150215"/>
            <a:ext cx="10536082" cy="255756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relationship between the various decision variables and the Target variable needs to be established before performing optimization</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order to find that relationship, the simplest model that we considered was Linear regression</a:t>
            </a:r>
          </a:p>
          <a:p>
            <a:pPr algn="ctr"/>
            <a:endParaRPr lang="en-US" dirty="0"/>
          </a:p>
        </p:txBody>
      </p:sp>
      <p:sp>
        <p:nvSpPr>
          <p:cNvPr id="3" name="Slide Number Placeholder 2">
            <a:extLst>
              <a:ext uri="{FF2B5EF4-FFF2-40B4-BE49-F238E27FC236}">
                <a16:creationId xmlns:a16="http://schemas.microsoft.com/office/drawing/2014/main" id="{21B156BA-417F-437D-B481-365552BDE42A}"/>
              </a:ext>
            </a:extLst>
          </p:cNvPr>
          <p:cNvSpPr>
            <a:spLocks noGrp="1"/>
          </p:cNvSpPr>
          <p:nvPr>
            <p:ph type="sldNum" sz="quarter" idx="12"/>
          </p:nvPr>
        </p:nvSpPr>
        <p:spPr/>
        <p:txBody>
          <a:bodyPr/>
          <a:lstStyle/>
          <a:p>
            <a:fld id="{49C823E1-753C-4D33-94BB-C0E0F9D6C6C3}" type="slidenum">
              <a:rPr lang="en-US" smtClean="0"/>
              <a:t>3</a:t>
            </a:fld>
            <a:endParaRPr lang="en-US"/>
          </a:p>
        </p:txBody>
      </p:sp>
    </p:spTree>
    <p:extLst>
      <p:ext uri="{BB962C8B-B14F-4D97-AF65-F5344CB8AC3E}">
        <p14:creationId xmlns:p14="http://schemas.microsoft.com/office/powerpoint/2010/main" val="140983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B05D-30A2-47B5-9D3E-CCDD60D4759F}"/>
              </a:ext>
            </a:extLst>
          </p:cNvPr>
          <p:cNvSpPr>
            <a:spLocks noGrp="1"/>
          </p:cNvSpPr>
          <p:nvPr>
            <p:ph type="title"/>
          </p:nvPr>
        </p:nvSpPr>
        <p:spPr>
          <a:xfrm>
            <a:off x="776896" y="531490"/>
            <a:ext cx="5968236" cy="939801"/>
          </a:xfrm>
        </p:spPr>
        <p:txBody>
          <a:bodyPr>
            <a:normAutofit fontScale="90000"/>
          </a:bodyPr>
          <a:lstStyle/>
          <a:p>
            <a:r>
              <a:rPr lang="en-US" dirty="0"/>
              <a:t>Approach: Linear Regression</a:t>
            </a:r>
          </a:p>
        </p:txBody>
      </p:sp>
      <p:pic>
        <p:nvPicPr>
          <p:cNvPr id="5" name="Picture 4">
            <a:extLst>
              <a:ext uri="{FF2B5EF4-FFF2-40B4-BE49-F238E27FC236}">
                <a16:creationId xmlns:a16="http://schemas.microsoft.com/office/drawing/2014/main" id="{FFEFB790-AAEB-4AAD-B7E7-05E0E33CB5F1}"/>
              </a:ext>
            </a:extLst>
          </p:cNvPr>
          <p:cNvPicPr>
            <a:picLocks noChangeAspect="1"/>
          </p:cNvPicPr>
          <p:nvPr/>
        </p:nvPicPr>
        <p:blipFill>
          <a:blip r:embed="rId2"/>
          <a:stretch>
            <a:fillRect/>
          </a:stretch>
        </p:blipFill>
        <p:spPr>
          <a:xfrm>
            <a:off x="7100522" y="342136"/>
            <a:ext cx="4678266" cy="4802130"/>
          </a:xfrm>
          <a:prstGeom prst="rect">
            <a:avLst/>
          </a:prstGeom>
        </p:spPr>
      </p:pic>
      <p:sp>
        <p:nvSpPr>
          <p:cNvPr id="7" name="Rectangle: Rounded Corners 6">
            <a:extLst>
              <a:ext uri="{FF2B5EF4-FFF2-40B4-BE49-F238E27FC236}">
                <a16:creationId xmlns:a16="http://schemas.microsoft.com/office/drawing/2014/main" id="{CEC58092-CB05-486C-BCC0-9341D4B30C65}"/>
              </a:ext>
            </a:extLst>
          </p:cNvPr>
          <p:cNvSpPr/>
          <p:nvPr/>
        </p:nvSpPr>
        <p:spPr>
          <a:xfrm>
            <a:off x="776896" y="1560055"/>
            <a:ext cx="5356773" cy="470324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just"/>
            <a:endParaRPr lang="en-US" dirty="0"/>
          </a:p>
          <a:p>
            <a:pPr algn="just"/>
            <a:r>
              <a:rPr lang="en-US" sz="2400" dirty="0"/>
              <a:t>Observed Multicollinearity between the predictor variables through:</a:t>
            </a:r>
          </a:p>
          <a:p>
            <a:pPr marL="285750" indent="-285750" algn="just">
              <a:buFont typeface="Arial" panose="020B0604020202020204" pitchFamily="34" charset="0"/>
              <a:buChar char="•"/>
            </a:pPr>
            <a:r>
              <a:rPr lang="en-US" sz="2400" dirty="0"/>
              <a:t>Heat Map</a:t>
            </a:r>
          </a:p>
          <a:p>
            <a:pPr marL="285750" indent="-285750" algn="just">
              <a:buFont typeface="Arial" panose="020B0604020202020204" pitchFamily="34" charset="0"/>
              <a:buChar char="•"/>
            </a:pPr>
            <a:r>
              <a:rPr lang="en-US" sz="2400" dirty="0"/>
              <a:t>VIF Score Estimation</a:t>
            </a:r>
          </a:p>
          <a:p>
            <a:pPr marL="285750" indent="-285750" algn="just">
              <a:buFont typeface="Arial" panose="020B0604020202020204" pitchFamily="34" charset="0"/>
              <a:buChar char="•"/>
            </a:pPr>
            <a:r>
              <a:rPr lang="en-US" sz="2400" dirty="0"/>
              <a:t>Instability of coefficients</a:t>
            </a:r>
          </a:p>
          <a:p>
            <a:pPr algn="just"/>
            <a:endParaRPr lang="en-US" sz="2400" dirty="0"/>
          </a:p>
          <a:p>
            <a:pPr algn="just"/>
            <a:r>
              <a:rPr lang="en-US" sz="2400" dirty="0"/>
              <a:t>Little or no Multicollinearity is one of the key assumptions for building a Linear Regression model</a:t>
            </a:r>
          </a:p>
        </p:txBody>
      </p:sp>
      <p:pic>
        <p:nvPicPr>
          <p:cNvPr id="9" name="Picture 8">
            <a:extLst>
              <a:ext uri="{FF2B5EF4-FFF2-40B4-BE49-F238E27FC236}">
                <a16:creationId xmlns:a16="http://schemas.microsoft.com/office/drawing/2014/main" id="{A9C30F97-15B0-4482-9159-913FD342824C}"/>
              </a:ext>
            </a:extLst>
          </p:cNvPr>
          <p:cNvPicPr>
            <a:picLocks noChangeAspect="1"/>
          </p:cNvPicPr>
          <p:nvPr/>
        </p:nvPicPr>
        <p:blipFill>
          <a:blip r:embed="rId3"/>
          <a:stretch>
            <a:fillRect/>
          </a:stretch>
        </p:blipFill>
        <p:spPr>
          <a:xfrm>
            <a:off x="6829589" y="5229015"/>
            <a:ext cx="5220131" cy="1286849"/>
          </a:xfrm>
          <a:prstGeom prst="rect">
            <a:avLst/>
          </a:prstGeom>
        </p:spPr>
      </p:pic>
      <p:sp>
        <p:nvSpPr>
          <p:cNvPr id="10" name="TextBox 9">
            <a:extLst>
              <a:ext uri="{FF2B5EF4-FFF2-40B4-BE49-F238E27FC236}">
                <a16:creationId xmlns:a16="http://schemas.microsoft.com/office/drawing/2014/main" id="{9BFDBFE0-A99A-4ECB-971F-CB310087A2D9}"/>
              </a:ext>
            </a:extLst>
          </p:cNvPr>
          <p:cNvSpPr txBox="1"/>
          <p:nvPr/>
        </p:nvSpPr>
        <p:spPr>
          <a:xfrm>
            <a:off x="6772059" y="4990377"/>
            <a:ext cx="2323814" cy="307777"/>
          </a:xfrm>
          <a:prstGeom prst="rect">
            <a:avLst/>
          </a:prstGeom>
          <a:noFill/>
        </p:spPr>
        <p:txBody>
          <a:bodyPr wrap="square" rtlCol="0">
            <a:spAutoFit/>
          </a:bodyPr>
          <a:lstStyle/>
          <a:p>
            <a:r>
              <a:rPr lang="en-US" sz="1400" b="1" dirty="0"/>
              <a:t>VIF Score Estimation</a:t>
            </a:r>
          </a:p>
        </p:txBody>
      </p:sp>
      <p:sp>
        <p:nvSpPr>
          <p:cNvPr id="11" name="TextBox 10">
            <a:extLst>
              <a:ext uri="{FF2B5EF4-FFF2-40B4-BE49-F238E27FC236}">
                <a16:creationId xmlns:a16="http://schemas.microsoft.com/office/drawing/2014/main" id="{591E0057-0097-41E7-9A43-26A40331E78F}"/>
              </a:ext>
            </a:extLst>
          </p:cNvPr>
          <p:cNvSpPr txBox="1"/>
          <p:nvPr/>
        </p:nvSpPr>
        <p:spPr>
          <a:xfrm>
            <a:off x="6829589" y="122667"/>
            <a:ext cx="1801300" cy="307777"/>
          </a:xfrm>
          <a:prstGeom prst="rect">
            <a:avLst/>
          </a:prstGeom>
          <a:noFill/>
        </p:spPr>
        <p:txBody>
          <a:bodyPr wrap="square" rtlCol="0">
            <a:spAutoFit/>
          </a:bodyPr>
          <a:lstStyle/>
          <a:p>
            <a:r>
              <a:rPr lang="en-US" sz="1400" b="1" dirty="0"/>
              <a:t>Heat Map</a:t>
            </a:r>
          </a:p>
        </p:txBody>
      </p:sp>
      <p:sp>
        <p:nvSpPr>
          <p:cNvPr id="3" name="Slide Number Placeholder 2">
            <a:extLst>
              <a:ext uri="{FF2B5EF4-FFF2-40B4-BE49-F238E27FC236}">
                <a16:creationId xmlns:a16="http://schemas.microsoft.com/office/drawing/2014/main" id="{E55AF3B0-B8C3-4733-B432-B79CEFDE255D}"/>
              </a:ext>
            </a:extLst>
          </p:cNvPr>
          <p:cNvSpPr>
            <a:spLocks noGrp="1"/>
          </p:cNvSpPr>
          <p:nvPr>
            <p:ph type="sldNum" sz="quarter" idx="12"/>
          </p:nvPr>
        </p:nvSpPr>
        <p:spPr/>
        <p:txBody>
          <a:bodyPr/>
          <a:lstStyle/>
          <a:p>
            <a:fld id="{49C823E1-753C-4D33-94BB-C0E0F9D6C6C3}" type="slidenum">
              <a:rPr lang="en-US" smtClean="0"/>
              <a:t>4</a:t>
            </a:fld>
            <a:endParaRPr lang="en-US"/>
          </a:p>
        </p:txBody>
      </p:sp>
    </p:spTree>
    <p:extLst>
      <p:ext uri="{BB962C8B-B14F-4D97-AF65-F5344CB8AC3E}">
        <p14:creationId xmlns:p14="http://schemas.microsoft.com/office/powerpoint/2010/main" val="53304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B05D-30A2-47B5-9D3E-CCDD60D4759F}"/>
              </a:ext>
            </a:extLst>
          </p:cNvPr>
          <p:cNvSpPr>
            <a:spLocks noGrp="1"/>
          </p:cNvSpPr>
          <p:nvPr>
            <p:ph type="title"/>
          </p:nvPr>
        </p:nvSpPr>
        <p:spPr>
          <a:xfrm>
            <a:off x="776896" y="323993"/>
            <a:ext cx="6902689" cy="939801"/>
          </a:xfrm>
        </p:spPr>
        <p:txBody>
          <a:bodyPr>
            <a:normAutofit/>
          </a:bodyPr>
          <a:lstStyle/>
          <a:p>
            <a:r>
              <a:rPr lang="en-US" dirty="0"/>
              <a:t>Approach: Tree-based Models</a:t>
            </a:r>
          </a:p>
        </p:txBody>
      </p:sp>
      <p:sp>
        <p:nvSpPr>
          <p:cNvPr id="8" name="Rectangle: Rounded Corners 7">
            <a:extLst>
              <a:ext uri="{FF2B5EF4-FFF2-40B4-BE49-F238E27FC236}">
                <a16:creationId xmlns:a16="http://schemas.microsoft.com/office/drawing/2014/main" id="{CFAA0328-6B9C-49AA-94A2-533E2163D56A}"/>
              </a:ext>
            </a:extLst>
          </p:cNvPr>
          <p:cNvSpPr/>
          <p:nvPr/>
        </p:nvSpPr>
        <p:spPr>
          <a:xfrm>
            <a:off x="776895" y="1263793"/>
            <a:ext cx="10443411" cy="2593187"/>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2400" b="1" dirty="0"/>
              <a:t>Decision trees</a:t>
            </a:r>
          </a:p>
          <a:p>
            <a:pPr marL="285750" indent="-285750" algn="just">
              <a:buFont typeface="Arial" panose="020B0604020202020204" pitchFamily="34" charset="0"/>
              <a:buChar char="•"/>
            </a:pPr>
            <a:r>
              <a:rPr lang="en-US" sz="2400" dirty="0"/>
              <a:t>Decision trees suffer when features are correlated</a:t>
            </a:r>
          </a:p>
          <a:p>
            <a:pPr marL="285750" indent="-285750" algn="just">
              <a:buFont typeface="Arial" panose="020B0604020202020204" pitchFamily="34" charset="0"/>
              <a:buChar char="•"/>
            </a:pPr>
            <a:endParaRPr lang="en-US" sz="800" dirty="0"/>
          </a:p>
          <a:p>
            <a:pPr marL="285750" indent="-285750" algn="just">
              <a:buFont typeface="Arial" panose="020B0604020202020204" pitchFamily="34" charset="0"/>
              <a:buChar char="•"/>
            </a:pPr>
            <a:r>
              <a:rPr lang="en-US" sz="2400" dirty="0"/>
              <a:t>Since they choose a single feature instead of a combination of features to maximize information gain</a:t>
            </a:r>
          </a:p>
          <a:p>
            <a:pPr marL="285750" indent="-285750" algn="just">
              <a:buFont typeface="Arial" panose="020B0604020202020204" pitchFamily="34" charset="0"/>
              <a:buChar char="•"/>
            </a:pPr>
            <a:endParaRPr lang="en-US" sz="800" dirty="0"/>
          </a:p>
          <a:p>
            <a:pPr marL="285750" indent="-285750" algn="just">
              <a:buFont typeface="Arial" panose="020B0604020202020204" pitchFamily="34" charset="0"/>
              <a:buChar char="•"/>
            </a:pPr>
            <a:r>
              <a:rPr lang="en-US" sz="2400" dirty="0"/>
              <a:t>This makes them unstable to small perturbations in the dataset</a:t>
            </a:r>
          </a:p>
          <a:p>
            <a:pPr algn="just"/>
            <a:endParaRPr lang="en-US" dirty="0"/>
          </a:p>
          <a:p>
            <a:endParaRPr lang="en-US" dirty="0"/>
          </a:p>
        </p:txBody>
      </p:sp>
      <p:sp>
        <p:nvSpPr>
          <p:cNvPr id="12" name="Rectangle: Rounded Corners 11">
            <a:extLst>
              <a:ext uri="{FF2B5EF4-FFF2-40B4-BE49-F238E27FC236}">
                <a16:creationId xmlns:a16="http://schemas.microsoft.com/office/drawing/2014/main" id="{220D3AFC-72D7-4D20-881E-7AED2297A768}"/>
              </a:ext>
            </a:extLst>
          </p:cNvPr>
          <p:cNvSpPr/>
          <p:nvPr/>
        </p:nvSpPr>
        <p:spPr>
          <a:xfrm>
            <a:off x="776896" y="4216973"/>
            <a:ext cx="10443410" cy="2317034"/>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2400" b="1" dirty="0"/>
              <a:t>Random Forest</a:t>
            </a:r>
          </a:p>
          <a:p>
            <a:pPr marL="285750" indent="-285750" algn="just">
              <a:buFont typeface="Arial" panose="020B0604020202020204" pitchFamily="34" charset="0"/>
              <a:buChar char="•"/>
            </a:pPr>
            <a:r>
              <a:rPr lang="en-US" sz="2400" dirty="0"/>
              <a:t>Ensemble models such as Random Forests exploit the instability created by multicollinearity</a:t>
            </a:r>
          </a:p>
          <a:p>
            <a:pPr marL="285750" indent="-285750" algn="just">
              <a:buFont typeface="Arial" panose="020B0604020202020204" pitchFamily="34" charset="0"/>
              <a:buChar char="•"/>
            </a:pPr>
            <a:endParaRPr lang="en-US" sz="800" b="1" dirty="0"/>
          </a:p>
          <a:p>
            <a:pPr marL="285750" indent="-285750" algn="just">
              <a:buFont typeface="Arial" panose="020B0604020202020204" pitchFamily="34" charset="0"/>
              <a:buChar char="•"/>
            </a:pPr>
            <a:r>
              <a:rPr lang="en-US" sz="2400" dirty="0"/>
              <a:t>Since Random Forests choose a random subset of features to maximize information gain</a:t>
            </a:r>
          </a:p>
          <a:p>
            <a:endParaRPr lang="en-US" dirty="0"/>
          </a:p>
        </p:txBody>
      </p:sp>
      <p:sp>
        <p:nvSpPr>
          <p:cNvPr id="3" name="Slide Number Placeholder 2">
            <a:extLst>
              <a:ext uri="{FF2B5EF4-FFF2-40B4-BE49-F238E27FC236}">
                <a16:creationId xmlns:a16="http://schemas.microsoft.com/office/drawing/2014/main" id="{49C7F4C6-D873-4A54-9836-5D1278C3FC00}"/>
              </a:ext>
            </a:extLst>
          </p:cNvPr>
          <p:cNvSpPr>
            <a:spLocks noGrp="1"/>
          </p:cNvSpPr>
          <p:nvPr>
            <p:ph type="sldNum" sz="quarter" idx="12"/>
          </p:nvPr>
        </p:nvSpPr>
        <p:spPr/>
        <p:txBody>
          <a:bodyPr/>
          <a:lstStyle/>
          <a:p>
            <a:fld id="{49C823E1-753C-4D33-94BB-C0E0F9D6C6C3}" type="slidenum">
              <a:rPr lang="en-US" smtClean="0"/>
              <a:t>5</a:t>
            </a:fld>
            <a:endParaRPr lang="en-US"/>
          </a:p>
        </p:txBody>
      </p:sp>
    </p:spTree>
    <p:extLst>
      <p:ext uri="{BB962C8B-B14F-4D97-AF65-F5344CB8AC3E}">
        <p14:creationId xmlns:p14="http://schemas.microsoft.com/office/powerpoint/2010/main" val="397508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E02F9FD-2E2A-4A45-8749-C01CD599162E}"/>
              </a:ext>
            </a:extLst>
          </p:cNvPr>
          <p:cNvSpPr/>
          <p:nvPr/>
        </p:nvSpPr>
        <p:spPr>
          <a:xfrm>
            <a:off x="6263298" y="4352974"/>
            <a:ext cx="4104486" cy="237626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955F073B-C134-46E9-BD82-1F4E7975BCD4}"/>
              </a:ext>
            </a:extLst>
          </p:cNvPr>
          <p:cNvSpPr/>
          <p:nvPr/>
        </p:nvSpPr>
        <p:spPr>
          <a:xfrm>
            <a:off x="631704" y="4352974"/>
            <a:ext cx="3923936" cy="232947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9A11351D-05D0-4346-BEC6-BE6E6D208516}"/>
              </a:ext>
            </a:extLst>
          </p:cNvPr>
          <p:cNvSpPr/>
          <p:nvPr/>
        </p:nvSpPr>
        <p:spPr>
          <a:xfrm>
            <a:off x="6263298" y="1531827"/>
            <a:ext cx="4104486" cy="243474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1745CD25-5050-421E-9C5D-508E5E606FF8}"/>
              </a:ext>
            </a:extLst>
          </p:cNvPr>
          <p:cNvSpPr/>
          <p:nvPr/>
        </p:nvSpPr>
        <p:spPr>
          <a:xfrm>
            <a:off x="631704" y="1561068"/>
            <a:ext cx="3923936" cy="2376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E1F82D7-D136-425C-8D63-D177941BCC28}"/>
              </a:ext>
            </a:extLst>
          </p:cNvPr>
          <p:cNvSpPr>
            <a:spLocks noGrp="1"/>
          </p:cNvSpPr>
          <p:nvPr>
            <p:ph type="title"/>
          </p:nvPr>
        </p:nvSpPr>
        <p:spPr>
          <a:xfrm>
            <a:off x="402275" y="317436"/>
            <a:ext cx="10515600" cy="799270"/>
          </a:xfrm>
        </p:spPr>
        <p:txBody>
          <a:bodyPr/>
          <a:lstStyle/>
          <a:p>
            <a:r>
              <a:rPr lang="en-US" dirty="0"/>
              <a:t>Feature Weights</a:t>
            </a:r>
          </a:p>
        </p:txBody>
      </p:sp>
      <p:cxnSp>
        <p:nvCxnSpPr>
          <p:cNvPr id="17" name="Straight Connector 16">
            <a:extLst>
              <a:ext uri="{FF2B5EF4-FFF2-40B4-BE49-F238E27FC236}">
                <a16:creationId xmlns:a16="http://schemas.microsoft.com/office/drawing/2014/main" id="{6091DED2-7D59-4031-8FF0-52B6D38F03D3}"/>
              </a:ext>
            </a:extLst>
          </p:cNvPr>
          <p:cNvCxnSpPr/>
          <p:nvPr/>
        </p:nvCxnSpPr>
        <p:spPr>
          <a:xfrm>
            <a:off x="4386370" y="301625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3E229B-3187-4384-9E24-B87340C167A5}"/>
              </a:ext>
            </a:extLst>
          </p:cNvPr>
          <p:cNvCxnSpPr/>
          <p:nvPr/>
        </p:nvCxnSpPr>
        <p:spPr>
          <a:xfrm>
            <a:off x="4386370" y="5584766"/>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A6B25AD6-401D-4351-8DCE-D46A488C64B8}"/>
              </a:ext>
            </a:extLst>
          </p:cNvPr>
          <p:cNvPicPr>
            <a:picLocks noChangeAspect="1"/>
          </p:cNvPicPr>
          <p:nvPr/>
        </p:nvPicPr>
        <p:blipFill>
          <a:blip r:embed="rId3"/>
          <a:stretch>
            <a:fillRect/>
          </a:stretch>
        </p:blipFill>
        <p:spPr>
          <a:xfrm>
            <a:off x="710436" y="1625222"/>
            <a:ext cx="3800748" cy="2259303"/>
          </a:xfrm>
          <a:prstGeom prst="rect">
            <a:avLst/>
          </a:prstGeom>
        </p:spPr>
      </p:pic>
      <p:pic>
        <p:nvPicPr>
          <p:cNvPr id="33" name="Picture 32">
            <a:extLst>
              <a:ext uri="{FF2B5EF4-FFF2-40B4-BE49-F238E27FC236}">
                <a16:creationId xmlns:a16="http://schemas.microsoft.com/office/drawing/2014/main" id="{EE9BC5C7-CC2A-446E-9326-63E2E4DD8DCA}"/>
              </a:ext>
            </a:extLst>
          </p:cNvPr>
          <p:cNvPicPr>
            <a:picLocks noChangeAspect="1"/>
          </p:cNvPicPr>
          <p:nvPr/>
        </p:nvPicPr>
        <p:blipFill>
          <a:blip r:embed="rId4"/>
          <a:stretch>
            <a:fillRect/>
          </a:stretch>
        </p:blipFill>
        <p:spPr>
          <a:xfrm>
            <a:off x="703382" y="4454755"/>
            <a:ext cx="3814855" cy="2125909"/>
          </a:xfrm>
          <a:prstGeom prst="rect">
            <a:avLst/>
          </a:prstGeom>
        </p:spPr>
      </p:pic>
      <p:pic>
        <p:nvPicPr>
          <p:cNvPr id="34" name="Picture 33">
            <a:extLst>
              <a:ext uri="{FF2B5EF4-FFF2-40B4-BE49-F238E27FC236}">
                <a16:creationId xmlns:a16="http://schemas.microsoft.com/office/drawing/2014/main" id="{BDC25AB9-E3E7-4CD3-A27C-8FF5F080F8E1}"/>
              </a:ext>
            </a:extLst>
          </p:cNvPr>
          <p:cNvPicPr>
            <a:picLocks noChangeAspect="1"/>
          </p:cNvPicPr>
          <p:nvPr/>
        </p:nvPicPr>
        <p:blipFill>
          <a:blip r:embed="rId5"/>
          <a:stretch>
            <a:fillRect/>
          </a:stretch>
        </p:blipFill>
        <p:spPr>
          <a:xfrm>
            <a:off x="6417462" y="1561068"/>
            <a:ext cx="3868643" cy="2323457"/>
          </a:xfrm>
          <a:prstGeom prst="rect">
            <a:avLst/>
          </a:prstGeom>
        </p:spPr>
      </p:pic>
      <p:pic>
        <p:nvPicPr>
          <p:cNvPr id="39" name="Picture 38">
            <a:extLst>
              <a:ext uri="{FF2B5EF4-FFF2-40B4-BE49-F238E27FC236}">
                <a16:creationId xmlns:a16="http://schemas.microsoft.com/office/drawing/2014/main" id="{573A6381-029E-4186-BFD2-11196A9EAE92}"/>
              </a:ext>
            </a:extLst>
          </p:cNvPr>
          <p:cNvPicPr>
            <a:picLocks noChangeAspect="1"/>
          </p:cNvPicPr>
          <p:nvPr/>
        </p:nvPicPr>
        <p:blipFill>
          <a:blip r:embed="rId6"/>
          <a:stretch>
            <a:fillRect/>
          </a:stretch>
        </p:blipFill>
        <p:spPr>
          <a:xfrm>
            <a:off x="6329625" y="4410437"/>
            <a:ext cx="3810559" cy="2172602"/>
          </a:xfrm>
          <a:prstGeom prst="rect">
            <a:avLst/>
          </a:prstGeom>
        </p:spPr>
      </p:pic>
      <p:sp>
        <p:nvSpPr>
          <p:cNvPr id="47" name="Rectangle 46">
            <a:extLst>
              <a:ext uri="{FF2B5EF4-FFF2-40B4-BE49-F238E27FC236}">
                <a16:creationId xmlns:a16="http://schemas.microsoft.com/office/drawing/2014/main" id="{653E3F31-58C1-4B65-B1AF-4EED2450341A}"/>
              </a:ext>
            </a:extLst>
          </p:cNvPr>
          <p:cNvSpPr/>
          <p:nvPr/>
        </p:nvSpPr>
        <p:spPr>
          <a:xfrm>
            <a:off x="631704" y="1036987"/>
            <a:ext cx="3563639" cy="447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r>
              <a:rPr lang="en-US" b="1" dirty="0"/>
              <a:t>Random Forest Regressor</a:t>
            </a:r>
          </a:p>
          <a:p>
            <a:pPr algn="ctr"/>
            <a:endParaRPr lang="en-US" dirty="0"/>
          </a:p>
        </p:txBody>
      </p:sp>
      <p:sp>
        <p:nvSpPr>
          <p:cNvPr id="48" name="Rectangle 47">
            <a:extLst>
              <a:ext uri="{FF2B5EF4-FFF2-40B4-BE49-F238E27FC236}">
                <a16:creationId xmlns:a16="http://schemas.microsoft.com/office/drawing/2014/main" id="{8D0FC1D4-5D62-45C9-9642-4DFB71FCB202}"/>
              </a:ext>
            </a:extLst>
          </p:cNvPr>
          <p:cNvSpPr/>
          <p:nvPr/>
        </p:nvSpPr>
        <p:spPr>
          <a:xfrm>
            <a:off x="6249215" y="977550"/>
            <a:ext cx="3494887" cy="447494"/>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dirty="0"/>
          </a:p>
          <a:p>
            <a:pPr algn="ctr"/>
            <a:r>
              <a:rPr lang="en-US" b="1" dirty="0"/>
              <a:t>Gradient Boosting Regressor</a:t>
            </a:r>
          </a:p>
          <a:p>
            <a:pPr algn="ctr"/>
            <a:endParaRPr lang="en-US" dirty="0"/>
          </a:p>
        </p:txBody>
      </p:sp>
      <p:sp>
        <p:nvSpPr>
          <p:cNvPr id="3" name="Slide Number Placeholder 2">
            <a:extLst>
              <a:ext uri="{FF2B5EF4-FFF2-40B4-BE49-F238E27FC236}">
                <a16:creationId xmlns:a16="http://schemas.microsoft.com/office/drawing/2014/main" id="{A6EA1936-4B43-4A84-AC24-AE02BDBDB4F2}"/>
              </a:ext>
            </a:extLst>
          </p:cNvPr>
          <p:cNvSpPr>
            <a:spLocks noGrp="1"/>
          </p:cNvSpPr>
          <p:nvPr>
            <p:ph type="sldNum" sz="quarter" idx="12"/>
          </p:nvPr>
        </p:nvSpPr>
        <p:spPr/>
        <p:txBody>
          <a:bodyPr/>
          <a:lstStyle/>
          <a:p>
            <a:fld id="{49C823E1-753C-4D33-94BB-C0E0F9D6C6C3}" type="slidenum">
              <a:rPr lang="en-US" smtClean="0"/>
              <a:t>6</a:t>
            </a:fld>
            <a:endParaRPr lang="en-US"/>
          </a:p>
        </p:txBody>
      </p:sp>
    </p:spTree>
    <p:extLst>
      <p:ext uri="{BB962C8B-B14F-4D97-AF65-F5344CB8AC3E}">
        <p14:creationId xmlns:p14="http://schemas.microsoft.com/office/powerpoint/2010/main" val="42905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2B2-7A01-4EBA-ADEB-35B04A4EBE07}"/>
              </a:ext>
            </a:extLst>
          </p:cNvPr>
          <p:cNvSpPr>
            <a:spLocks noGrp="1"/>
          </p:cNvSpPr>
          <p:nvPr>
            <p:ph type="title"/>
          </p:nvPr>
        </p:nvSpPr>
        <p:spPr>
          <a:xfrm>
            <a:off x="508191" y="433877"/>
            <a:ext cx="10515600" cy="941161"/>
          </a:xfrm>
        </p:spPr>
        <p:txBody>
          <a:bodyPr/>
          <a:lstStyle/>
          <a:p>
            <a:r>
              <a:rPr lang="en-US" dirty="0"/>
              <a:t>Model Selection</a:t>
            </a:r>
          </a:p>
        </p:txBody>
      </p:sp>
      <p:pic>
        <p:nvPicPr>
          <p:cNvPr id="4" name="Picture 3">
            <a:extLst>
              <a:ext uri="{FF2B5EF4-FFF2-40B4-BE49-F238E27FC236}">
                <a16:creationId xmlns:a16="http://schemas.microsoft.com/office/drawing/2014/main" id="{2D77811E-DFA9-422C-839B-A3D65900F2D4}"/>
              </a:ext>
            </a:extLst>
          </p:cNvPr>
          <p:cNvPicPr>
            <a:picLocks noChangeAspect="1"/>
          </p:cNvPicPr>
          <p:nvPr/>
        </p:nvPicPr>
        <p:blipFill>
          <a:blip r:embed="rId3"/>
          <a:stretch>
            <a:fillRect/>
          </a:stretch>
        </p:blipFill>
        <p:spPr>
          <a:xfrm>
            <a:off x="2800027" y="4492255"/>
            <a:ext cx="6486525" cy="1590675"/>
          </a:xfrm>
          <a:prstGeom prst="rect">
            <a:avLst/>
          </a:prstGeom>
        </p:spPr>
      </p:pic>
      <p:sp>
        <p:nvSpPr>
          <p:cNvPr id="5" name="Rectangle: Rounded Corners 4">
            <a:extLst>
              <a:ext uri="{FF2B5EF4-FFF2-40B4-BE49-F238E27FC236}">
                <a16:creationId xmlns:a16="http://schemas.microsoft.com/office/drawing/2014/main" id="{78C49AF7-AA6E-4E35-BE2D-2D425238AC77}"/>
              </a:ext>
            </a:extLst>
          </p:cNvPr>
          <p:cNvSpPr/>
          <p:nvPr/>
        </p:nvSpPr>
        <p:spPr>
          <a:xfrm>
            <a:off x="728769" y="1375038"/>
            <a:ext cx="10629042" cy="2652485"/>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2400" b="1" dirty="0"/>
              <a:t>Random Forest Regressor with 4 Features</a:t>
            </a:r>
          </a:p>
          <a:p>
            <a:pPr marL="285750" indent="-285750" algn="just">
              <a:buFont typeface="Arial" panose="020B0604020202020204" pitchFamily="34" charset="0"/>
              <a:buChar char="•"/>
            </a:pPr>
            <a:r>
              <a:rPr lang="en-US" sz="2400" dirty="0"/>
              <a:t>Random Forest model performed better than Gradient Boosting model in terms of mean squared error</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error was slightly lower when only four features (Salaries, Employee Benefits, Student Support, Institutional Support) were selected for modeling</a:t>
            </a:r>
          </a:p>
          <a:p>
            <a:pPr marL="285750" indent="-285750" algn="just">
              <a:buFont typeface="Arial" panose="020B0604020202020204" pitchFamily="34" charset="0"/>
              <a:buChar char="•"/>
            </a:pPr>
            <a:endParaRPr lang="en-US" sz="2400" dirty="0"/>
          </a:p>
          <a:p>
            <a:pPr algn="just"/>
            <a:endParaRPr lang="en-US" dirty="0"/>
          </a:p>
          <a:p>
            <a:endParaRPr lang="en-US" dirty="0"/>
          </a:p>
        </p:txBody>
      </p:sp>
      <p:sp>
        <p:nvSpPr>
          <p:cNvPr id="3" name="Slide Number Placeholder 2">
            <a:extLst>
              <a:ext uri="{FF2B5EF4-FFF2-40B4-BE49-F238E27FC236}">
                <a16:creationId xmlns:a16="http://schemas.microsoft.com/office/drawing/2014/main" id="{2DE2FF17-0F23-4C90-A728-0B8848432E28}"/>
              </a:ext>
            </a:extLst>
          </p:cNvPr>
          <p:cNvSpPr>
            <a:spLocks noGrp="1"/>
          </p:cNvSpPr>
          <p:nvPr>
            <p:ph type="sldNum" sz="quarter" idx="12"/>
          </p:nvPr>
        </p:nvSpPr>
        <p:spPr/>
        <p:txBody>
          <a:bodyPr/>
          <a:lstStyle/>
          <a:p>
            <a:fld id="{49C823E1-753C-4D33-94BB-C0E0F9D6C6C3}" type="slidenum">
              <a:rPr lang="en-US" smtClean="0"/>
              <a:t>7</a:t>
            </a:fld>
            <a:endParaRPr lang="en-US"/>
          </a:p>
        </p:txBody>
      </p:sp>
    </p:spTree>
    <p:extLst>
      <p:ext uri="{BB962C8B-B14F-4D97-AF65-F5344CB8AC3E}">
        <p14:creationId xmlns:p14="http://schemas.microsoft.com/office/powerpoint/2010/main" val="127197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2B2-7A01-4EBA-ADEB-35B04A4EBE07}"/>
              </a:ext>
            </a:extLst>
          </p:cNvPr>
          <p:cNvSpPr>
            <a:spLocks noGrp="1"/>
          </p:cNvSpPr>
          <p:nvPr>
            <p:ph type="title"/>
          </p:nvPr>
        </p:nvSpPr>
        <p:spPr>
          <a:xfrm>
            <a:off x="508191" y="433877"/>
            <a:ext cx="10515600" cy="941161"/>
          </a:xfrm>
        </p:spPr>
        <p:txBody>
          <a:bodyPr/>
          <a:lstStyle/>
          <a:p>
            <a:r>
              <a:rPr lang="en-US"/>
              <a:t>Model Results</a:t>
            </a:r>
            <a:endParaRPr lang="en-US" dirty="0"/>
          </a:p>
        </p:txBody>
      </p:sp>
      <p:pic>
        <p:nvPicPr>
          <p:cNvPr id="7" name="Picture 6">
            <a:extLst>
              <a:ext uri="{FF2B5EF4-FFF2-40B4-BE49-F238E27FC236}">
                <a16:creationId xmlns:a16="http://schemas.microsoft.com/office/drawing/2014/main" id="{8B80DFA8-6172-4D49-AD36-950137D822DA}"/>
              </a:ext>
            </a:extLst>
          </p:cNvPr>
          <p:cNvPicPr>
            <a:picLocks noChangeAspect="1"/>
          </p:cNvPicPr>
          <p:nvPr/>
        </p:nvPicPr>
        <p:blipFill>
          <a:blip r:embed="rId2"/>
          <a:stretch>
            <a:fillRect/>
          </a:stretch>
        </p:blipFill>
        <p:spPr>
          <a:xfrm>
            <a:off x="399907" y="1538525"/>
            <a:ext cx="11392186" cy="4214330"/>
          </a:xfrm>
          <a:prstGeom prst="rect">
            <a:avLst/>
          </a:prstGeom>
        </p:spPr>
      </p:pic>
      <p:sp>
        <p:nvSpPr>
          <p:cNvPr id="3" name="Slide Number Placeholder 2">
            <a:extLst>
              <a:ext uri="{FF2B5EF4-FFF2-40B4-BE49-F238E27FC236}">
                <a16:creationId xmlns:a16="http://schemas.microsoft.com/office/drawing/2014/main" id="{6A281235-BB50-4222-89FA-6736BB27A849}"/>
              </a:ext>
            </a:extLst>
          </p:cNvPr>
          <p:cNvSpPr>
            <a:spLocks noGrp="1"/>
          </p:cNvSpPr>
          <p:nvPr>
            <p:ph type="sldNum" sz="quarter" idx="12"/>
          </p:nvPr>
        </p:nvSpPr>
        <p:spPr/>
        <p:txBody>
          <a:bodyPr/>
          <a:lstStyle/>
          <a:p>
            <a:fld id="{49C823E1-753C-4D33-94BB-C0E0F9D6C6C3}" type="slidenum">
              <a:rPr lang="en-US" smtClean="0"/>
              <a:t>8</a:t>
            </a:fld>
            <a:endParaRPr lang="en-US"/>
          </a:p>
        </p:txBody>
      </p:sp>
    </p:spTree>
    <p:extLst>
      <p:ext uri="{BB962C8B-B14F-4D97-AF65-F5344CB8AC3E}">
        <p14:creationId xmlns:p14="http://schemas.microsoft.com/office/powerpoint/2010/main" val="353751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2B2-7A01-4EBA-ADEB-35B04A4EBE07}"/>
              </a:ext>
            </a:extLst>
          </p:cNvPr>
          <p:cNvSpPr>
            <a:spLocks noGrp="1"/>
          </p:cNvSpPr>
          <p:nvPr>
            <p:ph type="title"/>
          </p:nvPr>
        </p:nvSpPr>
        <p:spPr>
          <a:xfrm>
            <a:off x="363813" y="310123"/>
            <a:ext cx="10515600" cy="941161"/>
          </a:xfrm>
        </p:spPr>
        <p:txBody>
          <a:bodyPr/>
          <a:lstStyle/>
          <a:p>
            <a:r>
              <a:rPr lang="en-US" dirty="0"/>
              <a:t>Model Insights</a:t>
            </a:r>
          </a:p>
        </p:txBody>
      </p:sp>
      <p:sp>
        <p:nvSpPr>
          <p:cNvPr id="5" name="Rectangle: Rounded Corners 4">
            <a:extLst>
              <a:ext uri="{FF2B5EF4-FFF2-40B4-BE49-F238E27FC236}">
                <a16:creationId xmlns:a16="http://schemas.microsoft.com/office/drawing/2014/main" id="{78C49AF7-AA6E-4E35-BE2D-2D425238AC77}"/>
              </a:ext>
            </a:extLst>
          </p:cNvPr>
          <p:cNvSpPr/>
          <p:nvPr/>
        </p:nvSpPr>
        <p:spPr>
          <a:xfrm>
            <a:off x="783771" y="1251284"/>
            <a:ext cx="10608415" cy="536264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t"/>
          <a:lstStyle/>
          <a:p>
            <a:pPr marL="285750" indent="-285750" algn="just">
              <a:buFont typeface="Arial" panose="020B0604020202020204" pitchFamily="34" charset="0"/>
              <a:buChar char="•"/>
            </a:pPr>
            <a:r>
              <a:rPr lang="en-US" sz="2400" dirty="0"/>
              <a:t>Math Scores will see most improvement when the extra $1000 per student is divided as follows:</a:t>
            </a:r>
          </a:p>
          <a:p>
            <a:pPr marL="742950" lvl="1" indent="-285750" algn="just">
              <a:buFont typeface="Arial" panose="020B0604020202020204" pitchFamily="34" charset="0"/>
              <a:buChar char="•"/>
            </a:pPr>
            <a:r>
              <a:rPr lang="en-US" sz="2400" dirty="0"/>
              <a:t>Salaries (46%)</a:t>
            </a:r>
          </a:p>
          <a:p>
            <a:pPr marL="742950" lvl="1" indent="-285750" algn="just">
              <a:buFont typeface="Arial" panose="020B0604020202020204" pitchFamily="34" charset="0"/>
              <a:buChar char="•"/>
            </a:pPr>
            <a:r>
              <a:rPr lang="en-US" sz="2400" dirty="0"/>
              <a:t>Employee Benefits (14%)</a:t>
            </a:r>
          </a:p>
          <a:p>
            <a:pPr marL="742950" lvl="1" indent="-285750" algn="just">
              <a:buFont typeface="Arial" panose="020B0604020202020204" pitchFamily="34" charset="0"/>
              <a:buChar char="•"/>
            </a:pPr>
            <a:r>
              <a:rPr lang="en-US" sz="2400" dirty="0"/>
              <a:t>Student Support (22%)</a:t>
            </a:r>
          </a:p>
          <a:p>
            <a:pPr marL="742950" lvl="1" indent="-285750" algn="just">
              <a:buFont typeface="Arial" panose="020B0604020202020204" pitchFamily="34" charset="0"/>
              <a:buChar char="•"/>
            </a:pPr>
            <a:r>
              <a:rPr lang="en-US" sz="2400" dirty="0"/>
              <a:t>Institutional Support (16%)</a:t>
            </a:r>
          </a:p>
          <a:p>
            <a:pPr marL="285750" indent="-285750" algn="just">
              <a:buFont typeface="Arial" panose="020B0604020202020204" pitchFamily="34" charset="0"/>
              <a:buChar char="•"/>
            </a:pPr>
            <a:r>
              <a:rPr lang="en-US" sz="2400" dirty="0"/>
              <a:t>The model improved math score by an average of 5.86 points for around 60% of the states </a:t>
            </a:r>
          </a:p>
          <a:p>
            <a:pPr marL="285750" indent="-285750" algn="just">
              <a:buFont typeface="Arial" panose="020B0604020202020204" pitchFamily="34" charset="0"/>
              <a:buChar char="•"/>
            </a:pPr>
            <a:r>
              <a:rPr lang="en-US" sz="2400" dirty="0"/>
              <a:t>The importance of Salaries feature was found to be disproportionately greater than the other features in all the models</a:t>
            </a:r>
          </a:p>
          <a:p>
            <a:pPr marL="285750" indent="-285750" algn="just">
              <a:buFont typeface="Arial" panose="020B0604020202020204" pitchFamily="34" charset="0"/>
              <a:buChar char="•"/>
            </a:pPr>
            <a:r>
              <a:rPr lang="en-US" sz="2400" dirty="0"/>
              <a:t>The recommended weightage affected the math scores negatively after increased spending for 20 states. This could be due to the effect of other parameters that are not considered in this model</a:t>
            </a:r>
          </a:p>
          <a:p>
            <a:pPr marL="285750" indent="-285750" algn="just">
              <a:buFont typeface="Arial" panose="020B0604020202020204" pitchFamily="34" charset="0"/>
              <a:buChar char="•"/>
            </a:pPr>
            <a:endParaRPr lang="en-US" dirty="0"/>
          </a:p>
          <a:p>
            <a:endParaRPr lang="en-US" dirty="0"/>
          </a:p>
        </p:txBody>
      </p:sp>
      <p:sp>
        <p:nvSpPr>
          <p:cNvPr id="3" name="Slide Number Placeholder 2">
            <a:extLst>
              <a:ext uri="{FF2B5EF4-FFF2-40B4-BE49-F238E27FC236}">
                <a16:creationId xmlns:a16="http://schemas.microsoft.com/office/drawing/2014/main" id="{4D98008B-29D9-491C-8172-085A1AE55519}"/>
              </a:ext>
            </a:extLst>
          </p:cNvPr>
          <p:cNvSpPr>
            <a:spLocks noGrp="1"/>
          </p:cNvSpPr>
          <p:nvPr>
            <p:ph type="sldNum" sz="quarter" idx="12"/>
          </p:nvPr>
        </p:nvSpPr>
        <p:spPr/>
        <p:txBody>
          <a:bodyPr/>
          <a:lstStyle/>
          <a:p>
            <a:fld id="{49C823E1-753C-4D33-94BB-C0E0F9D6C6C3}" type="slidenum">
              <a:rPr lang="en-US" smtClean="0"/>
              <a:t>9</a:t>
            </a:fld>
            <a:endParaRPr lang="en-US"/>
          </a:p>
        </p:txBody>
      </p:sp>
    </p:spTree>
    <p:extLst>
      <p:ext uri="{BB962C8B-B14F-4D97-AF65-F5344CB8AC3E}">
        <p14:creationId xmlns:p14="http://schemas.microsoft.com/office/powerpoint/2010/main" val="121080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425</Words>
  <Application>Microsoft Office PowerPoint</Application>
  <PresentationFormat>Widescreen</PresentationFormat>
  <Paragraphs>79</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Math Student Data Challenge </vt:lpstr>
      <vt:lpstr>Approaches</vt:lpstr>
      <vt:lpstr>Approach: Excel Optimization using Analytic Solver</vt:lpstr>
      <vt:lpstr>Approach: Linear Regression</vt:lpstr>
      <vt:lpstr>Approach: Tree-based Models</vt:lpstr>
      <vt:lpstr>Feature Weights</vt:lpstr>
      <vt:lpstr>Model Selection</vt:lpstr>
      <vt:lpstr>Model Results</vt:lpstr>
      <vt:lpstr>Model Insights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Jadhav</dc:creator>
  <cp:lastModifiedBy>Apoorva Jadhav</cp:lastModifiedBy>
  <cp:revision>32</cp:revision>
  <dcterms:created xsi:type="dcterms:W3CDTF">2019-10-30T21:31:29Z</dcterms:created>
  <dcterms:modified xsi:type="dcterms:W3CDTF">2019-11-02T17:29:26Z</dcterms:modified>
</cp:coreProperties>
</file>