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6"/>
  </p:notesMasterIdLst>
  <p:sldIdLst>
    <p:sldId id="347" r:id="rId2"/>
    <p:sldId id="287" r:id="rId3"/>
    <p:sldId id="257" r:id="rId4"/>
    <p:sldId id="260" r:id="rId5"/>
    <p:sldId id="340" r:id="rId6"/>
    <p:sldId id="299" r:id="rId7"/>
    <p:sldId id="349" r:id="rId8"/>
    <p:sldId id="288" r:id="rId9"/>
    <p:sldId id="355" r:id="rId10"/>
    <p:sldId id="266" r:id="rId11"/>
    <p:sldId id="348" r:id="rId12"/>
    <p:sldId id="353" r:id="rId13"/>
    <p:sldId id="354" r:id="rId14"/>
    <p:sldId id="356" r:id="rId15"/>
    <p:sldId id="357" r:id="rId16"/>
    <p:sldId id="344" r:id="rId17"/>
    <p:sldId id="350" r:id="rId18"/>
    <p:sldId id="351" r:id="rId19"/>
    <p:sldId id="358" r:id="rId20"/>
    <p:sldId id="359" r:id="rId21"/>
    <p:sldId id="275" r:id="rId22"/>
    <p:sldId id="346" r:id="rId23"/>
    <p:sldId id="270" r:id="rId24"/>
    <p:sldId id="32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44" autoAdjust="0"/>
    <p:restoredTop sz="99822" autoAdjust="0"/>
  </p:normalViewPr>
  <p:slideViewPr>
    <p:cSldViewPr>
      <p:cViewPr varScale="1">
        <p:scale>
          <a:sx n="86" d="100"/>
          <a:sy n="86" d="100"/>
        </p:scale>
        <p:origin x="259"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4404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242644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22</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44530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4879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382825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18366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392344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01828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rin.com/user/3979940" TargetMode="External"/><Relationship Id="rId2" Type="http://schemas.openxmlformats.org/officeDocument/2006/relationships/hyperlink" Target="https://docs.opencv.org/3.1.0/d7/d8b/tutorial_py_face_detection.html#gsc.tab=0" TargetMode="External"/><Relationship Id="rId1" Type="http://schemas.openxmlformats.org/officeDocument/2006/relationships/slideLayout" Target="../slideLayouts/slideLayout2.xml"/><Relationship Id="rId4" Type="http://schemas.openxmlformats.org/officeDocument/2006/relationships/hyperlink" Target="https://www.grin.com/document/50670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Driver Drowsiness Detection</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Apoorva Ka</a:t>
            </a:r>
            <a:r>
              <a:rPr lang="en-US" b="1" dirty="0">
                <a:solidFill>
                  <a:srgbClr val="C00000"/>
                </a:solidFill>
                <a:latin typeface="Times New Roman" pitchFamily="18" charset="0"/>
                <a:cs typeface="Times New Roman" pitchFamily="18" charset="0"/>
              </a:rPr>
              <a:t>shi</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1RN18IS023</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            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Dr R Rajkumar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a:solidFill>
                  <a:schemeClr val="tx1">
                    <a:lumMod val="85000"/>
                    <a:lumOff val="15000"/>
                  </a:schemeClr>
                </a:solidFill>
                <a:latin typeface="Times New Roman" pitchFamily="18" charset="0"/>
                <a:ea typeface="Times New Roman" pitchFamily="18" charset="0"/>
                <a:cs typeface="Times New Roman" pitchFamily="18" charset="0"/>
              </a:rPr>
              <a:t>  Associate Prof</a:t>
            </a:r>
            <a:r>
              <a:rPr lang="en-US" dirty="0">
                <a:solidFill>
                  <a:schemeClr val="tx1">
                    <a:lumMod val="85000"/>
                    <a:lumOff val="15000"/>
                  </a:schemeClr>
                </a:solidFill>
                <a:latin typeface="Times New Roman" pitchFamily="18" charset="0"/>
                <a:ea typeface="Times New Roman" pitchFamily="18" charset="0"/>
                <a:cs typeface="Times New Roman" pitchFamily="18" charset="0"/>
              </a:rPr>
              <a:t>,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err="1">
                <a:solidFill>
                  <a:srgbClr val="000066"/>
                </a:solidFill>
                <a:latin typeface="Times New Roman" pitchFamily="18" charset="0"/>
                <a:cs typeface="Times New Roman" pitchFamily="18" charset="0"/>
              </a:rPr>
              <a:t>Mr</a:t>
            </a:r>
            <a:r>
              <a:rPr lang="en-US" sz="2000" b="1" dirty="0">
                <a:solidFill>
                  <a:srgbClr val="000066"/>
                </a:solidFill>
                <a:latin typeface="Times New Roman" pitchFamily="18" charset="0"/>
                <a:cs typeface="Times New Roman" pitchFamily="18" charset="0"/>
              </a:rPr>
              <a:t> Deepak Garg</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 NASTECH </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a:solidFill>
                  <a:schemeClr val="accent1">
                    <a:lumMod val="75000"/>
                  </a:schemeClr>
                </a:solidFill>
                <a:latin typeface="Times New Roman" pitchFamily="18" charset="0"/>
                <a:cs typeface="Times New Roman" pitchFamily="18" charset="0"/>
              </a:rPr>
              <a:t>System Design</a:t>
            </a:r>
            <a:br>
              <a:rPr lang="en-US" sz="3200" b="1" u="sng">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10" name="TextBox 9">
            <a:extLst>
              <a:ext uri="{FF2B5EF4-FFF2-40B4-BE49-F238E27FC236}">
                <a16:creationId xmlns:a16="http://schemas.microsoft.com/office/drawing/2014/main" id="{D8F54144-563B-4485-9005-ED91FE6DB477}"/>
              </a:ext>
            </a:extLst>
          </p:cNvPr>
          <p:cNvSpPr txBox="1"/>
          <p:nvPr/>
        </p:nvSpPr>
        <p:spPr>
          <a:xfrm>
            <a:off x="873720" y="1223574"/>
            <a:ext cx="10297144" cy="461985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Driver's face is continuously monitored using a video camera. In order to detect drowsiness, the first step is to detect the face using a series of frame shots taken by the camera.</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Then the location of the eyes is detected and continuously monitored. The captured image is converted  to digital signal using Open CV. </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detect the yawn, only the face is considered. For open and closed eyes, face and eyes are detected. The image is then resized and converted to 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array with features and labels. </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labels are ‘yawn’, ‘no yawn’, ‘closed’, and ‘open’. During the monitoring, the system is able to decide if the eyes are opened or closed. </a:t>
            </a:r>
          </a:p>
          <a:p>
            <a:pPr marL="285750" indent="-285750">
              <a:lnSpc>
                <a:spcPct val="15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system for driver safety and car security is presented only in the luxurious costly cars. Using drowsiness detection system, driver safety can be implemented in normal cars also.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a:solidFill>
                  <a:schemeClr val="accent1">
                    <a:lumMod val="75000"/>
                  </a:schemeClr>
                </a:solidFill>
                <a:latin typeface="Times New Roman" pitchFamily="18" charset="0"/>
                <a:cs typeface="Times New Roman" pitchFamily="18" charset="0"/>
              </a:rPr>
              <a:t>System Design</a:t>
            </a:r>
            <a:br>
              <a:rPr lang="en-US" sz="3200" b="1" u="sng">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10" name="TextBox 9">
            <a:extLst>
              <a:ext uri="{FF2B5EF4-FFF2-40B4-BE49-F238E27FC236}">
                <a16:creationId xmlns:a16="http://schemas.microsoft.com/office/drawing/2014/main" id="{D8F54144-563B-4485-9005-ED91FE6DB477}"/>
              </a:ext>
            </a:extLst>
          </p:cNvPr>
          <p:cNvSpPr txBox="1"/>
          <p:nvPr/>
        </p:nvSpPr>
        <p:spPr>
          <a:xfrm>
            <a:off x="665007" y="861770"/>
            <a:ext cx="6289987" cy="572785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Model Architecture:</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model used is built with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using Convolutional Neural Networks (CNN).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convolutional neural network is a special type of deep neural network which performs extremely well for image classification purposes.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CNN basically consists of an input layer, an output layer and a hidden layer which can have multiple layers.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convolution operation is performed on these layers using a filter that performs 2D matrix multiplication on the layer and filter.</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Our model consists of 4 hidden layers and an output layer with 4 nodes.</a:t>
            </a:r>
            <a:br>
              <a:rPr lang="en-US" dirty="0"/>
            </a:br>
            <a:endParaRPr lang="en-US" dirty="0"/>
          </a:p>
        </p:txBody>
      </p:sp>
      <p:pic>
        <p:nvPicPr>
          <p:cNvPr id="2050" name="Picture 2">
            <a:extLst>
              <a:ext uri="{FF2B5EF4-FFF2-40B4-BE49-F238E27FC236}">
                <a16:creationId xmlns:a16="http://schemas.microsoft.com/office/drawing/2014/main" id="{EBCBF0AE-119B-457D-B831-15CAD823A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216" y="828415"/>
            <a:ext cx="2818370" cy="533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41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0" name="TextBox 9">
            <a:extLst>
              <a:ext uri="{FF2B5EF4-FFF2-40B4-BE49-F238E27FC236}">
                <a16:creationId xmlns:a16="http://schemas.microsoft.com/office/drawing/2014/main" id="{A7A59682-12FC-4D95-B839-40C0B3E894FD}"/>
              </a:ext>
            </a:extLst>
          </p:cNvPr>
          <p:cNvSpPr txBox="1"/>
          <p:nvPr/>
        </p:nvSpPr>
        <p:spPr>
          <a:xfrm>
            <a:off x="695400" y="1133141"/>
            <a:ext cx="10192725" cy="5389296"/>
          </a:xfrm>
          <a:prstGeom prst="rect">
            <a:avLst/>
          </a:prstGeom>
          <a:noFill/>
        </p:spPr>
        <p:txBody>
          <a:bodyPr wrap="square">
            <a:spAutoFit/>
          </a:bodyPr>
          <a:lstStyle/>
          <a:p>
            <a:pPr marL="342900" marR="0" indent="-342900">
              <a:spcBef>
                <a:spcPts val="600"/>
              </a:spcBef>
              <a:spcAft>
                <a:spcPts val="300"/>
              </a:spcAft>
              <a:buFont typeface="Wingdings" panose="05000000000000000000" pitchFamily="2" charset="2"/>
              <a:buChar char="v"/>
              <a:tabLst>
                <a:tab pos="228600" algn="l"/>
              </a:tabLst>
            </a:pP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 Face Detection</a:t>
            </a:r>
            <a:endParaRPr lang="en-US" sz="1200" spc="-5"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takes input from the camera and tries to detect a face in the video input. The detection of the face is achieved through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classifiers mainly, the Frontal face cascade classifier. The face is detected in a rectangle format and converted to grayscale image and stored in the memory which can be used for training the model.</a:t>
            </a:r>
          </a:p>
          <a:p>
            <a:pPr marL="0" marR="0" algn="just">
              <a:lnSpc>
                <a:spcPct val="150000"/>
              </a:lnSpc>
              <a:spcBef>
                <a:spcPts val="0"/>
              </a:spcBef>
              <a:spcAft>
                <a:spcPts val="0"/>
              </a:spcAft>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spcBef>
                <a:spcPts val="600"/>
              </a:spcBef>
              <a:spcAft>
                <a:spcPts val="300"/>
              </a:spcAft>
              <a:buFont typeface="Wingdings" panose="05000000000000000000" pitchFamily="2" charset="2"/>
              <a:buChar char="v"/>
              <a:tabLst>
                <a:tab pos="228600" algn="l"/>
              </a:tabLst>
            </a:pPr>
            <a:r>
              <a:rPr lang="en-IN" sz="2000" b="1" dirty="0">
                <a:latin typeface="Times New Roman" panose="02020603050405020304" pitchFamily="18" charset="0"/>
                <a:ea typeface="SimSun" panose="02010600030101010101" pitchFamily="2" charset="-122"/>
                <a:cs typeface="Times New Roman" panose="02020603050405020304" pitchFamily="18" charset="0"/>
              </a:rPr>
              <a:t> </a:t>
            </a: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Cascade Classifier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cascade classifier consists of number of stages, where each stage is a collection of weak learners. The weak learners are simple classifiers known as decision stumps. Boosting is used to train the classifiers. It provides the ability to train a highly accurate classifier by taking a weighted average of the decisions made by the weak learners.</a:t>
            </a: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221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6146" name="Picture 2">
            <a:extLst>
              <a:ext uri="{FF2B5EF4-FFF2-40B4-BE49-F238E27FC236}">
                <a16:creationId xmlns:a16="http://schemas.microsoft.com/office/drawing/2014/main" id="{CA83B197-F2E8-4070-B5D1-29AC0F86D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346" y="1991334"/>
            <a:ext cx="3665190" cy="410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DA15EBD3-6C46-4DB6-9CDF-5F7A31CD334E}"/>
              </a:ext>
            </a:extLst>
          </p:cNvPr>
          <p:cNvSpPr txBox="1"/>
          <p:nvPr/>
        </p:nvSpPr>
        <p:spPr>
          <a:xfrm>
            <a:off x="1271464" y="975671"/>
            <a:ext cx="10082336" cy="878895"/>
          </a:xfrm>
          <a:prstGeom prst="rect">
            <a:avLst/>
          </a:prstGeom>
          <a:noFill/>
        </p:spPr>
        <p:txBody>
          <a:bodyPr wrap="square">
            <a:spAutoFit/>
          </a:bodyPr>
          <a:lstStyle/>
          <a:p>
            <a:pPr>
              <a:lnSpc>
                <a:spcPct val="150000"/>
              </a:lnSpc>
            </a:pPr>
            <a:r>
              <a:rPr lang="en-IN" dirty="0">
                <a:effectLst/>
                <a:latin typeface="Times New Roman" panose="02020603050405020304" pitchFamily="18" charset="0"/>
                <a:ea typeface="Times New Roman" panose="02020603050405020304" pitchFamily="18" charset="0"/>
              </a:rPr>
              <a:t>Each stage of the classifier shows the region defined by the current location of the sliding window as either positive or negative. Positive indicates an object was found and negative indicates no object. </a:t>
            </a:r>
            <a:endParaRPr lang="en-US" dirty="0"/>
          </a:p>
        </p:txBody>
      </p:sp>
      <p:pic>
        <p:nvPicPr>
          <p:cNvPr id="7170" name="Picture 2">
            <a:extLst>
              <a:ext uri="{FF2B5EF4-FFF2-40B4-BE49-F238E27FC236}">
                <a16:creationId xmlns:a16="http://schemas.microsoft.com/office/drawing/2014/main" id="{6B366A48-65C3-4F94-BDA3-64FD0D80D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172" y="2276872"/>
            <a:ext cx="44577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31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C66B-4555-4979-A34A-A9217FD9F4E9}"/>
              </a:ext>
            </a:extLst>
          </p:cNvPr>
          <p:cNvSpPr>
            <a:spLocks noGrp="1"/>
          </p:cNvSpPr>
          <p:nvPr>
            <p:ph type="title"/>
          </p:nvPr>
        </p:nvSpPr>
        <p:spPr/>
        <p:txBody>
          <a:bodyPr>
            <a:normAutofit fontScale="90000"/>
          </a:bodyPr>
          <a:lstStyle/>
          <a:p>
            <a:pPr algn="ctr"/>
            <a:r>
              <a:rPr lang="en-US" sz="4400" b="1" dirty="0">
                <a:solidFill>
                  <a:schemeClr val="accent1">
                    <a:lumMod val="75000"/>
                  </a:schemeClr>
                </a:solidFill>
                <a:latin typeface="Times New Roman" pitchFamily="18" charset="0"/>
                <a:cs typeface="Times New Roman" pitchFamily="18" charset="0"/>
              </a:rPr>
              <a:t>Implementation </a:t>
            </a:r>
            <a:endParaRPr lang="en-US" dirty="0"/>
          </a:p>
        </p:txBody>
      </p:sp>
      <p:sp>
        <p:nvSpPr>
          <p:cNvPr id="3" name="Content Placeholder 2">
            <a:extLst>
              <a:ext uri="{FF2B5EF4-FFF2-40B4-BE49-F238E27FC236}">
                <a16:creationId xmlns:a16="http://schemas.microsoft.com/office/drawing/2014/main" id="{32CED324-90EE-40CE-82D2-39757F3F3EC3}"/>
              </a:ext>
            </a:extLst>
          </p:cNvPr>
          <p:cNvSpPr>
            <a:spLocks noGrp="1"/>
          </p:cNvSpPr>
          <p:nvPr>
            <p:ph idx="1"/>
          </p:nvPr>
        </p:nvSpPr>
        <p:spPr>
          <a:xfrm>
            <a:off x="838200" y="1059288"/>
            <a:ext cx="10515600" cy="5033842"/>
          </a:xfrm>
        </p:spPr>
        <p:txBody>
          <a:bodyPr>
            <a:normAutofit fontScale="92500" lnSpcReduction="20000"/>
          </a:bodyPr>
          <a:lstStyle/>
          <a:p>
            <a:pPr marR="0">
              <a:lnSpc>
                <a:spcPct val="150000"/>
              </a:lnSpc>
              <a:spcBef>
                <a:spcPts val="600"/>
              </a:spcBef>
              <a:spcAft>
                <a:spcPts val="300"/>
              </a:spcAft>
              <a:buFont typeface="Wingdings" panose="05000000000000000000" pitchFamily="2" charset="2"/>
              <a:buChar char="v"/>
              <a:tabLst>
                <a:tab pos="228600" algn="l"/>
              </a:tabLst>
            </a:pPr>
            <a:r>
              <a:rPr lang="en-IN" sz="1800" b="1" i="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Detect Multiscale</a:t>
            </a:r>
            <a:b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br>
            <a:r>
              <a:rPr lang="en-IN" sz="1800" dirty="0" err="1">
                <a:effectLst/>
                <a:latin typeface="Times New Roman" panose="02020603050405020304" pitchFamily="18" charset="0"/>
                <a:ea typeface="Times New Roman" panose="02020603050405020304" pitchFamily="18" charset="0"/>
              </a:rPr>
              <a:t>detectMultiScale</a:t>
            </a:r>
            <a:r>
              <a:rPr lang="en-IN" sz="1800" dirty="0">
                <a:effectLst/>
                <a:latin typeface="Times New Roman" panose="02020603050405020304" pitchFamily="18" charset="0"/>
                <a:ea typeface="Times New Roman" panose="02020603050405020304" pitchFamily="18" charset="0"/>
              </a:rPr>
              <a:t> function is used to detect the faces. This function will return a rectangle with coordinates(</a:t>
            </a:r>
            <a:r>
              <a:rPr lang="en-IN" sz="1800" dirty="0" err="1">
                <a:effectLst/>
                <a:latin typeface="Times New Roman" panose="02020603050405020304" pitchFamily="18" charset="0"/>
                <a:ea typeface="Times New Roman" panose="02020603050405020304" pitchFamily="18" charset="0"/>
              </a:rPr>
              <a:t>x,y,w,h</a:t>
            </a:r>
            <a:r>
              <a:rPr lang="en-IN" sz="1800" dirty="0">
                <a:effectLst/>
                <a:latin typeface="Times New Roman" panose="02020603050405020304" pitchFamily="18" charset="0"/>
                <a:ea typeface="Times New Roman" panose="02020603050405020304" pitchFamily="18" charset="0"/>
              </a:rPr>
              <a:t>) around the detected face.</a:t>
            </a: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It takes 3 common arguments — the input image, </a:t>
            </a:r>
            <a:r>
              <a:rPr lang="en-IN" sz="1800" dirty="0" err="1">
                <a:effectLst/>
                <a:latin typeface="Times New Roman" panose="02020603050405020304" pitchFamily="18" charset="0"/>
                <a:ea typeface="Times New Roman" panose="02020603050405020304" pitchFamily="18" charset="0"/>
              </a:rPr>
              <a:t>scaleFactor</a:t>
            </a:r>
            <a:r>
              <a:rPr lang="en-IN" sz="1800" dirty="0">
                <a:effectLst/>
                <a:latin typeface="Times New Roman" panose="02020603050405020304" pitchFamily="18" charset="0"/>
                <a:ea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rPr>
              <a:t>minNeighbours</a:t>
            </a:r>
            <a:r>
              <a:rPr lang="en-IN" sz="1800" dirty="0">
                <a:effectLst/>
                <a:latin typeface="Times New Roman" panose="02020603050405020304" pitchFamily="18" charset="0"/>
                <a:ea typeface="Times New Roman" panose="02020603050405020304" pitchFamily="18" charset="0"/>
              </a:rPr>
              <a:t>.</a:t>
            </a:r>
            <a:r>
              <a:rPr lang="en-IN" sz="1800" b="1"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scaleFactor</a:t>
            </a:r>
            <a:r>
              <a:rPr lang="en-IN" sz="1800" dirty="0">
                <a:effectLst/>
                <a:latin typeface="Times New Roman" panose="02020603050405020304" pitchFamily="18" charset="0"/>
                <a:ea typeface="Times New Roman" panose="02020603050405020304" pitchFamily="18" charset="0"/>
              </a:rPr>
              <a:t> specifies how much the image size is reduced with each scale.</a:t>
            </a:r>
          </a:p>
          <a:p>
            <a:endParaRPr lang="en-IN" sz="1800" dirty="0">
              <a:latin typeface="Times New Roman" panose="02020603050405020304" pitchFamily="18" charset="0"/>
            </a:endParaRPr>
          </a:p>
          <a:p>
            <a:pPr marR="0">
              <a:spcBef>
                <a:spcPts val="600"/>
              </a:spcBef>
              <a:spcAft>
                <a:spcPts val="300"/>
              </a:spcAft>
              <a:buFont typeface="Wingdings" panose="05000000000000000000" pitchFamily="2" charset="2"/>
              <a:buChar char="v"/>
              <a:tabLst>
                <a:tab pos="228600" algn="l"/>
              </a:tabLst>
            </a:pP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Eye Detection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the model works on building a detection system for drowsiness we need to focus on the eyes to detect drowsiness. The eyes are detected through the video input by implementing 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namely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Cascade Eye Classifier. The eyes are detected in rectangular formats.</a:t>
            </a: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spcBef>
                <a:spcPts val="600"/>
              </a:spcBef>
              <a:spcAft>
                <a:spcPts val="300"/>
              </a:spcAft>
              <a:buFont typeface="Wingdings" panose="05000000000000000000" pitchFamily="2" charset="2"/>
              <a:buChar char="v"/>
              <a:tabLst>
                <a:tab pos="228600" algn="l"/>
              </a:tabLst>
            </a:pPr>
            <a:r>
              <a:rPr lang="en-IN" sz="2000" b="1" i="0" dirty="0">
                <a:effectLst/>
                <a:latin typeface="Times New Roman" panose="02020603050405020304" pitchFamily="18" charset="0"/>
                <a:ea typeface="SimSun" panose="02010600030101010101" pitchFamily="2" charset="-122"/>
                <a:cs typeface="Times New Roman" panose="02020603050405020304" pitchFamily="18" charset="0"/>
              </a:rPr>
              <a:t>Face and eye tracking</a:t>
            </a:r>
            <a:endParaRPr lang="en-US" sz="2000" spc="-5"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60000"/>
              </a:lnSpc>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Due to the real-time nature of the project, we need to track the faces continuously for any form of distraction. Hence      the faces are continuously detected during the entire time and the state of the mouth is continuously monitored as yawn or no yawn. The eyes are also tracked continuously to check for open or closed eyes.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2F514E18-2E40-4DBA-AD73-E7F1B09FAAC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88B03AE8-9B76-4263-B70F-30F438F6012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65069A2-88C8-4553-8EF3-821C01A86A6B}"/>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extLst>
      <p:ext uri="{BB962C8B-B14F-4D97-AF65-F5344CB8AC3E}">
        <p14:creationId xmlns:p14="http://schemas.microsoft.com/office/powerpoint/2010/main" val="285786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 Segment</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5122" name="Picture 2">
            <a:extLst>
              <a:ext uri="{FF2B5EF4-FFF2-40B4-BE49-F238E27FC236}">
                <a16:creationId xmlns:a16="http://schemas.microsoft.com/office/drawing/2014/main" id="{B044B8DB-2E67-487B-A8D7-186A45CEB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2420888"/>
            <a:ext cx="5401816"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04B1DD75-E351-4D4B-8954-156652E3DB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 t="2077" r="49679" b="2481"/>
          <a:stretch/>
        </p:blipFill>
        <p:spPr bwMode="auto">
          <a:xfrm>
            <a:off x="1233467" y="709398"/>
            <a:ext cx="4612499" cy="573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7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 Segment</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3075" name="Picture 3">
            <a:extLst>
              <a:ext uri="{FF2B5EF4-FFF2-40B4-BE49-F238E27FC236}">
                <a16:creationId xmlns:a16="http://schemas.microsoft.com/office/drawing/2014/main" id="{321E87E4-1288-4E96-985E-E2BB567DA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692696"/>
            <a:ext cx="9008549" cy="57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382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 Segment</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4098" name="Picture 2">
            <a:extLst>
              <a:ext uri="{FF2B5EF4-FFF2-40B4-BE49-F238E27FC236}">
                <a16:creationId xmlns:a16="http://schemas.microsoft.com/office/drawing/2014/main" id="{98CECD48-1450-4CBD-9A5A-2B943E1BF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18" y="692696"/>
            <a:ext cx="9470554"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45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8195" name="Picture 3">
            <a:extLst>
              <a:ext uri="{FF2B5EF4-FFF2-40B4-BE49-F238E27FC236}">
                <a16:creationId xmlns:a16="http://schemas.microsoft.com/office/drawing/2014/main" id="{CB88AD93-E080-4C2A-8C9B-31BD0B0E4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777" y="3446421"/>
            <a:ext cx="3597778"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745AAF47-4AEA-4131-9FDB-CCDE6B8BE191}"/>
              </a:ext>
            </a:extLst>
          </p:cNvPr>
          <p:cNvSpPr txBox="1"/>
          <p:nvPr/>
        </p:nvSpPr>
        <p:spPr>
          <a:xfrm>
            <a:off x="479376" y="992124"/>
            <a:ext cx="6096000" cy="3371885"/>
          </a:xfrm>
          <a:prstGeom prst="rect">
            <a:avLst/>
          </a:prstGeom>
          <a:noFill/>
        </p:spPr>
        <p:txBody>
          <a:bodyPr wrap="square">
            <a:spAutoFit/>
          </a:bodyPr>
          <a:lstStyle/>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system detects eyes in the given particular frame in rectangular frames.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algorithm used for detecting the eyes is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cascade. It uses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features which are used for detecting the eyes in rectangular frames.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Then the model classifies the image. draws rectangles around the region of interest along with the labels as ‘Open’ or ‘Closed’.</a:t>
            </a:r>
            <a:endParaRPr lang="en-US" sz="1200" spc="-5"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196" name="Picture 4">
            <a:extLst>
              <a:ext uri="{FF2B5EF4-FFF2-40B4-BE49-F238E27FC236}">
                <a16:creationId xmlns:a16="http://schemas.microsoft.com/office/drawing/2014/main" id="{8AB27866-45A2-4DEB-B816-1F9C8385ED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429" t="12371" r="27023"/>
          <a:stretch/>
        </p:blipFill>
        <p:spPr bwMode="auto">
          <a:xfrm>
            <a:off x="7405777" y="516745"/>
            <a:ext cx="3597777" cy="296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80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19</a:t>
            </a:fld>
            <a:endParaRPr lang="en-US" dirty="0"/>
          </a:p>
        </p:txBody>
      </p:sp>
      <p:pic>
        <p:nvPicPr>
          <p:cNvPr id="9218" name="Picture 2">
            <a:extLst>
              <a:ext uri="{FF2B5EF4-FFF2-40B4-BE49-F238E27FC236}">
                <a16:creationId xmlns:a16="http://schemas.microsoft.com/office/drawing/2014/main" id="{230F73B1-40AC-4036-A04E-B811B7E04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2" y="597615"/>
            <a:ext cx="3593054" cy="281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a:extLst>
              <a:ext uri="{FF2B5EF4-FFF2-40B4-BE49-F238E27FC236}">
                <a16:creationId xmlns:a16="http://schemas.microsoft.com/office/drawing/2014/main" id="{E0488377-E7EC-4163-9F31-FB76334957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10442" r="10777"/>
          <a:stretch>
            <a:fillRect/>
          </a:stretch>
        </p:blipFill>
        <p:spPr bwMode="auto">
          <a:xfrm>
            <a:off x="7479522" y="3547019"/>
            <a:ext cx="3593055" cy="2697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55498F-F612-4A42-8B8B-C98799796156}"/>
              </a:ext>
            </a:extLst>
          </p:cNvPr>
          <p:cNvSpPr txBox="1"/>
          <p:nvPr/>
        </p:nvSpPr>
        <p:spPr>
          <a:xfrm>
            <a:off x="695400" y="1556792"/>
            <a:ext cx="5953698" cy="2540888"/>
          </a:xfrm>
          <a:prstGeom prst="rect">
            <a:avLst/>
          </a:prstGeom>
          <a:noFill/>
        </p:spPr>
        <p:txBody>
          <a:bodyPr wrap="square">
            <a:spAutoFit/>
          </a:bodyPr>
          <a:lstStyle/>
          <a:p>
            <a:pPr marL="285750" marR="0" indent="-285750" algn="just">
              <a:lnSpc>
                <a:spcPct val="150000"/>
              </a:lnSpc>
              <a:spcBef>
                <a:spcPts val="0"/>
              </a:spcBef>
              <a:spcAft>
                <a:spcPts val="30"/>
              </a:spcAft>
              <a:buFont typeface="Wingdings" panose="05000000000000000000" pitchFamily="2" charset="2"/>
              <a:buChar char="v"/>
            </a:pPr>
            <a:r>
              <a:rPr lang="en-US" spc="-5" dirty="0">
                <a:latin typeface="Times New Roman" panose="02020603050405020304" pitchFamily="18" charset="0"/>
                <a:ea typeface="SimSun" panose="02010600030101010101" pitchFamily="2" charset="-122"/>
                <a:cs typeface="Times New Roman" panose="02020603050405020304" pitchFamily="18" charset="0"/>
              </a:rPr>
              <a:t>Presented here is the </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output for face detection module.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input to this module is continuous stream of video and output will be face detection with in rectangular bounds.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face is detected by using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cascade algorithm . </a:t>
            </a:r>
          </a:p>
          <a:p>
            <a:pPr marL="285750" marR="0" indent="-285750" algn="just">
              <a:lnSpc>
                <a:spcPct val="150000"/>
              </a:lnSpc>
              <a:spcBef>
                <a:spcPts val="0"/>
              </a:spcBef>
              <a:spcAft>
                <a:spcPts val="30"/>
              </a:spcAft>
              <a:buFont typeface="Wingdings" panose="05000000000000000000" pitchFamily="2" charset="2"/>
              <a:buChar char="v"/>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It uses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features through which the face is</a:t>
            </a:r>
            <a:r>
              <a:rPr lang="en-US" sz="1200" spc="-5" dirty="0">
                <a:latin typeface="Calibri" panose="020F0502020204030204" pitchFamily="34" charset="0"/>
                <a:ea typeface="SimSun" panose="02010600030101010101" pitchFamily="2" charset="-122"/>
                <a:cs typeface="Times New Roman" panose="02020603050405020304" pitchFamily="18" charset="0"/>
              </a:rPr>
              <a:t> </a:t>
            </a:r>
            <a:r>
              <a:rPr lang="en-US" spc="-5" dirty="0">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Calibri" panose="020F0502020204030204" pitchFamily="34" charset="0"/>
              </a:rPr>
              <a:t>etected in a rectangular frames.</a:t>
            </a:r>
            <a:endParaRPr lang="en-US" dirty="0"/>
          </a:p>
        </p:txBody>
      </p:sp>
    </p:spTree>
    <p:extLst>
      <p:ext uri="{BB962C8B-B14F-4D97-AF65-F5344CB8AC3E}">
        <p14:creationId xmlns:p14="http://schemas.microsoft.com/office/powerpoint/2010/main" val="393381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t>
            </a:r>
          </a:p>
          <a:p>
            <a:pPr marL="355600" indent="-355600">
              <a:buFont typeface="Wingdings" pitchFamily="2" charset="2"/>
              <a:buChar char="q"/>
            </a:pPr>
            <a:r>
              <a:rPr lang="en-IN" dirty="0">
                <a:latin typeface="Times New Roman" pitchFamily="18" charset="0"/>
                <a:cs typeface="Times New Roman" pitchFamily="18" charset="0"/>
              </a:rPr>
              <a:t>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sz="2000" b="1" dirty="0">
                <a:latin typeface="Times New Roman" pitchFamily="18" charset="0"/>
                <a:cs typeface="Times New Roman" pitchFamily="18" charset="0"/>
              </a:rPr>
              <a:t>Confusion Matrix</a:t>
            </a: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
        <p:nvSpPr>
          <p:cNvPr id="13" name="TextBox 12">
            <a:extLst>
              <a:ext uri="{FF2B5EF4-FFF2-40B4-BE49-F238E27FC236}">
                <a16:creationId xmlns:a16="http://schemas.microsoft.com/office/drawing/2014/main" id="{0755498F-F612-4A42-8B8B-C98799796156}"/>
              </a:ext>
            </a:extLst>
          </p:cNvPr>
          <p:cNvSpPr txBox="1"/>
          <p:nvPr/>
        </p:nvSpPr>
        <p:spPr>
          <a:xfrm>
            <a:off x="2199702" y="2852936"/>
            <a:ext cx="5953698" cy="464871"/>
          </a:xfrm>
          <a:prstGeom prst="rect">
            <a:avLst/>
          </a:prstGeom>
          <a:noFill/>
        </p:spPr>
        <p:txBody>
          <a:bodyPr wrap="square">
            <a:spAutoFit/>
          </a:bodyPr>
          <a:lstStyle/>
          <a:p>
            <a:pPr marL="285750" marR="0" indent="-285750" algn="just">
              <a:lnSpc>
                <a:spcPct val="150000"/>
              </a:lnSpc>
              <a:spcBef>
                <a:spcPts val="0"/>
              </a:spcBef>
              <a:spcAft>
                <a:spcPts val="30"/>
              </a:spcAft>
              <a:buFont typeface="Wingdings" panose="05000000000000000000" pitchFamily="2" charset="2"/>
              <a:buChar char="v"/>
            </a:pPr>
            <a:endParaRPr lang="en-US" dirty="0"/>
          </a:p>
        </p:txBody>
      </p:sp>
      <p:pic>
        <p:nvPicPr>
          <p:cNvPr id="10242" name="Picture 2">
            <a:extLst>
              <a:ext uri="{FF2B5EF4-FFF2-40B4-BE49-F238E27FC236}">
                <a16:creationId xmlns:a16="http://schemas.microsoft.com/office/drawing/2014/main" id="{DFF837A4-798C-4919-9E7D-7EA5A121D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757" y="1806550"/>
            <a:ext cx="8686747" cy="418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91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19088"/>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95446" y="1246324"/>
            <a:ext cx="10225136" cy="5292588"/>
          </a:xfrm>
        </p:spPr>
        <p:txBody>
          <a:bodyPr>
            <a:normAutofit/>
          </a:bodyPr>
          <a:lstStyle/>
          <a:p>
            <a:pPr marR="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current study developed an automated system for detecting drowsiness of the driver. </a:t>
            </a:r>
          </a:p>
          <a:p>
            <a:pPr>
              <a:lnSpc>
                <a:spcPct val="150000"/>
              </a:lnSpc>
              <a:spcBef>
                <a:spcPts val="0"/>
              </a:spcBef>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continuous video stream is read from the system and is used for detecting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drowsiness.It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detected by using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-cascade algorithm. </a:t>
            </a:r>
          </a:p>
          <a:p>
            <a:pPr marL="57150" marR="0" indent="-28575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-cascade algorithm uses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features to detect face and eyes.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features are predefined are used for detecting different things.</a:t>
            </a:r>
          </a:p>
          <a:p>
            <a:pPr marL="57150" marR="0" indent="-28575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 is used to detect face and eyes in the image which is then fed to the classifier to classify the images as ‘Open’,   Closed’, ‘yawn’,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no_yawn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696" y="286859"/>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59904" y="1278553"/>
            <a:ext cx="10051185" cy="5292588"/>
          </a:xfrm>
        </p:spPr>
        <p:txBody>
          <a:bodyPr>
            <a:normAutofit/>
          </a:bodyPr>
          <a:lstStyle/>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work can also be extended by implementing in full night light using IR web cam. It is camera which uses infrared radiations to detect whether the person is drowsy or not. While this is a research project, there is scope when this completely turns out to be developed into an application which can be run by the end users on their own for their own purposes on their own systems.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work can be extended by recording the time for which the eyes remain closed and then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defining a threshold, for example if score becomes greater than 15 that means the person’s eyes are closed for a long period of time. This is when we beep the alarm and notify the driver.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551" y="339498"/>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Warwick, B., Symons, N., Chen, X., &amp;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Xiong</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K. (2015). Detecting Driver Drowsiness Using Wireless Wearables. 2015 IEEE 12th International Conference on Mobile Ad Hoc and Sensor Systems.</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Dwivedi, K.,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Biswaranjan</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K &amp; Sethi, A. (2014). Drowsy driver detection using representation learning. 2014 IEEE International Advance Computing Conference (IACC). </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Yan, J.-J.,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Kuo</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H.-H., Lin, Y.-F., &amp; Liao, T.-L. (2016). Real-Time Driver Drowsiness Detection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System.Based</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on PERCLOS and Grayscale Image Processing. 2016 International Symposium on Computer, Consumer and Control (IS3C).</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Face detection using </a:t>
            </a:r>
            <a:r>
              <a:rPr lang="en-US" sz="1800" spc="-5" dirty="0" err="1">
                <a:effectLst/>
                <a:latin typeface="Times New Roman" panose="02020603050405020304" pitchFamily="18" charset="0"/>
                <a:ea typeface="SimSun" panose="02010600030101010101" pitchFamily="2" charset="-122"/>
                <a:cs typeface="Times New Roman" panose="02020603050405020304" pitchFamily="18" charset="0"/>
              </a:rPr>
              <a:t>haar</a:t>
            </a: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 cascades tutorial </a:t>
            </a:r>
            <a:r>
              <a:rPr lang="en-US" sz="1800" u="sng" spc="-5"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https://docs.opencv.org/3.1.0/d7/d8b/tutorial_py_face_detection.html#gsc.tab=0</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30"/>
              </a:spcAft>
              <a:buFont typeface="+mj-lt"/>
              <a:buAutoNum type="arabicPeriod"/>
            </a:pPr>
            <a:r>
              <a:rPr lang="en-US" sz="1800" u="sng" spc="-5"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Hanojhan</a:t>
            </a:r>
            <a:r>
              <a:rPr lang="en-US" sz="1800" u="sng"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 </a:t>
            </a:r>
            <a:r>
              <a:rPr lang="en-US" sz="1800" u="sng" spc="-5"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Rajahrajasingh</a:t>
            </a:r>
            <a:r>
              <a:rPr lang="en-US" sz="1800" u="sng"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3"/>
              </a:rPr>
              <a:t> (Author)</a:t>
            </a:r>
            <a:r>
              <a:rPr lang="en-US" sz="1800"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2019, Drowsiness Detection Using Image Processing, Munich, GRIN Verlag, </a:t>
            </a:r>
            <a:r>
              <a:rPr lang="en-US" sz="1800" u="sng"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https://www.grin.com/document/506703</a:t>
            </a:r>
            <a:endParaRPr lang="en-US" sz="1800" spc="-5"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357298"/>
            <a:ext cx="9721080" cy="4591982"/>
          </a:xfrm>
        </p:spPr>
        <p:txBody>
          <a:bodyPr>
            <a:normAutofit fontScale="47500" lnSpcReduction="20000"/>
          </a:bodyPr>
          <a:lstStyle/>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Drowsiness and Fatigue of drivers are amongst the significant causes of road accidents. Every year, they increase the amounts of deaths and fatalities injuries globally.</a:t>
            </a:r>
          </a:p>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Therefore, there is a need to develop a systems that will detect the driver’s bad psychophysical condition, which could significantly reduce the number of fatigue-related car accidents. </a:t>
            </a:r>
          </a:p>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However, the development of such systems encounters many difficulties related to fast and proper recognition of a driver’s fatigue symptoms. </a:t>
            </a:r>
          </a:p>
          <a:p>
            <a:pPr algn="just">
              <a:lnSpc>
                <a:spcPct val="170000"/>
              </a:lnSpc>
              <a:buFont typeface="Wingdings" panose="05000000000000000000" pitchFamily="2" charset="2"/>
              <a:buChar char="v"/>
            </a:pPr>
            <a:r>
              <a:rPr lang="en-US" sz="3800" dirty="0">
                <a:effectLst/>
                <a:latin typeface="Times New Roman" panose="02020603050405020304" pitchFamily="18" charset="0"/>
                <a:ea typeface="Times New Roman" panose="02020603050405020304" pitchFamily="18" charset="0"/>
              </a:rPr>
              <a:t>One of the technical possibilities to implement driver drowsiness detection systems is to use the vision-based approach.</a:t>
            </a: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983432" y="1124744"/>
            <a:ext cx="9505056" cy="6599163"/>
          </a:xfrm>
        </p:spPr>
        <p:txBody>
          <a:bodyPr>
            <a:normAutofit fontScale="77500" lnSpcReduction="20000"/>
          </a:bodyPr>
          <a:lstStyle/>
          <a:p>
            <a:pPr marL="0" indent="0">
              <a:lnSpc>
                <a:spcPct val="120000"/>
              </a:lnSpc>
              <a:buNone/>
            </a:pPr>
            <a:r>
              <a:rPr lang="en-US" sz="4200" b="1" i="0" dirty="0">
                <a:effectLst/>
                <a:latin typeface="Times New Roman" panose="02020603050405020304" pitchFamily="18" charset="0"/>
                <a:cs typeface="Times New Roman" panose="02020603050405020304" pitchFamily="18" charset="0"/>
              </a:rPr>
              <a:t>NASTECH – </a:t>
            </a:r>
            <a:r>
              <a:rPr lang="en-US" sz="4200" b="1" dirty="0">
                <a:latin typeface="Times New Roman" panose="02020603050405020304" pitchFamily="18" charset="0"/>
                <a:cs typeface="Times New Roman" panose="02020603050405020304" pitchFamily="18" charset="0"/>
              </a:rPr>
              <a:t>New Age Solutions &amp; Technologies</a:t>
            </a:r>
            <a:br>
              <a:rPr lang="en-US" sz="4200" b="1" dirty="0">
                <a:latin typeface="Times New Roman" panose="02020603050405020304" pitchFamily="18" charset="0"/>
                <a:cs typeface="Times New Roman" panose="02020603050405020304" pitchFamily="18" charset="0"/>
              </a:rPr>
            </a:br>
            <a:endParaRPr lang="en-US" sz="4200" b="1"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NASTECH – New Age Solutions &amp; Technologies.</a:t>
            </a:r>
          </a:p>
          <a:p>
            <a:pPr algn="just">
              <a:lnSpc>
                <a:spcPct val="170000"/>
              </a:lnSpc>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NASTECH is formed with the purpose of bridging the gap between Academia and Industry.  </a:t>
            </a:r>
            <a:r>
              <a:rPr lang="en-US" sz="2100" dirty="0" err="1">
                <a:latin typeface="Times New Roman" panose="02020603050405020304" pitchFamily="18" charset="0"/>
                <a:cs typeface="Times New Roman" panose="02020603050405020304" pitchFamily="18" charset="0"/>
              </a:rPr>
              <a:t>Nastech</a:t>
            </a:r>
            <a:r>
              <a:rPr lang="en-US" sz="2100" dirty="0">
                <a:latin typeface="Times New Roman" panose="02020603050405020304" pitchFamily="18" charset="0"/>
                <a:cs typeface="Times New Roman" panose="02020603050405020304" pitchFamily="18" charset="0"/>
              </a:rPr>
              <a:t> is one of the leading Global Certification and Training service providers for technical and management programs for educational institutions. </a:t>
            </a:r>
          </a:p>
          <a:p>
            <a:pPr algn="just">
              <a:lnSpc>
                <a:spcPct val="170000"/>
              </a:lnSpc>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They collaborate with educational institutes to understand their requirements and form a strategy in consultation with all stakeholders to fulfill those by skilling , reskilling and upskilling the students and faculties on new age skills and technologies. Industry and project oriented student training programs.</a:t>
            </a:r>
          </a:p>
          <a:p>
            <a:pPr algn="just">
              <a:lnSpc>
                <a:spcPct val="170000"/>
              </a:lnSpc>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Certification programs mapped to Global Certification Exams from Microsoft/EC- Council/Google/AWS/ Adobe).</a:t>
            </a:r>
            <a:endParaRPr lang="en-US" sz="2100" b="1" dirty="0">
              <a:latin typeface="Times New Roman" panose="02020603050405020304"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39558"/>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7408" y="1418456"/>
            <a:ext cx="10657184" cy="5322912"/>
          </a:xfrm>
        </p:spPr>
        <p:txBody>
          <a:bodyPr>
            <a:normAutofit/>
          </a:bodyPr>
          <a:lstStyle/>
          <a:p>
            <a:pPr>
              <a:lnSpc>
                <a:spcPct val="12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rPr>
              <a:t>Real Time Drowsiness behaviors which are related to fatigue are in the form of eye closing, head nodding or the brain activity. Hence, we measure change in physiological signals, such as brain waves, heart rate and blinking to monitor drowsiness or consider physical changes such as sagging leaning of driver's head and open/closed state of eyes.</a:t>
            </a:r>
            <a:endParaRPr lang="en-US" sz="1800" dirty="0">
              <a:solidFill>
                <a:srgbClr val="000000"/>
              </a:solidFill>
              <a:latin typeface="Times New Roman" panose="02020603050405020304" pitchFamily="18" charset="0"/>
              <a:ea typeface="Calibri" panose="020F0502020204030204" pitchFamily="34" charset="0"/>
            </a:endParaRPr>
          </a:p>
          <a:p>
            <a:pPr>
              <a:lnSpc>
                <a:spcPct val="120000"/>
              </a:lnSpc>
              <a:buFont typeface="Wingdings" panose="05000000000000000000" pitchFamily="2" charset="2"/>
              <a:buChar char="v"/>
            </a:pPr>
            <a:r>
              <a:rPr lang="en-US" sz="1800" dirty="0">
                <a:solidFill>
                  <a:srgbClr val="000000"/>
                </a:solidFill>
                <a:effectLst/>
                <a:latin typeface="Times New Roman" panose="02020603050405020304" pitchFamily="18" charset="0"/>
                <a:ea typeface="Calibri" panose="020F0502020204030204" pitchFamily="34" charset="0"/>
              </a:rPr>
              <a:t>The former technique, while more accurate, is not realistic since highly sensitive electrodes would have to be attached directly on the driver body and hence which is distracting to the driver. Hence we are utilizing eyes and mouth as the region of interest.</a:t>
            </a:r>
          </a:p>
          <a:p>
            <a:pPr>
              <a:lnSpc>
                <a:spcPct val="12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algorithm starts with the detection of face in the image using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-cascade features and classify it. By normalizing the distance and position of the reference points, all faces should be transformed into the same size and position.</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rPr>
              <a:t>For normalization, eyes serve as point reference. The OpenCV algorithm finds the eyes on any grayscale image by searching characteristic features of the eyes using </a:t>
            </a:r>
            <a:r>
              <a:rPr lang="en-IN" sz="1800" dirty="0" err="1">
                <a:solidFill>
                  <a:srgbClr val="000000"/>
                </a:solidFill>
                <a:effectLst/>
                <a:latin typeface="Times New Roman" panose="02020603050405020304" pitchFamily="18" charset="0"/>
                <a:ea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rPr>
              <a:t>-cascade file. </a:t>
            </a: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396" y="879193"/>
            <a:ext cx="10873208" cy="5659719"/>
          </a:xfrm>
        </p:spPr>
        <p:txBody>
          <a:bodyPr>
            <a:noAutofit/>
          </a:bodyPr>
          <a:lstStyle/>
          <a:p>
            <a:pPr marL="0" marR="0" indent="0">
              <a:lnSpc>
                <a:spcPct val="150000"/>
              </a:lnSpc>
              <a:spcBef>
                <a:spcPts val="0"/>
              </a:spcBef>
              <a:spcAft>
                <a:spcPts val="0"/>
              </a:spcAft>
              <a:buNone/>
            </a:pPr>
            <a:r>
              <a:rPr lang="en-US" sz="2200" b="1" spc="-5"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METHODOLOGIES</a:t>
            </a:r>
            <a:br>
              <a:rPr lang="en-US" sz="2400" spc="-5" dirty="0">
                <a:solidFill>
                  <a:srgbClr val="000000"/>
                </a:solidFill>
                <a:latin typeface="Calibri" panose="020F0502020204030204" pitchFamily="34" charset="0"/>
                <a:ea typeface="SimSun" panose="02010600030101010101" pitchFamily="2" charset="-122"/>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different methodologies to identify drowsiness state of the driver. They can be categorized into the following three main categories: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Behavioral Parameters Based: Measuring the driver’s fatigue without using non-invasive instruments comes under this category. Analyzing the behavior of the driver based on his/her eye closure ratio, blink frequency, yawning, position of the head and facial expressions.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Vehicular Parameters Based: Measuring the fatigue nature of the driver through vehicle driving patterns comes under this category. parameters include lane changing patterns, steering wheel angle, steering wheel grip force etc.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Psychological Parameters Based: Measuring the drowsiness of the driver based on the physical conditions of the driver fall under this category. Parameters may be respiration rate, heart-beat rate, body temperature and many more. </a:t>
            </a:r>
            <a:endParaRPr lang="en-US" sz="1800"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2319"/>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1111860"/>
            <a:ext cx="11233248" cy="5040560"/>
          </a:xfrm>
        </p:spPr>
        <p:txBody>
          <a:bodyPr>
            <a:normAutofit/>
          </a:bodyPr>
          <a:lstStyle/>
          <a:p>
            <a:pPr rtl="0">
              <a:spcBef>
                <a:spcPts val="0"/>
              </a:spcBef>
              <a:spcAft>
                <a:spcPts val="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rPr>
              <a:t>DROWSINESS DETECTION THROUGH REGION OF INTEREST</a:t>
            </a:r>
            <a:r>
              <a:rPr lang="en-IN" sz="1800" dirty="0">
                <a:solidFill>
                  <a:srgbClr val="000000"/>
                </a:solidFill>
                <a:effectLst/>
                <a:latin typeface="Times New Roman" panose="02020603050405020304" pitchFamily="18" charset="0"/>
                <a:ea typeface="Times New Roman" panose="02020603050405020304" pitchFamily="18" charset="0"/>
              </a:rPr>
              <a:t>:</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Region of interest (ROI) can detect a driver’s face. As can be seen in the blue rectangle is the region of interest. The way to create an ROI area is to first obtain the green rectangle area from the </a:t>
            </a:r>
            <a:r>
              <a:rPr lang="en-IN" sz="1800" dirty="0" err="1">
                <a:solidFill>
                  <a:srgbClr val="000000"/>
                </a:solidFill>
                <a:effectLst/>
                <a:latin typeface="Times New Roman" panose="02020603050405020304" pitchFamily="18" charset="0"/>
                <a:ea typeface="Times New Roman" panose="02020603050405020304" pitchFamily="18" charset="0"/>
              </a:rPr>
              <a:t>Haar</a:t>
            </a:r>
            <a:r>
              <a:rPr lang="en-IN" sz="1800" dirty="0">
                <a:solidFill>
                  <a:srgbClr val="000000"/>
                </a:solidFill>
                <a:effectLst/>
                <a:latin typeface="Times New Roman" panose="02020603050405020304" pitchFamily="18" charset="0"/>
                <a:ea typeface="Times New Roman" panose="02020603050405020304" pitchFamily="18" charset="0"/>
              </a:rPr>
              <a:t> Cascade Classifier in the first frame, which includes height, width. Then, the rectangle is scaled up to create region of interest</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solidFill>
                <a:srgbClr val="000000"/>
              </a:solidFill>
              <a:effectLst/>
              <a:latin typeface="Times New Roman" panose="02020603050405020304" pitchFamily="18" charset="0"/>
              <a:ea typeface="Times New Roman" panose="02020603050405020304" pitchFamily="18" charset="0"/>
            </a:endParaRPr>
          </a:p>
          <a:p>
            <a:pPr rtl="0">
              <a:spcBef>
                <a:spcPts val="0"/>
              </a:spcBef>
              <a:spcAft>
                <a:spcPts val="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rPr>
              <a:t>DETECTION OF DROWSINESS THROUGH LBPH</a:t>
            </a:r>
            <a:r>
              <a:rPr lang="en-IN" sz="1800" dirty="0">
                <a:solidFill>
                  <a:srgbClr val="000000"/>
                </a:solidFill>
                <a:effectLst/>
                <a:latin typeface="Times New Roman" panose="02020603050405020304" pitchFamily="18" charset="0"/>
                <a:ea typeface="Times New Roman" panose="02020603050405020304" pitchFamily="18" charset="0"/>
              </a:rPr>
              <a:t>: </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In this algorithm the faces are detected by using local binary patterns histograms (LBPH). The first computational step in </a:t>
            </a:r>
            <a:r>
              <a:rPr lang="en-IN" sz="1800" dirty="0" err="1">
                <a:solidFill>
                  <a:srgbClr val="000000"/>
                </a:solidFill>
                <a:effectLst/>
                <a:latin typeface="Times New Roman" panose="02020603050405020304" pitchFamily="18" charset="0"/>
                <a:ea typeface="Times New Roman" panose="02020603050405020304" pitchFamily="18" charset="0"/>
              </a:rPr>
              <a:t>lbph</a:t>
            </a:r>
            <a:r>
              <a:rPr lang="en-IN" sz="1800" dirty="0">
                <a:solidFill>
                  <a:srgbClr val="000000"/>
                </a:solidFill>
                <a:effectLst/>
                <a:latin typeface="Times New Roman" panose="02020603050405020304" pitchFamily="18" charset="0"/>
                <a:ea typeface="Times New Roman" panose="02020603050405020304" pitchFamily="18" charset="0"/>
              </a:rPr>
              <a:t> is to create an intermediate images that describes the original image in a binary format. The image is converted into matrix form and we need to take a central value of the matrix to be used as and threshold value</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solidFill>
                <a:srgbClr val="000000"/>
              </a:solidFill>
              <a:latin typeface="Times New Roman" panose="02020603050405020304" pitchFamily="18" charset="0"/>
              <a:ea typeface="Times New Roman" panose="02020603050405020304" pitchFamily="18" charset="0"/>
            </a:endParaRPr>
          </a:p>
          <a:p>
            <a:pPr rtl="0">
              <a:spcBef>
                <a:spcPts val="0"/>
              </a:spcBef>
              <a:spcAft>
                <a:spcPts val="0"/>
              </a:spcAft>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rPr>
              <a:t>MOUTH AND YAWNING ANALYSIS</a:t>
            </a:r>
            <a:r>
              <a:rPr lang="en-US" sz="1800" dirty="0">
                <a:effectLst/>
                <a:latin typeface="Times New Roman" panose="02020603050405020304" pitchFamily="18" charset="0"/>
                <a:ea typeface="Calibri" panose="020F0502020204030204" pitchFamily="34" charset="0"/>
              </a:rPr>
              <a:t>: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Fatigue is the major reason for road accidents. To avoid the issue, Sarada Devi and Bajaj proposed the driver fatigue detection system based on mouth and yawning analysis. Firstly, the system locates and tracks the mouth of a driver using cascade of classifier training and mouth detection from the input images.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rtl="0">
              <a:spcBef>
                <a:spcPts val="0"/>
              </a:spcBef>
              <a:spcAft>
                <a:spcPts val="0"/>
              </a:spcAft>
              <a:buFont typeface="Wingdings" panose="05000000000000000000" pitchFamily="2" charset="2"/>
              <a:buChar char="v"/>
            </a:pPr>
            <a:r>
              <a:rPr lang="en-US" sz="1800" b="1" dirty="0">
                <a:effectLst/>
                <a:latin typeface="Times New Roman" panose="02020603050405020304" pitchFamily="18" charset="0"/>
                <a:ea typeface="Calibri" panose="020F0502020204030204" pitchFamily="34" charset="0"/>
              </a:rPr>
              <a:t>REAL TIME ANALYSIS USING EYE AND YAWNING</a:t>
            </a:r>
            <a:r>
              <a:rPr lang="en-US" sz="1800" b="1" dirty="0">
                <a:latin typeface="Times New Roman" panose="02020603050405020304" pitchFamily="18" charset="0"/>
                <a:ea typeface="Calibri" panose="020F0502020204030204" pitchFamily="34" charset="0"/>
              </a:rPr>
              <a:t>: </a:t>
            </a:r>
            <a:br>
              <a:rPr lang="en-US" sz="1800" b="1" dirty="0">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Kumar proposed the real time analysis of Driver Fatigue Detection using behavioral measures and gestures like eye blink, head movement and yawning to identify the drivers’ state. The basic purpose of the proposed method is to detect the close eye and open mouth simultaneously and generates an alarm on positive detection. </a:t>
            </a: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262177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72" y="404664"/>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1199456" y="971287"/>
            <a:ext cx="9289032" cy="5409960"/>
          </a:xfrm>
        </p:spPr>
        <p:txBody>
          <a:bodyPr>
            <a:normAutofit fontScale="40000" lnSpcReduction="20000"/>
          </a:bodyPr>
          <a:lstStyle/>
          <a:p>
            <a:pPr marL="0" indent="0" rtl="0">
              <a:spcBef>
                <a:spcPts val="0"/>
              </a:spcBef>
              <a:spcAft>
                <a:spcPts val="0"/>
              </a:spcAft>
              <a:buNone/>
            </a:pPr>
            <a:endParaRPr lang="en-US" sz="40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endParaRPr lang="en-US" sz="4000" b="1" dirty="0">
              <a:solidFill>
                <a:srgbClr val="000000"/>
              </a:solidFill>
              <a:latin typeface="Times New Roman" panose="02020603050405020304" pitchFamily="18" charset="0"/>
              <a:cs typeface="Times New Roman" panose="02020603050405020304" pitchFamily="18" charset="0"/>
            </a:endParaRPr>
          </a:p>
          <a:p>
            <a:pPr marL="0" indent="0" rtl="0">
              <a:lnSpc>
                <a:spcPct val="170000"/>
              </a:lnSpc>
              <a:spcBef>
                <a:spcPts val="0"/>
              </a:spcBef>
              <a:spcAft>
                <a:spcPts val="0"/>
              </a:spcAft>
              <a:buNone/>
            </a:pPr>
            <a:r>
              <a:rPr lang="en-US" sz="4500" b="1" i="0" u="none" strike="noStrike" dirty="0">
                <a:solidFill>
                  <a:srgbClr val="000000"/>
                </a:solidFill>
                <a:effectLst/>
                <a:latin typeface="Times New Roman" panose="02020603050405020304" pitchFamily="18" charset="0"/>
                <a:cs typeface="Times New Roman" panose="02020603050405020304" pitchFamily="18" charset="0"/>
              </a:rPr>
              <a:t>Hardware Requirements</a:t>
            </a:r>
            <a:endParaRPr lang="en-US" sz="45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Processor Intel i5 or higher</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RAM 4 GB</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Space on disk Min 1 GB</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Device that has internet access</a:t>
            </a:r>
          </a:p>
          <a:p>
            <a:pPr lvl="1">
              <a:lnSpc>
                <a:spcPct val="170000"/>
              </a:lnSpc>
              <a:spcBef>
                <a:spcPts val="0"/>
              </a:spcBef>
            </a:pPr>
            <a:r>
              <a:rPr lang="en-US" sz="3800" dirty="0">
                <a:solidFill>
                  <a:srgbClr val="000000"/>
                </a:solidFill>
                <a:latin typeface="Times New Roman" panose="02020603050405020304" pitchFamily="18" charset="0"/>
                <a:cs typeface="Times New Roman" panose="02020603050405020304" pitchFamily="18" charset="0"/>
              </a:rPr>
              <a:t>Webcam</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Execution space Min 300 mb</a:t>
            </a:r>
          </a:p>
          <a:p>
            <a:pPr marL="457200" lvl="1" indent="0">
              <a:lnSpc>
                <a:spcPct val="170000"/>
              </a:lnSpc>
              <a:spcBef>
                <a:spcPts val="0"/>
              </a:spcBef>
              <a:buNone/>
            </a:pPr>
            <a:endParaRPr lang="en-US" sz="3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lnSpc>
                <a:spcPct val="170000"/>
              </a:lnSpc>
              <a:spcBef>
                <a:spcPts val="0"/>
              </a:spcBef>
              <a:spcAft>
                <a:spcPts val="0"/>
              </a:spcAft>
              <a:buNone/>
            </a:pPr>
            <a:r>
              <a:rPr lang="en-US" sz="4500" b="1" i="0" u="none" strike="noStrike" dirty="0">
                <a:solidFill>
                  <a:srgbClr val="000000"/>
                </a:solidFill>
                <a:effectLst/>
                <a:latin typeface="Times New Roman" panose="02020603050405020304" pitchFamily="18" charset="0"/>
                <a:cs typeface="Times New Roman" panose="02020603050405020304" pitchFamily="18" charset="0"/>
              </a:rPr>
              <a:t>Software Requirements</a:t>
            </a:r>
            <a:endParaRPr lang="en-US" sz="45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Operating system : Windows 7 or higher</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Python 3.5.x or higher</a:t>
            </a:r>
            <a:endParaRPr lang="en-US" sz="3800" b="0" dirty="0">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b="0" i="0" u="none" strike="noStrike" dirty="0">
                <a:solidFill>
                  <a:srgbClr val="000000"/>
                </a:solidFill>
                <a:effectLst/>
                <a:latin typeface="Times New Roman" panose="02020603050405020304" pitchFamily="18" charset="0"/>
                <a:cs typeface="Times New Roman" panose="02020603050405020304" pitchFamily="18" charset="0"/>
              </a:rPr>
              <a:t>Python libraries: </a:t>
            </a:r>
            <a:r>
              <a:rPr lang="en-US" sz="3800" b="0" i="0" u="none" strike="noStrike" dirty="0" err="1">
                <a:solidFill>
                  <a:srgbClr val="000000"/>
                </a:solidFill>
                <a:effectLst/>
                <a:latin typeface="Times New Roman" panose="02020603050405020304" pitchFamily="18" charset="0"/>
                <a:cs typeface="Times New Roman" panose="02020603050405020304" pitchFamily="18" charset="0"/>
              </a:rPr>
              <a:t>numpy</a:t>
            </a:r>
            <a:r>
              <a:rPr lang="en-US" sz="3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800" dirty="0">
                <a:solidFill>
                  <a:srgbClr val="000000"/>
                </a:solidFill>
                <a:latin typeface="Times New Roman" panose="02020603050405020304" pitchFamily="18" charset="0"/>
                <a:cs typeface="Times New Roman" panose="02020603050405020304" pitchFamily="18" charset="0"/>
              </a:rPr>
              <a:t>T</a:t>
            </a:r>
            <a:r>
              <a:rPr lang="en-US" sz="3800" b="0" i="0" u="none" strike="noStrike" dirty="0">
                <a:solidFill>
                  <a:srgbClr val="000000"/>
                </a:solidFill>
                <a:effectLst/>
                <a:latin typeface="Times New Roman" panose="02020603050405020304" pitchFamily="18" charset="0"/>
                <a:cs typeface="Times New Roman" panose="02020603050405020304" pitchFamily="18" charset="0"/>
              </a:rPr>
              <a:t>ensorFlow, </a:t>
            </a:r>
            <a:r>
              <a:rPr lang="en-US" sz="3800" b="0" i="0" u="none" strike="noStrike" dirty="0" err="1">
                <a:solidFill>
                  <a:srgbClr val="000000"/>
                </a:solidFill>
                <a:effectLst/>
                <a:latin typeface="Times New Roman" panose="02020603050405020304" pitchFamily="18" charset="0"/>
                <a:cs typeface="Times New Roman" panose="02020603050405020304" pitchFamily="18" charset="0"/>
              </a:rPr>
              <a:t>Keras</a:t>
            </a:r>
            <a:r>
              <a:rPr lang="en-US" sz="3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800" b="0" i="0" u="none" strike="noStrike" dirty="0" err="1">
                <a:solidFill>
                  <a:srgbClr val="000000"/>
                </a:solidFill>
                <a:effectLst/>
                <a:latin typeface="Times New Roman" panose="02020603050405020304" pitchFamily="18" charset="0"/>
                <a:cs typeface="Times New Roman" panose="02020603050405020304" pitchFamily="18" charset="0"/>
              </a:rPr>
              <a:t>OpenCV,sklearn</a:t>
            </a:r>
            <a:endParaRPr lang="en-US" sz="3800" b="0" i="0" u="none" strike="noStrike" dirty="0">
              <a:solidFill>
                <a:srgbClr val="000000"/>
              </a:solidFill>
              <a:effectLst/>
              <a:latin typeface="Times New Roman" panose="02020603050405020304" pitchFamily="18" charset="0"/>
              <a:cs typeface="Times New Roman" panose="02020603050405020304" pitchFamily="18" charset="0"/>
            </a:endParaRPr>
          </a:p>
          <a:p>
            <a:pPr lvl="1">
              <a:lnSpc>
                <a:spcPct val="170000"/>
              </a:lnSpc>
              <a:spcBef>
                <a:spcPts val="0"/>
              </a:spcBef>
            </a:pPr>
            <a:r>
              <a:rPr lang="en-US" sz="3800" dirty="0">
                <a:solidFill>
                  <a:srgbClr val="000000"/>
                </a:solidFill>
                <a:latin typeface="Times New Roman" panose="02020603050405020304" pitchFamily="18" charset="0"/>
                <a:cs typeface="Times New Roman" panose="02020603050405020304" pitchFamily="18" charset="0"/>
              </a:rPr>
              <a:t>IDE: Google </a:t>
            </a:r>
            <a:r>
              <a:rPr lang="en-US" sz="3800" dirty="0" err="1">
                <a:solidFill>
                  <a:srgbClr val="000000"/>
                </a:solidFill>
                <a:latin typeface="Times New Roman" panose="02020603050405020304" pitchFamily="18" charset="0"/>
                <a:cs typeface="Times New Roman" panose="02020603050405020304" pitchFamily="18" charset="0"/>
              </a:rPr>
              <a:t>Colab</a:t>
            </a:r>
            <a:r>
              <a:rPr lang="en-US" sz="3800" dirty="0">
                <a:solidFill>
                  <a:srgbClr val="000000"/>
                </a:solidFill>
                <a:latin typeface="Times New Roman" panose="02020603050405020304" pitchFamily="18" charset="0"/>
                <a:cs typeface="Times New Roman" panose="02020603050405020304" pitchFamily="18" charset="0"/>
              </a:rPr>
              <a:t>, </a:t>
            </a:r>
            <a:r>
              <a:rPr lang="en-US" sz="3800" dirty="0" err="1">
                <a:solidFill>
                  <a:srgbClr val="000000"/>
                </a:solidFill>
                <a:latin typeface="Times New Roman" panose="02020603050405020304" pitchFamily="18" charset="0"/>
                <a:cs typeface="Times New Roman" panose="02020603050405020304" pitchFamily="18" charset="0"/>
              </a:rPr>
              <a:t>Jupyter</a:t>
            </a:r>
            <a:r>
              <a:rPr lang="en-US" sz="3800" dirty="0">
                <a:solidFill>
                  <a:srgbClr val="000000"/>
                </a:solidFill>
                <a:latin typeface="Times New Roman" panose="02020603050405020304" pitchFamily="18" charset="0"/>
                <a:cs typeface="Times New Roman" panose="02020603050405020304" pitchFamily="18" charset="0"/>
              </a:rPr>
              <a:t> Notebook, VS Code</a:t>
            </a:r>
            <a:endParaRPr lang="en-US" sz="3800" b="0" dirty="0">
              <a:effectLst/>
              <a:latin typeface="Times New Roman" panose="02020603050405020304" pitchFamily="18" charset="0"/>
              <a:cs typeface="Times New Roman" panose="02020603050405020304" pitchFamily="18" charset="0"/>
            </a:endParaRPr>
          </a:p>
          <a:p>
            <a:pPr marL="0" indent="0">
              <a:buNone/>
            </a:pPr>
            <a:endParaRPr lang="en-US" sz="4000" b="0" dirty="0">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694792" y="905868"/>
            <a:ext cx="10802416" cy="6768752"/>
          </a:xfrm>
        </p:spPr>
        <p:txBody>
          <a:bodyPr>
            <a:normAutofit/>
          </a:bodyPr>
          <a:lstStyle/>
          <a:p>
            <a:pPr>
              <a:lnSpc>
                <a:spcPct val="150000"/>
              </a:lnSpc>
              <a:buFont typeface="Wingdings" panose="05000000000000000000" pitchFamily="2" charset="2"/>
              <a:buChar char="v"/>
            </a:pPr>
            <a:r>
              <a:rPr lang="en-IN" sz="1800" b="1" dirty="0">
                <a:latin typeface="Times New Roman" pitchFamily="18" charset="0"/>
                <a:cs typeface="Times New Roman" pitchFamily="18" charset="0"/>
              </a:rPr>
              <a:t>Tools and Technologies</a:t>
            </a:r>
          </a:p>
          <a:p>
            <a:pPr>
              <a:lnSpc>
                <a:spcPct val="150000"/>
              </a:lnSpc>
              <a:spcBef>
                <a:spcPts val="600"/>
              </a:spcBef>
              <a:spcAft>
                <a:spcPts val="300"/>
              </a:spcAft>
              <a:tabLst>
                <a:tab pos="228600" algn="l"/>
              </a:tabLst>
            </a:pP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Machine learning</a:t>
            </a:r>
            <a:r>
              <a:rPr lang="en-US" sz="1800" b="1" i="0" spc="-5" dirty="0">
                <a:latin typeface="Calibri" panose="020F0502020204030204" pitchFamily="34" charset="0"/>
                <a:ea typeface="SimSun" panose="02010600030101010101" pitchFamily="2" charset="-122"/>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is the kind of programming which gives computers the capability to automatically learn from data without being explicitly programmed.</a:t>
            </a:r>
            <a:endParaRPr lang="en-IN" sz="1800" b="1" dirty="0">
              <a:solidFill>
                <a:srgbClr val="000000"/>
              </a:solidFill>
              <a:latin typeface="Times New Roman" pitchFamily="18" charset="0"/>
              <a:ea typeface="Times New Roman" panose="02020603050405020304" pitchFamily="18" charset="0"/>
              <a:cs typeface="Times New Roman" pitchFamily="18" charset="0"/>
            </a:endParaRPr>
          </a:p>
          <a:p>
            <a:pPr>
              <a:lnSpc>
                <a:spcPct val="150000"/>
              </a:lnSpc>
              <a:spcBef>
                <a:spcPts val="600"/>
              </a:spcBef>
              <a:spcAft>
                <a:spcPts val="300"/>
              </a:spcAft>
              <a:tabLst>
                <a:tab pos="228600" algn="l"/>
              </a:tabLst>
            </a:pP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Python</a:t>
            </a:r>
            <a:r>
              <a:rPr lang="en-US" sz="1800" b="1" i="0" spc="-5" dirty="0">
                <a:latin typeface="Calibri" panose="020F0502020204030204" pitchFamily="34" charset="0"/>
                <a:ea typeface="SimSun" panose="02010600030101010101" pitchFamily="2" charset="-122"/>
                <a:cs typeface="Times New Roman" panose="02020603050405020304" pitchFamily="18" charset="0"/>
              </a:rPr>
              <a:t>:</a:t>
            </a:r>
            <a:r>
              <a:rPr lang="en-US" sz="1800" b="1" spc="-5" dirty="0">
                <a:latin typeface="Calibri" panose="020F0502020204030204" pitchFamily="34" charset="0"/>
                <a:ea typeface="SimSun" panose="02010600030101010101" pitchFamily="2" charset="-122"/>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object-oriented programming language ideally designed for rapid prototyping in complex applications. It has a vast collection of libraries.</a:t>
            </a:r>
            <a:endParaRPr lang="en-IN" sz="1800" dirty="0">
              <a:solidFill>
                <a:srgbClr val="000000"/>
              </a:solidFill>
              <a:latin typeface="Times New Roman" panose="02020603050405020304" pitchFamily="18" charset="0"/>
              <a:ea typeface="Times New Roman" panose="02020603050405020304" pitchFamily="18" charset="0"/>
            </a:endParaRPr>
          </a:p>
          <a:p>
            <a:pPr marR="0">
              <a:lnSpc>
                <a:spcPct val="150000"/>
              </a:lnSpc>
              <a:spcBef>
                <a:spcPts val="600"/>
              </a:spcBef>
              <a:spcAft>
                <a:spcPts val="300"/>
              </a:spcAft>
              <a:tabLst>
                <a:tab pos="228600" algn="l"/>
              </a:tabLst>
            </a:pPr>
            <a:r>
              <a:rPr lang="en-IN" sz="1800" b="1" i="0" dirty="0">
                <a:effectLst/>
                <a:latin typeface="Times New Roman" panose="02020603050405020304" pitchFamily="18" charset="0"/>
                <a:ea typeface="SimSun" panose="02010600030101010101" pitchFamily="2" charset="-122"/>
                <a:cs typeface="Times New Roman" panose="02020603050405020304" pitchFamily="18" charset="0"/>
              </a:rPr>
              <a:t>TensorFlow: </a:t>
            </a:r>
            <a:r>
              <a:rPr lang="en-IN" sz="1800" dirty="0">
                <a:solidFill>
                  <a:srgbClr val="000000"/>
                </a:solidFill>
                <a:effectLst/>
                <a:latin typeface="Times New Roman" panose="02020603050405020304" pitchFamily="18" charset="0"/>
                <a:ea typeface="Times New Roman" panose="02020603050405020304" pitchFamily="18" charset="0"/>
              </a:rPr>
              <a:t>It is an open-source software library for dataflow programming across a range of tasks. </a:t>
            </a:r>
            <a:endParaRPr lang="en-IN" sz="1800" b="1" dirty="0">
              <a:solidFill>
                <a:srgbClr val="000000"/>
              </a:solidFill>
              <a:effectLst/>
              <a:latin typeface="Times New Roman" pitchFamily="18" charset="0"/>
              <a:ea typeface="Times New Roman" panose="02020603050405020304" pitchFamily="18" charset="0"/>
              <a:cs typeface="Times New Roman" pitchFamily="18" charset="0"/>
            </a:endParaRPr>
          </a:p>
          <a:p>
            <a:pPr>
              <a:lnSpc>
                <a:spcPct val="150000"/>
              </a:lnSpc>
              <a:spcBef>
                <a:spcPts val="600"/>
              </a:spcBef>
              <a:spcAft>
                <a:spcPts val="300"/>
              </a:spcAft>
              <a:tabLst>
                <a:tab pos="228600" algn="l"/>
              </a:tabLst>
            </a:pP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OpenCV</a:t>
            </a:r>
            <a:r>
              <a:rPr lang="en-US" sz="1800" b="1" i="0" spc="-5" dirty="0">
                <a:latin typeface="Calibri" panose="020F0502020204030204" pitchFamily="34" charset="0"/>
                <a:ea typeface="SimSun" panose="02010600030101010101" pitchFamily="2" charset="-122"/>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rPr>
              <a:t> Open Source Computer Vision. It's an Open Source library that includes hundreds of advanced Computer Vision algorithms.</a:t>
            </a:r>
          </a:p>
          <a:p>
            <a:pPr>
              <a:lnSpc>
                <a:spcPct val="150000"/>
              </a:lnSpc>
              <a:spcBef>
                <a:spcPts val="600"/>
              </a:spcBef>
              <a:spcAft>
                <a:spcPts val="300"/>
              </a:spcAft>
              <a:tabLst>
                <a:tab pos="228600" algn="l"/>
              </a:tabLst>
            </a:pPr>
            <a:r>
              <a:rPr lang="en-IN" sz="1800" b="1"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Sklearn</a:t>
            </a:r>
            <a:r>
              <a:rPr lang="en-US" sz="1800" b="1"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a:t>
            </a:r>
            <a:r>
              <a:rPr lang="en-US" sz="1800" b="1" dirty="0">
                <a:solidFill>
                  <a:srgbClr val="000000"/>
                </a:solidFill>
                <a:latin typeface="Calibri" panose="020F0502020204030204" pitchFamily="34" charset="0"/>
                <a:ea typeface="SimSun" panose="02010600030101010101" pitchFamily="2" charset="-122"/>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Scikit-learn is an open-source software machine learning library for the Python programming language. </a:t>
            </a:r>
          </a:p>
          <a:p>
            <a:pPr>
              <a:lnSpc>
                <a:spcPct val="150000"/>
              </a:lnSpc>
              <a:spcBef>
                <a:spcPts val="600"/>
              </a:spcBef>
              <a:spcAft>
                <a:spcPts val="300"/>
              </a:spcAft>
              <a:tabLst>
                <a:tab pos="228600" algn="l"/>
              </a:tabLst>
            </a:pPr>
            <a:r>
              <a:rPr lang="en-IN" sz="1800" b="1"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Jupyter</a:t>
            </a:r>
            <a:r>
              <a:rPr lang="en-IN"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Notebook</a:t>
            </a:r>
            <a:r>
              <a:rPr lang="en-US" sz="1800" b="1" i="0" spc="-5" dirty="0">
                <a:latin typeface="Calibri" panose="020F0502020204030204" pitchFamily="34" charset="0"/>
                <a:ea typeface="SimSun" panose="02010600030101010101" pitchFamily="2" charset="-122"/>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is the original web application for creating and sharing computational documents.</a:t>
            </a:r>
            <a:endParaRPr lang="en-IN" sz="18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extLst>
      <p:ext uri="{BB962C8B-B14F-4D97-AF65-F5344CB8AC3E}">
        <p14:creationId xmlns:p14="http://schemas.microsoft.com/office/powerpoint/2010/main" val="25058716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4312</TotalTime>
  <Words>2561</Words>
  <Application>Microsoft Office PowerPoint</Application>
  <PresentationFormat>Widescreen</PresentationFormat>
  <Paragraphs>227</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Driver Drowsiness Detection   </vt:lpstr>
      <vt:lpstr>AGENDA</vt:lpstr>
      <vt:lpstr>ABSTRACT </vt:lpstr>
      <vt:lpstr>About the Company</vt:lpstr>
      <vt:lpstr>INTRODUCTION </vt:lpstr>
      <vt:lpstr>PowerPoint Presentation</vt:lpstr>
      <vt:lpstr>PowerPoint Presentation</vt:lpstr>
      <vt:lpstr>Requirements</vt:lpstr>
      <vt:lpstr>Requirements</vt:lpstr>
      <vt:lpstr>System Design </vt:lpstr>
      <vt:lpstr>System Design </vt:lpstr>
      <vt:lpstr>Implementation</vt:lpstr>
      <vt:lpstr>Implementation</vt:lpstr>
      <vt:lpstr>Implementation </vt:lpstr>
      <vt:lpstr>Coding Segment</vt:lpstr>
      <vt:lpstr>Coding Segment</vt:lpstr>
      <vt:lpstr>Coding Segment</vt:lpstr>
      <vt:lpstr>Results</vt:lpstr>
      <vt:lpstr>Results</vt:lpstr>
      <vt:lpstr>Results</vt:lpstr>
      <vt:lpstr>Conclusion</vt:lpstr>
      <vt:lpstr>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Apoorva Kashi</cp:lastModifiedBy>
  <cp:revision>286</cp:revision>
  <dcterms:created xsi:type="dcterms:W3CDTF">2015-10-29T14:36:38Z</dcterms:created>
  <dcterms:modified xsi:type="dcterms:W3CDTF">2022-01-10T10:53:24Z</dcterms:modified>
</cp:coreProperties>
</file>