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9"/>
  </p:notesMasterIdLst>
  <p:sldIdLst>
    <p:sldId id="256" r:id="rId2"/>
    <p:sldId id="287" r:id="rId3"/>
    <p:sldId id="257" r:id="rId4"/>
    <p:sldId id="340" r:id="rId5"/>
    <p:sldId id="355" r:id="rId6"/>
    <p:sldId id="261" r:id="rId7"/>
    <p:sldId id="262" r:id="rId8"/>
    <p:sldId id="263" r:id="rId9"/>
    <p:sldId id="356" r:id="rId10"/>
    <p:sldId id="357" r:id="rId11"/>
    <p:sldId id="358" r:id="rId12"/>
    <p:sldId id="354" r:id="rId13"/>
    <p:sldId id="350" r:id="rId14"/>
    <p:sldId id="351" r:id="rId15"/>
    <p:sldId id="352" r:id="rId16"/>
    <p:sldId id="360" r:id="rId17"/>
    <p:sldId id="361" r:id="rId18"/>
    <p:sldId id="359" r:id="rId19"/>
    <p:sldId id="363" r:id="rId20"/>
    <p:sldId id="364" r:id="rId21"/>
    <p:sldId id="365" r:id="rId22"/>
    <p:sldId id="374" r:id="rId23"/>
    <p:sldId id="376" r:id="rId24"/>
    <p:sldId id="377" r:id="rId25"/>
    <p:sldId id="347" r:id="rId26"/>
    <p:sldId id="368" r:id="rId27"/>
    <p:sldId id="348" r:id="rId28"/>
    <p:sldId id="379" r:id="rId29"/>
    <p:sldId id="373" r:id="rId30"/>
    <p:sldId id="369" r:id="rId31"/>
    <p:sldId id="371" r:id="rId32"/>
    <p:sldId id="380" r:id="rId33"/>
    <p:sldId id="349" r:id="rId34"/>
    <p:sldId id="275" r:id="rId35"/>
    <p:sldId id="270" r:id="rId36"/>
    <p:sldId id="271" r:id="rId37"/>
    <p:sldId id="320"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2B5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533" autoAdjust="0"/>
    <p:restoredTop sz="95680" autoAdjust="0"/>
  </p:normalViewPr>
  <p:slideViewPr>
    <p:cSldViewPr>
      <p:cViewPr varScale="1">
        <p:scale>
          <a:sx n="103" d="100"/>
          <a:sy n="103" d="100"/>
        </p:scale>
        <p:origin x="464"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73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9B3BC-7FCA-4166-96E5-654288EED0B0}" type="datetimeFigureOut">
              <a:rPr lang="en-US" smtClean="0"/>
              <a:pPr/>
              <a:t>6/18/22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96B92D-2A32-4C16-979B-071562DB202E}" type="slidenum">
              <a:rPr lang="en-US" smtClean="0"/>
              <a:pPr/>
              <a:t>‹#›</a:t>
            </a:fld>
            <a:endParaRPr lang="en-US" dirty="0"/>
          </a:p>
        </p:txBody>
      </p:sp>
    </p:spTree>
    <p:extLst>
      <p:ext uri="{BB962C8B-B14F-4D97-AF65-F5344CB8AC3E}">
        <p14:creationId xmlns:p14="http://schemas.microsoft.com/office/powerpoint/2010/main" val="726847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a:t>
            </a:fld>
            <a:endParaRPr lang="en-US" dirty="0"/>
          </a:p>
        </p:txBody>
      </p:sp>
    </p:spTree>
    <p:extLst>
      <p:ext uri="{BB962C8B-B14F-4D97-AF65-F5344CB8AC3E}">
        <p14:creationId xmlns:p14="http://schemas.microsoft.com/office/powerpoint/2010/main" val="31289505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18</a:t>
            </a:fld>
            <a:endParaRPr lang="en-US" dirty="0"/>
          </a:p>
        </p:txBody>
      </p:sp>
    </p:spTree>
    <p:extLst>
      <p:ext uri="{BB962C8B-B14F-4D97-AF65-F5344CB8AC3E}">
        <p14:creationId xmlns:p14="http://schemas.microsoft.com/office/powerpoint/2010/main" val="2486932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19</a:t>
            </a:fld>
            <a:endParaRPr lang="en-US" dirty="0"/>
          </a:p>
        </p:txBody>
      </p:sp>
    </p:spTree>
    <p:extLst>
      <p:ext uri="{BB962C8B-B14F-4D97-AF65-F5344CB8AC3E}">
        <p14:creationId xmlns:p14="http://schemas.microsoft.com/office/powerpoint/2010/main" val="261314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20</a:t>
            </a:fld>
            <a:endParaRPr lang="en-US" dirty="0"/>
          </a:p>
        </p:txBody>
      </p:sp>
    </p:spTree>
    <p:extLst>
      <p:ext uri="{BB962C8B-B14F-4D97-AF65-F5344CB8AC3E}">
        <p14:creationId xmlns:p14="http://schemas.microsoft.com/office/powerpoint/2010/main" val="4225658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21</a:t>
            </a:fld>
            <a:endParaRPr lang="en-US" dirty="0"/>
          </a:p>
        </p:txBody>
      </p:sp>
    </p:spTree>
    <p:extLst>
      <p:ext uri="{BB962C8B-B14F-4D97-AF65-F5344CB8AC3E}">
        <p14:creationId xmlns:p14="http://schemas.microsoft.com/office/powerpoint/2010/main" val="358831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25</a:t>
            </a:fld>
            <a:endParaRPr lang="en-US" dirty="0"/>
          </a:p>
        </p:txBody>
      </p:sp>
    </p:spTree>
    <p:extLst>
      <p:ext uri="{BB962C8B-B14F-4D97-AF65-F5344CB8AC3E}">
        <p14:creationId xmlns:p14="http://schemas.microsoft.com/office/powerpoint/2010/main" val="2784725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26</a:t>
            </a:fld>
            <a:endParaRPr lang="en-US" dirty="0"/>
          </a:p>
        </p:txBody>
      </p:sp>
    </p:spTree>
    <p:extLst>
      <p:ext uri="{BB962C8B-B14F-4D97-AF65-F5344CB8AC3E}">
        <p14:creationId xmlns:p14="http://schemas.microsoft.com/office/powerpoint/2010/main" val="1814841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27</a:t>
            </a:fld>
            <a:endParaRPr lang="en-US" dirty="0"/>
          </a:p>
        </p:txBody>
      </p:sp>
    </p:spTree>
    <p:extLst>
      <p:ext uri="{BB962C8B-B14F-4D97-AF65-F5344CB8AC3E}">
        <p14:creationId xmlns:p14="http://schemas.microsoft.com/office/powerpoint/2010/main" val="16418267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28</a:t>
            </a:fld>
            <a:endParaRPr lang="en-US" dirty="0"/>
          </a:p>
        </p:txBody>
      </p:sp>
    </p:spTree>
    <p:extLst>
      <p:ext uri="{BB962C8B-B14F-4D97-AF65-F5344CB8AC3E}">
        <p14:creationId xmlns:p14="http://schemas.microsoft.com/office/powerpoint/2010/main" val="7573179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29</a:t>
            </a:fld>
            <a:endParaRPr lang="en-US" dirty="0"/>
          </a:p>
        </p:txBody>
      </p:sp>
    </p:spTree>
    <p:extLst>
      <p:ext uri="{BB962C8B-B14F-4D97-AF65-F5344CB8AC3E}">
        <p14:creationId xmlns:p14="http://schemas.microsoft.com/office/powerpoint/2010/main" val="39005006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30</a:t>
            </a:fld>
            <a:endParaRPr lang="en-US" dirty="0"/>
          </a:p>
        </p:txBody>
      </p:sp>
    </p:spTree>
    <p:extLst>
      <p:ext uri="{BB962C8B-B14F-4D97-AF65-F5344CB8AC3E}">
        <p14:creationId xmlns:p14="http://schemas.microsoft.com/office/powerpoint/2010/main" val="1454152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0d4cb8a95c_4_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10d4cb8a95c_4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31</a:t>
            </a:fld>
            <a:endParaRPr lang="en-US" dirty="0"/>
          </a:p>
        </p:txBody>
      </p:sp>
    </p:spTree>
    <p:extLst>
      <p:ext uri="{BB962C8B-B14F-4D97-AF65-F5344CB8AC3E}">
        <p14:creationId xmlns:p14="http://schemas.microsoft.com/office/powerpoint/2010/main" val="41487722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32</a:t>
            </a:fld>
            <a:endParaRPr lang="en-US" dirty="0"/>
          </a:p>
        </p:txBody>
      </p:sp>
    </p:spTree>
    <p:extLst>
      <p:ext uri="{BB962C8B-B14F-4D97-AF65-F5344CB8AC3E}">
        <p14:creationId xmlns:p14="http://schemas.microsoft.com/office/powerpoint/2010/main" val="1315392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34</a:t>
            </a:fld>
            <a:endParaRPr lang="en-US" dirty="0"/>
          </a:p>
        </p:txBody>
      </p:sp>
    </p:spTree>
    <p:extLst>
      <p:ext uri="{BB962C8B-B14F-4D97-AF65-F5344CB8AC3E}">
        <p14:creationId xmlns:p14="http://schemas.microsoft.com/office/powerpoint/2010/main" val="1784430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0d4cb8a95c_4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g10d4cb8a95c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2657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21913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9752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16</a:t>
            </a:fld>
            <a:endParaRPr lang="en-US" dirty="0"/>
          </a:p>
        </p:txBody>
      </p:sp>
    </p:spTree>
    <p:extLst>
      <p:ext uri="{BB962C8B-B14F-4D97-AF65-F5344CB8AC3E}">
        <p14:creationId xmlns:p14="http://schemas.microsoft.com/office/powerpoint/2010/main" val="354239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96B92D-2A32-4C16-979B-071562DB202E}" type="slidenum">
              <a:rPr lang="en-US" smtClean="0"/>
              <a:pPr/>
              <a:t>17</a:t>
            </a:fld>
            <a:endParaRPr lang="en-US" dirty="0"/>
          </a:p>
        </p:txBody>
      </p:sp>
    </p:spTree>
    <p:extLst>
      <p:ext uri="{BB962C8B-B14F-4D97-AF65-F5344CB8AC3E}">
        <p14:creationId xmlns:p14="http://schemas.microsoft.com/office/powerpoint/2010/main" val="360061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530802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793900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147940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27866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64906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386808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VIII Semester, Department of ISE, RNSIT</a:t>
            </a:r>
            <a:endParaRPr lang="en-US" dirty="0"/>
          </a:p>
        </p:txBody>
      </p:sp>
      <p:sp>
        <p:nvSpPr>
          <p:cNvPr id="8" name="Footer Placeholder 7"/>
          <p:cNvSpPr>
            <a:spLocks noGrp="1"/>
          </p:cNvSpPr>
          <p:nvPr>
            <p:ph type="ftr" sz="quarter" idx="11"/>
          </p:nvPr>
        </p:nvSpPr>
        <p:spPr/>
        <p:txBody>
          <a:bodyPr/>
          <a:lstStyle/>
          <a:p>
            <a:r>
              <a:rPr lang="en-US"/>
              <a:t>2021 - 2022</a:t>
            </a:r>
            <a:endParaRPr lang="en-US" dirty="0"/>
          </a:p>
        </p:txBody>
      </p:sp>
      <p:sp>
        <p:nvSpPr>
          <p:cNvPr id="9" name="Slide Number Placeholder 8"/>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3308574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VIII Semester, Department of ISE, RNSIT</a:t>
            </a:r>
            <a:endParaRPr lang="en-US" dirty="0"/>
          </a:p>
        </p:txBody>
      </p:sp>
      <p:sp>
        <p:nvSpPr>
          <p:cNvPr id="4" name="Footer Placeholder 3"/>
          <p:cNvSpPr>
            <a:spLocks noGrp="1"/>
          </p:cNvSpPr>
          <p:nvPr>
            <p:ph type="ftr" sz="quarter" idx="11"/>
          </p:nvPr>
        </p:nvSpPr>
        <p:spPr/>
        <p:txBody>
          <a:bodyPr/>
          <a:lstStyle/>
          <a:p>
            <a:r>
              <a:rPr lang="en-US"/>
              <a:t>2021 - 2022</a:t>
            </a:r>
            <a:endParaRPr lang="en-US" dirty="0"/>
          </a:p>
        </p:txBody>
      </p:sp>
      <p:sp>
        <p:nvSpPr>
          <p:cNvPr id="5" name="Slide Number Placeholder 4"/>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644670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VIII Semester, Department of ISE, RNSIT</a:t>
            </a:r>
            <a:endParaRPr lang="en-US" dirty="0"/>
          </a:p>
        </p:txBody>
      </p:sp>
      <p:sp>
        <p:nvSpPr>
          <p:cNvPr id="3" name="Footer Placeholder 2"/>
          <p:cNvSpPr>
            <a:spLocks noGrp="1"/>
          </p:cNvSpPr>
          <p:nvPr>
            <p:ph type="ftr" sz="quarter" idx="11"/>
          </p:nvPr>
        </p:nvSpPr>
        <p:spPr/>
        <p:txBody>
          <a:bodyPr/>
          <a:lstStyle/>
          <a:p>
            <a:r>
              <a:rPr lang="en-US"/>
              <a:t>2021 - 2022</a:t>
            </a:r>
            <a:endParaRPr lang="en-US" dirty="0"/>
          </a:p>
        </p:txBody>
      </p:sp>
      <p:sp>
        <p:nvSpPr>
          <p:cNvPr id="4" name="Slide Number Placeholder 3"/>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261199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1355983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VIII Semester, Department of ISE, RNSIT</a:t>
            </a:r>
            <a:endParaRPr lang="en-US" dirty="0"/>
          </a:p>
        </p:txBody>
      </p:sp>
      <p:sp>
        <p:nvSpPr>
          <p:cNvPr id="6" name="Footer Placeholder 5"/>
          <p:cNvSpPr>
            <a:spLocks noGrp="1"/>
          </p:cNvSpPr>
          <p:nvPr>
            <p:ph type="ftr" sz="quarter" idx="11"/>
          </p:nvPr>
        </p:nvSpPr>
        <p:spPr/>
        <p:txBody>
          <a:bodyPr/>
          <a:lstStyle/>
          <a:p>
            <a:r>
              <a:rPr lang="en-US"/>
              <a:t>2021 - 2022</a:t>
            </a:r>
            <a:endParaRPr lang="en-US" dirty="0"/>
          </a:p>
        </p:txBody>
      </p:sp>
      <p:sp>
        <p:nvSpPr>
          <p:cNvPr id="7" name="Slide Number Placeholder 6"/>
          <p:cNvSpPr>
            <a:spLocks noGrp="1"/>
          </p:cNvSpPr>
          <p:nvPr>
            <p:ph type="sldNum" sz="quarter" idx="12"/>
          </p:nvPr>
        </p:nvSpPr>
        <p:spPr/>
        <p:txBody>
          <a:bodyPr/>
          <a:lstStyle/>
          <a:p>
            <a:fld id="{5B4F5413-E548-45A8-B9DD-11B71454D5CA}" type="slidenum">
              <a:rPr lang="en-US" smtClean="0"/>
              <a:pPr/>
              <a:t>‹#›</a:t>
            </a:fld>
            <a:endParaRPr lang="en-US" dirty="0"/>
          </a:p>
        </p:txBody>
      </p:sp>
    </p:spTree>
    <p:extLst>
      <p:ext uri="{BB962C8B-B14F-4D97-AF65-F5344CB8AC3E}">
        <p14:creationId xmlns:p14="http://schemas.microsoft.com/office/powerpoint/2010/main" val="687644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6941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190898"/>
            <a:ext cx="10515600" cy="503384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3200400" cy="365125"/>
          </a:xfrm>
          <a:prstGeom prst="rect">
            <a:avLst/>
          </a:prstGeom>
        </p:spPr>
        <p:txBody>
          <a:bodyPr vert="horz" lIns="91440" tIns="45720" rIns="91440" bIns="45720" rtlCol="0" anchor="ctr"/>
          <a:lstStyle>
            <a:lvl1pPr algn="l">
              <a:defRPr sz="1200" b="1">
                <a:solidFill>
                  <a:srgbClr val="2B5FF3"/>
                </a:solidFill>
              </a:defRPr>
            </a:lvl1pPr>
          </a:lstStyle>
          <a:p>
            <a:r>
              <a:rPr lang="en-US"/>
              <a:t>VIII Semester, Department of ISE, RNSIT</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a:solidFill>
                  <a:srgbClr val="2B5FF3"/>
                </a:solidFill>
              </a:defRPr>
            </a:lvl1pPr>
          </a:lstStyle>
          <a:p>
            <a:r>
              <a:rPr lang="en-US"/>
              <a:t>2021 - 2022</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a:solidFill>
                  <a:srgbClr val="2B5FF3"/>
                </a:solidFill>
              </a:defRPr>
            </a:lvl1pPr>
          </a:lstStyle>
          <a:p>
            <a:fld id="{5B4F5413-E548-45A8-B9DD-11B71454D5CA}" type="slidenum">
              <a:rPr lang="en-US" smtClean="0"/>
              <a:pPr/>
              <a:t>‹#›</a:t>
            </a:fld>
            <a:endParaRPr lang="en-US" dirty="0"/>
          </a:p>
        </p:txBody>
      </p:sp>
      <p:pic>
        <p:nvPicPr>
          <p:cNvPr id="7" name="Picture 6" descr="Logo, company name&#10;&#10;Description automatically generated">
            <a:extLst>
              <a:ext uri="{FF2B5EF4-FFF2-40B4-BE49-F238E27FC236}">
                <a16:creationId xmlns:a16="http://schemas.microsoft.com/office/drawing/2014/main" id="{AFC93F2D-9111-4E77-98B1-F1ACD37A82C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838094" cy="548680"/>
          </a:xfrm>
          <a:prstGeom prst="rect">
            <a:avLst/>
          </a:prstGeom>
        </p:spPr>
      </p:pic>
      <p:pic>
        <p:nvPicPr>
          <p:cNvPr id="8" name="Picture 7" descr="A picture containing calendar&#10;&#10;Description automatically generated">
            <a:extLst>
              <a:ext uri="{FF2B5EF4-FFF2-40B4-BE49-F238E27FC236}">
                <a16:creationId xmlns:a16="http://schemas.microsoft.com/office/drawing/2014/main" id="{937059C3-335C-47D5-99C1-8813DA15D672}"/>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476139" y="18044"/>
            <a:ext cx="693483" cy="694162"/>
          </a:xfrm>
          <a:prstGeom prst="rect">
            <a:avLst/>
          </a:prstGeom>
        </p:spPr>
      </p:pic>
    </p:spTree>
    <p:extLst>
      <p:ext uri="{BB962C8B-B14F-4D97-AF65-F5344CB8AC3E}">
        <p14:creationId xmlns:p14="http://schemas.microsoft.com/office/powerpoint/2010/main" val="9545565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defTabSz="914400" rtl="0" eaLnBrk="1" latinLnBrk="0" hangingPunct="1">
        <a:lnSpc>
          <a:spcPct val="90000"/>
        </a:lnSpc>
        <a:spcBef>
          <a:spcPct val="0"/>
        </a:spcBef>
        <a:buNone/>
        <a:defRPr sz="4400" b="1"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3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National_Conference_Paper__B14.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2247592"/>
            <a:ext cx="12192000" cy="1285884"/>
          </a:xfrm>
        </p:spPr>
        <p:txBody>
          <a:bodyPr>
            <a:normAutofit/>
          </a:bodyPr>
          <a:lstStyle/>
          <a:p>
            <a:r>
              <a:rPr lang="en-US" sz="3200" i="1" dirty="0">
                <a:solidFill>
                  <a:srgbClr val="FF0000"/>
                </a:solidFill>
                <a:latin typeface="Times New Roman" panose="02020603050405020304" pitchFamily="18" charset="0"/>
                <a:cs typeface="Times New Roman" panose="02020603050405020304" pitchFamily="18" charset="0"/>
                <a:sym typeface="Calibri"/>
              </a:rPr>
              <a:t>Lung Nodule Analysis</a:t>
            </a:r>
            <a:br>
              <a:rPr lang="en-US" sz="3400" dirty="0">
                <a:solidFill>
                  <a:srgbClr val="FF0000"/>
                </a:solidFill>
              </a:rPr>
            </a:br>
            <a:endParaRPr lang="en-US" sz="3400" dirty="0">
              <a:solidFill>
                <a:srgbClr val="FF0000"/>
              </a:solidFill>
            </a:endParaRPr>
          </a:p>
        </p:txBody>
      </p:sp>
      <p:sp>
        <p:nvSpPr>
          <p:cNvPr id="7" name="Rectangle 6"/>
          <p:cNvSpPr/>
          <p:nvPr/>
        </p:nvSpPr>
        <p:spPr>
          <a:xfrm>
            <a:off x="0" y="-24735"/>
            <a:ext cx="12192000" cy="1015663"/>
          </a:xfrm>
          <a:prstGeom prst="rect">
            <a:avLst/>
          </a:prstGeom>
        </p:spPr>
        <p:txBody>
          <a:bodyPr wrap="square">
            <a:spAutoFit/>
          </a:bodyPr>
          <a:lstStyle/>
          <a:p>
            <a:pPr algn="ctr">
              <a:defRPr/>
            </a:pPr>
            <a:r>
              <a:rPr lang="en-US" sz="3600" b="1" dirty="0">
                <a:solidFill>
                  <a:srgbClr val="000066"/>
                </a:solidFill>
                <a:latin typeface="Times New Roman" pitchFamily="18" charset="0"/>
                <a:cs typeface="Times New Roman" pitchFamily="18" charset="0"/>
              </a:rPr>
              <a:t>RNS INSTITUTE OF TECHNOLOGY</a:t>
            </a:r>
          </a:p>
          <a:p>
            <a:pPr algn="ctr">
              <a:defRPr/>
            </a:pPr>
            <a:r>
              <a:rPr lang="en-US" sz="2400" b="1" cap="all" dirty="0">
                <a:solidFill>
                  <a:srgbClr val="000066"/>
                </a:solidFill>
                <a:latin typeface="Times New Roman" pitchFamily="18" charset="0"/>
                <a:cs typeface="Times New Roman" pitchFamily="18" charset="0"/>
              </a:rPr>
              <a:t>BENGALURU - 98</a:t>
            </a:r>
            <a:endParaRPr lang="en-US" sz="2400" b="1" dirty="0">
              <a:solidFill>
                <a:srgbClr val="000066"/>
              </a:solidFill>
              <a:latin typeface="Times New Roman" pitchFamily="18" charset="0"/>
              <a:cs typeface="Times New Roman" pitchFamily="18" charset="0"/>
            </a:endParaRPr>
          </a:p>
        </p:txBody>
      </p:sp>
      <p:sp>
        <p:nvSpPr>
          <p:cNvPr id="8" name="Rectangle 7"/>
          <p:cNvSpPr/>
          <p:nvPr/>
        </p:nvSpPr>
        <p:spPr>
          <a:xfrm>
            <a:off x="0" y="983917"/>
            <a:ext cx="12192000" cy="584775"/>
          </a:xfrm>
          <a:prstGeom prst="rect">
            <a:avLst/>
          </a:prstGeom>
        </p:spPr>
        <p:txBody>
          <a:bodyPr wrap="square">
            <a:spAutoFit/>
          </a:bodyPr>
          <a:lstStyle/>
          <a:p>
            <a:pPr algn="ctr"/>
            <a:r>
              <a:rPr lang="en-US" sz="3200" b="1" dirty="0">
                <a:solidFill>
                  <a:srgbClr val="C00000"/>
                </a:solidFill>
                <a:latin typeface="Times New Roman" pitchFamily="18" charset="0"/>
                <a:cs typeface="Times New Roman" pitchFamily="18" charset="0"/>
              </a:rPr>
              <a:t>DEPARTMENT OF INFORMATION SCIENCE &amp; ENGINEERING</a:t>
            </a:r>
          </a:p>
        </p:txBody>
      </p:sp>
      <p:sp>
        <p:nvSpPr>
          <p:cNvPr id="9" name="Rectangle 8"/>
          <p:cNvSpPr/>
          <p:nvPr/>
        </p:nvSpPr>
        <p:spPr>
          <a:xfrm>
            <a:off x="2279576" y="1785927"/>
            <a:ext cx="6768752" cy="461665"/>
          </a:xfrm>
          <a:prstGeom prst="rect">
            <a:avLst/>
          </a:prstGeom>
        </p:spPr>
        <p:txBody>
          <a:bodyPr wrap="square">
            <a:spAutoFit/>
          </a:bodyPr>
          <a:lstStyle/>
          <a:p>
            <a:pPr algn="ctr"/>
            <a:r>
              <a:rPr lang="en-US" sz="2400" b="1" dirty="0">
                <a:solidFill>
                  <a:srgbClr val="002060"/>
                </a:solidFill>
                <a:latin typeface="Times New Roman" pitchFamily="18" charset="0"/>
                <a:cs typeface="Times New Roman" pitchFamily="18" charset="0"/>
              </a:rPr>
              <a:t>            Final Year Project Work Presentation</a:t>
            </a:r>
          </a:p>
        </p:txBody>
      </p:sp>
      <p:sp>
        <p:nvSpPr>
          <p:cNvPr id="10" name="Rectangle 9"/>
          <p:cNvSpPr/>
          <p:nvPr/>
        </p:nvSpPr>
        <p:spPr>
          <a:xfrm>
            <a:off x="0" y="5438191"/>
            <a:ext cx="3091345" cy="1231106"/>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 Internal Guide</a:t>
            </a:r>
          </a:p>
          <a:p>
            <a:pPr lvl="0" algn="ctr">
              <a:buClr>
                <a:srgbClr val="000066"/>
              </a:buClr>
              <a:buSzPts val="2000"/>
            </a:pPr>
            <a:r>
              <a:rPr lang="en-US" sz="2000" b="1" dirty="0">
                <a:solidFill>
                  <a:srgbClr val="000066"/>
                </a:solidFill>
                <a:latin typeface="Times New Roman"/>
                <a:ea typeface="Times New Roman"/>
                <a:cs typeface="Times New Roman"/>
                <a:sym typeface="Times New Roman"/>
              </a:rPr>
              <a:t>Dr. R Rajkumar</a:t>
            </a:r>
            <a:endParaRPr lang="en-US" sz="2000" dirty="0"/>
          </a:p>
          <a:p>
            <a:pPr lvl="0" algn="ctr">
              <a:buClr>
                <a:srgbClr val="262626"/>
              </a:buClr>
              <a:buSzPts val="1800"/>
            </a:pPr>
            <a:r>
              <a:rPr lang="en-US" dirty="0" err="1">
                <a:solidFill>
                  <a:srgbClr val="262626"/>
                </a:solidFill>
                <a:latin typeface="Times New Roman"/>
                <a:ea typeface="Times New Roman"/>
                <a:cs typeface="Times New Roman"/>
                <a:sym typeface="Times New Roman"/>
              </a:rPr>
              <a:t>Asso</a:t>
            </a:r>
            <a:r>
              <a:rPr lang="en-US" dirty="0">
                <a:solidFill>
                  <a:srgbClr val="262626"/>
                </a:solidFill>
                <a:latin typeface="Times New Roman"/>
                <a:ea typeface="Times New Roman"/>
                <a:cs typeface="Times New Roman"/>
                <a:sym typeface="Times New Roman"/>
              </a:rPr>
              <a:t>. Prof, Dept of  ISE, RNSIT</a:t>
            </a:r>
            <a:endParaRPr lang="en-US" dirty="0"/>
          </a:p>
        </p:txBody>
      </p:sp>
      <p:sp>
        <p:nvSpPr>
          <p:cNvPr id="12" name="Rectangle 11"/>
          <p:cNvSpPr/>
          <p:nvPr/>
        </p:nvSpPr>
        <p:spPr>
          <a:xfrm>
            <a:off x="4596055" y="5438191"/>
            <a:ext cx="2999890" cy="1231106"/>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Panel 1</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Mrs. Chandan Rani S R</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sp>
        <p:nvSpPr>
          <p:cNvPr id="13" name="Rectangle 12"/>
          <p:cNvSpPr/>
          <p:nvPr/>
        </p:nvSpPr>
        <p:spPr>
          <a:xfrm>
            <a:off x="9192110" y="5438191"/>
            <a:ext cx="2999890" cy="1231106"/>
          </a:xfrm>
          <a:prstGeom prst="rect">
            <a:avLst/>
          </a:prstGeom>
        </p:spPr>
        <p:txBody>
          <a:bodyPr wrap="square">
            <a:spAutoFit/>
          </a:bodyPr>
          <a:lstStyle/>
          <a:p>
            <a:pPr lvl="0" algn="ctr" fontAlgn="base">
              <a:spcBef>
                <a:spcPct val="0"/>
              </a:spcBef>
              <a:spcAft>
                <a:spcPct val="0"/>
              </a:spcAft>
            </a:pPr>
            <a:r>
              <a:rPr lang="en-US" b="1" dirty="0">
                <a:solidFill>
                  <a:schemeClr val="tx1">
                    <a:lumMod val="85000"/>
                    <a:lumOff val="15000"/>
                  </a:schemeClr>
                </a:solidFill>
                <a:latin typeface="Times New Roman" pitchFamily="18" charset="0"/>
                <a:cs typeface="Times New Roman" pitchFamily="18" charset="0"/>
              </a:rPr>
              <a:t>Panel 2</a:t>
            </a:r>
          </a:p>
          <a:p>
            <a:pPr lvl="0" algn="ctr" fontAlgn="base">
              <a:spcBef>
                <a:spcPct val="0"/>
              </a:spcBef>
              <a:spcAft>
                <a:spcPct val="0"/>
              </a:spcAft>
            </a:pPr>
            <a:r>
              <a:rPr lang="en-US" sz="2000" b="1" dirty="0">
                <a:solidFill>
                  <a:srgbClr val="000066"/>
                </a:solidFill>
                <a:latin typeface="Times New Roman" pitchFamily="18" charset="0"/>
                <a:cs typeface="Times New Roman" pitchFamily="18" charset="0"/>
              </a:rPr>
              <a:t>Ms. Kavya T C</a:t>
            </a:r>
            <a:endParaRPr lang="pt-BR" sz="2000" b="1" dirty="0">
              <a:solidFill>
                <a:srgbClr val="000066"/>
              </a:solidFill>
              <a:latin typeface="Times New Roman" pitchFamily="18" charset="0"/>
              <a:cs typeface="Times New Roman" pitchFamily="18" charset="0"/>
            </a:endParaRPr>
          </a:p>
          <a:p>
            <a:pPr lvl="0" algn="ctr" eaLnBrk="0" fontAlgn="base" hangingPunct="0">
              <a:spcBef>
                <a:spcPct val="0"/>
              </a:spcBef>
              <a:spcAft>
                <a:spcPct val="0"/>
              </a:spcAft>
            </a:pPr>
            <a:r>
              <a:rPr lang="en-US" dirty="0">
                <a:solidFill>
                  <a:schemeClr val="tx1">
                    <a:lumMod val="85000"/>
                    <a:lumOff val="15000"/>
                  </a:schemeClr>
                </a:solidFill>
                <a:latin typeface="Times New Roman" pitchFamily="18" charset="0"/>
                <a:ea typeface="Times New Roman" pitchFamily="18" charset="0"/>
                <a:cs typeface="Times New Roman" pitchFamily="18" charset="0"/>
              </a:rPr>
              <a:t>Asst. Prof, Dept of  ISE, RNSIT</a:t>
            </a:r>
            <a:endParaRPr lang="en-US" dirty="0">
              <a:solidFill>
                <a:schemeClr val="tx1">
                  <a:lumMod val="85000"/>
                  <a:lumOff val="15000"/>
                </a:schemeClr>
              </a:solidFill>
              <a:latin typeface="Times New Roman" pitchFamily="18" charset="0"/>
              <a:cs typeface="Times New Roman" pitchFamily="18" charset="0"/>
            </a:endParaRPr>
          </a:p>
        </p:txBody>
      </p:sp>
      <p:graphicFrame>
        <p:nvGraphicFramePr>
          <p:cNvPr id="14" name="Table 14">
            <a:extLst>
              <a:ext uri="{FF2B5EF4-FFF2-40B4-BE49-F238E27FC236}">
                <a16:creationId xmlns:a16="http://schemas.microsoft.com/office/drawing/2014/main" id="{0D6DFE9E-CC8E-0079-0D35-D2028E37D65E}"/>
              </a:ext>
            </a:extLst>
          </p:cNvPr>
          <p:cNvGraphicFramePr>
            <a:graphicFrameLocks noGrp="1"/>
          </p:cNvGraphicFramePr>
          <p:nvPr>
            <p:extLst>
              <p:ext uri="{D42A27DB-BD31-4B8C-83A1-F6EECF244321}">
                <p14:modId xmlns:p14="http://schemas.microsoft.com/office/powerpoint/2010/main" val="1263897432"/>
              </p:ext>
            </p:extLst>
          </p:nvPr>
        </p:nvGraphicFramePr>
        <p:xfrm>
          <a:off x="3971764" y="3288307"/>
          <a:ext cx="4248472" cy="1728000"/>
        </p:xfrm>
        <a:graphic>
          <a:graphicData uri="http://schemas.openxmlformats.org/drawingml/2006/table">
            <a:tbl>
              <a:tblPr firstRow="1" bandRow="1">
                <a:tableStyleId>{5C22544A-7EE6-4342-B048-85BDC9FD1C3A}</a:tableStyleId>
              </a:tblPr>
              <a:tblGrid>
                <a:gridCol w="2520280">
                  <a:extLst>
                    <a:ext uri="{9D8B030D-6E8A-4147-A177-3AD203B41FA5}">
                      <a16:colId xmlns:a16="http://schemas.microsoft.com/office/drawing/2014/main" val="2550956772"/>
                    </a:ext>
                  </a:extLst>
                </a:gridCol>
                <a:gridCol w="1728192">
                  <a:extLst>
                    <a:ext uri="{9D8B030D-6E8A-4147-A177-3AD203B41FA5}">
                      <a16:colId xmlns:a16="http://schemas.microsoft.com/office/drawing/2014/main" val="3591270187"/>
                    </a:ext>
                  </a:extLst>
                </a:gridCol>
              </a:tblGrid>
              <a:tr h="432000">
                <a:tc>
                  <a:txBody>
                    <a:bodyPr/>
                    <a:lstStyle/>
                    <a:p>
                      <a:pPr algn="l"/>
                      <a:r>
                        <a:rPr lang="en-US" sz="2000" b="1" dirty="0">
                          <a:solidFill>
                            <a:srgbClr val="000066"/>
                          </a:solidFill>
                          <a:latin typeface="Times New Roman" panose="02020603050405020304" pitchFamily="18" charset="0"/>
                          <a:cs typeface="Times New Roman" panose="02020603050405020304" pitchFamily="18" charset="0"/>
                        </a:rPr>
                        <a:t>Apoorva Kashi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1" dirty="0">
                          <a:solidFill>
                            <a:srgbClr val="000066"/>
                          </a:solidFill>
                          <a:latin typeface="Times New Roman" panose="02020603050405020304" pitchFamily="18" charset="0"/>
                          <a:cs typeface="Times New Roman" panose="02020603050405020304" pitchFamily="18" charset="0"/>
                        </a:rPr>
                        <a:t>1RN18IS023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3665044"/>
                  </a:ext>
                </a:extLst>
              </a:tr>
              <a:tr h="432000">
                <a:tc>
                  <a:txBody>
                    <a:bodyPr/>
                    <a:lstStyle/>
                    <a:p>
                      <a:pPr algn="l"/>
                      <a:r>
                        <a:rPr lang="en-US" sz="2000" b="1" dirty="0" err="1">
                          <a:solidFill>
                            <a:srgbClr val="000066"/>
                          </a:solidFill>
                          <a:latin typeface="Times New Roman" panose="02020603050405020304" pitchFamily="18" charset="0"/>
                          <a:cs typeface="Times New Roman" panose="02020603050405020304" pitchFamily="18" charset="0"/>
                        </a:rPr>
                        <a:t>Kirtana</a:t>
                      </a:r>
                      <a:r>
                        <a:rPr lang="en-US" sz="2000" b="1" dirty="0">
                          <a:solidFill>
                            <a:srgbClr val="000066"/>
                          </a:solidFill>
                          <a:latin typeface="Times New Roman" panose="02020603050405020304" pitchFamily="18" charset="0"/>
                          <a:cs typeface="Times New Roman" panose="02020603050405020304" pitchFamily="18" charset="0"/>
                        </a:rPr>
                        <a:t> Sridharan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1" dirty="0">
                          <a:solidFill>
                            <a:srgbClr val="000066"/>
                          </a:solidFill>
                          <a:latin typeface="Times New Roman" panose="02020603050405020304" pitchFamily="18" charset="0"/>
                          <a:cs typeface="Times New Roman" panose="02020603050405020304" pitchFamily="18" charset="0"/>
                        </a:rPr>
                        <a:t>1RN18IS061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07625865"/>
                  </a:ext>
                </a:extLst>
              </a:tr>
              <a:tr h="432000">
                <a:tc>
                  <a:txBody>
                    <a:bodyPr/>
                    <a:lstStyle/>
                    <a:p>
                      <a:pPr algn="l"/>
                      <a:r>
                        <a:rPr lang="en-US" sz="2000" b="1" dirty="0">
                          <a:solidFill>
                            <a:srgbClr val="000066"/>
                          </a:solidFill>
                          <a:latin typeface="Times New Roman" panose="02020603050405020304" pitchFamily="18" charset="0"/>
                          <a:cs typeface="Times New Roman" panose="02020603050405020304" pitchFamily="18" charset="0"/>
                        </a:rPr>
                        <a:t>Mohammed Misran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1" dirty="0">
                          <a:solidFill>
                            <a:srgbClr val="000066"/>
                          </a:solidFill>
                          <a:latin typeface="Times New Roman" panose="02020603050405020304" pitchFamily="18" charset="0"/>
                          <a:cs typeface="Times New Roman" panose="02020603050405020304" pitchFamily="18" charset="0"/>
                        </a:rPr>
                        <a:t>1RN18IS067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34721054"/>
                  </a:ext>
                </a:extLst>
              </a:tr>
              <a:tr h="432000">
                <a:tc>
                  <a:txBody>
                    <a:bodyPr/>
                    <a:lstStyle/>
                    <a:p>
                      <a:pPr algn="l"/>
                      <a:r>
                        <a:rPr lang="en-US" sz="2000" b="1" dirty="0" err="1">
                          <a:solidFill>
                            <a:srgbClr val="000066"/>
                          </a:solidFill>
                          <a:latin typeface="Times New Roman" panose="02020603050405020304" pitchFamily="18" charset="0"/>
                          <a:cs typeface="Times New Roman" panose="02020603050405020304" pitchFamily="18" charset="0"/>
                        </a:rPr>
                        <a:t>Nikitha</a:t>
                      </a:r>
                      <a:r>
                        <a:rPr lang="en-US" sz="2000" b="1" dirty="0">
                          <a:solidFill>
                            <a:srgbClr val="000066"/>
                          </a:solidFill>
                          <a:latin typeface="Times New Roman" panose="02020603050405020304" pitchFamily="18" charset="0"/>
                          <a:cs typeface="Times New Roman" panose="02020603050405020304" pitchFamily="18" charset="0"/>
                        </a:rPr>
                        <a:t> 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000" b="1" dirty="0">
                          <a:solidFill>
                            <a:srgbClr val="000066"/>
                          </a:solidFill>
                          <a:latin typeface="Times New Roman" panose="02020603050405020304" pitchFamily="18" charset="0"/>
                          <a:cs typeface="Times New Roman" panose="02020603050405020304" pitchFamily="18" charset="0"/>
                        </a:rPr>
                        <a:t>1RN18IS070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927569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5"/>
          <p:cNvSpPr txBox="1">
            <a:spLocks noGrp="1"/>
          </p:cNvSpPr>
          <p:nvPr>
            <p:ph type="title"/>
          </p:nvPr>
        </p:nvSpPr>
        <p:spPr>
          <a:xfrm>
            <a:off x="2362200" y="197768"/>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597"/>
              </a:buClr>
              <a:buSzPts val="3200"/>
              <a:buFont typeface="Times New Roman"/>
              <a:buNone/>
            </a:pPr>
            <a:r>
              <a:rPr lang="en-US" sz="2800" b="1" i="0" u="none" dirty="0">
                <a:solidFill>
                  <a:srgbClr val="2F5597"/>
                </a:solidFill>
                <a:latin typeface="Times New Roman"/>
                <a:ea typeface="Times New Roman"/>
                <a:cs typeface="Times New Roman"/>
                <a:sym typeface="Times New Roman"/>
              </a:rPr>
              <a:t>LITERATURE REVIEW</a:t>
            </a:r>
            <a:endParaRPr sz="4000" dirty="0"/>
          </a:p>
        </p:txBody>
      </p:sp>
      <p:sp>
        <p:nvSpPr>
          <p:cNvPr id="157" name="Google Shape;157;p5"/>
          <p:cNvSpPr txBox="1"/>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VIII Semester, Department of ISE, RNSIT</a:t>
            </a:r>
            <a:endParaRPr/>
          </a:p>
        </p:txBody>
      </p:sp>
      <p:sp>
        <p:nvSpPr>
          <p:cNvPr id="158" name="Google Shape;158;p5"/>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2021 - 2022</a:t>
            </a:r>
            <a:endParaRPr/>
          </a:p>
        </p:txBody>
      </p:sp>
      <p:sp>
        <p:nvSpPr>
          <p:cNvPr id="159" name="Google Shape;159;p5"/>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10</a:t>
            </a:fld>
            <a:endParaRPr/>
          </a:p>
        </p:txBody>
      </p:sp>
      <p:graphicFrame>
        <p:nvGraphicFramePr>
          <p:cNvPr id="160" name="Google Shape;160;p5"/>
          <p:cNvGraphicFramePr/>
          <p:nvPr>
            <p:extLst>
              <p:ext uri="{D42A27DB-BD31-4B8C-83A1-F6EECF244321}">
                <p14:modId xmlns:p14="http://schemas.microsoft.com/office/powerpoint/2010/main" val="1819039031"/>
              </p:ext>
            </p:extLst>
          </p:nvPr>
        </p:nvGraphicFramePr>
        <p:xfrm>
          <a:off x="695400" y="769269"/>
          <a:ext cx="10873206" cy="5257770"/>
        </p:xfrm>
        <a:graphic>
          <a:graphicData uri="http://schemas.openxmlformats.org/drawingml/2006/table">
            <a:tbl>
              <a:tblPr>
                <a:noFill/>
              </a:tblPr>
              <a:tblGrid>
                <a:gridCol w="846115">
                  <a:extLst>
                    <a:ext uri="{9D8B030D-6E8A-4147-A177-3AD203B41FA5}">
                      <a16:colId xmlns:a16="http://schemas.microsoft.com/office/drawing/2014/main" val="20000"/>
                    </a:ext>
                  </a:extLst>
                </a:gridCol>
                <a:gridCol w="2106213">
                  <a:extLst>
                    <a:ext uri="{9D8B030D-6E8A-4147-A177-3AD203B41FA5}">
                      <a16:colId xmlns:a16="http://schemas.microsoft.com/office/drawing/2014/main" val="20001"/>
                    </a:ext>
                  </a:extLst>
                </a:gridCol>
                <a:gridCol w="1728192">
                  <a:extLst>
                    <a:ext uri="{9D8B030D-6E8A-4147-A177-3AD203B41FA5}">
                      <a16:colId xmlns:a16="http://schemas.microsoft.com/office/drawing/2014/main" val="20002"/>
                    </a:ext>
                  </a:extLst>
                </a:gridCol>
                <a:gridCol w="1790407">
                  <a:extLst>
                    <a:ext uri="{9D8B030D-6E8A-4147-A177-3AD203B41FA5}">
                      <a16:colId xmlns:a16="http://schemas.microsoft.com/office/drawing/2014/main" val="20003"/>
                    </a:ext>
                  </a:extLst>
                </a:gridCol>
                <a:gridCol w="1295649">
                  <a:extLst>
                    <a:ext uri="{9D8B030D-6E8A-4147-A177-3AD203B41FA5}">
                      <a16:colId xmlns:a16="http://schemas.microsoft.com/office/drawing/2014/main" val="20004"/>
                    </a:ext>
                  </a:extLst>
                </a:gridCol>
                <a:gridCol w="1738480">
                  <a:extLst>
                    <a:ext uri="{9D8B030D-6E8A-4147-A177-3AD203B41FA5}">
                      <a16:colId xmlns:a16="http://schemas.microsoft.com/office/drawing/2014/main" val="20005"/>
                    </a:ext>
                  </a:extLst>
                </a:gridCol>
                <a:gridCol w="1368150">
                  <a:extLst>
                    <a:ext uri="{9D8B030D-6E8A-4147-A177-3AD203B41FA5}">
                      <a16:colId xmlns:a16="http://schemas.microsoft.com/office/drawing/2014/main" val="20006"/>
                    </a:ext>
                  </a:extLst>
                </a:gridCol>
              </a:tblGrid>
              <a:tr h="539808">
                <a:tc>
                  <a:txBody>
                    <a:bodyPr/>
                    <a:lstStyle/>
                    <a:p>
                      <a:pPr marL="0" lvl="0" indent="0" algn="ctr" rtl="0">
                        <a:spcBef>
                          <a:spcPts val="0"/>
                        </a:spcBef>
                        <a:spcAft>
                          <a:spcPts val="0"/>
                        </a:spcAft>
                        <a:buNone/>
                      </a:pPr>
                      <a:r>
                        <a:rPr lang="en-US" sz="1400">
                          <a:latin typeface="Times New Roman"/>
                          <a:ea typeface="Times New Roman"/>
                          <a:cs typeface="Times New Roman"/>
                          <a:sym typeface="Times New Roman"/>
                        </a:rPr>
                        <a:t>Sl No</a:t>
                      </a: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Title of the paper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latin typeface="Times New Roman"/>
                          <a:ea typeface="Times New Roman"/>
                          <a:cs typeface="Times New Roman"/>
                          <a:sym typeface="Times New Roman"/>
                        </a:rPr>
                        <a:t>Techniques Used</a:t>
                      </a: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Contribution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Limitation</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Data sets used </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Performance</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669338">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8</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R="363855" algn="just" rtl="0" fontAlgn="t">
                        <a:spcBef>
                          <a:spcPts val="1200"/>
                        </a:spcBef>
                        <a:spcAft>
                          <a:spcPts val="120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Automated Detection of Lung Cancer Using CT Scan Images 2020</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L="277495" marR="363855" algn="just" rtl="0" fontAlgn="t">
                        <a:spcBef>
                          <a:spcPts val="0"/>
                        </a:spcBef>
                        <a:spcAft>
                          <a:spcPts val="120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Thresholding based Otsu's technique used for segmentation</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contrast stretching for image enhancement as it</a:t>
                      </a:r>
                      <a:endParaRPr lang="en-IN" sz="1400" b="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comparatively performs better on the gray scale image a</a:t>
                      </a:r>
                      <a:endParaRPr lang="en-IN" sz="1400" b="0">
                        <a:effectLst/>
                        <a:latin typeface="Times New Roman" panose="02020603050405020304" pitchFamily="18" charset="0"/>
                        <a:cs typeface="Times New Roman" panose="02020603050405020304" pitchFamily="18" charset="0"/>
                      </a:endParaRPr>
                    </a:p>
                    <a:p>
                      <a:pPr fontAlgn="t"/>
                      <a:br>
                        <a:rPr lang="en-IN" sz="1400" b="0">
                          <a:effectLst/>
                          <a:latin typeface="Times New Roman" panose="02020603050405020304" pitchFamily="18" charset="0"/>
                          <a:cs typeface="Times New Roman" panose="02020603050405020304" pitchFamily="18" charset="0"/>
                        </a:rPr>
                      </a:b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3 images used for training</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dataset contains</a:t>
                      </a:r>
                      <a:endParaRPr lang="en-IN" sz="1400" b="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000 T1-weighted contrast-enhanced images from 3 patients.</a:t>
                      </a:r>
                      <a:endParaRPr lang="en-IN" sz="1400" b="0">
                        <a:effectLst/>
                        <a:latin typeface="Times New Roman" panose="02020603050405020304" pitchFamily="18" charset="0"/>
                        <a:cs typeface="Times New Roman" panose="02020603050405020304" pitchFamily="18" charset="0"/>
                      </a:endParaRPr>
                    </a:p>
                    <a:p>
                      <a:pPr fontAlgn="t"/>
                      <a:br>
                        <a:rPr lang="en-IN" sz="1400" b="0">
                          <a:effectLst/>
                          <a:latin typeface="Times New Roman" panose="02020603050405020304" pitchFamily="18" charset="0"/>
                          <a:cs typeface="Times New Roman" panose="02020603050405020304" pitchFamily="18" charset="0"/>
                        </a:rPr>
                      </a:b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L="277495" marR="363855" algn="just"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accuracy rate of 95% </a:t>
                      </a:r>
                      <a:endParaRPr lang="en-IN" sz="1400" b="0"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0001"/>
                  </a:ext>
                </a:extLst>
              </a:tr>
              <a:tr h="2177112">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9</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Detection of Lung Cancer in CT Images using</a:t>
                      </a:r>
                      <a:endParaRPr lang="en-IN" sz="1400" b="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Image Processing</a:t>
                      </a:r>
                      <a:endParaRPr lang="en-IN" sz="1400" b="0">
                        <a:effectLst/>
                        <a:latin typeface="Times New Roman" panose="02020603050405020304" pitchFamily="18" charset="0"/>
                        <a:cs typeface="Times New Roman" panose="02020603050405020304" pitchFamily="18" charset="0"/>
                      </a:endParaRPr>
                    </a:p>
                    <a:p>
                      <a:pPr fontAlgn="t"/>
                      <a:br>
                        <a:rPr lang="en-IN" sz="1400" b="0">
                          <a:effectLst/>
                          <a:latin typeface="Times New Roman" panose="02020603050405020304" pitchFamily="18" charset="0"/>
                          <a:cs typeface="Times New Roman" panose="02020603050405020304" pitchFamily="18" charset="0"/>
                        </a:rPr>
                      </a:br>
                      <a:br>
                        <a:rPr lang="en-IN" sz="1400" b="0">
                          <a:effectLst/>
                          <a:latin typeface="Times New Roman" panose="02020603050405020304" pitchFamily="18" charset="0"/>
                          <a:cs typeface="Times New Roman" panose="02020603050405020304" pitchFamily="18" charset="0"/>
                        </a:rPr>
                      </a:b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median filtering for image pre-</a:t>
                      </a:r>
                      <a:endParaRPr lang="en-IN" sz="1400" b="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processing followed by segmentation of lung region of interest</a:t>
                      </a:r>
                      <a:endParaRPr lang="en-IN" sz="1400" b="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br>
                        <a:rPr lang="en-IN" sz="1400" b="0" dirty="0">
                          <a:effectLst/>
                          <a:latin typeface="Times New Roman" panose="02020603050405020304" pitchFamily="18" charset="0"/>
                          <a:cs typeface="Times New Roman" panose="02020603050405020304" pitchFamily="18" charset="0"/>
                        </a:rPr>
                      </a:br>
                      <a:r>
                        <a:rPr lang="en-IN" sz="1400" b="0" i="0" u="none" strike="noStrike" dirty="0">
                          <a:solidFill>
                            <a:srgbClr val="000000"/>
                          </a:solidFill>
                          <a:effectLst/>
                          <a:latin typeface="Times New Roman" panose="02020603050405020304" pitchFamily="18" charset="0"/>
                          <a:cs typeface="Times New Roman" panose="02020603050405020304" pitchFamily="18" charset="0"/>
                        </a:rPr>
                        <a:t>using mathematical morphological operations. SVM algorithm for classification</a:t>
                      </a:r>
                      <a:endParaRPr lang="en-IN" sz="1400" b="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The size and shape of tumor present in the lungs is estimated</a:t>
                      </a:r>
                      <a:endParaRPr lang="en-IN" sz="1400" b="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by extracting three geometrical features. The features are area,</a:t>
                      </a:r>
                      <a:endParaRPr lang="en-IN" sz="1400" b="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perimeter and eccentricity of cancerous lung nodule.</a:t>
                      </a:r>
                      <a:endParaRPr lang="en-IN" sz="1400" b="0">
                        <a:effectLst/>
                        <a:latin typeface="Times New Roman" panose="02020603050405020304" pitchFamily="18" charset="0"/>
                        <a:cs typeface="Times New Roman" panose="02020603050405020304" pitchFamily="18" charset="0"/>
                      </a:endParaRPr>
                    </a:p>
                    <a:p>
                      <a:pPr fontAlgn="t"/>
                      <a:br>
                        <a:rPr lang="en-IN" sz="1400" b="0">
                          <a:effectLst/>
                          <a:latin typeface="Times New Roman" panose="02020603050405020304" pitchFamily="18" charset="0"/>
                          <a:cs typeface="Times New Roman" panose="02020603050405020304" pitchFamily="18" charset="0"/>
                        </a:rPr>
                      </a:b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fontAlgn="t"/>
                      <a:r>
                        <a:rPr lang="en-IN" sz="1400" b="0">
                          <a:effectLst/>
                          <a:latin typeface="Times New Roman" panose="02020603050405020304" pitchFamily="18" charset="0"/>
                          <a:cs typeface="Times New Roman" panose="02020603050405020304" pitchFamily="18" charset="0"/>
                        </a:rPr>
                        <a:t> </a:t>
                      </a:r>
                    </a:p>
                  </a:txBody>
                  <a:tcPr marL="95250" marR="95250" marT="95250" marB="95250"/>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Cancer Imaging Archive database.</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extracted features of a sample CT image are </a:t>
                      </a:r>
                      <a:endParaRPr lang="en-IN" sz="1400" b="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Area: 1793</a:t>
                      </a:r>
                      <a:endParaRPr lang="en-IN" sz="1400" b="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 Eccentricity: 0.7319</a:t>
                      </a:r>
                      <a:endParaRPr lang="en-IN" sz="1400" b="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 Perimeter: 161.6980</a:t>
                      </a:r>
                      <a:endParaRPr lang="en-IN" sz="1400" b="0" dirty="0">
                        <a:effectLst/>
                        <a:latin typeface="Times New Roman" panose="02020603050405020304" pitchFamily="18" charset="0"/>
                        <a:cs typeface="Times New Roman" panose="02020603050405020304" pitchFamily="18" charset="0"/>
                      </a:endParaRPr>
                    </a:p>
                    <a:p>
                      <a:pPr fontAlgn="t"/>
                      <a:br>
                        <a:rPr lang="en-IN" sz="1400" b="0" dirty="0">
                          <a:effectLst/>
                          <a:latin typeface="Times New Roman" panose="02020603050405020304" pitchFamily="18" charset="0"/>
                          <a:cs typeface="Times New Roman" panose="02020603050405020304" pitchFamily="18" charset="0"/>
                        </a:rPr>
                      </a:br>
                      <a:endParaRPr lang="en-IN" sz="1400" b="0"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40508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5"/>
          <p:cNvSpPr txBox="1">
            <a:spLocks noGrp="1"/>
          </p:cNvSpPr>
          <p:nvPr>
            <p:ph type="title"/>
          </p:nvPr>
        </p:nvSpPr>
        <p:spPr>
          <a:xfrm>
            <a:off x="2362200" y="197768"/>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597"/>
              </a:buClr>
              <a:buSzPts val="3200"/>
              <a:buFont typeface="Times New Roman"/>
              <a:buNone/>
            </a:pPr>
            <a:r>
              <a:rPr lang="en-US" sz="2800" b="1" i="0" u="none" dirty="0">
                <a:solidFill>
                  <a:srgbClr val="2F5597"/>
                </a:solidFill>
                <a:latin typeface="Times New Roman"/>
                <a:ea typeface="Times New Roman"/>
                <a:cs typeface="Times New Roman"/>
                <a:sym typeface="Times New Roman"/>
              </a:rPr>
              <a:t>LITERATURE REVIEW</a:t>
            </a:r>
            <a:endParaRPr sz="4000" dirty="0"/>
          </a:p>
        </p:txBody>
      </p:sp>
      <p:sp>
        <p:nvSpPr>
          <p:cNvPr id="157" name="Google Shape;157;p5"/>
          <p:cNvSpPr txBox="1"/>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VIII Semester, Department of ISE, RNSIT</a:t>
            </a:r>
            <a:endParaRPr/>
          </a:p>
        </p:txBody>
      </p:sp>
      <p:sp>
        <p:nvSpPr>
          <p:cNvPr id="158" name="Google Shape;158;p5"/>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2021 - 2022</a:t>
            </a:r>
            <a:endParaRPr/>
          </a:p>
        </p:txBody>
      </p:sp>
      <p:sp>
        <p:nvSpPr>
          <p:cNvPr id="159" name="Google Shape;159;p5"/>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11</a:t>
            </a:fld>
            <a:endParaRPr/>
          </a:p>
        </p:txBody>
      </p:sp>
      <p:graphicFrame>
        <p:nvGraphicFramePr>
          <p:cNvPr id="160" name="Google Shape;160;p5"/>
          <p:cNvGraphicFramePr/>
          <p:nvPr/>
        </p:nvGraphicFramePr>
        <p:xfrm>
          <a:off x="695400" y="769269"/>
          <a:ext cx="10873206" cy="3787110"/>
        </p:xfrm>
        <a:graphic>
          <a:graphicData uri="http://schemas.openxmlformats.org/drawingml/2006/table">
            <a:tbl>
              <a:tblPr>
                <a:noFill/>
              </a:tblPr>
              <a:tblGrid>
                <a:gridCol w="846115">
                  <a:extLst>
                    <a:ext uri="{9D8B030D-6E8A-4147-A177-3AD203B41FA5}">
                      <a16:colId xmlns:a16="http://schemas.microsoft.com/office/drawing/2014/main" val="20000"/>
                    </a:ext>
                  </a:extLst>
                </a:gridCol>
                <a:gridCol w="2106213">
                  <a:extLst>
                    <a:ext uri="{9D8B030D-6E8A-4147-A177-3AD203B41FA5}">
                      <a16:colId xmlns:a16="http://schemas.microsoft.com/office/drawing/2014/main" val="20001"/>
                    </a:ext>
                  </a:extLst>
                </a:gridCol>
                <a:gridCol w="1512168">
                  <a:extLst>
                    <a:ext uri="{9D8B030D-6E8A-4147-A177-3AD203B41FA5}">
                      <a16:colId xmlns:a16="http://schemas.microsoft.com/office/drawing/2014/main" val="20002"/>
                    </a:ext>
                  </a:extLst>
                </a:gridCol>
                <a:gridCol w="2006431">
                  <a:extLst>
                    <a:ext uri="{9D8B030D-6E8A-4147-A177-3AD203B41FA5}">
                      <a16:colId xmlns:a16="http://schemas.microsoft.com/office/drawing/2014/main" val="20003"/>
                    </a:ext>
                  </a:extLst>
                </a:gridCol>
                <a:gridCol w="1295649">
                  <a:extLst>
                    <a:ext uri="{9D8B030D-6E8A-4147-A177-3AD203B41FA5}">
                      <a16:colId xmlns:a16="http://schemas.microsoft.com/office/drawing/2014/main" val="20004"/>
                    </a:ext>
                  </a:extLst>
                </a:gridCol>
                <a:gridCol w="1553315">
                  <a:extLst>
                    <a:ext uri="{9D8B030D-6E8A-4147-A177-3AD203B41FA5}">
                      <a16:colId xmlns:a16="http://schemas.microsoft.com/office/drawing/2014/main" val="20005"/>
                    </a:ext>
                  </a:extLst>
                </a:gridCol>
                <a:gridCol w="1553315">
                  <a:extLst>
                    <a:ext uri="{9D8B030D-6E8A-4147-A177-3AD203B41FA5}">
                      <a16:colId xmlns:a16="http://schemas.microsoft.com/office/drawing/2014/main" val="20006"/>
                    </a:ext>
                  </a:extLst>
                </a:gridCol>
              </a:tblGrid>
              <a:tr h="539808">
                <a:tc>
                  <a:txBody>
                    <a:bodyPr/>
                    <a:lstStyle/>
                    <a:p>
                      <a:pPr marL="0" lvl="0" indent="0" algn="ctr" rtl="0">
                        <a:spcBef>
                          <a:spcPts val="0"/>
                        </a:spcBef>
                        <a:spcAft>
                          <a:spcPts val="0"/>
                        </a:spcAft>
                        <a:buNone/>
                      </a:pPr>
                      <a:r>
                        <a:rPr lang="en-US" sz="1400">
                          <a:latin typeface="Times New Roman"/>
                          <a:ea typeface="Times New Roman"/>
                          <a:cs typeface="Times New Roman"/>
                          <a:sym typeface="Times New Roman"/>
                        </a:rPr>
                        <a:t>Sl No</a:t>
                      </a: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Title of the paper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latin typeface="Times New Roman"/>
                          <a:ea typeface="Times New Roman"/>
                          <a:cs typeface="Times New Roman"/>
                          <a:sym typeface="Times New Roman"/>
                        </a:rPr>
                        <a:t>Techniques Used</a:t>
                      </a: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Contribution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Limitation</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Data sets used </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Performance</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669338">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10</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R="363855" rtl="0" fontAlgn="t">
                        <a:spcBef>
                          <a:spcPts val="600"/>
                        </a:spcBef>
                        <a:spcAft>
                          <a:spcPts val="120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Diagnostic classification of lung nodules using 3D Neural Networks  2018</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R="363855" rtl="0" fontAlgn="t">
                        <a:spcBef>
                          <a:spcPts val="600"/>
                        </a:spcBef>
                        <a:spcAft>
                          <a:spcPts val="120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Deep neural networks,3D DenseNet,</a:t>
                      </a:r>
                      <a:endParaRPr lang="en-IN" sz="1400" b="0">
                        <a:effectLst/>
                        <a:latin typeface="Times New Roman" panose="02020603050405020304" pitchFamily="18" charset="0"/>
                        <a:cs typeface="Times New Roman" panose="02020603050405020304" pitchFamily="18" charset="0"/>
                      </a:endParaRPr>
                    </a:p>
                    <a:p>
                      <a:pPr marR="363855" rtl="0" fontAlgn="t">
                        <a:spcBef>
                          <a:spcPts val="600"/>
                        </a:spcBef>
                        <a:spcAft>
                          <a:spcPts val="120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MoDenseNet</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four two-pathway Convolutional Neural Networks (CNN) are used, including a basic 3D CNN, a novel multi-output network, a 3D DenseNet, and an augmented 3D DenseNet with multi-outputs aims to learn a direct mapping from 3D images to class labels</a:t>
                      </a:r>
                      <a:endParaRPr lang="en-IN" sz="1400" b="0">
                        <a:effectLst/>
                        <a:latin typeface="Times New Roman" panose="02020603050405020304" pitchFamily="18" charset="0"/>
                        <a:cs typeface="Times New Roman" panose="02020603050405020304" pitchFamily="18" charset="0"/>
                      </a:endParaRPr>
                    </a:p>
                    <a:p>
                      <a:pPr fontAlgn="t"/>
                      <a:br>
                        <a:rPr lang="en-IN" sz="1400" b="0">
                          <a:effectLst/>
                          <a:latin typeface="Times New Roman" panose="02020603050405020304" pitchFamily="18" charset="0"/>
                          <a:cs typeface="Times New Roman" panose="02020603050405020304" pitchFamily="18" charset="0"/>
                        </a:rPr>
                      </a:b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3D CT scans </a:t>
                      </a:r>
                      <a:endParaRPr lang="en-IN" sz="1400" b="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will give better results</a:t>
                      </a:r>
                      <a:endParaRPr lang="en-IN" sz="1400" b="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compared to 2D.</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L="277495" marR="363855" algn="just" rtl="0" fontAlgn="t">
                        <a:spcBef>
                          <a:spcPts val="0"/>
                        </a:spcBef>
                        <a:spcAft>
                          <a:spcPts val="120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LIDC-IDRI</a:t>
                      </a:r>
                      <a:endParaRPr lang="en-IN" sz="1400" b="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L="277495" marR="363855" algn="just"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accuracy rate of 90.40%</a:t>
                      </a:r>
                      <a:endParaRPr lang="en-IN" sz="1400" b="0"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074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980728"/>
            <a:ext cx="11161240" cy="5256584"/>
          </a:xfrm>
        </p:spPr>
        <p:txBody>
          <a:bodyPr>
            <a:noAutofit/>
          </a:bodyPr>
          <a:lstStyle/>
          <a:p>
            <a:pPr marL="514350" indent="-514350">
              <a:buFont typeface="+mj-lt"/>
              <a:buAutoNum type="alphaUcPeriod"/>
            </a:pPr>
            <a:r>
              <a:rPr lang="en-US" sz="2200" dirty="0">
                <a:latin typeface="Times New Roman" panose="02020603050405020304" pitchFamily="18" charset="0"/>
                <a:cs typeface="Times New Roman" panose="02020603050405020304" pitchFamily="18" charset="0"/>
              </a:rPr>
              <a:t>PROBLEM IDENTIFICATION</a:t>
            </a:r>
          </a:p>
          <a:p>
            <a:pPr marL="457200" lvl="0" indent="-381000" algn="just">
              <a:lnSpc>
                <a:spcPct val="150000"/>
              </a:lnSpc>
              <a:spcBef>
                <a:spcPts val="0"/>
              </a:spcBef>
              <a:buSzPts val="2400"/>
              <a:buFont typeface="Times New Roman"/>
              <a:buChar char="•"/>
            </a:pPr>
            <a:r>
              <a:rPr lang="en-US" sz="2200" dirty="0">
                <a:latin typeface="Times New Roman" panose="02020603050405020304" pitchFamily="18" charset="0"/>
                <a:ea typeface="Times New Roman"/>
                <a:cs typeface="Times New Roman" panose="02020603050405020304" pitchFamily="18" charset="0"/>
                <a:sym typeface="Times New Roman"/>
              </a:rPr>
              <a:t>The main cause of such high death rate is the detection in the later stages. </a:t>
            </a:r>
          </a:p>
          <a:p>
            <a:pPr marL="457200" lvl="0" indent="-381000" algn="just">
              <a:lnSpc>
                <a:spcPct val="150000"/>
              </a:lnSpc>
              <a:spcBef>
                <a:spcPts val="0"/>
              </a:spcBef>
              <a:buSzPts val="2400"/>
              <a:buFont typeface="Times New Roman"/>
              <a:buChar char="•"/>
            </a:pPr>
            <a:r>
              <a:rPr lang="en-US" sz="2200" dirty="0">
                <a:latin typeface="Times New Roman" panose="02020603050405020304" pitchFamily="18" charset="0"/>
                <a:ea typeface="Times New Roman"/>
                <a:cs typeface="Times New Roman" panose="02020603050405020304" pitchFamily="18" charset="0"/>
                <a:sym typeface="Times New Roman"/>
              </a:rPr>
              <a:t>Since there are no apparent signs or symptoms of early lung cancer, the clinical diagnosis of lung cancers are often late, making treatment expensive and ineffective.</a:t>
            </a:r>
          </a:p>
          <a:p>
            <a:pPr marL="457200" lvl="0" indent="-374650" algn="just">
              <a:lnSpc>
                <a:spcPct val="150000"/>
              </a:lnSpc>
              <a:spcBef>
                <a:spcPts val="0"/>
              </a:spcBef>
              <a:buSzPts val="2300"/>
              <a:buFont typeface="Times New Roman"/>
              <a:buChar char="•"/>
            </a:pPr>
            <a:r>
              <a:rPr lang="en-US" sz="2200" dirty="0">
                <a:latin typeface="Times New Roman" panose="02020603050405020304" pitchFamily="18" charset="0"/>
                <a:ea typeface="Times New Roman"/>
                <a:cs typeface="Times New Roman" panose="02020603050405020304" pitchFamily="18" charset="0"/>
                <a:sym typeface="Times New Roman"/>
              </a:rPr>
              <a:t>Currently, the work of reviewing the data must be performed by highly trained specialists which requires painstaking attention to detail, and it is dominated by cases where no cancer exists.</a:t>
            </a:r>
          </a:p>
          <a:p>
            <a:pPr marL="457200" lvl="0" indent="-374650" algn="just">
              <a:lnSpc>
                <a:spcPct val="150000"/>
              </a:lnSpc>
              <a:spcBef>
                <a:spcPts val="0"/>
              </a:spcBef>
              <a:buSzPts val="2300"/>
              <a:buFont typeface="Times New Roman"/>
              <a:buChar char="•"/>
            </a:pPr>
            <a:r>
              <a:rPr lang="en-US" sz="2200" dirty="0">
                <a:latin typeface="Times New Roman" panose="02020603050405020304" pitchFamily="18" charset="0"/>
                <a:ea typeface="Times New Roman"/>
                <a:cs typeface="Times New Roman" panose="02020603050405020304" pitchFamily="18" charset="0"/>
                <a:sym typeface="Times New Roman"/>
              </a:rPr>
              <a:t>Imaging techniques can help automate this task and make the detection process more efficient.</a:t>
            </a: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ANALYSIS</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12</a:t>
            </a:fld>
            <a:endParaRPr lang="en-US" dirty="0"/>
          </a:p>
        </p:txBody>
      </p:sp>
    </p:spTree>
    <p:extLst>
      <p:ext uri="{BB962C8B-B14F-4D97-AF65-F5344CB8AC3E}">
        <p14:creationId xmlns:p14="http://schemas.microsoft.com/office/powerpoint/2010/main" val="3428357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980728"/>
            <a:ext cx="11161240" cy="5256584"/>
          </a:xfrm>
        </p:spPr>
        <p:txBody>
          <a:bodyPr>
            <a:normAutofit/>
          </a:bodyPr>
          <a:lstStyle/>
          <a:p>
            <a:pPr marL="514350" indent="-514350" algn="just">
              <a:lnSpc>
                <a:spcPct val="150000"/>
              </a:lnSpc>
              <a:buFont typeface="+mj-lt"/>
              <a:buAutoNum type="alphaUcPeriod" startAt="2"/>
            </a:pPr>
            <a:r>
              <a:rPr lang="en-US" sz="2400" dirty="0">
                <a:latin typeface="Times New Roman" panose="02020603050405020304" pitchFamily="18" charset="0"/>
                <a:cs typeface="Times New Roman" panose="02020603050405020304" pitchFamily="18" charset="0"/>
              </a:rPr>
              <a:t>OBJECTIVES</a:t>
            </a:r>
          </a:p>
          <a:p>
            <a:pPr marL="457200" lvl="0" indent="-374650" algn="just">
              <a:lnSpc>
                <a:spcPct val="150000"/>
              </a:lnSpc>
              <a:spcBef>
                <a:spcPts val="0"/>
              </a:spcBef>
              <a:buSzPts val="2300"/>
              <a:buFont typeface="Times New Roman"/>
              <a:buChar char="•"/>
            </a:pPr>
            <a:r>
              <a:rPr lang="en-US" sz="2200" dirty="0">
                <a:latin typeface="Times New Roman" panose="02020603050405020304" pitchFamily="18" charset="0"/>
                <a:ea typeface="Times New Roman"/>
                <a:cs typeface="Times New Roman" panose="02020603050405020304" pitchFamily="18" charset="0"/>
                <a:sym typeface="Times New Roman"/>
              </a:rPr>
              <a:t>This project aims to develop a lung cancer detection system based on 3D CT-scan images.</a:t>
            </a:r>
          </a:p>
          <a:p>
            <a:pPr marL="457200" lvl="0" indent="-374650" algn="just">
              <a:lnSpc>
                <a:spcPct val="150000"/>
              </a:lnSpc>
              <a:buSzPts val="2300"/>
              <a:buFont typeface="Times New Roman"/>
              <a:buChar char="•"/>
            </a:pPr>
            <a:r>
              <a:rPr lang="en-US" sz="2200" dirty="0">
                <a:latin typeface="Times New Roman" panose="02020603050405020304" pitchFamily="18" charset="0"/>
                <a:ea typeface="Times New Roman"/>
                <a:cs typeface="Times New Roman" panose="02020603050405020304" pitchFamily="18" charset="0"/>
                <a:sym typeface="Times New Roman"/>
              </a:rPr>
              <a:t>The objective of this project is to design an automatic detection and classification system that would identify cancerous </a:t>
            </a:r>
            <a:r>
              <a:rPr lang="en-US" sz="2200" dirty="0" err="1">
                <a:latin typeface="Times New Roman" panose="02020603050405020304" pitchFamily="18" charset="0"/>
                <a:ea typeface="Times New Roman"/>
                <a:cs typeface="Times New Roman" panose="02020603050405020304" pitchFamily="18" charset="0"/>
                <a:sym typeface="Times New Roman"/>
              </a:rPr>
              <a:t>tumours</a:t>
            </a:r>
            <a:r>
              <a:rPr lang="en-US" sz="2200" dirty="0">
                <a:latin typeface="Times New Roman" panose="02020603050405020304" pitchFamily="18" charset="0"/>
                <a:ea typeface="Times New Roman"/>
                <a:cs typeface="Times New Roman" panose="02020603050405020304" pitchFamily="18" charset="0"/>
                <a:sym typeface="Times New Roman"/>
              </a:rPr>
              <a:t> accurately which otherwise would be tedious compared to traditional hand-engineered methods.</a:t>
            </a:r>
          </a:p>
          <a:p>
            <a:pPr marL="457200" lvl="0" indent="-374650" algn="just">
              <a:lnSpc>
                <a:spcPct val="150000"/>
              </a:lnSpc>
              <a:spcAft>
                <a:spcPts val="1000"/>
              </a:spcAft>
              <a:buSzPts val="2300"/>
              <a:buFont typeface="Times New Roman"/>
              <a:buChar char="•"/>
            </a:pPr>
            <a:r>
              <a:rPr lang="en-US" sz="2200" dirty="0">
                <a:latin typeface="Times New Roman" panose="02020603050405020304" pitchFamily="18" charset="0"/>
                <a:ea typeface="Times New Roman"/>
                <a:cs typeface="Times New Roman" panose="02020603050405020304" pitchFamily="18" charset="0"/>
                <a:sym typeface="Times New Roman"/>
              </a:rPr>
              <a:t>To build a model for early detection of lung cancer in order to increase survival rates. </a:t>
            </a:r>
          </a:p>
          <a:p>
            <a:pPr marL="0" indent="0">
              <a:buNone/>
            </a:pPr>
            <a:endParaRPr lang="en-US" dirty="0"/>
          </a:p>
          <a:p>
            <a:pPr marL="0" indent="0">
              <a:buNone/>
            </a:pPr>
            <a:endParaRPr lang="en-US" dirty="0"/>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ANALYSIS</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13</a:t>
            </a:fld>
            <a:endParaRPr lang="en-US" dirty="0"/>
          </a:p>
        </p:txBody>
      </p:sp>
    </p:spTree>
    <p:extLst>
      <p:ext uri="{BB962C8B-B14F-4D97-AF65-F5344CB8AC3E}">
        <p14:creationId xmlns:p14="http://schemas.microsoft.com/office/powerpoint/2010/main" val="2803053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052736"/>
            <a:ext cx="11521280" cy="5184576"/>
          </a:xfrm>
        </p:spPr>
        <p:txBody>
          <a:bodyPr>
            <a:normAutofit/>
          </a:bodyPr>
          <a:lstStyle/>
          <a:p>
            <a:pPr marL="514350" indent="-514350">
              <a:buFont typeface="+mj-lt"/>
              <a:buAutoNum type="alphaUcPeriod" startAt="3"/>
            </a:pPr>
            <a:r>
              <a:rPr lang="en-US" sz="2400">
                <a:latin typeface="Times New Roman" panose="02020603050405020304" pitchFamily="18" charset="0"/>
                <a:cs typeface="Times New Roman" panose="02020603050405020304" pitchFamily="18" charset="0"/>
              </a:rPr>
              <a:t>METHODOLOGY</a:t>
            </a:r>
          </a:p>
          <a:p>
            <a:pPr marL="514350" indent="-514350">
              <a:buFont typeface="+mj-lt"/>
              <a:buAutoNum type="alphaUcPeriod" startAt="3"/>
            </a:pPr>
            <a:endParaRPr lang="en-US"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a:solidFill>
                  <a:schemeClr val="accent1">
                    <a:lumMod val="75000"/>
                  </a:schemeClr>
                </a:solidFill>
                <a:latin typeface="Times New Roman" pitchFamily="18" charset="0"/>
                <a:cs typeface="Times New Roman" pitchFamily="18" charset="0"/>
              </a:rPr>
              <a:t>ANALYSIS</a:t>
            </a:r>
            <a:endParaRPr lang="en-IN" sz="3200" b="1" dirty="0">
              <a:solidFill>
                <a:schemeClr val="accent1">
                  <a:lumMod val="75000"/>
                </a:schemeClr>
              </a:solidFill>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14</a:t>
            </a:fld>
            <a:endParaRPr lang="en-US" dirty="0"/>
          </a:p>
        </p:txBody>
      </p:sp>
      <p:pic>
        <p:nvPicPr>
          <p:cNvPr id="9" name="Google Shape;187;p8">
            <a:extLst>
              <a:ext uri="{FF2B5EF4-FFF2-40B4-BE49-F238E27FC236}">
                <a16:creationId xmlns:a16="http://schemas.microsoft.com/office/drawing/2014/main" id="{9D065C82-0581-6E1F-30EF-089F5D18D699}"/>
              </a:ext>
            </a:extLst>
          </p:cNvPr>
          <p:cNvPicPr preferRelativeResize="0"/>
          <p:nvPr/>
        </p:nvPicPr>
        <p:blipFill>
          <a:blip r:embed="rId2">
            <a:alphaModFix/>
          </a:blip>
          <a:stretch>
            <a:fillRect/>
          </a:stretch>
        </p:blipFill>
        <p:spPr>
          <a:xfrm>
            <a:off x="1847528" y="1700808"/>
            <a:ext cx="8761900" cy="4278667"/>
          </a:xfrm>
          <a:prstGeom prst="rect">
            <a:avLst/>
          </a:prstGeom>
          <a:noFill/>
          <a:ln>
            <a:noFill/>
          </a:ln>
        </p:spPr>
      </p:pic>
    </p:spTree>
    <p:extLst>
      <p:ext uri="{BB962C8B-B14F-4D97-AF65-F5344CB8AC3E}">
        <p14:creationId xmlns:p14="http://schemas.microsoft.com/office/powerpoint/2010/main" val="111290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8720"/>
            <a:ext cx="11018440" cy="5251896"/>
          </a:xfrm>
        </p:spPr>
        <p:txBody>
          <a:bodyPr>
            <a:noAutofit/>
          </a:bodyPr>
          <a:lstStyle/>
          <a:p>
            <a:pPr marL="514350" indent="-514350">
              <a:lnSpc>
                <a:spcPct val="150000"/>
              </a:lnSpc>
              <a:buFont typeface="+mj-lt"/>
              <a:buAutoNum type="alphaUcPeriod" startAt="4"/>
            </a:pPr>
            <a:r>
              <a:rPr lang="en-US" sz="2400" dirty="0">
                <a:latin typeface="Times New Roman" panose="02020603050405020304" pitchFamily="18" charset="0"/>
                <a:cs typeface="Times New Roman" panose="02020603050405020304" pitchFamily="18" charset="0"/>
              </a:rPr>
              <a:t>SYSTEM REQUIREMENT SPECIFICATION</a:t>
            </a:r>
          </a:p>
          <a:p>
            <a:pPr marL="0" indent="0">
              <a:buNone/>
            </a:pPr>
            <a:r>
              <a:rPr lang="en-GB" sz="1600" b="1" dirty="0">
                <a:latin typeface="Times New Roman" panose="02020603050405020304" pitchFamily="18" charset="0"/>
                <a:cs typeface="Times New Roman" panose="02020603050405020304" pitchFamily="18" charset="0"/>
              </a:rPr>
              <a:t>Hardware requirements:</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Processor: Intel i5 10</a:t>
            </a:r>
            <a:r>
              <a:rPr lang="en-GB" sz="1600" baseline="30000" dirty="0">
                <a:latin typeface="Times New Roman" panose="02020603050405020304" pitchFamily="18" charset="0"/>
                <a:cs typeface="Times New Roman" panose="02020603050405020304" pitchFamily="18" charset="0"/>
              </a:rPr>
              <a:t>th</a:t>
            </a:r>
            <a:r>
              <a:rPr lang="en-GB" sz="1600" dirty="0">
                <a:latin typeface="Times New Roman" panose="02020603050405020304" pitchFamily="18" charset="0"/>
                <a:cs typeface="Times New Roman" panose="02020603050405020304" pitchFamily="18" charset="0"/>
              </a:rPr>
              <a:t> generation or higher/ AMD </a:t>
            </a:r>
            <a:r>
              <a:rPr lang="en-GB" sz="1600" dirty="0" err="1">
                <a:latin typeface="Times New Roman" panose="02020603050405020304" pitchFamily="18" charset="0"/>
                <a:cs typeface="Times New Roman" panose="02020603050405020304" pitchFamily="18" charset="0"/>
              </a:rPr>
              <a:t>Ryzen</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GPU: CUDA-capable GPU ( NVIDIA GTX 1070 or better)</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RAM: 8 GB minimum</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Free disk space: 200GB (120GB uncompressed data + 80GB training)</a:t>
            </a:r>
            <a:endParaRPr lang="en-IN" sz="1600" dirty="0">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a:p>
            <a:pPr marL="0" indent="0">
              <a:buNone/>
            </a:pPr>
            <a:r>
              <a:rPr lang="en-GB" sz="1600" b="1" dirty="0">
                <a:latin typeface="Times New Roman" panose="02020603050405020304" pitchFamily="18" charset="0"/>
                <a:cs typeface="Times New Roman" panose="02020603050405020304" pitchFamily="18" charset="0"/>
              </a:rPr>
              <a:t>Software requirements:</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OS: Windows 10</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Language: Python</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Front-end: HTML, CSS, JavaScript</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Back-end: Flask</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Libraries: </a:t>
            </a:r>
            <a:r>
              <a:rPr lang="en-GB" sz="1600" dirty="0" err="1">
                <a:latin typeface="Times New Roman" panose="02020603050405020304" pitchFamily="18" charset="0"/>
                <a:cs typeface="Times New Roman" panose="02020603050405020304" pitchFamily="18" charset="0"/>
              </a:rPr>
              <a:t>PyTorch</a:t>
            </a:r>
            <a:endParaRPr lang="en-IN"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IDE: </a:t>
            </a:r>
            <a:r>
              <a:rPr lang="en-GB" sz="1600" dirty="0" err="1">
                <a:latin typeface="Times New Roman" panose="02020603050405020304" pitchFamily="18" charset="0"/>
                <a:cs typeface="Times New Roman" panose="02020603050405020304" pitchFamily="18" charset="0"/>
              </a:rPr>
              <a:t>Jupyter</a:t>
            </a:r>
            <a:r>
              <a:rPr lang="en-GB" sz="1600" dirty="0">
                <a:latin typeface="Times New Roman" panose="02020603050405020304" pitchFamily="18" charset="0"/>
                <a:cs typeface="Times New Roman" panose="02020603050405020304" pitchFamily="18" charset="0"/>
              </a:rPr>
              <a:t> Notebook, VS Code</a:t>
            </a:r>
            <a:endParaRPr lang="en-IN" sz="1600" dirty="0">
              <a:latin typeface="Times New Roman" panose="02020603050405020304" pitchFamily="18" charset="0"/>
              <a:cs typeface="Times New Roman" panose="02020603050405020304" pitchFamily="18" charset="0"/>
            </a:endParaRPr>
          </a:p>
          <a:p>
            <a:pPr marL="514350" indent="-514350">
              <a:buFont typeface="+mj-lt"/>
              <a:buAutoNum type="alphaUcPeriod" startAt="4"/>
            </a:pPr>
            <a:endParaRPr lang="en-US" sz="24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33D9D5CE-D501-437E-94FB-5429EB2117D0}"/>
              </a:ext>
            </a:extLst>
          </p:cNvPr>
          <p:cNvSpPr>
            <a:spLocks noGrp="1"/>
          </p:cNvSpPr>
          <p:nvPr>
            <p:ph type="dt" sz="half" idx="10"/>
          </p:nvPr>
        </p:nvSpPr>
        <p:spPr/>
        <p:txBody>
          <a:bodyPr/>
          <a:lstStyle/>
          <a:p>
            <a:r>
              <a:rPr lang="en-US"/>
              <a:t>VIII Semester, Department of ISE, RNSIT</a:t>
            </a:r>
            <a:endParaRPr lang="en-US" dirty="0"/>
          </a:p>
        </p:txBody>
      </p:sp>
      <p:sp>
        <p:nvSpPr>
          <p:cNvPr id="7" name="Footer Placeholder 6">
            <a:extLst>
              <a:ext uri="{FF2B5EF4-FFF2-40B4-BE49-F238E27FC236}">
                <a16:creationId xmlns:a16="http://schemas.microsoft.com/office/drawing/2014/main" id="{1B6A0277-3ABD-406C-9A7E-9C6FB5EA279B}"/>
              </a:ext>
            </a:extLst>
          </p:cNvPr>
          <p:cNvSpPr>
            <a:spLocks noGrp="1"/>
          </p:cNvSpPr>
          <p:nvPr>
            <p:ph type="ftr" sz="quarter" idx="11"/>
          </p:nvPr>
        </p:nvSpPr>
        <p:spPr/>
        <p:txBody>
          <a:bodyPr/>
          <a:lstStyle/>
          <a:p>
            <a:r>
              <a:rPr lang="en-US"/>
              <a:t>2021 - 2022</a:t>
            </a:r>
            <a:endParaRPr lang="en-US" dirty="0"/>
          </a:p>
        </p:txBody>
      </p:sp>
      <p:sp>
        <p:nvSpPr>
          <p:cNvPr id="4" name="Title 3"/>
          <p:cNvSpPr txBox="1">
            <a:spLocks/>
          </p:cNvSpPr>
          <p:nvPr/>
        </p:nvSpPr>
        <p:spPr>
          <a:xfrm>
            <a:off x="1981200" y="152400"/>
            <a:ext cx="8229600" cy="684312"/>
          </a:xfrm>
          <a:prstGeom prst="rect">
            <a:avLst/>
          </a:prstGeom>
        </p:spPr>
        <p:txBody>
          <a:bodyPr vert="horz" anchor="b">
            <a:normAutofit fontScale="97500"/>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pPr algn="ctr"/>
            <a:r>
              <a:rPr lang="en-IN" sz="3200" b="1" dirty="0">
                <a:solidFill>
                  <a:schemeClr val="accent1">
                    <a:lumMod val="75000"/>
                  </a:schemeClr>
                </a:solidFill>
                <a:latin typeface="Times New Roman" pitchFamily="18" charset="0"/>
                <a:cs typeface="Times New Roman" pitchFamily="18" charset="0"/>
              </a:rPr>
              <a:t>ANALYSIS</a:t>
            </a:r>
          </a:p>
        </p:txBody>
      </p:sp>
      <p:sp>
        <p:nvSpPr>
          <p:cNvPr id="2" name="Slide Number Placeholder 1">
            <a:extLst>
              <a:ext uri="{FF2B5EF4-FFF2-40B4-BE49-F238E27FC236}">
                <a16:creationId xmlns:a16="http://schemas.microsoft.com/office/drawing/2014/main" id="{A10D85D3-EAD9-4C96-869F-7DA3C3441C3B}"/>
              </a:ext>
            </a:extLst>
          </p:cNvPr>
          <p:cNvSpPr>
            <a:spLocks noGrp="1"/>
          </p:cNvSpPr>
          <p:nvPr>
            <p:ph type="sldNum" sz="quarter" idx="12"/>
          </p:nvPr>
        </p:nvSpPr>
        <p:spPr/>
        <p:txBody>
          <a:bodyPr/>
          <a:lstStyle/>
          <a:p>
            <a:fld id="{5B4F5413-E548-45A8-B9DD-11B71454D5CA}" type="slidenum">
              <a:rPr lang="en-US" smtClean="0"/>
              <a:pPr/>
              <a:t>15</a:t>
            </a:fld>
            <a:endParaRPr lang="en-US" dirty="0"/>
          </a:p>
        </p:txBody>
      </p:sp>
    </p:spTree>
    <p:extLst>
      <p:ext uri="{BB962C8B-B14F-4D97-AF65-F5344CB8AC3E}">
        <p14:creationId xmlns:p14="http://schemas.microsoft.com/office/powerpoint/2010/main" val="288795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IN" b="1" dirty="0">
                <a:latin typeface="Times New Roman" pitchFamily="18" charset="0"/>
                <a:cs typeface="Times New Roman" pitchFamily="18" charset="0"/>
              </a:rPr>
              <a:t>Classification Model Architecture</a:t>
            </a:r>
            <a:endParaRPr lang="en-IN" sz="1800" b="1" dirty="0">
              <a:solidFill>
                <a:schemeClr val="tx1">
                  <a:lumMod val="75000"/>
                  <a:lumOff val="25000"/>
                </a:schemeClr>
              </a:solidFill>
              <a:latin typeface="Times New Roman" pitchFamily="18" charset="0"/>
              <a:cs typeface="Times New Roman" pitchFamily="18" charset="0"/>
            </a:endParaRPr>
          </a:p>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16</a:t>
            </a:fld>
            <a:endParaRPr lang="en-US" dirty="0"/>
          </a:p>
        </p:txBody>
      </p:sp>
      <p:pic>
        <p:nvPicPr>
          <p:cNvPr id="8" name="Picture 7">
            <a:extLst>
              <a:ext uri="{FF2B5EF4-FFF2-40B4-BE49-F238E27FC236}">
                <a16:creationId xmlns:a16="http://schemas.microsoft.com/office/drawing/2014/main" id="{A66CECB4-13DF-FC76-1684-DEC370B9C3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2987" y="1916832"/>
            <a:ext cx="10106025" cy="4105275"/>
          </a:xfrm>
          <a:prstGeom prst="rect">
            <a:avLst/>
          </a:prstGeom>
        </p:spPr>
      </p:pic>
      <p:sp>
        <p:nvSpPr>
          <p:cNvPr id="4" name="TextBox 3">
            <a:extLst>
              <a:ext uri="{FF2B5EF4-FFF2-40B4-BE49-F238E27FC236}">
                <a16:creationId xmlns:a16="http://schemas.microsoft.com/office/drawing/2014/main" id="{083CC593-1E5F-47FA-D15E-9FB92E21CDB1}"/>
              </a:ext>
            </a:extLst>
          </p:cNvPr>
          <p:cNvSpPr txBox="1"/>
          <p:nvPr/>
        </p:nvSpPr>
        <p:spPr>
          <a:xfrm>
            <a:off x="9696401" y="1916832"/>
            <a:ext cx="216023" cy="369332"/>
          </a:xfrm>
          <a:prstGeom prst="rect">
            <a:avLst/>
          </a:prstGeom>
          <a:solidFill>
            <a:schemeClr val="bg1"/>
          </a:solidFill>
        </p:spPr>
        <p:txBody>
          <a:bodyPr wrap="square" rtlCol="0">
            <a:spAutoFit/>
          </a:bodyPr>
          <a:lstStyle/>
          <a:p>
            <a:r>
              <a:rPr lang="en-US" dirty="0">
                <a:latin typeface="Arial" panose="020B0604020202020204" pitchFamily="34" charset="0"/>
                <a:cs typeface="Arial" panose="020B0604020202020204" pitchFamily="34" charset="0"/>
              </a:rPr>
              <a:t>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5A9ABC-8C05-03B1-166E-515DFA2054F3}"/>
                  </a:ext>
                </a:extLst>
              </p:cNvPr>
              <p:cNvSpPr txBox="1"/>
              <p:nvPr/>
            </p:nvSpPr>
            <p:spPr>
              <a:xfrm>
                <a:off x="5638800" y="2971800"/>
                <a:ext cx="200696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a:fld id="{825F15A7-03F4-43D7-82C5-3E23DA2F108C}" type="mathplaceholder">
                        <a:rPr lang="en-US" i="1" smtClean="0">
                          <a:latin typeface="Cambria Math" panose="02040503050406030204" pitchFamily="18" charset="0"/>
                        </a:rPr>
                        <a:t>Type equation here.</a:t>
                      </a:fld>
                    </m:oMath>
                  </m:oMathPara>
                </a14:m>
                <a:endParaRPr lang="en-US" dirty="0"/>
              </a:p>
            </p:txBody>
          </p:sp>
        </mc:Choice>
        <mc:Fallback xmlns="">
          <p:sp>
            <p:nvSpPr>
              <p:cNvPr id="7" name="TextBox 6">
                <a:extLst>
                  <a:ext uri="{FF2B5EF4-FFF2-40B4-BE49-F238E27FC236}">
                    <a16:creationId xmlns:a16="http://schemas.microsoft.com/office/drawing/2014/main" id="{355A9ABC-8C05-03B1-166E-515DFA2054F3}"/>
                  </a:ext>
                </a:extLst>
              </p:cNvPr>
              <p:cNvSpPr txBox="1">
                <a:spLocks noRot="1" noChangeAspect="1" noMove="1" noResize="1" noEditPoints="1" noAdjustHandles="1" noChangeArrowheads="1" noChangeShapeType="1" noTextEdit="1"/>
              </p:cNvSpPr>
              <p:nvPr/>
            </p:nvSpPr>
            <p:spPr>
              <a:xfrm>
                <a:off x="5638800" y="2971800"/>
                <a:ext cx="2006960" cy="276999"/>
              </a:xfrm>
              <a:prstGeom prst="rect">
                <a:avLst/>
              </a:prstGeom>
              <a:blipFill>
                <a:blip r:embed="rId4"/>
                <a:stretch>
                  <a:fillRect l="-3797" t="-9091" r="-2532" b="-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396E3B3-5655-5E3E-9FDC-C72629D91040}"/>
                  </a:ext>
                </a:extLst>
              </p:cNvPr>
              <p:cNvSpPr txBox="1"/>
              <p:nvPr/>
            </p:nvSpPr>
            <p:spPr>
              <a:xfrm>
                <a:off x="8040216" y="1052565"/>
                <a:ext cx="2736304" cy="546881"/>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𝑜𝑢𝑡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𝑖𝑛𝑝</m:t>
                                </m:r>
                              </m:sub>
                            </m:sSub>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+2</m:t>
                            </m:r>
                            <m:r>
                              <a:rPr lang="en-US" b="0" i="1" smtClean="0">
                                <a:latin typeface="Cambria Math" panose="02040503050406030204" pitchFamily="18" charset="0"/>
                              </a:rPr>
                              <m:t>𝑃</m:t>
                            </m:r>
                          </m:e>
                        </m:d>
                      </m:num>
                      <m:den>
                        <m:r>
                          <a:rPr lang="en-US" b="0" i="1" smtClean="0">
                            <a:latin typeface="Cambria Math" panose="02040503050406030204" pitchFamily="18" charset="0"/>
                          </a:rPr>
                          <m:t>𝑠</m:t>
                        </m:r>
                      </m:den>
                    </m:f>
                  </m:oMath>
                </a14:m>
                <a:r>
                  <a:rPr lang="en-US" dirty="0"/>
                  <a:t> + 1</a:t>
                </a:r>
              </a:p>
            </p:txBody>
          </p:sp>
        </mc:Choice>
        <mc:Fallback xmlns="">
          <p:sp>
            <p:nvSpPr>
              <p:cNvPr id="10" name="TextBox 9">
                <a:extLst>
                  <a:ext uri="{FF2B5EF4-FFF2-40B4-BE49-F238E27FC236}">
                    <a16:creationId xmlns:a16="http://schemas.microsoft.com/office/drawing/2014/main" id="{4396E3B3-5655-5E3E-9FDC-C72629D91040}"/>
                  </a:ext>
                </a:extLst>
              </p:cNvPr>
              <p:cNvSpPr txBox="1">
                <a:spLocks noRot="1" noChangeAspect="1" noMove="1" noResize="1" noEditPoints="1" noAdjustHandles="1" noChangeArrowheads="1" noChangeShapeType="1" noTextEdit="1"/>
              </p:cNvSpPr>
              <p:nvPr/>
            </p:nvSpPr>
            <p:spPr>
              <a:xfrm>
                <a:off x="8040216" y="1052565"/>
                <a:ext cx="2736304" cy="546881"/>
              </a:xfrm>
              <a:prstGeom prst="rect">
                <a:avLst/>
              </a:prstGeom>
              <a:blipFill>
                <a:blip r:embed="rId5"/>
                <a:stretch>
                  <a:fillRect b="-6977"/>
                </a:stretch>
              </a:blipFill>
            </p:spPr>
            <p:txBody>
              <a:bodyPr/>
              <a:lstStyle/>
              <a:p>
                <a:r>
                  <a:rPr lang="en-US">
                    <a:noFill/>
                  </a:rPr>
                  <a:t> </a:t>
                </a:r>
              </a:p>
            </p:txBody>
          </p:sp>
        </mc:Fallback>
      </mc:AlternateContent>
    </p:spTree>
    <p:extLst>
      <p:ext uri="{BB962C8B-B14F-4D97-AF65-F5344CB8AC3E}">
        <p14:creationId xmlns:p14="http://schemas.microsoft.com/office/powerpoint/2010/main" val="124834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IN" b="1" dirty="0">
                <a:latin typeface="Times New Roman" pitchFamily="18" charset="0"/>
                <a:cs typeface="Times New Roman" pitchFamily="18" charset="0"/>
              </a:rPr>
              <a:t>Segmentation Model Architecture</a:t>
            </a:r>
            <a:endParaRPr lang="en-IN" sz="1800" b="1" dirty="0">
              <a:solidFill>
                <a:schemeClr val="tx1">
                  <a:lumMod val="75000"/>
                  <a:lumOff val="25000"/>
                </a:schemeClr>
              </a:solidFill>
              <a:latin typeface="Times New Roman" pitchFamily="18" charset="0"/>
              <a:cs typeface="Times New Roman" pitchFamily="18" charset="0"/>
            </a:endParaRPr>
          </a:p>
          <a:p>
            <a:pPr marL="0" indent="0">
              <a:lnSpc>
                <a:spcPct val="150000"/>
              </a:lnSpc>
              <a:buNone/>
            </a:pPr>
            <a:endParaRPr lang="en-US" b="1" dirty="0">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17</a:t>
            </a:fld>
            <a:endParaRPr lang="en-US" dirty="0"/>
          </a:p>
        </p:txBody>
      </p:sp>
      <p:pic>
        <p:nvPicPr>
          <p:cNvPr id="10" name="Picture 9">
            <a:extLst>
              <a:ext uri="{FF2B5EF4-FFF2-40B4-BE49-F238E27FC236}">
                <a16:creationId xmlns:a16="http://schemas.microsoft.com/office/drawing/2014/main" id="{8007BCF8-C723-4776-2023-E26A34B156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7448" y="1503427"/>
            <a:ext cx="6971386" cy="4229829"/>
          </a:xfrm>
          <a:prstGeom prst="rect">
            <a:avLst/>
          </a:prstGeom>
          <a:noFill/>
          <a:ln>
            <a:noFill/>
          </a:ln>
        </p:spPr>
      </p:pic>
      <p:sp>
        <p:nvSpPr>
          <p:cNvPr id="4" name="TextBox 3">
            <a:extLst>
              <a:ext uri="{FF2B5EF4-FFF2-40B4-BE49-F238E27FC236}">
                <a16:creationId xmlns:a16="http://schemas.microsoft.com/office/drawing/2014/main" id="{160907D5-9A92-D885-28A1-5A7D7CE165D4}"/>
              </a:ext>
            </a:extLst>
          </p:cNvPr>
          <p:cNvSpPr txBox="1"/>
          <p:nvPr/>
        </p:nvSpPr>
        <p:spPr>
          <a:xfrm>
            <a:off x="8400256" y="1700808"/>
            <a:ext cx="3096344" cy="3693319"/>
          </a:xfrm>
          <a:prstGeom prst="rect">
            <a:avLst/>
          </a:prstGeom>
          <a:noFill/>
        </p:spPr>
        <p:txBody>
          <a:bodyPr wrap="square" rtlCol="0">
            <a:spAutoFit/>
          </a:bodyPr>
          <a:lstStyle/>
          <a:p>
            <a:endParaRPr lang="en-US" dirty="0"/>
          </a:p>
          <a:p>
            <a:pPr algn="just"/>
            <a:r>
              <a:rPr lang="en-US" dirty="0">
                <a:latin typeface="Times New Roman" panose="02020603050405020304" pitchFamily="18" charset="0"/>
                <a:cs typeface="Times New Roman" panose="02020603050405020304" pitchFamily="18" charset="0"/>
              </a:rPr>
              <a:t>Modifications made to </a:t>
            </a:r>
            <a:r>
              <a:rPr lang="en-US" dirty="0" err="1">
                <a:latin typeface="Times New Roman" panose="02020603050405020304" pitchFamily="18" charset="0"/>
                <a:cs typeface="Times New Roman" panose="02020603050405020304" pitchFamily="18" charset="0"/>
              </a:rPr>
              <a:t>Unet</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Pass the input through batch normalization.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Pass the output through a Sigmoid layer to restrict the output to the range [0, 1].</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 the total depth and number of filters we allow our model to use.</a:t>
            </a:r>
          </a:p>
        </p:txBody>
      </p:sp>
    </p:spTree>
    <p:extLst>
      <p:ext uri="{BB962C8B-B14F-4D97-AF65-F5344CB8AC3E}">
        <p14:creationId xmlns:p14="http://schemas.microsoft.com/office/powerpoint/2010/main" val="3407672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IN" sz="1800" b="1" dirty="0">
                <a:solidFill>
                  <a:schemeClr val="tx1">
                    <a:lumMod val="75000"/>
                    <a:lumOff val="25000"/>
                  </a:schemeClr>
                </a:solidFill>
                <a:latin typeface="Times New Roman" pitchFamily="18" charset="0"/>
                <a:cs typeface="Times New Roman" pitchFamily="18" charset="0"/>
              </a:rPr>
              <a:t>Combining Data</a:t>
            </a: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18</a:t>
            </a:fld>
            <a:endParaRPr lang="en-US" dirty="0"/>
          </a:p>
        </p:txBody>
      </p:sp>
      <p:pic>
        <p:nvPicPr>
          <p:cNvPr id="7" name="Picture 6" descr="Diagram&#10;&#10;Description automatically generated">
            <a:extLst>
              <a:ext uri="{FF2B5EF4-FFF2-40B4-BE49-F238E27FC236}">
                <a16:creationId xmlns:a16="http://schemas.microsoft.com/office/drawing/2014/main" id="{5535BEF6-1FC7-2904-89B0-EB65C1D436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1544" y="1700808"/>
            <a:ext cx="4270375" cy="4073525"/>
          </a:xfrm>
          <a:prstGeom prst="rect">
            <a:avLst/>
          </a:prstGeom>
        </p:spPr>
      </p:pic>
      <p:sp>
        <p:nvSpPr>
          <p:cNvPr id="4" name="TextBox 3">
            <a:extLst>
              <a:ext uri="{FF2B5EF4-FFF2-40B4-BE49-F238E27FC236}">
                <a16:creationId xmlns:a16="http://schemas.microsoft.com/office/drawing/2014/main" id="{FF1918B4-C5C6-2A3D-841C-95B7569BCDF9}"/>
              </a:ext>
            </a:extLst>
          </p:cNvPr>
          <p:cNvSpPr txBox="1"/>
          <p:nvPr/>
        </p:nvSpPr>
        <p:spPr>
          <a:xfrm>
            <a:off x="7320136" y="1556792"/>
            <a:ext cx="3816424" cy="397031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The following operations take place:</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mhd</a:t>
            </a:r>
            <a:r>
              <a:rPr lang="en-IN" dirty="0">
                <a:latin typeface="Times New Roman" panose="02020603050405020304" pitchFamily="18" charset="0"/>
                <a:cs typeface="Times New Roman" panose="02020603050405020304" pitchFamily="18" charset="0"/>
              </a:rPr>
              <a:t> and .raw files form the 3D array of the CT data.</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metadata is combined with annotations and candidates data.</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Coordinate conversion from patient to array coordinates.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Conversion of array to tensor.</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Sample tuple creation for training.</a:t>
            </a:r>
          </a:p>
        </p:txBody>
      </p:sp>
    </p:spTree>
    <p:extLst>
      <p:ext uri="{BB962C8B-B14F-4D97-AF65-F5344CB8AC3E}">
        <p14:creationId xmlns:p14="http://schemas.microsoft.com/office/powerpoint/2010/main" val="1117517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anose="02020603050405020304" pitchFamily="18" charset="0"/>
                <a:cs typeface="Times New Roman" pitchFamily="18" charset="0"/>
              </a:rPr>
              <a:t>SYSTEM DESIGN</a:t>
            </a:r>
            <a:br>
              <a:rPr lang="en-US" sz="3200" b="1" u="sng" dirty="0">
                <a:solidFill>
                  <a:schemeClr val="tx1">
                    <a:lumMod val="75000"/>
                    <a:lumOff val="25000"/>
                  </a:schemeClr>
                </a:solidFill>
                <a:latin typeface="Times New Roman" panose="02020603050405020304" pitchFamily="18" charset="0"/>
                <a:cs typeface="Times New Roman" pitchFamily="18" charset="0"/>
              </a:rPr>
            </a:br>
            <a:endParaRPr lang="en-US" sz="3200" b="1" u="sng" dirty="0">
              <a:solidFill>
                <a:schemeClr val="tx1">
                  <a:lumMod val="75000"/>
                  <a:lumOff val="25000"/>
                </a:schemeClr>
              </a:solidFill>
              <a:latin typeface="Times New Roman" panose="02020603050405020304"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latin typeface="Times New Roman" panose="02020603050405020304" pitchFamily="18" charset="0"/>
                <a:cs typeface="Times New Roman" panose="02020603050405020304" pitchFamily="18" charset="0"/>
              </a:rPr>
              <a:t>VIII Semester, Department of ISE, RNSIT</a:t>
            </a:r>
            <a:endParaRPr lang="en-US"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2021 - 2022</a:t>
            </a:r>
            <a:endParaRPr lang="en-US" dirty="0">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IN" b="1" dirty="0">
                <a:latin typeface="Times New Roman" panose="02020603050405020304" pitchFamily="18" charset="0"/>
                <a:cs typeface="Times New Roman" pitchFamily="18" charset="0"/>
              </a:rPr>
              <a:t>Segmentation</a:t>
            </a:r>
            <a:endParaRPr lang="en-IN" sz="1800" b="1" dirty="0">
              <a:solidFill>
                <a:schemeClr val="tx1">
                  <a:lumMod val="75000"/>
                  <a:lumOff val="25000"/>
                </a:schemeClr>
              </a:solidFill>
              <a:latin typeface="Times New Roman" panose="02020603050405020304"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latin typeface="Times New Roman" panose="02020603050405020304" pitchFamily="18" charset="0"/>
                <a:cs typeface="Times New Roman" panose="02020603050405020304" pitchFamily="18" charset="0"/>
              </a:rPr>
              <a:pPr/>
              <a:t>19</a:t>
            </a:fld>
            <a:endParaRPr lang="en-US" dirty="0">
              <a:latin typeface="Times New Roman" panose="02020603050405020304" pitchFamily="18" charset="0"/>
              <a:cs typeface="Times New Roman" panose="02020603050405020304" pitchFamily="18" charset="0"/>
            </a:endParaRPr>
          </a:p>
        </p:txBody>
      </p:sp>
      <p:pic>
        <p:nvPicPr>
          <p:cNvPr id="11" name="Picture 10" descr="Diagram&#10;&#10;Description automatically generated">
            <a:extLst>
              <a:ext uri="{FF2B5EF4-FFF2-40B4-BE49-F238E27FC236}">
                <a16:creationId xmlns:a16="http://schemas.microsoft.com/office/drawing/2014/main" id="{98540B51-568E-9D8C-C3BF-742926326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472" y="1462723"/>
            <a:ext cx="5400600" cy="4503432"/>
          </a:xfrm>
          <a:prstGeom prst="rect">
            <a:avLst/>
          </a:prstGeom>
        </p:spPr>
      </p:pic>
      <p:sp>
        <p:nvSpPr>
          <p:cNvPr id="4" name="TextBox 3">
            <a:extLst>
              <a:ext uri="{FF2B5EF4-FFF2-40B4-BE49-F238E27FC236}">
                <a16:creationId xmlns:a16="http://schemas.microsoft.com/office/drawing/2014/main" id="{964A75B6-BBE0-B151-6F04-33E859135E5D}"/>
              </a:ext>
            </a:extLst>
          </p:cNvPr>
          <p:cNvSpPr txBox="1"/>
          <p:nvPr/>
        </p:nvSpPr>
        <p:spPr>
          <a:xfrm>
            <a:off x="7753400" y="1628800"/>
            <a:ext cx="3600400" cy="369331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Segmentation process:</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dataloader</a:t>
            </a:r>
            <a:r>
              <a:rPr lang="en-IN" dirty="0">
                <a:latin typeface="Times New Roman" panose="02020603050405020304" pitchFamily="18" charset="0"/>
                <a:cs typeface="Times New Roman" panose="02020603050405020304" pitchFamily="18" charset="0"/>
              </a:rPr>
              <a:t> provides </a:t>
            </a:r>
            <a:r>
              <a:rPr lang="en-IN" dirty="0" err="1">
                <a:latin typeface="Times New Roman" panose="02020603050405020304" pitchFamily="18" charset="0"/>
                <a:cs typeface="Times New Roman" panose="02020603050405020304" pitchFamily="18" charset="0"/>
              </a:rPr>
              <a:t>preprocessed</a:t>
            </a:r>
            <a:r>
              <a:rPr lang="en-IN" dirty="0">
                <a:latin typeface="Times New Roman" panose="02020603050405020304" pitchFamily="18" charset="0"/>
                <a:cs typeface="Times New Roman" panose="02020603050405020304" pitchFamily="18" charset="0"/>
              </a:rPr>
              <a:t> data in batches.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input data is 2D slices of CT with neighbouring slices.</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model used is the Modified </a:t>
            </a:r>
            <a:r>
              <a:rPr lang="en-IN" dirty="0" err="1">
                <a:latin typeface="Times New Roman" panose="02020603050405020304" pitchFamily="18" charset="0"/>
                <a:cs typeface="Times New Roman" panose="02020603050405020304" pitchFamily="18" charset="0"/>
              </a:rPr>
              <a:t>Unet</a:t>
            </a:r>
            <a:r>
              <a:rPr lang="en-IN" dirty="0">
                <a:latin typeface="Times New Roman" panose="02020603050405020304" pitchFamily="18" charset="0"/>
                <a:cs typeface="Times New Roman" panose="02020603050405020304" pitchFamily="18" charset="0"/>
              </a:rPr>
              <a:t> segmentation.</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Output of the segmentation process is a 3D mask.</a:t>
            </a:r>
          </a:p>
        </p:txBody>
      </p:sp>
    </p:spTree>
    <p:extLst>
      <p:ext uri="{BB962C8B-B14F-4D97-AF65-F5344CB8AC3E}">
        <p14:creationId xmlns:p14="http://schemas.microsoft.com/office/powerpoint/2010/main" val="2757307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97768"/>
            <a:ext cx="7467600" cy="1143000"/>
          </a:xfrm>
        </p:spPr>
        <p:txBody>
          <a:bodyPr>
            <a:normAutofit/>
          </a:bodyPr>
          <a:lstStyle/>
          <a:p>
            <a:pPr algn="ctr"/>
            <a:r>
              <a:rPr lang="en-IN" sz="3200" b="1" dirty="0">
                <a:solidFill>
                  <a:schemeClr val="accent1">
                    <a:lumMod val="75000"/>
                  </a:schemeClr>
                </a:solidFill>
                <a:latin typeface="Times New Roman" pitchFamily="18" charset="0"/>
                <a:cs typeface="Times New Roman" pitchFamily="18" charset="0"/>
              </a:rPr>
              <a:t>AGENDA</a:t>
            </a:r>
          </a:p>
        </p:txBody>
      </p:sp>
      <p:sp>
        <p:nvSpPr>
          <p:cNvPr id="3" name="Content Placeholder 2"/>
          <p:cNvSpPr>
            <a:spLocks noGrp="1"/>
          </p:cNvSpPr>
          <p:nvPr>
            <p:ph idx="1"/>
          </p:nvPr>
        </p:nvSpPr>
        <p:spPr>
          <a:xfrm>
            <a:off x="1199456" y="625252"/>
            <a:ext cx="9505056" cy="5540052"/>
          </a:xfrm>
        </p:spPr>
        <p:txBody>
          <a:bodyPr>
            <a:normAutofit lnSpcReduction="10000"/>
          </a:bodyPr>
          <a:lstStyle/>
          <a:p>
            <a:pPr marL="355600" indent="-355600">
              <a:buFont typeface="Wingdings" pitchFamily="2" charset="2"/>
              <a:buChar char="q"/>
            </a:pPr>
            <a:r>
              <a:rPr lang="en-IN" sz="2600" dirty="0">
                <a:latin typeface="Times New Roman" pitchFamily="18" charset="0"/>
                <a:cs typeface="Times New Roman" pitchFamily="18" charset="0"/>
              </a:rPr>
              <a:t>Abstract</a:t>
            </a:r>
          </a:p>
          <a:p>
            <a:pPr marL="355600" indent="-355600">
              <a:buFont typeface="Wingdings" pitchFamily="2" charset="2"/>
              <a:buChar char="q"/>
            </a:pPr>
            <a:r>
              <a:rPr lang="en-IN" sz="2600" dirty="0">
                <a:latin typeface="Times New Roman" pitchFamily="18" charset="0"/>
                <a:cs typeface="Times New Roman" pitchFamily="18" charset="0"/>
              </a:rPr>
              <a:t>Introduction</a:t>
            </a:r>
          </a:p>
          <a:p>
            <a:pPr marL="355600" indent="-355600">
              <a:buFont typeface="Wingdings" pitchFamily="2" charset="2"/>
              <a:buChar char="q"/>
            </a:pPr>
            <a:r>
              <a:rPr lang="en-IN" sz="2600" dirty="0">
                <a:latin typeface="Times New Roman" pitchFamily="18" charset="0"/>
                <a:cs typeface="Times New Roman" pitchFamily="18" charset="0"/>
              </a:rPr>
              <a:t>Literature Review</a:t>
            </a:r>
          </a:p>
          <a:p>
            <a:pPr marL="355600" indent="-355600">
              <a:buFont typeface="Wingdings" pitchFamily="2" charset="2"/>
              <a:buChar char="q"/>
            </a:pPr>
            <a:r>
              <a:rPr lang="en-IN" sz="2600" dirty="0">
                <a:latin typeface="Times New Roman" pitchFamily="18" charset="0"/>
                <a:cs typeface="Times New Roman" pitchFamily="18" charset="0"/>
              </a:rPr>
              <a:t>Analysis</a:t>
            </a:r>
          </a:p>
          <a:p>
            <a:pPr marL="355600" indent="-355600">
              <a:buFont typeface="Wingdings" pitchFamily="2" charset="2"/>
              <a:buChar char="q"/>
            </a:pPr>
            <a:r>
              <a:rPr lang="en-IN" sz="2600" dirty="0">
                <a:latin typeface="Times New Roman" pitchFamily="18" charset="0"/>
                <a:cs typeface="Times New Roman" pitchFamily="18" charset="0"/>
              </a:rPr>
              <a:t>System Design</a:t>
            </a:r>
          </a:p>
          <a:p>
            <a:pPr marL="355600" indent="-355600">
              <a:buFont typeface="Wingdings" pitchFamily="2" charset="2"/>
              <a:buChar char="q"/>
            </a:pPr>
            <a:r>
              <a:rPr lang="en-IN" sz="2600" dirty="0">
                <a:latin typeface="Times New Roman" pitchFamily="18" charset="0"/>
                <a:cs typeface="Times New Roman" pitchFamily="18" charset="0"/>
              </a:rPr>
              <a:t>Implementation</a:t>
            </a:r>
          </a:p>
          <a:p>
            <a:pPr marL="355600" indent="-355600">
              <a:buFont typeface="Wingdings" pitchFamily="2" charset="2"/>
              <a:buChar char="q"/>
            </a:pPr>
            <a:r>
              <a:rPr lang="en-IN" sz="2600" dirty="0">
                <a:latin typeface="Times New Roman" pitchFamily="18" charset="0"/>
                <a:cs typeface="Times New Roman" pitchFamily="18" charset="0"/>
              </a:rPr>
              <a:t>Testing</a:t>
            </a:r>
          </a:p>
          <a:p>
            <a:pPr marL="355600" indent="-355600">
              <a:buFont typeface="Wingdings" pitchFamily="2" charset="2"/>
              <a:buChar char="q"/>
            </a:pPr>
            <a:r>
              <a:rPr lang="en-IN" sz="2600" dirty="0">
                <a:latin typeface="Times New Roman" pitchFamily="18" charset="0"/>
                <a:cs typeface="Times New Roman" pitchFamily="18" charset="0"/>
              </a:rPr>
              <a:t>Discussion of Results</a:t>
            </a:r>
          </a:p>
          <a:p>
            <a:pPr marL="355600" indent="-355600">
              <a:buFont typeface="Wingdings" pitchFamily="2" charset="2"/>
              <a:buChar char="q"/>
            </a:pPr>
            <a:r>
              <a:rPr lang="en-IN" sz="2600" dirty="0">
                <a:latin typeface="Times New Roman" pitchFamily="18" charset="0"/>
                <a:cs typeface="Times New Roman" pitchFamily="18" charset="0"/>
              </a:rPr>
              <a:t>National Conference Paper</a:t>
            </a:r>
          </a:p>
          <a:p>
            <a:pPr marL="355600" indent="-355600">
              <a:buFont typeface="Wingdings" pitchFamily="2" charset="2"/>
              <a:buChar char="q"/>
            </a:pPr>
            <a:r>
              <a:rPr lang="en-IN" sz="2600" dirty="0">
                <a:latin typeface="Times New Roman" pitchFamily="18" charset="0"/>
                <a:cs typeface="Times New Roman" pitchFamily="18" charset="0"/>
              </a:rPr>
              <a:t>Conclusion and Future Enhancements</a:t>
            </a:r>
          </a:p>
          <a:p>
            <a:pPr marL="355600" indent="-355600">
              <a:buFont typeface="Wingdings" pitchFamily="2" charset="2"/>
              <a:buChar char="q"/>
            </a:pPr>
            <a:r>
              <a:rPr lang="en-IN" sz="2600" dirty="0">
                <a:latin typeface="Times New Roman" pitchFamily="18" charset="0"/>
                <a:cs typeface="Times New Roman" pitchFamily="18" charset="0"/>
              </a:rPr>
              <a:t>References</a:t>
            </a:r>
          </a:p>
          <a:p>
            <a:pPr marL="355600" indent="-355600">
              <a:buFont typeface="Wingdings" pitchFamily="2" charset="2"/>
              <a:buChar char="q"/>
            </a:pPr>
            <a:r>
              <a:rPr lang="en-IN" sz="2600" dirty="0">
                <a:latin typeface="Times New Roman" pitchFamily="18" charset="0"/>
                <a:cs typeface="Times New Roman" pitchFamily="18" charset="0"/>
              </a:rPr>
              <a:t>Q &amp; A</a:t>
            </a:r>
          </a:p>
          <a:p>
            <a:pPr marL="0" indent="0">
              <a:buNone/>
            </a:pPr>
            <a:endParaRPr lang="en-IN" dirty="0">
              <a:solidFill>
                <a:schemeClr val="tx1">
                  <a:lumMod val="75000"/>
                  <a:lumOff val="25000"/>
                </a:schemeClr>
              </a:solidFill>
            </a:endParaRPr>
          </a:p>
        </p:txBody>
      </p:sp>
      <p:sp>
        <p:nvSpPr>
          <p:cNvPr id="5" name="Date Placeholder 4">
            <a:extLst>
              <a:ext uri="{FF2B5EF4-FFF2-40B4-BE49-F238E27FC236}">
                <a16:creationId xmlns:a16="http://schemas.microsoft.com/office/drawing/2014/main" id="{F3107C6F-CCDB-468C-A092-047170622C8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DF95553B-50BC-4DC2-A8CE-4336C1382E65}"/>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EE09E886-641A-4621-AEA2-BB64918E960D}"/>
              </a:ext>
            </a:extLst>
          </p:cNvPr>
          <p:cNvSpPr>
            <a:spLocks noGrp="1"/>
          </p:cNvSpPr>
          <p:nvPr>
            <p:ph type="sldNum" sz="quarter" idx="12"/>
          </p:nvPr>
        </p:nvSpPr>
        <p:spPr/>
        <p:txBody>
          <a:bodyPr/>
          <a:lstStyle/>
          <a:p>
            <a:fld id="{5B4F5413-E548-45A8-B9DD-11B71454D5CA}"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IN" b="1" dirty="0">
                <a:latin typeface="Times New Roman" pitchFamily="18" charset="0"/>
                <a:cs typeface="Times New Roman" pitchFamily="18" charset="0"/>
              </a:rPr>
              <a:t>Classification</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20</a:t>
            </a:fld>
            <a:endParaRPr lang="en-US" dirty="0"/>
          </a:p>
        </p:txBody>
      </p:sp>
      <p:pic>
        <p:nvPicPr>
          <p:cNvPr id="8" name="Picture 7" descr="Diagram&#10;&#10;Description automatically generated">
            <a:extLst>
              <a:ext uri="{FF2B5EF4-FFF2-40B4-BE49-F238E27FC236}">
                <a16:creationId xmlns:a16="http://schemas.microsoft.com/office/drawing/2014/main" id="{0A933EA4-5F85-518A-7251-D626FAFE3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5440" y="1615484"/>
            <a:ext cx="4772981" cy="2736304"/>
          </a:xfrm>
          <a:prstGeom prst="rect">
            <a:avLst/>
          </a:prstGeom>
        </p:spPr>
      </p:pic>
      <p:pic>
        <p:nvPicPr>
          <p:cNvPr id="10" name="Picture 9" descr="Diagram&#10;&#10;Description automatically generated">
            <a:extLst>
              <a:ext uri="{FF2B5EF4-FFF2-40B4-BE49-F238E27FC236}">
                <a16:creationId xmlns:a16="http://schemas.microsoft.com/office/drawing/2014/main" id="{C33BB838-35F4-E12C-F88E-1DD592029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0056" y="1553367"/>
            <a:ext cx="4962350" cy="2808312"/>
          </a:xfrm>
          <a:prstGeom prst="rect">
            <a:avLst/>
          </a:prstGeom>
        </p:spPr>
      </p:pic>
      <p:sp>
        <p:nvSpPr>
          <p:cNvPr id="13" name="TextBox 12">
            <a:extLst>
              <a:ext uri="{FF2B5EF4-FFF2-40B4-BE49-F238E27FC236}">
                <a16:creationId xmlns:a16="http://schemas.microsoft.com/office/drawing/2014/main" id="{63B2CED0-FC9B-8FE7-C085-FF73DF403E6C}"/>
              </a:ext>
            </a:extLst>
          </p:cNvPr>
          <p:cNvSpPr txBox="1"/>
          <p:nvPr/>
        </p:nvSpPr>
        <p:spPr>
          <a:xfrm>
            <a:off x="1001197" y="4631867"/>
            <a:ext cx="10321037" cy="1892826"/>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Nodule-Non-nodule classifier and the Malignancy classifier:</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first classification model predicts the probabilities of positive nodules.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malignancy classifier predicts malignant and benign nodule probabilities for the nodules that pass through the initial classifier</a:t>
            </a:r>
          </a:p>
          <a:p>
            <a:endParaRPr lang="en-IN" dirty="0"/>
          </a:p>
        </p:txBody>
      </p:sp>
    </p:spTree>
    <p:extLst>
      <p:ext uri="{BB962C8B-B14F-4D97-AF65-F5344CB8AC3E}">
        <p14:creationId xmlns:p14="http://schemas.microsoft.com/office/powerpoint/2010/main" val="27190594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SYSTEM DESIGN</a:t>
            </a:r>
            <a:br>
              <a:rPr lang="en-US" sz="3200" b="1" u="sng" dirty="0">
                <a:solidFill>
                  <a:schemeClr val="tx1">
                    <a:lumMod val="75000"/>
                    <a:lumOff val="25000"/>
                  </a:schemeClr>
                </a:solidFill>
                <a:latin typeface="Times New Roman" pitchFamily="18" charset="0"/>
                <a:cs typeface="Times New Roman" pitchFamily="18" charset="0"/>
              </a:rPr>
            </a:b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515380" y="992124"/>
            <a:ext cx="11161240"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IN" b="1" dirty="0">
                <a:latin typeface="Times New Roman" pitchFamily="18" charset="0"/>
                <a:cs typeface="Times New Roman" pitchFamily="18" charset="0"/>
              </a:rPr>
              <a:t>Web Application Data Flow</a:t>
            </a: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CF9E3B61-6F68-4FD8-94BB-A850856433F6}"/>
              </a:ext>
            </a:extLst>
          </p:cNvPr>
          <p:cNvSpPr>
            <a:spLocks noGrp="1"/>
          </p:cNvSpPr>
          <p:nvPr>
            <p:ph type="sldNum" sz="quarter" idx="12"/>
          </p:nvPr>
        </p:nvSpPr>
        <p:spPr/>
        <p:txBody>
          <a:bodyPr/>
          <a:lstStyle/>
          <a:p>
            <a:fld id="{5B4F5413-E548-45A8-B9DD-11B71454D5CA}" type="slidenum">
              <a:rPr lang="en-US" smtClean="0"/>
              <a:pPr/>
              <a:t>21</a:t>
            </a:fld>
            <a:endParaRPr lang="en-US" dirty="0"/>
          </a:p>
        </p:txBody>
      </p:sp>
      <p:pic>
        <p:nvPicPr>
          <p:cNvPr id="11" name="Picture 10">
            <a:extLst>
              <a:ext uri="{FF2B5EF4-FFF2-40B4-BE49-F238E27FC236}">
                <a16:creationId xmlns:a16="http://schemas.microsoft.com/office/drawing/2014/main" id="{FFB1C6F9-F46C-FFDE-DF55-89D7D4BFC6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1639087"/>
            <a:ext cx="5361583" cy="4538307"/>
          </a:xfrm>
          <a:prstGeom prst="rect">
            <a:avLst/>
          </a:prstGeom>
          <a:noFill/>
          <a:ln>
            <a:noFill/>
          </a:ln>
        </p:spPr>
      </p:pic>
    </p:spTree>
    <p:extLst>
      <p:ext uri="{BB962C8B-B14F-4D97-AF65-F5344CB8AC3E}">
        <p14:creationId xmlns:p14="http://schemas.microsoft.com/office/powerpoint/2010/main" val="1073702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1142B-8ED1-9368-ADE6-299B927FC60B}"/>
              </a:ext>
            </a:extLst>
          </p:cNvPr>
          <p:cNvSpPr>
            <a:spLocks noGrp="1"/>
          </p:cNvSpPr>
          <p:nvPr>
            <p:ph type="title"/>
          </p:nvPr>
        </p:nvSpPr>
        <p:spPr/>
        <p:txBody>
          <a:bodyPr>
            <a:normAutofit/>
          </a:bodyPr>
          <a:lstStyle/>
          <a:p>
            <a:pPr algn="ctr"/>
            <a:r>
              <a:rPr lang="en-US" sz="3200" dirty="0">
                <a:solidFill>
                  <a:schemeClr val="accent1">
                    <a:lumMod val="75000"/>
                  </a:schemeClr>
                </a:solidFill>
                <a:latin typeface="Times New Roman" pitchFamily="18" charset="0"/>
                <a:cs typeface="Times New Roman" pitchFamily="18" charset="0"/>
              </a:rPr>
              <a:t>IMPLEMENTATION</a:t>
            </a:r>
            <a:endParaRPr lang="en-US" dirty="0"/>
          </a:p>
        </p:txBody>
      </p:sp>
      <p:sp>
        <p:nvSpPr>
          <p:cNvPr id="3" name="Content Placeholder 2">
            <a:extLst>
              <a:ext uri="{FF2B5EF4-FFF2-40B4-BE49-F238E27FC236}">
                <a16:creationId xmlns:a16="http://schemas.microsoft.com/office/drawing/2014/main" id="{2FFCDBAD-4C39-2834-8084-14EAFF59AD18}"/>
              </a:ext>
            </a:extLst>
          </p:cNvPr>
          <p:cNvSpPr>
            <a:spLocks noGrp="1"/>
          </p:cNvSpPr>
          <p:nvPr>
            <p:ph sz="half" idx="1"/>
          </p:nvPr>
        </p:nvSpPr>
        <p:spPr>
          <a:xfrm>
            <a:off x="681119" y="2126389"/>
            <a:ext cx="5181600" cy="4351338"/>
          </a:xfrm>
        </p:spPr>
        <p:txBody>
          <a:bodyPr>
            <a:normAutofit fontScale="85000" lnSpcReduction="20000"/>
          </a:bodyPr>
          <a:lstStyle/>
          <a:p>
            <a:pPr marL="342900" indent="-34290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Call segmentation data loader to load the data in batches in </a:t>
            </a:r>
            <a:r>
              <a:rPr lang="en-US" sz="1800" dirty="0" err="1">
                <a:latin typeface="Times New Roman" panose="02020603050405020304" pitchFamily="18" charset="0"/>
                <a:ea typeface="Tahoma" panose="020B0604030504040204" pitchFamily="34" charset="0"/>
                <a:cs typeface="Times New Roman" panose="02020603050405020304" pitchFamily="18" charset="0"/>
              </a:rPr>
              <a:t>seg_dl</a:t>
            </a:r>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342900" indent="-34290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For each </a:t>
            </a:r>
            <a:r>
              <a:rPr lang="en-US" sz="1800" dirty="0" err="1">
                <a:latin typeface="Times New Roman" panose="02020603050405020304" pitchFamily="18" charset="0"/>
                <a:ea typeface="Tahoma" panose="020B0604030504040204" pitchFamily="34" charset="0"/>
                <a:cs typeface="Times New Roman" panose="02020603050405020304" pitchFamily="18" charset="0"/>
              </a:rPr>
              <a:t>input_t</a:t>
            </a:r>
            <a:r>
              <a:rPr lang="en-US" sz="1800" dirty="0">
                <a:latin typeface="Times New Roman" panose="02020603050405020304" pitchFamily="18" charset="0"/>
                <a:ea typeface="Tahoma" panose="020B0604030504040204" pitchFamily="34" charset="0"/>
                <a:cs typeface="Times New Roman" panose="02020603050405020304" pitchFamily="18" charset="0"/>
              </a:rPr>
              <a:t>, </a:t>
            </a:r>
            <a:r>
              <a:rPr lang="en-US" sz="1800" dirty="0" err="1">
                <a:latin typeface="Times New Roman" panose="02020603050405020304" pitchFamily="18" charset="0"/>
                <a:ea typeface="Tahoma" panose="020B0604030504040204" pitchFamily="34" charset="0"/>
                <a:cs typeface="Times New Roman" panose="02020603050405020304" pitchFamily="18" charset="0"/>
              </a:rPr>
              <a:t>slice_ndx_list</a:t>
            </a:r>
            <a:r>
              <a:rPr lang="en-US" sz="1800" dirty="0">
                <a:latin typeface="Times New Roman" panose="02020603050405020304" pitchFamily="18" charset="0"/>
                <a:ea typeface="Tahoma" panose="020B0604030504040204" pitchFamily="34" charset="0"/>
                <a:cs typeface="Times New Roman" panose="02020603050405020304" pitchFamily="18" charset="0"/>
              </a:rPr>
              <a:t> in </a:t>
            </a:r>
            <a:r>
              <a:rPr lang="en-US" sz="1800" dirty="0" err="1">
                <a:latin typeface="Times New Roman" panose="02020603050405020304" pitchFamily="18" charset="0"/>
                <a:ea typeface="Tahoma" panose="020B0604030504040204" pitchFamily="34" charset="0"/>
                <a:cs typeface="Times New Roman" panose="02020603050405020304" pitchFamily="18" charset="0"/>
              </a:rPr>
              <a:t>seg_dl</a:t>
            </a:r>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971550" lvl="1" indent="-514350">
              <a:lnSpc>
                <a:spcPct val="150000"/>
              </a:lnSpc>
              <a:buFont typeface="+mj-lt"/>
              <a:buAutoNum type="arabicPeriod"/>
            </a:pPr>
            <a:r>
              <a:rPr lang="en-US" sz="1600" dirty="0">
                <a:latin typeface="Times New Roman" panose="02020603050405020304" pitchFamily="18" charset="0"/>
                <a:ea typeface="Tahoma" panose="020B0604030504040204" pitchFamily="34" charset="0"/>
                <a:cs typeface="Times New Roman" panose="02020603050405020304" pitchFamily="18" charset="0"/>
              </a:rPr>
              <a:t>Load </a:t>
            </a:r>
            <a:r>
              <a:rPr lang="en-US" sz="1600" dirty="0" err="1">
                <a:latin typeface="Times New Roman" panose="02020603050405020304" pitchFamily="18" charset="0"/>
                <a:ea typeface="Tahoma" panose="020B0604030504040204" pitchFamily="34" charset="0"/>
                <a:cs typeface="Times New Roman" panose="02020603050405020304" pitchFamily="18" charset="0"/>
              </a:rPr>
              <a:t>input_t</a:t>
            </a:r>
            <a:r>
              <a:rPr lang="en-US" sz="1600" dirty="0">
                <a:latin typeface="Times New Roman" panose="02020603050405020304" pitchFamily="18" charset="0"/>
                <a:ea typeface="Tahoma" panose="020B0604030504040204" pitchFamily="34" charset="0"/>
                <a:cs typeface="Times New Roman" panose="02020603050405020304" pitchFamily="18" charset="0"/>
              </a:rPr>
              <a:t> onto the </a:t>
            </a:r>
            <a:r>
              <a:rPr lang="en-US" sz="1600" dirty="0" err="1">
                <a:latin typeface="Times New Roman" panose="02020603050405020304" pitchFamily="18" charset="0"/>
                <a:ea typeface="Tahoma" panose="020B0604030504040204" pitchFamily="34" charset="0"/>
                <a:cs typeface="Times New Roman" panose="02020603050405020304" pitchFamily="18" charset="0"/>
              </a:rPr>
              <a:t>gpu</a:t>
            </a:r>
            <a:r>
              <a:rPr lang="en-US" sz="1600" dirty="0">
                <a:latin typeface="Times New Roman" panose="02020603050405020304" pitchFamily="18" charset="0"/>
                <a:ea typeface="Tahoma" panose="020B0604030504040204" pitchFamily="34" charset="0"/>
                <a:cs typeface="Times New Roman" panose="02020603050405020304" pitchFamily="18" charset="0"/>
              </a:rPr>
              <a:t> as </a:t>
            </a:r>
            <a:r>
              <a:rPr lang="en-US" sz="1600" dirty="0" err="1">
                <a:latin typeface="Times New Roman" panose="02020603050405020304" pitchFamily="18" charset="0"/>
                <a:ea typeface="Tahoma" panose="020B0604030504040204" pitchFamily="34" charset="0"/>
                <a:cs typeface="Times New Roman" panose="02020603050405020304" pitchFamily="18" charset="0"/>
              </a:rPr>
              <a:t>input_g</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971550" lvl="1" indent="-5143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Call the trained segmentation model.</a:t>
            </a:r>
          </a:p>
          <a:p>
            <a:pPr marL="971550" lvl="1" indent="-514350">
              <a:lnSpc>
                <a:spcPct val="150000"/>
              </a:lnSpc>
              <a:buFont typeface="+mj-lt"/>
              <a:buAutoNum type="arabicPeriod"/>
            </a:pPr>
            <a:r>
              <a:rPr lang="en-US" sz="1600" dirty="0">
                <a:latin typeface="Times New Roman" panose="02020603050405020304" pitchFamily="18" charset="0"/>
                <a:cs typeface="Times New Roman" panose="02020603050405020304" pitchFamily="18" charset="0"/>
              </a:rPr>
              <a:t>For </a:t>
            </a:r>
            <a:r>
              <a:rPr lang="en-US" sz="1600" dirty="0" err="1">
                <a:latin typeface="Times New Roman" panose="02020603050405020304" pitchFamily="18" charset="0"/>
                <a:cs typeface="Times New Roman" panose="02020603050405020304" pitchFamily="18" charset="0"/>
              </a:rPr>
              <a:t>slice_ndx</a:t>
            </a:r>
            <a:r>
              <a:rPr lang="en-US" sz="1600" dirty="0">
                <a:latin typeface="Times New Roman" panose="02020603050405020304" pitchFamily="18" charset="0"/>
                <a:cs typeface="Times New Roman" panose="02020603050405020304" pitchFamily="18" charset="0"/>
              </a:rPr>
              <a:t> in </a:t>
            </a:r>
            <a:r>
              <a:rPr lang="en-US" sz="1600" dirty="0" err="1">
                <a:latin typeface="Times New Roman" panose="02020603050405020304" pitchFamily="18" charset="0"/>
                <a:cs typeface="Times New Roman" panose="02020603050405020304" pitchFamily="18" charset="0"/>
              </a:rPr>
              <a:t>slice_ndx_list</a:t>
            </a:r>
            <a:r>
              <a:rPr lang="en-US" sz="1600" dirty="0">
                <a:latin typeface="Times New Roman" panose="02020603050405020304" pitchFamily="18" charset="0"/>
                <a:cs typeface="Times New Roman" panose="02020603050405020304" pitchFamily="18" charset="0"/>
              </a:rPr>
              <a:t>:</a:t>
            </a:r>
          </a:p>
          <a:p>
            <a:pPr marL="1428750" lvl="2" indent="-514350">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Send the predicted values in the form </a:t>
            </a:r>
            <a:r>
              <a:rPr lang="en-US" sz="1200" dirty="0" err="1">
                <a:latin typeface="Times New Roman" panose="02020603050405020304" pitchFamily="18" charset="0"/>
                <a:cs typeface="Times New Roman" panose="02020603050405020304" pitchFamily="18" charset="0"/>
              </a:rPr>
              <a:t>numpy</a:t>
            </a:r>
            <a:r>
              <a:rPr lang="en-US" sz="1200" dirty="0">
                <a:latin typeface="Times New Roman" panose="02020603050405020304" pitchFamily="18" charset="0"/>
                <a:cs typeface="Times New Roman" panose="02020603050405020304" pitchFamily="18" charset="0"/>
              </a:rPr>
              <a:t> back to the </a:t>
            </a:r>
            <a:r>
              <a:rPr lang="en-US" sz="1200" dirty="0" err="1">
                <a:latin typeface="Times New Roman" panose="02020603050405020304" pitchFamily="18" charset="0"/>
                <a:cs typeface="Times New Roman" panose="02020603050405020304" pitchFamily="18" charset="0"/>
              </a:rPr>
              <a:t>cpu</a:t>
            </a:r>
            <a:r>
              <a:rPr lang="en-US" sz="1200" dirty="0">
                <a:latin typeface="Times New Roman" panose="02020603050405020304" pitchFamily="18" charset="0"/>
                <a:cs typeface="Times New Roman" panose="02020603050405020304" pitchFamily="18" charset="0"/>
              </a:rPr>
              <a:t>.</a:t>
            </a:r>
          </a:p>
          <a:p>
            <a:pPr marL="1428750" lvl="2" indent="-514350">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Stack 2D output masks in </a:t>
            </a:r>
            <a:r>
              <a:rPr lang="en-US" sz="1200" dirty="0" err="1">
                <a:latin typeface="Times New Roman" panose="02020603050405020304" pitchFamily="18" charset="0"/>
                <a:cs typeface="Times New Roman" panose="02020603050405020304" pitchFamily="18" charset="0"/>
              </a:rPr>
              <a:t>output_a</a:t>
            </a:r>
            <a:r>
              <a:rPr lang="en-US" sz="1200" dirty="0">
                <a:latin typeface="Times New Roman" panose="02020603050405020304" pitchFamily="18" charset="0"/>
                <a:cs typeface="Times New Roman" panose="02020603050405020304" pitchFamily="18" charset="0"/>
              </a:rPr>
              <a:t>.</a:t>
            </a:r>
          </a:p>
          <a:p>
            <a:pPr marL="350838" lvl="2" indent="-342900">
              <a:lnSpc>
                <a:spcPct val="150000"/>
              </a:lnSpc>
              <a:buAutoNum type="arabicPeriod" startAt="3"/>
            </a:pPr>
            <a:r>
              <a:rPr lang="en-US" sz="1800" dirty="0">
                <a:latin typeface="Times New Roman" panose="02020603050405020304" pitchFamily="18" charset="0"/>
                <a:cs typeface="Times New Roman" panose="02020603050405020304" pitchFamily="18" charset="0"/>
              </a:rPr>
              <a:t>Create the mask using a threshold on output</a:t>
            </a:r>
            <a:r>
              <a:rPr lang="en-US" sz="1200" dirty="0">
                <a:latin typeface="Times New Roman" panose="02020603050405020304" pitchFamily="18" charset="0"/>
                <a:cs typeface="Times New Roman" panose="02020603050405020304" pitchFamily="18" charset="0"/>
              </a:rPr>
              <a:t>.</a:t>
            </a:r>
          </a:p>
          <a:p>
            <a:pPr marL="350838" lvl="2" indent="-342900">
              <a:lnSpc>
                <a:spcPct val="150000"/>
              </a:lnSpc>
              <a:buAutoNum type="arabicPeriod" startAt="3"/>
            </a:pPr>
            <a:r>
              <a:rPr lang="en-US" sz="1800" dirty="0">
                <a:latin typeface="Times New Roman" panose="02020603050405020304" pitchFamily="18" charset="0"/>
                <a:cs typeface="Times New Roman" panose="02020603050405020304" pitchFamily="18" charset="0"/>
              </a:rPr>
              <a:t>Return the mask</a:t>
            </a:r>
          </a:p>
          <a:p>
            <a:pPr marL="7938" lvl="2" indent="0">
              <a:buNone/>
            </a:pPr>
            <a:endParaRPr lang="en-US" sz="1200" dirty="0">
              <a:latin typeface="Times New Roman" panose="02020603050405020304" pitchFamily="18" charset="0"/>
              <a:cs typeface="Times New Roman" panose="02020603050405020304" pitchFamily="18" charset="0"/>
            </a:endParaRPr>
          </a:p>
          <a:p>
            <a:pPr marL="1428750" lvl="2" indent="-514350">
              <a:buFont typeface="+mj-lt"/>
              <a:buAutoNum type="arabicPeriod"/>
            </a:pPr>
            <a:endParaRPr lang="en-US" sz="1200" dirty="0">
              <a:latin typeface="Times New Roman" panose="02020603050405020304" pitchFamily="18" charset="0"/>
              <a:cs typeface="Times New Roman" panose="02020603050405020304" pitchFamily="18" charset="0"/>
            </a:endParaRPr>
          </a:p>
          <a:p>
            <a:pPr marL="1428750" lvl="2" indent="-514350">
              <a:buFont typeface="+mj-lt"/>
              <a:buAutoNum type="arabicPeriod"/>
            </a:pPr>
            <a:endParaRPr lang="en-US" sz="1200" dirty="0">
              <a:latin typeface="Times New Roman" panose="02020603050405020304" pitchFamily="18" charset="0"/>
              <a:cs typeface="Times New Roman" panose="02020603050405020304" pitchFamily="18" charset="0"/>
            </a:endParaRPr>
          </a:p>
          <a:p>
            <a:pPr marL="0" indent="0">
              <a:buNone/>
            </a:pPr>
            <a:r>
              <a:rPr lang="en-US" dirty="0"/>
              <a:t> </a:t>
            </a:r>
          </a:p>
        </p:txBody>
      </p:sp>
      <p:sp>
        <p:nvSpPr>
          <p:cNvPr id="4" name="Content Placeholder 3">
            <a:extLst>
              <a:ext uri="{FF2B5EF4-FFF2-40B4-BE49-F238E27FC236}">
                <a16:creationId xmlns:a16="http://schemas.microsoft.com/office/drawing/2014/main" id="{9FAC7F64-CEA5-620C-5E43-357953A5F462}"/>
              </a:ext>
            </a:extLst>
          </p:cNvPr>
          <p:cNvSpPr>
            <a:spLocks noGrp="1"/>
          </p:cNvSpPr>
          <p:nvPr>
            <p:ph sz="half" idx="2"/>
          </p:nvPr>
        </p:nvSpPr>
        <p:spPr>
          <a:xfrm>
            <a:off x="6172200" y="2126388"/>
            <a:ext cx="5181600" cy="4050573"/>
          </a:xfrm>
        </p:spPr>
        <p:txBody>
          <a:bodyPr>
            <a:normAutofit fontScale="85000" lnSpcReduction="20000"/>
          </a:bodyPr>
          <a:lstStyle/>
          <a:p>
            <a:pPr marL="514350" indent="-514350">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Group the candidate nodules using label</a:t>
            </a:r>
          </a:p>
          <a:p>
            <a:pPr marL="514350" indent="-514350">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Using </a:t>
            </a:r>
            <a:r>
              <a:rPr lang="en-US" sz="1600" dirty="0" err="1">
                <a:latin typeface="Times New Roman" panose="02020603050405020304" pitchFamily="18" charset="0"/>
                <a:cs typeface="Times New Roman" panose="02020603050405020304" pitchFamily="18" charset="0"/>
              </a:rPr>
              <a:t>center_of_mass</a:t>
            </a:r>
            <a:r>
              <a:rPr lang="en-US" sz="1600" dirty="0">
                <a:latin typeface="Times New Roman" panose="02020603050405020304" pitchFamily="18" charset="0"/>
                <a:cs typeface="Times New Roman" panose="02020603050405020304" pitchFamily="18" charset="0"/>
              </a:rPr>
              <a:t> locate the center of each grouped candidate.</a:t>
            </a:r>
          </a:p>
          <a:p>
            <a:pPr marL="514350" indent="-514350">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 Convert the (I, R, C) coordinates to (X, Y, Z)</a:t>
            </a:r>
          </a:p>
          <a:p>
            <a:pPr marL="514350" indent="-514350">
              <a:lnSpc>
                <a:spcPct val="170000"/>
              </a:lnSpc>
              <a:buFont typeface="+mj-lt"/>
              <a:buAutoNum type="arabicPeriod"/>
            </a:pPr>
            <a:r>
              <a:rPr lang="en-US" sz="1600" dirty="0">
                <a:latin typeface="Times New Roman" panose="02020603050405020304" pitchFamily="18" charset="0"/>
                <a:cs typeface="Times New Roman" panose="02020603050405020304" pitchFamily="18" charset="0"/>
              </a:rPr>
              <a:t>Return the list of tuples with coordinates </a:t>
            </a:r>
          </a:p>
        </p:txBody>
      </p:sp>
      <p:sp>
        <p:nvSpPr>
          <p:cNvPr id="5" name="Date Placeholder 4">
            <a:extLst>
              <a:ext uri="{FF2B5EF4-FFF2-40B4-BE49-F238E27FC236}">
                <a16:creationId xmlns:a16="http://schemas.microsoft.com/office/drawing/2014/main" id="{E7A77BB3-B8F3-6E14-3328-BAE15083F902}"/>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E94BF901-0828-5F8D-64D0-89503E0AAAB8}"/>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140F4E6C-1422-0D17-4158-BB9D62B0C86E}"/>
              </a:ext>
            </a:extLst>
          </p:cNvPr>
          <p:cNvSpPr>
            <a:spLocks noGrp="1"/>
          </p:cNvSpPr>
          <p:nvPr>
            <p:ph type="sldNum" sz="quarter" idx="12"/>
          </p:nvPr>
        </p:nvSpPr>
        <p:spPr/>
        <p:txBody>
          <a:bodyPr/>
          <a:lstStyle/>
          <a:p>
            <a:fld id="{5B4F5413-E548-45A8-B9DD-11B71454D5CA}" type="slidenum">
              <a:rPr lang="en-US" smtClean="0"/>
              <a:pPr/>
              <a:t>22</a:t>
            </a:fld>
            <a:endParaRPr lang="en-US" dirty="0"/>
          </a:p>
        </p:txBody>
      </p:sp>
      <p:sp>
        <p:nvSpPr>
          <p:cNvPr id="8" name="Rectangle 7">
            <a:extLst>
              <a:ext uri="{FF2B5EF4-FFF2-40B4-BE49-F238E27FC236}">
                <a16:creationId xmlns:a16="http://schemas.microsoft.com/office/drawing/2014/main" id="{CD8607B1-DFBC-C6BC-3A11-A995000F3996}"/>
              </a:ext>
            </a:extLst>
          </p:cNvPr>
          <p:cNvSpPr/>
          <p:nvPr/>
        </p:nvSpPr>
        <p:spPr>
          <a:xfrm>
            <a:off x="623392" y="1504278"/>
            <a:ext cx="2061205"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SEGMENTATION</a:t>
            </a:r>
          </a:p>
        </p:txBody>
      </p:sp>
      <p:sp>
        <p:nvSpPr>
          <p:cNvPr id="9" name="Rectangle 8">
            <a:extLst>
              <a:ext uri="{FF2B5EF4-FFF2-40B4-BE49-F238E27FC236}">
                <a16:creationId xmlns:a16="http://schemas.microsoft.com/office/drawing/2014/main" id="{DC2A3FBD-BFC5-AAF9-E1DD-AAAA2C18E8D0}"/>
              </a:ext>
            </a:extLst>
          </p:cNvPr>
          <p:cNvSpPr/>
          <p:nvPr/>
        </p:nvSpPr>
        <p:spPr>
          <a:xfrm>
            <a:off x="6183887" y="1517404"/>
            <a:ext cx="1454244"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GROUPING</a:t>
            </a:r>
          </a:p>
        </p:txBody>
      </p:sp>
    </p:spTree>
    <p:extLst>
      <p:ext uri="{BB962C8B-B14F-4D97-AF65-F5344CB8AC3E}">
        <p14:creationId xmlns:p14="http://schemas.microsoft.com/office/powerpoint/2010/main" val="15938064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47CD-1697-D15C-E790-E7178BAF612F}"/>
              </a:ext>
            </a:extLst>
          </p:cNvPr>
          <p:cNvSpPr>
            <a:spLocks noGrp="1"/>
          </p:cNvSpPr>
          <p:nvPr>
            <p:ph type="title"/>
          </p:nvPr>
        </p:nvSpPr>
        <p:spPr/>
        <p:txBody>
          <a:bodyPr>
            <a:normAutofit/>
          </a:bodyPr>
          <a:lstStyle/>
          <a:p>
            <a:pPr algn="ctr"/>
            <a:r>
              <a:rPr lang="en-US" sz="3200" dirty="0">
                <a:solidFill>
                  <a:schemeClr val="accent1">
                    <a:lumMod val="75000"/>
                  </a:schemeClr>
                </a:solidFill>
                <a:latin typeface="Times New Roman" pitchFamily="18" charset="0"/>
                <a:cs typeface="Times New Roman" pitchFamily="18" charset="0"/>
              </a:rPr>
              <a:t>IMPLEMENTATION</a:t>
            </a:r>
            <a:endParaRPr lang="en-US" sz="3200" dirty="0"/>
          </a:p>
        </p:txBody>
      </p:sp>
      <p:sp>
        <p:nvSpPr>
          <p:cNvPr id="3" name="Content Placeholder 2">
            <a:extLst>
              <a:ext uri="{FF2B5EF4-FFF2-40B4-BE49-F238E27FC236}">
                <a16:creationId xmlns:a16="http://schemas.microsoft.com/office/drawing/2014/main" id="{86274741-0CA7-59C0-D5C6-C128386148FE}"/>
              </a:ext>
            </a:extLst>
          </p:cNvPr>
          <p:cNvSpPr>
            <a:spLocks noGrp="1"/>
          </p:cNvSpPr>
          <p:nvPr>
            <p:ph sz="half" idx="1"/>
          </p:nvPr>
        </p:nvSpPr>
        <p:spPr>
          <a:xfrm>
            <a:off x="886236" y="1711369"/>
            <a:ext cx="5181600" cy="4351338"/>
          </a:xfrm>
        </p:spPr>
        <p:txBody>
          <a:bodyPr>
            <a:normAutofit fontScale="92500" lnSpcReduction="10000"/>
          </a:bodyPr>
          <a:lstStyle/>
          <a:p>
            <a:pPr marL="514350" indent="-51435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Call segmentation data loader to load the data in batches in </a:t>
            </a:r>
            <a:r>
              <a:rPr lang="en-US" sz="1800" dirty="0" err="1">
                <a:latin typeface="Times New Roman" panose="02020603050405020304" pitchFamily="18" charset="0"/>
                <a:ea typeface="Tahoma" panose="020B0604030504040204" pitchFamily="34" charset="0"/>
                <a:cs typeface="Times New Roman" panose="02020603050405020304" pitchFamily="18" charset="0"/>
              </a:rPr>
              <a:t>cls_dl</a:t>
            </a:r>
            <a:r>
              <a:rPr lang="en-US" sz="1800" dirty="0">
                <a:latin typeface="Times New Roman" panose="02020603050405020304" pitchFamily="18" charset="0"/>
                <a:ea typeface="Tahoma" panose="020B0604030504040204" pitchFamily="34" charset="0"/>
                <a:cs typeface="Times New Roman" panose="02020603050405020304" pitchFamily="18" charset="0"/>
              </a:rPr>
              <a:t>.</a:t>
            </a:r>
          </a:p>
          <a:p>
            <a:pPr marL="514350" indent="-51435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For each _, </a:t>
            </a:r>
            <a:r>
              <a:rPr lang="en-US" sz="1800" dirty="0" err="1">
                <a:latin typeface="Times New Roman" panose="02020603050405020304" pitchFamily="18" charset="0"/>
                <a:ea typeface="Tahoma" panose="020B0604030504040204" pitchFamily="34" charset="0"/>
                <a:cs typeface="Times New Roman" panose="02020603050405020304" pitchFamily="18" charset="0"/>
              </a:rPr>
              <a:t>batch_tup</a:t>
            </a:r>
            <a:r>
              <a:rPr lang="en-US" sz="1800" dirty="0">
                <a:latin typeface="Times New Roman" panose="02020603050405020304" pitchFamily="18" charset="0"/>
                <a:ea typeface="Tahoma" panose="020B0604030504040204" pitchFamily="34" charset="0"/>
                <a:cs typeface="Times New Roman" panose="02020603050405020304" pitchFamily="18" charset="0"/>
              </a:rPr>
              <a:t> in </a:t>
            </a:r>
            <a:r>
              <a:rPr lang="en-US" sz="1800" dirty="0" err="1">
                <a:latin typeface="Times New Roman" panose="02020603050405020304" pitchFamily="18" charset="0"/>
                <a:ea typeface="Tahoma" panose="020B0604030504040204" pitchFamily="34" charset="0"/>
                <a:cs typeface="Times New Roman" panose="02020603050405020304" pitchFamily="18" charset="0"/>
              </a:rPr>
              <a:t>cls_dl</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971550" lvl="1" indent="-514350">
              <a:lnSpc>
                <a:spcPct val="150000"/>
              </a:lnSpc>
              <a:buFont typeface="+mj-lt"/>
              <a:buAutoNum type="arabicPeriod"/>
            </a:pPr>
            <a:r>
              <a:rPr lang="en-US" sz="1600" dirty="0">
                <a:latin typeface="Times New Roman" panose="02020603050405020304" pitchFamily="18" charset="0"/>
                <a:ea typeface="Tahoma" panose="020B0604030504040204" pitchFamily="34" charset="0"/>
                <a:cs typeface="Times New Roman" panose="02020603050405020304" pitchFamily="18" charset="0"/>
              </a:rPr>
              <a:t>Unpack </a:t>
            </a:r>
            <a:r>
              <a:rPr lang="en-US" sz="1600" dirty="0" err="1">
                <a:latin typeface="Times New Roman" panose="02020603050405020304" pitchFamily="18" charset="0"/>
                <a:ea typeface="Tahoma" panose="020B0604030504040204" pitchFamily="34" charset="0"/>
                <a:cs typeface="Times New Roman" panose="02020603050405020304" pitchFamily="18" charset="0"/>
              </a:rPr>
              <a:t>batch_tup</a:t>
            </a:r>
            <a:r>
              <a:rPr lang="en-US" sz="1600" dirty="0">
                <a:latin typeface="Times New Roman" panose="02020603050405020304" pitchFamily="18" charset="0"/>
                <a:ea typeface="Tahoma" panose="020B0604030504040204" pitchFamily="34" charset="0"/>
                <a:cs typeface="Times New Roman" panose="02020603050405020304" pitchFamily="18" charset="0"/>
              </a:rPr>
              <a:t> into input tensors </a:t>
            </a:r>
            <a:r>
              <a:rPr lang="en-US" sz="1600" dirty="0" err="1">
                <a:latin typeface="Times New Roman" panose="02020603050405020304" pitchFamily="18" charset="0"/>
                <a:ea typeface="Tahoma" panose="020B0604030504040204" pitchFamily="34" charset="0"/>
                <a:cs typeface="Times New Roman" panose="02020603050405020304" pitchFamily="18" charset="0"/>
              </a:rPr>
              <a:t>input_t</a:t>
            </a:r>
            <a:r>
              <a:rPr lang="en-US" sz="1600" dirty="0">
                <a:latin typeface="Times New Roman" panose="02020603050405020304" pitchFamily="18" charset="0"/>
                <a:ea typeface="Tahoma" panose="020B0604030504040204" pitchFamily="34" charset="0"/>
                <a:cs typeface="Times New Roman" panose="02020603050405020304" pitchFamily="18" charset="0"/>
              </a:rPr>
              <a:t> and send it to the </a:t>
            </a:r>
            <a:r>
              <a:rPr lang="en-US" sz="1600" dirty="0" err="1">
                <a:latin typeface="Times New Roman" panose="02020603050405020304" pitchFamily="18" charset="0"/>
                <a:ea typeface="Tahoma" panose="020B0604030504040204" pitchFamily="34" charset="0"/>
                <a:cs typeface="Times New Roman" panose="02020603050405020304" pitchFamily="18" charset="0"/>
              </a:rPr>
              <a:t>gpu</a:t>
            </a:r>
            <a:r>
              <a:rPr lang="en-US" sz="1600" dirty="0">
                <a:latin typeface="Times New Roman" panose="02020603050405020304" pitchFamily="18" charset="0"/>
                <a:ea typeface="Tahoma" panose="020B0604030504040204" pitchFamily="34" charset="0"/>
                <a:cs typeface="Times New Roman" panose="02020603050405020304" pitchFamily="18" charset="0"/>
              </a:rPr>
              <a:t> as </a:t>
            </a:r>
            <a:r>
              <a:rPr lang="en-US" sz="1600" dirty="0" err="1">
                <a:latin typeface="Times New Roman" panose="02020603050405020304" pitchFamily="18" charset="0"/>
                <a:ea typeface="Tahoma" panose="020B0604030504040204" pitchFamily="34" charset="0"/>
                <a:cs typeface="Times New Roman" panose="02020603050405020304" pitchFamily="18" charset="0"/>
              </a:rPr>
              <a:t>input_g</a:t>
            </a:r>
            <a:endParaRPr lang="en-US" sz="1600" dirty="0">
              <a:latin typeface="Times New Roman" panose="02020603050405020304" pitchFamily="18" charset="0"/>
              <a:ea typeface="Tahoma" panose="020B0604030504040204" pitchFamily="34" charset="0"/>
              <a:cs typeface="Times New Roman" panose="02020603050405020304" pitchFamily="18" charset="0"/>
            </a:endParaRPr>
          </a:p>
          <a:p>
            <a:pPr marL="971550" lvl="1" indent="-514350">
              <a:lnSpc>
                <a:spcPct val="150000"/>
              </a:lnSpc>
              <a:buFont typeface="+mj-lt"/>
              <a:buAutoNum type="arabicPeriod"/>
            </a:pPr>
            <a:r>
              <a:rPr lang="en-US" sz="1600" dirty="0">
                <a:latin typeface="Times New Roman" panose="02020603050405020304" pitchFamily="18" charset="0"/>
                <a:ea typeface="Tahoma" panose="020B0604030504040204" pitchFamily="34" charset="0"/>
                <a:cs typeface="Times New Roman" panose="02020603050405020304" pitchFamily="18" charset="0"/>
              </a:rPr>
              <a:t>Call the trained nodule classification model and the malignancy classification model to make predictions.</a:t>
            </a:r>
          </a:p>
          <a:p>
            <a:pPr marL="971550" lvl="1" indent="-514350">
              <a:lnSpc>
                <a:spcPct val="150000"/>
              </a:lnSpc>
              <a:buFont typeface="+mj-lt"/>
              <a:buAutoNum type="arabicPeriod"/>
            </a:pPr>
            <a:r>
              <a:rPr lang="en-US" sz="1600" dirty="0">
                <a:latin typeface="Times New Roman" panose="02020603050405020304" pitchFamily="18" charset="0"/>
                <a:ea typeface="Tahoma" panose="020B0604030504040204" pitchFamily="34" charset="0"/>
                <a:cs typeface="Times New Roman" panose="02020603050405020304" pitchFamily="18" charset="0"/>
              </a:rPr>
              <a:t>For each </a:t>
            </a:r>
            <a:r>
              <a:rPr lang="en-US" sz="1600" dirty="0" err="1">
                <a:latin typeface="Times New Roman" panose="02020603050405020304" pitchFamily="18" charset="0"/>
                <a:ea typeface="Tahoma" panose="020B0604030504040204" pitchFamily="34" charset="0"/>
                <a:cs typeface="Times New Roman" panose="02020603050405020304" pitchFamily="18" charset="0"/>
              </a:rPr>
              <a:t>center_irc</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prob_nodule</a:t>
            </a:r>
            <a:r>
              <a:rPr lang="en-US" sz="1600" dirty="0">
                <a:latin typeface="Times New Roman" panose="02020603050405020304" pitchFamily="18" charset="0"/>
                <a:ea typeface="Tahoma" panose="020B0604030504040204" pitchFamily="34" charset="0"/>
                <a:cs typeface="Times New Roman" panose="02020603050405020304" pitchFamily="18" charset="0"/>
              </a:rPr>
              <a:t>, </a:t>
            </a:r>
            <a:r>
              <a:rPr lang="en-US" sz="1600" dirty="0" err="1">
                <a:latin typeface="Times New Roman" panose="02020603050405020304" pitchFamily="18" charset="0"/>
                <a:ea typeface="Tahoma" panose="020B0604030504040204" pitchFamily="34" charset="0"/>
                <a:cs typeface="Times New Roman" panose="02020603050405020304" pitchFamily="18" charset="0"/>
              </a:rPr>
              <a:t>prob_mal</a:t>
            </a:r>
            <a:r>
              <a:rPr lang="en-US" sz="1600" dirty="0">
                <a:latin typeface="Times New Roman" panose="02020603050405020304" pitchFamily="18" charset="0"/>
                <a:ea typeface="Tahoma" panose="020B0604030504040204" pitchFamily="34" charset="0"/>
                <a:cs typeface="Times New Roman" panose="02020603050405020304" pitchFamily="18" charset="0"/>
              </a:rPr>
              <a:t> in </a:t>
            </a:r>
            <a:r>
              <a:rPr lang="en-US" sz="1600" dirty="0" err="1">
                <a:latin typeface="Times New Roman" panose="02020603050405020304" pitchFamily="18" charset="0"/>
                <a:ea typeface="Tahoma" panose="020B0604030504040204" pitchFamily="34" charset="0"/>
                <a:cs typeface="Times New Roman" panose="02020603050405020304" pitchFamily="18" charset="0"/>
              </a:rPr>
              <a:t>zip_iter</a:t>
            </a:r>
            <a:r>
              <a:rPr lang="en-US" sz="1600" dirty="0">
                <a:latin typeface="Times New Roman" panose="02020603050405020304" pitchFamily="18" charset="0"/>
                <a:ea typeface="Tahoma" panose="020B0604030504040204" pitchFamily="34" charset="0"/>
                <a:cs typeface="Times New Roman" panose="02020603050405020304" pitchFamily="18" charset="0"/>
              </a:rPr>
              <a:t>:</a:t>
            </a:r>
          </a:p>
          <a:p>
            <a:pPr marL="1428750" lvl="2" indent="-514350">
              <a:lnSpc>
                <a:spcPct val="150000"/>
              </a:lnSpc>
              <a:buFont typeface="+mj-lt"/>
              <a:buAutoNum type="arabicPeriod"/>
            </a:pPr>
            <a:r>
              <a:rPr lang="en-US" sz="1200" dirty="0">
                <a:latin typeface="Times New Roman" panose="02020603050405020304" pitchFamily="18" charset="0"/>
                <a:ea typeface="Tahoma" panose="020B0604030504040204" pitchFamily="34" charset="0"/>
                <a:cs typeface="Times New Roman" panose="02020603050405020304" pitchFamily="18" charset="0"/>
              </a:rPr>
              <a:t>Return the classification tuple </a:t>
            </a:r>
            <a:r>
              <a:rPr lang="en-US" sz="1200" dirty="0" err="1">
                <a:latin typeface="Times New Roman" panose="02020603050405020304" pitchFamily="18" charset="0"/>
                <a:ea typeface="Tahoma" panose="020B0604030504040204" pitchFamily="34" charset="0"/>
                <a:cs typeface="Times New Roman" panose="02020603050405020304" pitchFamily="18" charset="0"/>
              </a:rPr>
              <a:t>cls_tup</a:t>
            </a:r>
            <a:r>
              <a:rPr lang="en-US" sz="1200" dirty="0">
                <a:latin typeface="Times New Roman" panose="02020603050405020304" pitchFamily="18" charset="0"/>
                <a:ea typeface="Tahoma" panose="020B0604030504040204" pitchFamily="34" charset="0"/>
                <a:cs typeface="Times New Roman" panose="02020603050405020304" pitchFamily="18" charset="0"/>
              </a:rPr>
              <a:t> consisting of the two probabilities and center coordinates.</a:t>
            </a:r>
          </a:p>
          <a:p>
            <a:pPr marL="1428750" lvl="2" indent="-514350">
              <a:lnSpc>
                <a:spcPct val="150000"/>
              </a:lnSpc>
              <a:buFont typeface="+mj-lt"/>
              <a:buAutoNum type="arabicPeriod"/>
            </a:pPr>
            <a:endParaRPr lang="en-US" sz="1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1D34F07-BB42-7AA1-ED92-3B2C7CB0DB6E}"/>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3449A9FD-B3BF-46DD-3D2F-B869D5DAEC3D}"/>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DE68E47-B01C-B90F-7F96-433EE02CBAD9}"/>
              </a:ext>
            </a:extLst>
          </p:cNvPr>
          <p:cNvSpPr>
            <a:spLocks noGrp="1"/>
          </p:cNvSpPr>
          <p:nvPr>
            <p:ph type="sldNum" sz="quarter" idx="12"/>
          </p:nvPr>
        </p:nvSpPr>
        <p:spPr/>
        <p:txBody>
          <a:bodyPr/>
          <a:lstStyle/>
          <a:p>
            <a:fld id="{5B4F5413-E548-45A8-B9DD-11B71454D5CA}" type="slidenum">
              <a:rPr lang="en-US" smtClean="0"/>
              <a:pPr/>
              <a:t>23</a:t>
            </a:fld>
            <a:endParaRPr lang="en-US" dirty="0"/>
          </a:p>
        </p:txBody>
      </p:sp>
      <p:sp>
        <p:nvSpPr>
          <p:cNvPr id="8" name="TextBox 7">
            <a:extLst>
              <a:ext uri="{FF2B5EF4-FFF2-40B4-BE49-F238E27FC236}">
                <a16:creationId xmlns:a16="http://schemas.microsoft.com/office/drawing/2014/main" id="{84305158-5813-9F94-A45E-3E013251BCEA}"/>
              </a:ext>
            </a:extLst>
          </p:cNvPr>
          <p:cNvSpPr txBox="1"/>
          <p:nvPr/>
        </p:nvSpPr>
        <p:spPr>
          <a:xfrm>
            <a:off x="914400" y="1309281"/>
            <a:ext cx="237626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CLASSIFICATION</a:t>
            </a:r>
          </a:p>
        </p:txBody>
      </p:sp>
    </p:spTree>
    <p:extLst>
      <p:ext uri="{BB962C8B-B14F-4D97-AF65-F5344CB8AC3E}">
        <p14:creationId xmlns:p14="http://schemas.microsoft.com/office/powerpoint/2010/main" val="2548730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547CD-1697-D15C-E790-E7178BAF612F}"/>
              </a:ext>
            </a:extLst>
          </p:cNvPr>
          <p:cNvSpPr>
            <a:spLocks noGrp="1"/>
          </p:cNvSpPr>
          <p:nvPr>
            <p:ph type="title"/>
          </p:nvPr>
        </p:nvSpPr>
        <p:spPr/>
        <p:txBody>
          <a:bodyPr>
            <a:normAutofit/>
          </a:bodyPr>
          <a:lstStyle/>
          <a:p>
            <a:pPr algn="ctr"/>
            <a:r>
              <a:rPr lang="en-US" sz="3200" dirty="0">
                <a:solidFill>
                  <a:schemeClr val="accent1">
                    <a:lumMod val="75000"/>
                  </a:schemeClr>
                </a:solidFill>
                <a:latin typeface="Times New Roman" pitchFamily="18" charset="0"/>
                <a:cs typeface="Times New Roman" pitchFamily="18" charset="0"/>
              </a:rPr>
              <a:t>IMPLEMENTATION</a:t>
            </a:r>
            <a:endParaRPr lang="en-US" sz="3200" dirty="0"/>
          </a:p>
        </p:txBody>
      </p:sp>
      <p:sp>
        <p:nvSpPr>
          <p:cNvPr id="3" name="Content Placeholder 2">
            <a:extLst>
              <a:ext uri="{FF2B5EF4-FFF2-40B4-BE49-F238E27FC236}">
                <a16:creationId xmlns:a16="http://schemas.microsoft.com/office/drawing/2014/main" id="{86274741-0CA7-59C0-D5C6-C128386148FE}"/>
              </a:ext>
            </a:extLst>
          </p:cNvPr>
          <p:cNvSpPr>
            <a:spLocks noGrp="1"/>
          </p:cNvSpPr>
          <p:nvPr>
            <p:ph sz="half" idx="1"/>
          </p:nvPr>
        </p:nvSpPr>
        <p:spPr/>
        <p:txBody>
          <a:bodyPr>
            <a:normAutofit fontScale="92500" lnSpcReduction="20000"/>
          </a:bodyPr>
          <a:lstStyle/>
          <a:p>
            <a:pPr marL="514350" indent="-51435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Read .raw and .</a:t>
            </a:r>
            <a:r>
              <a:rPr lang="en-US" sz="1800" dirty="0" err="1">
                <a:latin typeface="Times New Roman" panose="02020603050405020304" pitchFamily="18" charset="0"/>
                <a:ea typeface="Tahoma" panose="020B0604030504040204" pitchFamily="34" charset="0"/>
                <a:cs typeface="Times New Roman" panose="02020603050405020304" pitchFamily="18" charset="0"/>
              </a:rPr>
              <a:t>mhd</a:t>
            </a:r>
            <a:r>
              <a:rPr lang="en-US" sz="1800" dirty="0">
                <a:latin typeface="Times New Roman" panose="02020603050405020304" pitchFamily="18" charset="0"/>
                <a:ea typeface="Tahoma" panose="020B0604030504040204" pitchFamily="34" charset="0"/>
                <a:cs typeface="Times New Roman" panose="02020603050405020304" pitchFamily="18" charset="0"/>
              </a:rPr>
              <a:t> file of the CT scan</a:t>
            </a:r>
          </a:p>
          <a:p>
            <a:pPr marL="514350" indent="-51435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Create CT object of the CT class by passing the read file.</a:t>
            </a:r>
          </a:p>
          <a:p>
            <a:pPr marL="514350" indent="-51435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Create the segmentation masks.</a:t>
            </a:r>
          </a:p>
          <a:p>
            <a:pPr marL="514350" indent="-51435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Create a list of possible candidates using grouping. </a:t>
            </a:r>
          </a:p>
          <a:p>
            <a:pPr marL="514350" indent="-51435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Create a list of positive candidates using classification model</a:t>
            </a:r>
          </a:p>
          <a:p>
            <a:pPr marL="514350" indent="-51435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Apply a threshold to the classification list and obtain malignancy probability list</a:t>
            </a:r>
          </a:p>
          <a:p>
            <a:pPr marL="514350" indent="-514350">
              <a:lnSpc>
                <a:spcPct val="15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Return </a:t>
            </a:r>
            <a:r>
              <a:rPr lang="en-US" sz="1800" dirty="0" err="1">
                <a:latin typeface="Times New Roman" panose="02020603050405020304" pitchFamily="18" charset="0"/>
                <a:ea typeface="Tahoma" panose="020B0604030504040204" pitchFamily="34" charset="0"/>
                <a:cs typeface="Times New Roman" panose="02020603050405020304" pitchFamily="18" charset="0"/>
              </a:rPr>
              <a:t>mal_list</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514350" indent="-514350">
              <a:buFont typeface="+mj-lt"/>
              <a:buAutoNum type="arabicPeriod"/>
            </a:pP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1D34F07-BB42-7AA1-ED92-3B2C7CB0DB6E}"/>
              </a:ext>
            </a:extLst>
          </p:cNvPr>
          <p:cNvSpPr>
            <a:spLocks noGrp="1"/>
          </p:cNvSpPr>
          <p:nvPr>
            <p:ph type="dt" sz="half" idx="10"/>
          </p:nvPr>
        </p:nvSpPr>
        <p:spPr/>
        <p:txBody>
          <a:bodyPr/>
          <a:lstStyle/>
          <a:p>
            <a:r>
              <a:rPr lang="en-US"/>
              <a:t>VIII Semester, Department of ISE, RNSIT</a:t>
            </a:r>
            <a:endParaRPr lang="en-US" dirty="0"/>
          </a:p>
        </p:txBody>
      </p:sp>
      <p:sp>
        <p:nvSpPr>
          <p:cNvPr id="6" name="Footer Placeholder 5">
            <a:extLst>
              <a:ext uri="{FF2B5EF4-FFF2-40B4-BE49-F238E27FC236}">
                <a16:creationId xmlns:a16="http://schemas.microsoft.com/office/drawing/2014/main" id="{3449A9FD-B3BF-46DD-3D2F-B869D5DAEC3D}"/>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DE68E47-B01C-B90F-7F96-433EE02CBAD9}"/>
              </a:ext>
            </a:extLst>
          </p:cNvPr>
          <p:cNvSpPr>
            <a:spLocks noGrp="1"/>
          </p:cNvSpPr>
          <p:nvPr>
            <p:ph type="sldNum" sz="quarter" idx="12"/>
          </p:nvPr>
        </p:nvSpPr>
        <p:spPr/>
        <p:txBody>
          <a:bodyPr/>
          <a:lstStyle/>
          <a:p>
            <a:fld id="{5B4F5413-E548-45A8-B9DD-11B71454D5CA}" type="slidenum">
              <a:rPr lang="en-US" smtClean="0"/>
              <a:pPr/>
              <a:t>24</a:t>
            </a:fld>
            <a:endParaRPr lang="en-US" dirty="0"/>
          </a:p>
        </p:txBody>
      </p:sp>
      <p:sp>
        <p:nvSpPr>
          <p:cNvPr id="8" name="TextBox 7">
            <a:extLst>
              <a:ext uri="{FF2B5EF4-FFF2-40B4-BE49-F238E27FC236}">
                <a16:creationId xmlns:a16="http://schemas.microsoft.com/office/drawing/2014/main" id="{84305158-5813-9F94-A45E-3E013251BCEA}"/>
              </a:ext>
            </a:extLst>
          </p:cNvPr>
          <p:cNvSpPr txBox="1"/>
          <p:nvPr/>
        </p:nvSpPr>
        <p:spPr>
          <a:xfrm>
            <a:off x="838200" y="1181934"/>
            <a:ext cx="2376264"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PREDICTION</a:t>
            </a:r>
          </a:p>
        </p:txBody>
      </p:sp>
    </p:spTree>
    <p:extLst>
      <p:ext uri="{BB962C8B-B14F-4D97-AF65-F5344CB8AC3E}">
        <p14:creationId xmlns:p14="http://schemas.microsoft.com/office/powerpoint/2010/main" val="4081319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Unit testing</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25</a:t>
            </a:fld>
            <a:endParaRPr lang="en-US" dirty="0"/>
          </a:p>
        </p:txBody>
      </p:sp>
      <p:graphicFrame>
        <p:nvGraphicFramePr>
          <p:cNvPr id="4" name="Table 3">
            <a:extLst>
              <a:ext uri="{FF2B5EF4-FFF2-40B4-BE49-F238E27FC236}">
                <a16:creationId xmlns:a16="http://schemas.microsoft.com/office/drawing/2014/main" id="{E167DFB8-4361-B802-2CEB-6860632FB87D}"/>
              </a:ext>
            </a:extLst>
          </p:cNvPr>
          <p:cNvGraphicFramePr>
            <a:graphicFrameLocks noGrp="1"/>
          </p:cNvGraphicFramePr>
          <p:nvPr>
            <p:extLst>
              <p:ext uri="{D42A27DB-BD31-4B8C-83A1-F6EECF244321}">
                <p14:modId xmlns:p14="http://schemas.microsoft.com/office/powerpoint/2010/main" val="1601145196"/>
              </p:ext>
            </p:extLst>
          </p:nvPr>
        </p:nvGraphicFramePr>
        <p:xfrm>
          <a:off x="838200" y="1719050"/>
          <a:ext cx="10801200" cy="4541777"/>
        </p:xfrm>
        <a:graphic>
          <a:graphicData uri="http://schemas.openxmlformats.org/drawingml/2006/table">
            <a:tbl>
              <a:tblPr firstRow="1" firstCol="1" bandRow="1">
                <a:tableStyleId>{5C22544A-7EE6-4342-B048-85BDC9FD1C3A}</a:tableStyleId>
              </a:tblPr>
              <a:tblGrid>
                <a:gridCol w="861459">
                  <a:extLst>
                    <a:ext uri="{9D8B030D-6E8A-4147-A177-3AD203B41FA5}">
                      <a16:colId xmlns:a16="http://schemas.microsoft.com/office/drawing/2014/main" val="85632565"/>
                    </a:ext>
                  </a:extLst>
                </a:gridCol>
                <a:gridCol w="3070436">
                  <a:extLst>
                    <a:ext uri="{9D8B030D-6E8A-4147-A177-3AD203B41FA5}">
                      <a16:colId xmlns:a16="http://schemas.microsoft.com/office/drawing/2014/main" val="2634338251"/>
                    </a:ext>
                  </a:extLst>
                </a:gridCol>
                <a:gridCol w="3070436">
                  <a:extLst>
                    <a:ext uri="{9D8B030D-6E8A-4147-A177-3AD203B41FA5}">
                      <a16:colId xmlns:a16="http://schemas.microsoft.com/office/drawing/2014/main" val="880678926"/>
                    </a:ext>
                  </a:extLst>
                </a:gridCol>
                <a:gridCol w="3070436">
                  <a:extLst>
                    <a:ext uri="{9D8B030D-6E8A-4147-A177-3AD203B41FA5}">
                      <a16:colId xmlns:a16="http://schemas.microsoft.com/office/drawing/2014/main" val="2261389124"/>
                    </a:ext>
                  </a:extLst>
                </a:gridCol>
                <a:gridCol w="728433">
                  <a:extLst>
                    <a:ext uri="{9D8B030D-6E8A-4147-A177-3AD203B41FA5}">
                      <a16:colId xmlns:a16="http://schemas.microsoft.com/office/drawing/2014/main" val="4247056211"/>
                    </a:ext>
                  </a:extLst>
                </a:gridCol>
              </a:tblGrid>
              <a:tr h="423858">
                <a:tc>
                  <a:txBody>
                    <a:bodyPr/>
                    <a:lstStyle/>
                    <a:p>
                      <a:pPr algn="just"/>
                      <a:r>
                        <a:rPr lang="en-GB" sz="1400" dirty="0">
                          <a:effectLst/>
                          <a:latin typeface="Times New Roman" panose="02020603050405020304" pitchFamily="18" charset="0"/>
                          <a:cs typeface="Times New Roman" panose="02020603050405020304" pitchFamily="18" charset="0"/>
                        </a:rPr>
                        <a:t>Test Case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dirty="0">
                          <a:effectLst/>
                          <a:latin typeface="Times New Roman" panose="02020603050405020304" pitchFamily="18" charset="0"/>
                          <a:cs typeface="Times New Roman" panose="02020603050405020304" pitchFamily="18" charset="0"/>
                        </a:rPr>
                        <a:t>Description</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Expected Output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Actual Output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Result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extLst>
                  <a:ext uri="{0D108BD9-81ED-4DB2-BD59-A6C34878D82A}">
                    <a16:rowId xmlns:a16="http://schemas.microsoft.com/office/drawing/2014/main" val="2393550616"/>
                  </a:ext>
                </a:extLst>
              </a:tr>
              <a:tr h="1226958">
                <a:tc>
                  <a:txBody>
                    <a:bodyPr/>
                    <a:lstStyle/>
                    <a:p>
                      <a:pPr algn="just"/>
                      <a:r>
                        <a:rPr lang="en-GB" sz="1400" dirty="0">
                          <a:effectLst/>
                          <a:latin typeface="Times New Roman" panose="02020603050405020304" pitchFamily="18" charset="0"/>
                          <a:cs typeface="Times New Roman" panose="02020603050405020304" pitchFamily="18" charset="0"/>
                        </a:rPr>
                        <a:t>1</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dirty="0">
                          <a:effectLst/>
                          <a:latin typeface="Times New Roman" panose="02020603050405020304" pitchFamily="18" charset="0"/>
                          <a:cs typeface="Times New Roman" panose="02020603050405020304" pitchFamily="18" charset="0"/>
                        </a:rPr>
                        <a:t>Get candidates list from candidates.csv and annotations.csv files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Candidates list should be a list of CandidateTuple objects which is a named tuple with the following keys: isNodule, diameter_mm, series_uuid, and center_xyz</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Candidates list generated is a list of CandidateTuple objects with the expected keys: isNodule, diamter_mm, series_uuid, and center_xyz</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extLst>
                  <a:ext uri="{0D108BD9-81ED-4DB2-BD59-A6C34878D82A}">
                    <a16:rowId xmlns:a16="http://schemas.microsoft.com/office/drawing/2014/main" val="3647530997"/>
                  </a:ext>
                </a:extLst>
              </a:tr>
              <a:tr h="997501">
                <a:tc>
                  <a:txBody>
                    <a:bodyPr/>
                    <a:lstStyle/>
                    <a:p>
                      <a:pPr algn="just"/>
                      <a:r>
                        <a:rPr lang="en-GB" sz="1400" dirty="0">
                          <a:effectLst/>
                          <a:latin typeface="Times New Roman" panose="02020603050405020304" pitchFamily="18" charset="0"/>
                          <a:cs typeface="Times New Roman" panose="02020603050405020304" pitchFamily="18" charset="0"/>
                        </a:rPr>
                        <a:t>2</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Check the data types of each key in the named tuple CandidateTuple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dirty="0" err="1">
                          <a:effectLst/>
                          <a:latin typeface="Times New Roman" panose="02020603050405020304" pitchFamily="18" charset="0"/>
                          <a:cs typeface="Times New Roman" panose="02020603050405020304" pitchFamily="18" charset="0"/>
                        </a:rPr>
                        <a:t>isNodule</a:t>
                      </a:r>
                      <a:r>
                        <a:rPr lang="en-GB" sz="1400" dirty="0">
                          <a:effectLst/>
                          <a:latin typeface="Times New Roman" panose="02020603050405020304" pitchFamily="18" charset="0"/>
                          <a:cs typeface="Times New Roman" panose="02020603050405020304" pitchFamily="18" charset="0"/>
                        </a:rPr>
                        <a:t> must be a </a:t>
                      </a:r>
                      <a:r>
                        <a:rPr lang="en-GB" sz="1400" dirty="0" err="1">
                          <a:effectLst/>
                          <a:latin typeface="Times New Roman" panose="02020603050405020304" pitchFamily="18" charset="0"/>
                          <a:cs typeface="Times New Roman" panose="02020603050405020304" pitchFamily="18" charset="0"/>
                        </a:rPr>
                        <a:t>boolean</a:t>
                      </a:r>
                      <a:r>
                        <a:rPr lang="en-GB" sz="1400" dirty="0">
                          <a:effectLst/>
                          <a:latin typeface="Times New Roman" panose="02020603050405020304" pitchFamily="18" charset="0"/>
                          <a:cs typeface="Times New Roman" panose="02020603050405020304" pitchFamily="18" charset="0"/>
                        </a:rPr>
                        <a:t>, </a:t>
                      </a:r>
                      <a:r>
                        <a:rPr lang="en-GB" sz="1400" dirty="0" err="1">
                          <a:effectLst/>
                          <a:latin typeface="Times New Roman" panose="02020603050405020304" pitchFamily="18" charset="0"/>
                          <a:cs typeface="Times New Roman" panose="02020603050405020304" pitchFamily="18" charset="0"/>
                        </a:rPr>
                        <a:t>diameter_mm</a:t>
                      </a:r>
                      <a:r>
                        <a:rPr lang="en-GB" sz="1400" dirty="0">
                          <a:effectLst/>
                          <a:latin typeface="Times New Roman" panose="02020603050405020304" pitchFamily="18" charset="0"/>
                          <a:cs typeface="Times New Roman" panose="02020603050405020304" pitchFamily="18" charset="0"/>
                        </a:rPr>
                        <a:t> must be a float, </a:t>
                      </a:r>
                      <a:r>
                        <a:rPr lang="en-GB" sz="1400" dirty="0" err="1">
                          <a:effectLst/>
                          <a:latin typeface="Times New Roman" panose="02020603050405020304" pitchFamily="18" charset="0"/>
                          <a:cs typeface="Times New Roman" panose="02020603050405020304" pitchFamily="18" charset="0"/>
                        </a:rPr>
                        <a:t>series_uuid</a:t>
                      </a:r>
                      <a:r>
                        <a:rPr lang="en-GB" sz="1400" dirty="0">
                          <a:effectLst/>
                          <a:latin typeface="Times New Roman" panose="02020603050405020304" pitchFamily="18" charset="0"/>
                          <a:cs typeface="Times New Roman" panose="02020603050405020304" pitchFamily="18" charset="0"/>
                        </a:rPr>
                        <a:t> is a string, and </a:t>
                      </a:r>
                      <a:r>
                        <a:rPr lang="en-GB" sz="1400" dirty="0" err="1">
                          <a:effectLst/>
                          <a:latin typeface="Times New Roman" panose="02020603050405020304" pitchFamily="18" charset="0"/>
                          <a:cs typeface="Times New Roman" panose="02020603050405020304" pitchFamily="18" charset="0"/>
                        </a:rPr>
                        <a:t>center_xyz</a:t>
                      </a:r>
                      <a:r>
                        <a:rPr lang="en-GB" sz="1400" dirty="0">
                          <a:effectLst/>
                          <a:latin typeface="Times New Roman" panose="02020603050405020304" pitchFamily="18" charset="0"/>
                          <a:cs typeface="Times New Roman" panose="02020603050405020304" pitchFamily="18" charset="0"/>
                        </a:rPr>
                        <a:t> must be a float tuple with length 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isNodule is a boolean, diameter_mm is a float, series_uuid is a string, and center_xyz is a tuple of all floats with length 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extLst>
                  <a:ext uri="{0D108BD9-81ED-4DB2-BD59-A6C34878D82A}">
                    <a16:rowId xmlns:a16="http://schemas.microsoft.com/office/drawing/2014/main" val="2412111564"/>
                  </a:ext>
                </a:extLst>
              </a:tr>
              <a:tr h="538587">
                <a:tc>
                  <a:txBody>
                    <a:bodyPr/>
                    <a:lstStyle/>
                    <a:p>
                      <a:pPr algn="just"/>
                      <a:r>
                        <a:rPr lang="en-GB" sz="1400" dirty="0">
                          <a:effectLst/>
                          <a:latin typeface="Times New Roman" panose="02020603050405020304" pitchFamily="18" charset="0"/>
                          <a:cs typeface="Times New Roman" panose="02020603050405020304" pitchFamily="18" charset="0"/>
                        </a:rPr>
                        <a:t>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Load CT scan into a format which is usable by PyTorch</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dirty="0">
                          <a:effectLst/>
                          <a:latin typeface="Times New Roman" panose="02020603050405020304" pitchFamily="18" charset="0"/>
                          <a:cs typeface="Times New Roman" panose="02020603050405020304" pitchFamily="18" charset="0"/>
                        </a:rPr>
                        <a:t>Read the metadata of the scan and convert the RAW image into a </a:t>
                      </a:r>
                      <a:r>
                        <a:rPr lang="en-GB" sz="1400" dirty="0" err="1">
                          <a:effectLst/>
                          <a:latin typeface="Times New Roman" panose="02020603050405020304" pitchFamily="18" charset="0"/>
                          <a:cs typeface="Times New Roman" panose="02020603050405020304" pitchFamily="18" charset="0"/>
                        </a:rPr>
                        <a:t>numpy</a:t>
                      </a:r>
                      <a:r>
                        <a:rPr lang="en-GB" sz="1400" dirty="0">
                          <a:effectLst/>
                          <a:latin typeface="Times New Roman" panose="02020603050405020304" pitchFamily="18" charset="0"/>
                          <a:cs typeface="Times New Roman" panose="02020603050405020304" pitchFamily="18" charset="0"/>
                        </a:rPr>
                        <a:t> array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dirty="0">
                          <a:effectLst/>
                          <a:latin typeface="Times New Roman" panose="02020603050405020304" pitchFamily="18" charset="0"/>
                          <a:cs typeface="Times New Roman" panose="02020603050405020304" pitchFamily="18" charset="0"/>
                        </a:rPr>
                        <a:t>The CT scan is loaded and converted into a </a:t>
                      </a:r>
                      <a:r>
                        <a:rPr lang="en-GB" sz="1400" dirty="0" err="1">
                          <a:effectLst/>
                          <a:latin typeface="Times New Roman" panose="02020603050405020304" pitchFamily="18" charset="0"/>
                          <a:cs typeface="Times New Roman" panose="02020603050405020304" pitchFamily="18" charset="0"/>
                        </a:rPr>
                        <a:t>numpy</a:t>
                      </a:r>
                      <a:r>
                        <a:rPr lang="en-GB" sz="1400" dirty="0">
                          <a:effectLst/>
                          <a:latin typeface="Times New Roman" panose="02020603050405020304" pitchFamily="18" charset="0"/>
                          <a:cs typeface="Times New Roman" panose="02020603050405020304" pitchFamily="18" charset="0"/>
                        </a:rPr>
                        <a:t> array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extLst>
                  <a:ext uri="{0D108BD9-81ED-4DB2-BD59-A6C34878D82A}">
                    <a16:rowId xmlns:a16="http://schemas.microsoft.com/office/drawing/2014/main" val="559735514"/>
                  </a:ext>
                </a:extLst>
              </a:tr>
              <a:tr h="1112229">
                <a:tc>
                  <a:txBody>
                    <a:bodyPr/>
                    <a:lstStyle/>
                    <a:p>
                      <a:pPr algn="just"/>
                      <a:r>
                        <a:rPr lang="en-GB" sz="1400" dirty="0">
                          <a:effectLst/>
                          <a:latin typeface="Times New Roman" panose="02020603050405020304" pitchFamily="18" charset="0"/>
                          <a:cs typeface="Times New Roman" panose="02020603050405020304" pitchFamily="18" charset="0"/>
                        </a:rPr>
                        <a:t>4</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Check the data types of loaded Ct instance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a:effectLst/>
                          <a:latin typeface="Times New Roman" panose="02020603050405020304" pitchFamily="18" charset="0"/>
                          <a:cs typeface="Times New Roman" panose="02020603050405020304" pitchFamily="18" charset="0"/>
                        </a:rPr>
                        <a:t>hunits_arr must be a numpy array with shape (*, 512, 512), origin_xyz and voxSize_xyz must be float tuples of length 3, and direction_arr must be a numpy array with shape (3, 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dirty="0" err="1">
                          <a:effectLst/>
                          <a:latin typeface="Times New Roman" panose="02020603050405020304" pitchFamily="18" charset="0"/>
                          <a:cs typeface="Times New Roman" panose="02020603050405020304" pitchFamily="18" charset="0"/>
                        </a:rPr>
                        <a:t>hunits_arr</a:t>
                      </a:r>
                      <a:r>
                        <a:rPr lang="en-GB" sz="1400" dirty="0">
                          <a:effectLst/>
                          <a:latin typeface="Times New Roman" panose="02020603050405020304" pitchFamily="18" charset="0"/>
                          <a:cs typeface="Times New Roman" panose="02020603050405020304" pitchFamily="18" charset="0"/>
                        </a:rPr>
                        <a:t> is a </a:t>
                      </a:r>
                      <a:r>
                        <a:rPr lang="en-GB" sz="1400" dirty="0" err="1">
                          <a:effectLst/>
                          <a:latin typeface="Times New Roman" panose="02020603050405020304" pitchFamily="18" charset="0"/>
                          <a:cs typeface="Times New Roman" panose="02020603050405020304" pitchFamily="18" charset="0"/>
                        </a:rPr>
                        <a:t>numpy</a:t>
                      </a:r>
                      <a:r>
                        <a:rPr lang="en-GB" sz="1400" dirty="0">
                          <a:effectLst/>
                          <a:latin typeface="Times New Roman" panose="02020603050405020304" pitchFamily="18" charset="0"/>
                          <a:cs typeface="Times New Roman" panose="02020603050405020304" pitchFamily="18" charset="0"/>
                        </a:rPr>
                        <a:t> array with shape (*, 512, 512), </a:t>
                      </a:r>
                      <a:r>
                        <a:rPr lang="en-GB" sz="1400" dirty="0" err="1">
                          <a:effectLst/>
                          <a:latin typeface="Times New Roman" panose="02020603050405020304" pitchFamily="18" charset="0"/>
                          <a:cs typeface="Times New Roman" panose="02020603050405020304" pitchFamily="18" charset="0"/>
                        </a:rPr>
                        <a:t>origin_xyz</a:t>
                      </a:r>
                      <a:r>
                        <a:rPr lang="en-GB" sz="1400" dirty="0">
                          <a:effectLst/>
                          <a:latin typeface="Times New Roman" panose="02020603050405020304" pitchFamily="18" charset="0"/>
                          <a:cs typeface="Times New Roman" panose="02020603050405020304" pitchFamily="18" charset="0"/>
                        </a:rPr>
                        <a:t> and </a:t>
                      </a:r>
                      <a:r>
                        <a:rPr lang="en-GB" sz="1400" dirty="0" err="1">
                          <a:effectLst/>
                          <a:latin typeface="Times New Roman" panose="02020603050405020304" pitchFamily="18" charset="0"/>
                          <a:cs typeface="Times New Roman" panose="02020603050405020304" pitchFamily="18" charset="0"/>
                        </a:rPr>
                        <a:t>voxSize_xyz</a:t>
                      </a:r>
                      <a:r>
                        <a:rPr lang="en-GB" sz="1400" dirty="0">
                          <a:effectLst/>
                          <a:latin typeface="Times New Roman" panose="02020603050405020304" pitchFamily="18" charset="0"/>
                          <a:cs typeface="Times New Roman" panose="02020603050405020304" pitchFamily="18" charset="0"/>
                        </a:rPr>
                        <a:t> are float tuples of length 3, and </a:t>
                      </a:r>
                      <a:r>
                        <a:rPr lang="en-GB" sz="1400" dirty="0" err="1">
                          <a:effectLst/>
                          <a:latin typeface="Times New Roman" panose="02020603050405020304" pitchFamily="18" charset="0"/>
                          <a:cs typeface="Times New Roman" panose="02020603050405020304" pitchFamily="18" charset="0"/>
                        </a:rPr>
                        <a:t>direction_arr</a:t>
                      </a:r>
                      <a:r>
                        <a:rPr lang="en-GB" sz="1400" dirty="0">
                          <a:effectLst/>
                          <a:latin typeface="Times New Roman" panose="02020603050405020304" pitchFamily="18" charset="0"/>
                          <a:cs typeface="Times New Roman" panose="02020603050405020304" pitchFamily="18" charset="0"/>
                        </a:rPr>
                        <a:t> is a </a:t>
                      </a:r>
                      <a:r>
                        <a:rPr lang="en-GB" sz="1400" dirty="0" err="1">
                          <a:effectLst/>
                          <a:latin typeface="Times New Roman" panose="02020603050405020304" pitchFamily="18" charset="0"/>
                          <a:cs typeface="Times New Roman" panose="02020603050405020304" pitchFamily="18" charset="0"/>
                        </a:rPr>
                        <a:t>numpy</a:t>
                      </a:r>
                      <a:r>
                        <a:rPr lang="en-GB" sz="1400" dirty="0">
                          <a:effectLst/>
                          <a:latin typeface="Times New Roman" panose="02020603050405020304" pitchFamily="18" charset="0"/>
                          <a:cs typeface="Times New Roman" panose="02020603050405020304" pitchFamily="18" charset="0"/>
                        </a:rPr>
                        <a:t> array with shape (3, 3)</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tc>
                  <a:txBody>
                    <a:bodyPr/>
                    <a:lstStyle/>
                    <a:p>
                      <a:pPr algn="just"/>
                      <a:r>
                        <a:rPr lang="en-GB" sz="1400" dirty="0">
                          <a:effectLst/>
                          <a:latin typeface="Times New Roman" panose="02020603050405020304" pitchFamily="18" charset="0"/>
                          <a:cs typeface="Times New Roman" panose="02020603050405020304" pitchFamily="18" charset="0"/>
                        </a:rPr>
                        <a:t>Pass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6645" marR="46645" marT="46645" marB="46645"/>
                </a:tc>
                <a:extLst>
                  <a:ext uri="{0D108BD9-81ED-4DB2-BD59-A6C34878D82A}">
                    <a16:rowId xmlns:a16="http://schemas.microsoft.com/office/drawing/2014/main" val="1216872584"/>
                  </a:ext>
                </a:extLst>
              </a:tr>
            </a:tbl>
          </a:graphicData>
        </a:graphic>
      </p:graphicFrame>
    </p:spTree>
    <p:extLst>
      <p:ext uri="{BB962C8B-B14F-4D97-AF65-F5344CB8AC3E}">
        <p14:creationId xmlns:p14="http://schemas.microsoft.com/office/powerpoint/2010/main" val="3350339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TESTING</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55600" indent="-355600">
              <a:lnSpc>
                <a:spcPct val="150000"/>
              </a:lnSpc>
              <a:buFont typeface="Wingdings" panose="05000000000000000000" pitchFamily="2" charset="2"/>
              <a:buChar char="v"/>
            </a:pPr>
            <a:r>
              <a:rPr lang="en-US" b="1" dirty="0">
                <a:latin typeface="Times New Roman" pitchFamily="18" charset="0"/>
                <a:cs typeface="Times New Roman" pitchFamily="18" charset="0"/>
              </a:rPr>
              <a:t>Integration testing</a:t>
            </a:r>
          </a:p>
          <a:p>
            <a:pPr marL="355600" indent="-355600">
              <a:lnSpc>
                <a:spcPct val="150000"/>
              </a:lnSpc>
              <a:buFont typeface="Wingdings" panose="05000000000000000000" pitchFamily="2" charset="2"/>
              <a:buChar char="v"/>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26</a:t>
            </a:fld>
            <a:endParaRPr lang="en-US" dirty="0"/>
          </a:p>
        </p:txBody>
      </p:sp>
      <p:graphicFrame>
        <p:nvGraphicFramePr>
          <p:cNvPr id="7" name="Table 6">
            <a:extLst>
              <a:ext uri="{FF2B5EF4-FFF2-40B4-BE49-F238E27FC236}">
                <a16:creationId xmlns:a16="http://schemas.microsoft.com/office/drawing/2014/main" id="{15909A1C-5C07-2B53-6A14-00773AC614F5}"/>
              </a:ext>
            </a:extLst>
          </p:cNvPr>
          <p:cNvGraphicFramePr>
            <a:graphicFrameLocks noGrp="1"/>
          </p:cNvGraphicFramePr>
          <p:nvPr>
            <p:extLst>
              <p:ext uri="{D42A27DB-BD31-4B8C-83A1-F6EECF244321}">
                <p14:modId xmlns:p14="http://schemas.microsoft.com/office/powerpoint/2010/main" val="2282882600"/>
              </p:ext>
            </p:extLst>
          </p:nvPr>
        </p:nvGraphicFramePr>
        <p:xfrm>
          <a:off x="1055440" y="1694680"/>
          <a:ext cx="10513168" cy="4476757"/>
        </p:xfrm>
        <a:graphic>
          <a:graphicData uri="http://schemas.openxmlformats.org/drawingml/2006/table">
            <a:tbl>
              <a:tblPr firstRow="1" firstCol="1" bandRow="1">
                <a:tableStyleId>{5C22544A-7EE6-4342-B048-85BDC9FD1C3A}</a:tableStyleId>
              </a:tblPr>
              <a:tblGrid>
                <a:gridCol w="839293">
                  <a:extLst>
                    <a:ext uri="{9D8B030D-6E8A-4147-A177-3AD203B41FA5}">
                      <a16:colId xmlns:a16="http://schemas.microsoft.com/office/drawing/2014/main" val="878257757"/>
                    </a:ext>
                  </a:extLst>
                </a:gridCol>
                <a:gridCol w="2988063">
                  <a:extLst>
                    <a:ext uri="{9D8B030D-6E8A-4147-A177-3AD203B41FA5}">
                      <a16:colId xmlns:a16="http://schemas.microsoft.com/office/drawing/2014/main" val="2386631826"/>
                    </a:ext>
                  </a:extLst>
                </a:gridCol>
                <a:gridCol w="2988063">
                  <a:extLst>
                    <a:ext uri="{9D8B030D-6E8A-4147-A177-3AD203B41FA5}">
                      <a16:colId xmlns:a16="http://schemas.microsoft.com/office/drawing/2014/main" val="480809739"/>
                    </a:ext>
                  </a:extLst>
                </a:gridCol>
                <a:gridCol w="2988063">
                  <a:extLst>
                    <a:ext uri="{9D8B030D-6E8A-4147-A177-3AD203B41FA5}">
                      <a16:colId xmlns:a16="http://schemas.microsoft.com/office/drawing/2014/main" val="3937385491"/>
                    </a:ext>
                  </a:extLst>
                </a:gridCol>
                <a:gridCol w="709686">
                  <a:extLst>
                    <a:ext uri="{9D8B030D-6E8A-4147-A177-3AD203B41FA5}">
                      <a16:colId xmlns:a16="http://schemas.microsoft.com/office/drawing/2014/main" val="1489452402"/>
                    </a:ext>
                  </a:extLst>
                </a:gridCol>
              </a:tblGrid>
              <a:tr h="452851">
                <a:tc>
                  <a:txBody>
                    <a:bodyPr/>
                    <a:lstStyle/>
                    <a:p>
                      <a:r>
                        <a:rPr lang="en-GB" sz="1400">
                          <a:effectLst/>
                          <a:latin typeface="Times New Roman" panose="02020603050405020304" pitchFamily="18" charset="0"/>
                          <a:cs typeface="Times New Roman" panose="02020603050405020304" pitchFamily="18" charset="0"/>
                        </a:rPr>
                        <a:t>Test Case</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Description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Expected Output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Actual Output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Result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extLst>
                  <a:ext uri="{0D108BD9-81ED-4DB2-BD59-A6C34878D82A}">
                    <a16:rowId xmlns:a16="http://schemas.microsoft.com/office/drawing/2014/main" val="3910923907"/>
                  </a:ext>
                </a:extLst>
              </a:tr>
              <a:tr h="575427">
                <a:tc>
                  <a:txBody>
                    <a:bodyPr/>
                    <a:lstStyle/>
                    <a:p>
                      <a:r>
                        <a:rPr lang="en-GB" sz="1400">
                          <a:effectLst/>
                          <a:latin typeface="Times New Roman" panose="02020603050405020304" pitchFamily="18" charset="0"/>
                          <a:cs typeface="Times New Roman" panose="02020603050405020304" pitchFamily="18" charset="0"/>
                        </a:rPr>
                        <a:t>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Select RAW and MHD files to the input provided in the client </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Should allow files with the extensions .raw and .mhd to be uploaded.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Allows files with the extensions .raw and .mhd.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extLst>
                  <a:ext uri="{0D108BD9-81ED-4DB2-BD59-A6C34878D82A}">
                    <a16:rowId xmlns:a16="http://schemas.microsoft.com/office/drawing/2014/main" val="1809544089"/>
                  </a:ext>
                </a:extLst>
              </a:tr>
              <a:tr h="943155">
                <a:tc>
                  <a:txBody>
                    <a:bodyPr/>
                    <a:lstStyle/>
                    <a:p>
                      <a:r>
                        <a:rPr lang="en-GB" sz="1400">
                          <a:effectLst/>
                          <a:latin typeface="Times New Roman" panose="02020603050405020304" pitchFamily="18" charset="0"/>
                          <a:cs typeface="Times New Roman" panose="02020603050405020304" pitchFamily="18" charset="0"/>
                        </a:rPr>
                        <a:t>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Enable the button to upload the server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Once files with allowed extensions are selected to the input, the button to upload them to the server must be enabled.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Files with allowed extensions are selected to the input. The button to upload them to the server is enabled.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extLst>
                  <a:ext uri="{0D108BD9-81ED-4DB2-BD59-A6C34878D82A}">
                    <a16:rowId xmlns:a16="http://schemas.microsoft.com/office/drawing/2014/main" val="2113132127"/>
                  </a:ext>
                </a:extLst>
              </a:tr>
              <a:tr h="1678612">
                <a:tc>
                  <a:txBody>
                    <a:bodyPr/>
                    <a:lstStyle/>
                    <a:p>
                      <a:r>
                        <a:rPr lang="en-GB" sz="1400">
                          <a:effectLst/>
                          <a:latin typeface="Times New Roman" panose="02020603050405020304" pitchFamily="18" charset="0"/>
                          <a:cs typeface="Times New Roman" panose="02020603050405020304" pitchFamily="18" charset="0"/>
                        </a:rPr>
                        <a:t>3</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Upload the selected RAW and MHD files to the server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Should allow files with the extension .raw and .mhd. If files with the allowed extensions are provided, the server must decode them and store them in the data directory, and must respond with 200 OK. Otherwise, the server must respond with a 400 BAD REQUEST.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Allows files with the extension .raw and .mhd. Files with the allowed extensions are decoded and stored in the data directory, and then the server responds with a 200 OK. For other files, the server responds with a 400 BAD REQUEST.</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Pass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extLst>
                  <a:ext uri="{0D108BD9-81ED-4DB2-BD59-A6C34878D82A}">
                    <a16:rowId xmlns:a16="http://schemas.microsoft.com/office/drawing/2014/main" val="533826502"/>
                  </a:ext>
                </a:extLst>
              </a:tr>
              <a:tr h="820579">
                <a:tc>
                  <a:txBody>
                    <a:bodyPr/>
                    <a:lstStyle/>
                    <a:p>
                      <a:r>
                        <a:rPr lang="en-GB" sz="1400">
                          <a:effectLst/>
                          <a:latin typeface="Times New Roman" panose="02020603050405020304" pitchFamily="18" charset="0"/>
                          <a:cs typeface="Times New Roman" panose="02020603050405020304" pitchFamily="18" charset="0"/>
                        </a:rPr>
                        <a:t>4</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Enable the button to predict results for uploaded CT data</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Once the server responds with a 200 OK when the files are uploaded, the predict button must be enabled.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a:effectLst/>
                          <a:latin typeface="Times New Roman" panose="02020603050405020304" pitchFamily="18" charset="0"/>
                          <a:cs typeface="Times New Roman" panose="02020603050405020304" pitchFamily="18" charset="0"/>
                        </a:rPr>
                        <a:t>The server responds with a 200 OK when the files are uploaded, and the predict button is enabled.</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tc>
                  <a:txBody>
                    <a:bodyPr/>
                    <a:lstStyle/>
                    <a:p>
                      <a:r>
                        <a:rPr lang="en-GB" sz="1400" dirty="0">
                          <a:effectLst/>
                          <a:latin typeface="Times New Roman" panose="02020603050405020304" pitchFamily="18" charset="0"/>
                          <a:cs typeface="Times New Roman" panose="02020603050405020304" pitchFamily="18" charset="0"/>
                        </a:rPr>
                        <a:t>Pass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7924" marR="47924" marT="47924" marB="47924"/>
                </a:tc>
                <a:extLst>
                  <a:ext uri="{0D108BD9-81ED-4DB2-BD59-A6C34878D82A}">
                    <a16:rowId xmlns:a16="http://schemas.microsoft.com/office/drawing/2014/main" val="500832923"/>
                  </a:ext>
                </a:extLst>
              </a:tr>
            </a:tbl>
          </a:graphicData>
        </a:graphic>
      </p:graphicFrame>
    </p:spTree>
    <p:extLst>
      <p:ext uri="{BB962C8B-B14F-4D97-AF65-F5344CB8AC3E}">
        <p14:creationId xmlns:p14="http://schemas.microsoft.com/office/powerpoint/2010/main" val="3738628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892"/>
            <a:ext cx="10515600" cy="694162"/>
          </a:xfrm>
        </p:spPr>
        <p:txBody>
          <a:bodyPr anchor="ctr">
            <a:noAutofit/>
          </a:bodyPr>
          <a:lstStyle/>
          <a:p>
            <a:pPr algn="ctr"/>
            <a:r>
              <a:rPr lang="en-US" sz="3200" b="1" dirty="0">
                <a:solidFill>
                  <a:schemeClr val="accent1">
                    <a:lumMod val="75000"/>
                  </a:schemeClr>
                </a:solidFill>
                <a:latin typeface="Times New Roman" pitchFamily="18" charset="0"/>
                <a:cs typeface="Times New Roman" pitchFamily="18" charset="0"/>
              </a:rPr>
              <a:t>RESULTS AND DISCUSSIONS</a:t>
            </a:r>
            <a:endParaRPr lang="en-US" sz="3200" dirty="0"/>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27</a:t>
            </a:fld>
            <a:endParaRPr lang="en-US" dirty="0"/>
          </a:p>
        </p:txBody>
      </p:sp>
      <p:pic>
        <p:nvPicPr>
          <p:cNvPr id="19" name="Picture 18">
            <a:extLst>
              <a:ext uri="{FF2B5EF4-FFF2-40B4-BE49-F238E27FC236}">
                <a16:creationId xmlns:a16="http://schemas.microsoft.com/office/drawing/2014/main" id="{8099C279-3C34-4841-F22A-A8AD37FCDD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1381" y="1278508"/>
            <a:ext cx="3358515" cy="2222500"/>
          </a:xfrm>
          <a:prstGeom prst="rect">
            <a:avLst/>
          </a:prstGeom>
          <a:noFill/>
          <a:ln>
            <a:noFill/>
          </a:ln>
        </p:spPr>
      </p:pic>
      <p:pic>
        <p:nvPicPr>
          <p:cNvPr id="11" name="Picture 10">
            <a:extLst>
              <a:ext uri="{FF2B5EF4-FFF2-40B4-BE49-F238E27FC236}">
                <a16:creationId xmlns:a16="http://schemas.microsoft.com/office/drawing/2014/main" id="{36BD6870-376C-145A-14E8-AE0B73637B3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52156" y="1688789"/>
            <a:ext cx="2346960" cy="1564640"/>
          </a:xfrm>
          <a:prstGeom prst="rect">
            <a:avLst/>
          </a:prstGeom>
          <a:noFill/>
          <a:ln>
            <a:noFill/>
          </a:ln>
        </p:spPr>
      </p:pic>
      <p:sp>
        <p:nvSpPr>
          <p:cNvPr id="7" name="TextBox 6">
            <a:extLst>
              <a:ext uri="{FF2B5EF4-FFF2-40B4-BE49-F238E27FC236}">
                <a16:creationId xmlns:a16="http://schemas.microsoft.com/office/drawing/2014/main" id="{B6FC18F4-25A0-D8BC-69B0-E79F7677A462}"/>
              </a:ext>
            </a:extLst>
          </p:cNvPr>
          <p:cNvSpPr txBox="1"/>
          <p:nvPr/>
        </p:nvSpPr>
        <p:spPr>
          <a:xfrm>
            <a:off x="2117010" y="3390610"/>
            <a:ext cx="2829560" cy="523220"/>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Percentage of Malignant and Benign nodules</a:t>
            </a:r>
          </a:p>
        </p:txBody>
      </p:sp>
      <p:sp>
        <p:nvSpPr>
          <p:cNvPr id="14" name="TextBox 13">
            <a:extLst>
              <a:ext uri="{FF2B5EF4-FFF2-40B4-BE49-F238E27FC236}">
                <a16:creationId xmlns:a16="http://schemas.microsoft.com/office/drawing/2014/main" id="{E299D2D4-5B25-B1A6-1B3A-F2080595DC15}"/>
              </a:ext>
            </a:extLst>
          </p:cNvPr>
          <p:cNvSpPr txBox="1"/>
          <p:nvPr/>
        </p:nvSpPr>
        <p:spPr>
          <a:xfrm>
            <a:off x="7010856" y="3362440"/>
            <a:ext cx="282956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Diameter plotted against Malignancy</a:t>
            </a:r>
          </a:p>
        </p:txBody>
      </p:sp>
      <p:pic>
        <p:nvPicPr>
          <p:cNvPr id="17" name="Picture 16">
            <a:extLst>
              <a:ext uri="{FF2B5EF4-FFF2-40B4-BE49-F238E27FC236}">
                <a16:creationId xmlns:a16="http://schemas.microsoft.com/office/drawing/2014/main" id="{F5EEF1BF-B3CC-F769-9EA1-6156DE293F8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998" t="25280" r="1396"/>
          <a:stretch/>
        </p:blipFill>
        <p:spPr bwMode="auto">
          <a:xfrm>
            <a:off x="3299979" y="4137637"/>
            <a:ext cx="5593715" cy="1784350"/>
          </a:xfrm>
          <a:prstGeom prst="rect">
            <a:avLst/>
          </a:prstGeom>
          <a:noFill/>
          <a:ln>
            <a:noFill/>
          </a:ln>
          <a:extLst>
            <a:ext uri="{53640926-AAD7-44D8-BBD7-CCE9431645EC}">
              <a14:shadowObscured xmlns:a14="http://schemas.microsoft.com/office/drawing/2010/main"/>
            </a:ext>
          </a:extLst>
        </p:spPr>
      </p:pic>
      <p:sp>
        <p:nvSpPr>
          <p:cNvPr id="22" name="TextBox 21">
            <a:extLst>
              <a:ext uri="{FF2B5EF4-FFF2-40B4-BE49-F238E27FC236}">
                <a16:creationId xmlns:a16="http://schemas.microsoft.com/office/drawing/2014/main" id="{491B4C7E-A30A-E5F1-6735-9AAC5A755E45}"/>
              </a:ext>
            </a:extLst>
          </p:cNvPr>
          <p:cNvSpPr txBox="1"/>
          <p:nvPr/>
        </p:nvSpPr>
        <p:spPr>
          <a:xfrm>
            <a:off x="4856068" y="5929535"/>
            <a:ext cx="282956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Z,  Y,  X axes views of the CT scan </a:t>
            </a:r>
          </a:p>
        </p:txBody>
      </p:sp>
    </p:spTree>
    <p:extLst>
      <p:ext uri="{BB962C8B-B14F-4D97-AF65-F5344CB8AC3E}">
        <p14:creationId xmlns:p14="http://schemas.microsoft.com/office/powerpoint/2010/main" val="1263764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chor="ctr">
            <a:noAutofit/>
          </a:bodyPr>
          <a:lstStyle/>
          <a:p>
            <a:pPr algn="ctr"/>
            <a:r>
              <a:rPr lang="en-US" sz="3200" b="1" dirty="0">
                <a:solidFill>
                  <a:schemeClr val="accent1">
                    <a:lumMod val="75000"/>
                  </a:schemeClr>
                </a:solidFill>
                <a:latin typeface="Times New Roman" pitchFamily="18" charset="0"/>
                <a:cs typeface="Times New Roman" pitchFamily="18" charset="0"/>
              </a:rPr>
              <a:t>RESULTS AND DISCUSSIONS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2196939" y="82016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28</a:t>
            </a:fld>
            <a:endParaRPr lang="en-US" dirty="0"/>
          </a:p>
        </p:txBody>
      </p:sp>
      <p:pic>
        <p:nvPicPr>
          <p:cNvPr id="15" name="Picture 14">
            <a:extLst>
              <a:ext uri="{FF2B5EF4-FFF2-40B4-BE49-F238E27FC236}">
                <a16:creationId xmlns:a16="http://schemas.microsoft.com/office/drawing/2014/main" id="{6D50876C-B846-1C6C-DC34-BB7C852F220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438" t="50510" r="1950" b="1252"/>
          <a:stretch/>
        </p:blipFill>
        <p:spPr bwMode="auto">
          <a:xfrm>
            <a:off x="1434108" y="2491256"/>
            <a:ext cx="3672408" cy="1225776"/>
          </a:xfrm>
          <a:prstGeom prst="rect">
            <a:avLst/>
          </a:prstGeom>
          <a:noFill/>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013DFFCC-093E-3FC1-05FA-483E1741984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38" r="1950" b="49155"/>
          <a:stretch/>
        </p:blipFill>
        <p:spPr bwMode="auto">
          <a:xfrm>
            <a:off x="1424253" y="1232903"/>
            <a:ext cx="3653550" cy="1210197"/>
          </a:xfrm>
          <a:prstGeom prst="rect">
            <a:avLst/>
          </a:prstGeom>
          <a:noFill/>
          <a:ln>
            <a:noFill/>
          </a:ln>
          <a:extLst>
            <a:ext uri="{53640926-AAD7-44D8-BBD7-CCE9431645EC}">
              <a14:shadowObscured xmlns:a14="http://schemas.microsoft.com/office/drawing/2010/main"/>
            </a:ext>
          </a:extLst>
        </p:spPr>
      </p:pic>
      <p:sp>
        <p:nvSpPr>
          <p:cNvPr id="18" name="TextBox 17">
            <a:extLst>
              <a:ext uri="{FF2B5EF4-FFF2-40B4-BE49-F238E27FC236}">
                <a16:creationId xmlns:a16="http://schemas.microsoft.com/office/drawing/2014/main" id="{911C639C-B640-7C66-117A-2CFF2B4BE51B}"/>
              </a:ext>
            </a:extLst>
          </p:cNvPr>
          <p:cNvSpPr txBox="1"/>
          <p:nvPr/>
        </p:nvSpPr>
        <p:spPr>
          <a:xfrm>
            <a:off x="1794148" y="3789040"/>
            <a:ext cx="2829560" cy="523220"/>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Slices from 3D crops for classification</a:t>
            </a:r>
          </a:p>
        </p:txBody>
      </p:sp>
      <p:pic>
        <p:nvPicPr>
          <p:cNvPr id="17" name="Picture 25">
            <a:extLst>
              <a:ext uri="{FF2B5EF4-FFF2-40B4-BE49-F238E27FC236}">
                <a16:creationId xmlns:a16="http://schemas.microsoft.com/office/drawing/2014/main" id="{437BD7C6-E2A9-10B3-EC8C-71FDA59F38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665" t="2319" r="842"/>
          <a:stretch>
            <a:fillRect/>
          </a:stretch>
        </p:blipFill>
        <p:spPr bwMode="auto">
          <a:xfrm rot="10800000" flipH="1" flipV="1">
            <a:off x="7210032" y="1291386"/>
            <a:ext cx="3616271" cy="12015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590A0ABC-3971-8330-BDDE-8C63840F6C21}"/>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54" r="620"/>
          <a:stretch/>
        </p:blipFill>
        <p:spPr bwMode="auto">
          <a:xfrm>
            <a:off x="7232257" y="2481198"/>
            <a:ext cx="3616271" cy="1225775"/>
          </a:xfrm>
          <a:prstGeom prst="rect">
            <a:avLst/>
          </a:prstGeom>
          <a:noFill/>
          <a:ln>
            <a:noFill/>
          </a:ln>
          <a:extLst>
            <a:ext uri="{53640926-AAD7-44D8-BBD7-CCE9431645EC}">
              <a14:shadowObscured xmlns:a14="http://schemas.microsoft.com/office/drawing/2010/main"/>
            </a:ext>
          </a:extLst>
        </p:spPr>
      </p:pic>
      <p:sp>
        <p:nvSpPr>
          <p:cNvPr id="20" name="TextBox 19">
            <a:extLst>
              <a:ext uri="{FF2B5EF4-FFF2-40B4-BE49-F238E27FC236}">
                <a16:creationId xmlns:a16="http://schemas.microsoft.com/office/drawing/2014/main" id="{F8A3798A-4972-D304-6E04-86C30C016997}"/>
              </a:ext>
            </a:extLst>
          </p:cNvPr>
          <p:cNvSpPr txBox="1"/>
          <p:nvPr/>
        </p:nvSpPr>
        <p:spPr>
          <a:xfrm>
            <a:off x="7698804" y="3717032"/>
            <a:ext cx="282956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Augmented Data</a:t>
            </a:r>
          </a:p>
        </p:txBody>
      </p:sp>
      <p:pic>
        <p:nvPicPr>
          <p:cNvPr id="7" name="Picture 6" descr="Chart, line chart&#10;&#10;Description automatically generated">
            <a:extLst>
              <a:ext uri="{FF2B5EF4-FFF2-40B4-BE49-F238E27FC236}">
                <a16:creationId xmlns:a16="http://schemas.microsoft.com/office/drawing/2014/main" id="{4D9BC445-408E-0379-0D7B-112EE00541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99177" y="4237283"/>
            <a:ext cx="2402773" cy="1856294"/>
          </a:xfrm>
          <a:prstGeom prst="rect">
            <a:avLst/>
          </a:prstGeom>
        </p:spPr>
      </p:pic>
      <p:sp>
        <p:nvSpPr>
          <p:cNvPr id="24" name="TextBox 23">
            <a:extLst>
              <a:ext uri="{FF2B5EF4-FFF2-40B4-BE49-F238E27FC236}">
                <a16:creationId xmlns:a16="http://schemas.microsoft.com/office/drawing/2014/main" id="{7AC8A0E2-D47D-B2CE-D9CC-76490BEA2FC9}"/>
              </a:ext>
            </a:extLst>
          </p:cNvPr>
          <p:cNvSpPr txBox="1"/>
          <p:nvPr/>
        </p:nvSpPr>
        <p:spPr>
          <a:xfrm>
            <a:off x="4787170" y="5890144"/>
            <a:ext cx="2829560" cy="523220"/>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Classification Metrics: AUC, Recall, Correctness, Loss</a:t>
            </a:r>
          </a:p>
        </p:txBody>
      </p:sp>
      <p:pic>
        <p:nvPicPr>
          <p:cNvPr id="10" name="Picture 9" descr="Chart, line chart&#10;&#10;Description automatically generated">
            <a:extLst>
              <a:ext uri="{FF2B5EF4-FFF2-40B4-BE49-F238E27FC236}">
                <a16:creationId xmlns:a16="http://schemas.microsoft.com/office/drawing/2014/main" id="{F2B4DD27-9464-8E4B-44C5-279100FFD2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78672" y="4228574"/>
            <a:ext cx="2042396" cy="1703311"/>
          </a:xfrm>
          <a:prstGeom prst="rect">
            <a:avLst/>
          </a:prstGeom>
        </p:spPr>
      </p:pic>
      <p:pic>
        <p:nvPicPr>
          <p:cNvPr id="12" name="Picture 11" descr="Chart, line chart&#10;&#10;Description automatically generated">
            <a:extLst>
              <a:ext uri="{FF2B5EF4-FFF2-40B4-BE49-F238E27FC236}">
                <a16:creationId xmlns:a16="http://schemas.microsoft.com/office/drawing/2014/main" id="{79750DE0-FB47-3873-B67F-4805D168704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30862" y="4359077"/>
            <a:ext cx="2310963" cy="1625024"/>
          </a:xfrm>
          <a:prstGeom prst="rect">
            <a:avLst/>
          </a:prstGeom>
        </p:spPr>
      </p:pic>
      <p:pic>
        <p:nvPicPr>
          <p:cNvPr id="14" name="Picture 13" descr="Chart, line chart&#10;&#10;Description automatically generated">
            <a:extLst>
              <a:ext uri="{FF2B5EF4-FFF2-40B4-BE49-F238E27FC236}">
                <a16:creationId xmlns:a16="http://schemas.microsoft.com/office/drawing/2014/main" id="{A7E61271-571A-FFF4-BA66-0D06D8E1D44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21454" y="4240207"/>
            <a:ext cx="2067030" cy="1683951"/>
          </a:xfrm>
          <a:prstGeom prst="rect">
            <a:avLst/>
          </a:prstGeom>
        </p:spPr>
      </p:pic>
    </p:spTree>
    <p:extLst>
      <p:ext uri="{BB962C8B-B14F-4D97-AF65-F5344CB8AC3E}">
        <p14:creationId xmlns:p14="http://schemas.microsoft.com/office/powerpoint/2010/main" val="4033214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694162"/>
          </a:xfrm>
        </p:spPr>
        <p:txBody>
          <a:bodyPr anchor="ctr">
            <a:noAutofit/>
          </a:bodyPr>
          <a:lstStyle/>
          <a:p>
            <a:pPr algn="ctr"/>
            <a:r>
              <a:rPr lang="en-US" sz="3200" b="1" dirty="0">
                <a:solidFill>
                  <a:schemeClr val="accent1">
                    <a:lumMod val="75000"/>
                  </a:schemeClr>
                </a:solidFill>
                <a:latin typeface="Times New Roman" pitchFamily="18" charset="0"/>
                <a:cs typeface="Times New Roman" pitchFamily="18" charset="0"/>
              </a:rPr>
              <a:t>RESULTS AND DISCUSSIONS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29</a:t>
            </a:fld>
            <a:endParaRPr lang="en-US" dirty="0"/>
          </a:p>
        </p:txBody>
      </p:sp>
      <p:pic>
        <p:nvPicPr>
          <p:cNvPr id="22" name="Picture 21">
            <a:extLst>
              <a:ext uri="{FF2B5EF4-FFF2-40B4-BE49-F238E27FC236}">
                <a16:creationId xmlns:a16="http://schemas.microsoft.com/office/drawing/2014/main" id="{F47B3B0D-2630-9194-2CCB-666CC8528A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3632" y="4042230"/>
            <a:ext cx="7138055" cy="1720088"/>
          </a:xfrm>
          <a:prstGeom prst="rect">
            <a:avLst/>
          </a:prstGeom>
        </p:spPr>
      </p:pic>
      <p:sp>
        <p:nvSpPr>
          <p:cNvPr id="20" name="TextBox 19">
            <a:extLst>
              <a:ext uri="{FF2B5EF4-FFF2-40B4-BE49-F238E27FC236}">
                <a16:creationId xmlns:a16="http://schemas.microsoft.com/office/drawing/2014/main" id="{F8A3798A-4972-D304-6E04-86C30C016997}"/>
              </a:ext>
            </a:extLst>
          </p:cNvPr>
          <p:cNvSpPr txBox="1"/>
          <p:nvPr/>
        </p:nvSpPr>
        <p:spPr>
          <a:xfrm>
            <a:off x="1886794" y="3573016"/>
            <a:ext cx="282956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Lung mask</a:t>
            </a:r>
          </a:p>
        </p:txBody>
      </p:sp>
      <p:pic>
        <p:nvPicPr>
          <p:cNvPr id="7" name="Picture 6">
            <a:extLst>
              <a:ext uri="{FF2B5EF4-FFF2-40B4-BE49-F238E27FC236}">
                <a16:creationId xmlns:a16="http://schemas.microsoft.com/office/drawing/2014/main" id="{A6EE3296-4260-346E-60E9-3D41B4178B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0346" y="1451260"/>
            <a:ext cx="2266134" cy="2117614"/>
          </a:xfrm>
          <a:prstGeom prst="rect">
            <a:avLst/>
          </a:prstGeom>
        </p:spPr>
      </p:pic>
      <p:pic>
        <p:nvPicPr>
          <p:cNvPr id="10" name="Picture 9">
            <a:extLst>
              <a:ext uri="{FF2B5EF4-FFF2-40B4-BE49-F238E27FC236}">
                <a16:creationId xmlns:a16="http://schemas.microsoft.com/office/drawing/2014/main" id="{C04A095A-0919-0FEE-5214-46927454CD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58836" y="1451260"/>
            <a:ext cx="2314044" cy="2189478"/>
          </a:xfrm>
          <a:prstGeom prst="rect">
            <a:avLst/>
          </a:prstGeom>
        </p:spPr>
      </p:pic>
      <p:pic>
        <p:nvPicPr>
          <p:cNvPr id="12" name="Picture 11">
            <a:extLst>
              <a:ext uri="{FF2B5EF4-FFF2-40B4-BE49-F238E27FC236}">
                <a16:creationId xmlns:a16="http://schemas.microsoft.com/office/drawing/2014/main" id="{D6CD2B57-176F-3D0D-0BD5-4639E8700FA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0044" y="1479501"/>
            <a:ext cx="2285298" cy="2165523"/>
          </a:xfrm>
          <a:prstGeom prst="rect">
            <a:avLst/>
          </a:prstGeom>
        </p:spPr>
      </p:pic>
      <p:sp>
        <p:nvSpPr>
          <p:cNvPr id="24" name="TextBox 23">
            <a:extLst>
              <a:ext uri="{FF2B5EF4-FFF2-40B4-BE49-F238E27FC236}">
                <a16:creationId xmlns:a16="http://schemas.microsoft.com/office/drawing/2014/main" id="{E9DF3AC9-AD97-AC56-9808-9E41C12D6A8A}"/>
              </a:ext>
            </a:extLst>
          </p:cNvPr>
          <p:cNvSpPr txBox="1"/>
          <p:nvPr/>
        </p:nvSpPr>
        <p:spPr>
          <a:xfrm>
            <a:off x="7916334" y="3501008"/>
            <a:ext cx="282956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Positive mask</a:t>
            </a:r>
          </a:p>
        </p:txBody>
      </p:sp>
      <p:sp>
        <p:nvSpPr>
          <p:cNvPr id="25" name="TextBox 24">
            <a:extLst>
              <a:ext uri="{FF2B5EF4-FFF2-40B4-BE49-F238E27FC236}">
                <a16:creationId xmlns:a16="http://schemas.microsoft.com/office/drawing/2014/main" id="{FC789998-50E1-3A76-082E-43B6E6052AB3}"/>
              </a:ext>
            </a:extLst>
          </p:cNvPr>
          <p:cNvSpPr txBox="1"/>
          <p:nvPr/>
        </p:nvSpPr>
        <p:spPr>
          <a:xfrm>
            <a:off x="4937561" y="3573016"/>
            <a:ext cx="282956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Negative mask</a:t>
            </a:r>
          </a:p>
        </p:txBody>
      </p:sp>
      <p:sp>
        <p:nvSpPr>
          <p:cNvPr id="26" name="TextBox 25">
            <a:extLst>
              <a:ext uri="{FF2B5EF4-FFF2-40B4-BE49-F238E27FC236}">
                <a16:creationId xmlns:a16="http://schemas.microsoft.com/office/drawing/2014/main" id="{5E4EFB6C-3CB3-27F4-50F0-C84B67FF9884}"/>
              </a:ext>
            </a:extLst>
          </p:cNvPr>
          <p:cNvSpPr txBox="1"/>
          <p:nvPr/>
        </p:nvSpPr>
        <p:spPr>
          <a:xfrm>
            <a:off x="4511824" y="5877272"/>
            <a:ext cx="3668072"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Masks: Lung, Candidates, Benign, Malignant</a:t>
            </a:r>
          </a:p>
        </p:txBody>
      </p:sp>
    </p:spTree>
    <p:extLst>
      <p:ext uri="{BB962C8B-B14F-4D97-AF65-F5344CB8AC3E}">
        <p14:creationId xmlns:p14="http://schemas.microsoft.com/office/powerpoint/2010/main" val="1516620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3592" y="332656"/>
            <a:ext cx="7467600" cy="1296144"/>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ABSTRACT</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983432" y="1357298"/>
            <a:ext cx="10009112" cy="4591982"/>
          </a:xfrm>
        </p:spPr>
        <p:txBody>
          <a:bodyPr>
            <a:normAutofit/>
          </a:bodyPr>
          <a:lstStyle/>
          <a:p>
            <a:pPr fontAlgn="base">
              <a:lnSpc>
                <a:spcPct val="150000"/>
              </a:lnSpc>
            </a:pPr>
            <a:r>
              <a:rPr lang="en-IN" sz="2400" dirty="0">
                <a:latin typeface="Times New Roman" panose="02020603050405020304" pitchFamily="18" charset="0"/>
                <a:cs typeface="Times New Roman" panose="02020603050405020304" pitchFamily="18" charset="0"/>
              </a:rPr>
              <a:t>Lung cancer is one of the most threatening diseases among all other lung disorders which is caused for uncontrolled cell growth.</a:t>
            </a:r>
          </a:p>
          <a:p>
            <a:pPr fontAlgn="base">
              <a:lnSpc>
                <a:spcPct val="150000"/>
              </a:lnSpc>
            </a:pPr>
            <a:r>
              <a:rPr lang="en-IN" sz="2400" dirty="0">
                <a:latin typeface="Times New Roman" panose="02020603050405020304" pitchFamily="18" charset="0"/>
                <a:cs typeface="Times New Roman" panose="02020603050405020304" pitchFamily="18" charset="0"/>
              </a:rPr>
              <a:t>Computed Tomography (CT) scans are generally used for medical imaging due to less noise.</a:t>
            </a:r>
          </a:p>
          <a:p>
            <a:pPr fontAlgn="base">
              <a:lnSpc>
                <a:spcPct val="150000"/>
              </a:lnSpc>
            </a:pPr>
            <a:r>
              <a:rPr lang="en-IN" sz="2400" dirty="0">
                <a:latin typeface="Times New Roman" panose="02020603050405020304" pitchFamily="18" charset="0"/>
                <a:cs typeface="Times New Roman" panose="02020603050405020304" pitchFamily="18" charset="0"/>
              </a:rPr>
              <a:t>Our project takes three-dimensional CT scans of human torsos as input and produce as output the location of suspected malignant </a:t>
            </a:r>
            <a:r>
              <a:rPr lang="en-IN" sz="2400" dirty="0" err="1">
                <a:latin typeface="Times New Roman" panose="02020603050405020304" pitchFamily="18" charset="0"/>
                <a:cs typeface="Times New Roman" panose="02020603050405020304" pitchFamily="18" charset="0"/>
              </a:rPr>
              <a:t>tumors</a:t>
            </a:r>
            <a:r>
              <a:rPr lang="en-IN" sz="2400" dirty="0">
                <a:latin typeface="Times New Roman" panose="02020603050405020304" pitchFamily="18" charset="0"/>
                <a:cs typeface="Times New Roman" panose="02020603050405020304" pitchFamily="18" charset="0"/>
              </a:rPr>
              <a:t>, if any exist.</a:t>
            </a:r>
          </a:p>
        </p:txBody>
      </p:sp>
      <p:sp>
        <p:nvSpPr>
          <p:cNvPr id="5" name="Date Placeholder 4">
            <a:extLst>
              <a:ext uri="{FF2B5EF4-FFF2-40B4-BE49-F238E27FC236}">
                <a16:creationId xmlns:a16="http://schemas.microsoft.com/office/drawing/2014/main" id="{9218EC12-73AA-4416-AB80-CFE95158E424}"/>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5CD64878-040F-43D3-8C50-5126F2C2CDC1}"/>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B251B2EA-778B-412E-9857-F89F9B20D7C5}"/>
              </a:ext>
            </a:extLst>
          </p:cNvPr>
          <p:cNvSpPr>
            <a:spLocks noGrp="1"/>
          </p:cNvSpPr>
          <p:nvPr>
            <p:ph type="sldNum" sz="quarter" idx="12"/>
          </p:nvPr>
        </p:nvSpPr>
        <p:spPr/>
        <p:txBody>
          <a:bodyPr/>
          <a:lstStyle/>
          <a:p>
            <a:fld id="{5B4F5413-E548-45A8-B9DD-11B71454D5CA}"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892"/>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AND DISCUSSIONS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dirty="0"/>
              <a:t>VIII Semester, Department of ISE, RNSIT</a:t>
            </a:r>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99212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30</a:t>
            </a:fld>
            <a:endParaRPr lang="en-US" dirty="0"/>
          </a:p>
        </p:txBody>
      </p:sp>
      <p:pic>
        <p:nvPicPr>
          <p:cNvPr id="11" name="Picture 10">
            <a:extLst>
              <a:ext uri="{FF2B5EF4-FFF2-40B4-BE49-F238E27FC236}">
                <a16:creationId xmlns:a16="http://schemas.microsoft.com/office/drawing/2014/main" id="{A803D9AA-5616-AC82-11F9-322B5DFE1E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903130"/>
            <a:ext cx="4669935" cy="2022249"/>
          </a:xfrm>
          <a:prstGeom prst="rect">
            <a:avLst/>
          </a:prstGeom>
        </p:spPr>
      </p:pic>
      <p:pic>
        <p:nvPicPr>
          <p:cNvPr id="13" name="Picture 12">
            <a:extLst>
              <a:ext uri="{FF2B5EF4-FFF2-40B4-BE49-F238E27FC236}">
                <a16:creationId xmlns:a16="http://schemas.microsoft.com/office/drawing/2014/main" id="{274F648F-C0BE-47B4-027A-F04EA2BAA6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6040" y="1504787"/>
            <a:ext cx="4752528" cy="2058997"/>
          </a:xfrm>
          <a:prstGeom prst="rect">
            <a:avLst/>
          </a:prstGeom>
        </p:spPr>
      </p:pic>
      <p:pic>
        <p:nvPicPr>
          <p:cNvPr id="15" name="Picture 14">
            <a:extLst>
              <a:ext uri="{FF2B5EF4-FFF2-40B4-BE49-F238E27FC236}">
                <a16:creationId xmlns:a16="http://schemas.microsoft.com/office/drawing/2014/main" id="{5DDF3C22-B2D4-1923-6A6B-98593AAA83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4166" y="1565219"/>
            <a:ext cx="4690623" cy="2013887"/>
          </a:xfrm>
          <a:prstGeom prst="rect">
            <a:avLst/>
          </a:prstGeom>
        </p:spPr>
      </p:pic>
      <p:pic>
        <p:nvPicPr>
          <p:cNvPr id="17" name="Picture 16">
            <a:extLst>
              <a:ext uri="{FF2B5EF4-FFF2-40B4-BE49-F238E27FC236}">
                <a16:creationId xmlns:a16="http://schemas.microsoft.com/office/drawing/2014/main" id="{F69B8831-90E7-9AFB-5A6B-A0F89D30A3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56040" y="3885644"/>
            <a:ext cx="4669934" cy="1956211"/>
          </a:xfrm>
          <a:prstGeom prst="rect">
            <a:avLst/>
          </a:prstGeom>
        </p:spPr>
      </p:pic>
      <p:sp>
        <p:nvSpPr>
          <p:cNvPr id="14" name="TextBox 13">
            <a:extLst>
              <a:ext uri="{FF2B5EF4-FFF2-40B4-BE49-F238E27FC236}">
                <a16:creationId xmlns:a16="http://schemas.microsoft.com/office/drawing/2014/main" id="{5919C729-17D9-F7F9-3371-EDE5176DB1BF}"/>
              </a:ext>
            </a:extLst>
          </p:cNvPr>
          <p:cNvSpPr txBox="1"/>
          <p:nvPr/>
        </p:nvSpPr>
        <p:spPr>
          <a:xfrm>
            <a:off x="1886794" y="3595321"/>
            <a:ext cx="2946187"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Mask on training data before Training</a:t>
            </a:r>
          </a:p>
        </p:txBody>
      </p:sp>
      <p:sp>
        <p:nvSpPr>
          <p:cNvPr id="16" name="TextBox 15">
            <a:extLst>
              <a:ext uri="{FF2B5EF4-FFF2-40B4-BE49-F238E27FC236}">
                <a16:creationId xmlns:a16="http://schemas.microsoft.com/office/drawing/2014/main" id="{5210B6AF-2309-36E6-6869-B48D4F5F1720}"/>
              </a:ext>
            </a:extLst>
          </p:cNvPr>
          <p:cNvSpPr txBox="1"/>
          <p:nvPr/>
        </p:nvSpPr>
        <p:spPr>
          <a:xfrm>
            <a:off x="7371130" y="3574356"/>
            <a:ext cx="2946187"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Mask on training data after Training</a:t>
            </a:r>
          </a:p>
        </p:txBody>
      </p:sp>
      <p:sp>
        <p:nvSpPr>
          <p:cNvPr id="18" name="TextBox 17">
            <a:extLst>
              <a:ext uri="{FF2B5EF4-FFF2-40B4-BE49-F238E27FC236}">
                <a16:creationId xmlns:a16="http://schemas.microsoft.com/office/drawing/2014/main" id="{0365D7B0-9083-421B-0B0E-5BA8E33A1429}"/>
              </a:ext>
            </a:extLst>
          </p:cNvPr>
          <p:cNvSpPr txBox="1"/>
          <p:nvPr/>
        </p:nvSpPr>
        <p:spPr>
          <a:xfrm>
            <a:off x="1886794" y="5920223"/>
            <a:ext cx="3088327"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Mask on validation data before Training</a:t>
            </a:r>
          </a:p>
        </p:txBody>
      </p:sp>
      <p:sp>
        <p:nvSpPr>
          <p:cNvPr id="19" name="TextBox 18">
            <a:extLst>
              <a:ext uri="{FF2B5EF4-FFF2-40B4-BE49-F238E27FC236}">
                <a16:creationId xmlns:a16="http://schemas.microsoft.com/office/drawing/2014/main" id="{5D1D3FCB-98DF-1CD6-B910-C553B480C6C8}"/>
              </a:ext>
            </a:extLst>
          </p:cNvPr>
          <p:cNvSpPr txBox="1"/>
          <p:nvPr/>
        </p:nvSpPr>
        <p:spPr>
          <a:xfrm>
            <a:off x="7329310" y="5908667"/>
            <a:ext cx="3158713"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Masks on validation data after Training</a:t>
            </a:r>
          </a:p>
        </p:txBody>
      </p:sp>
      <p:sp>
        <p:nvSpPr>
          <p:cNvPr id="4" name="TextBox 3">
            <a:extLst>
              <a:ext uri="{FF2B5EF4-FFF2-40B4-BE49-F238E27FC236}">
                <a16:creationId xmlns:a16="http://schemas.microsoft.com/office/drawing/2014/main" id="{7B12B5F0-4AC0-D2F4-CE29-C930D59D3732}"/>
              </a:ext>
            </a:extLst>
          </p:cNvPr>
          <p:cNvSpPr txBox="1"/>
          <p:nvPr/>
        </p:nvSpPr>
        <p:spPr>
          <a:xfrm>
            <a:off x="1055440" y="804054"/>
            <a:ext cx="864096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MASKS BEFORE AND AFTER TRAINING</a:t>
            </a:r>
          </a:p>
        </p:txBody>
      </p:sp>
    </p:spTree>
    <p:extLst>
      <p:ext uri="{BB962C8B-B14F-4D97-AF65-F5344CB8AC3E}">
        <p14:creationId xmlns:p14="http://schemas.microsoft.com/office/powerpoint/2010/main" val="70018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892"/>
            <a:ext cx="10515600" cy="694162"/>
          </a:xfrm>
        </p:spPr>
        <p:txBody>
          <a:bodyPr anchor="ctr">
            <a:noAutofit/>
          </a:bodyPr>
          <a:lstStyle/>
          <a:p>
            <a:pPr algn="ctr"/>
            <a:r>
              <a:rPr lang="en-US" sz="3200" b="1" dirty="0">
                <a:solidFill>
                  <a:schemeClr val="accent1">
                    <a:lumMod val="75000"/>
                  </a:schemeClr>
                </a:solidFill>
                <a:latin typeface="Times New Roman" pitchFamily="18" charset="0"/>
                <a:cs typeface="Times New Roman" pitchFamily="18" charset="0"/>
              </a:rPr>
              <a:t>RESULTS AND DISCUSSIONS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650123" y="1019554"/>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31</a:t>
            </a:fld>
            <a:endParaRPr lang="en-US" dirty="0"/>
          </a:p>
        </p:txBody>
      </p:sp>
      <p:pic>
        <p:nvPicPr>
          <p:cNvPr id="14" name="Picture 13">
            <a:extLst>
              <a:ext uri="{FF2B5EF4-FFF2-40B4-BE49-F238E27FC236}">
                <a16:creationId xmlns:a16="http://schemas.microsoft.com/office/drawing/2014/main" id="{883C2467-F1D3-0346-474A-A1E49EC49C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672064" y="3808204"/>
            <a:ext cx="4120515" cy="2075815"/>
          </a:xfrm>
          <a:prstGeom prst="rect">
            <a:avLst/>
          </a:prstGeom>
          <a:noFill/>
          <a:ln>
            <a:noFill/>
          </a:ln>
        </p:spPr>
      </p:pic>
      <p:pic>
        <p:nvPicPr>
          <p:cNvPr id="18" name="Picture 17">
            <a:extLst>
              <a:ext uri="{FF2B5EF4-FFF2-40B4-BE49-F238E27FC236}">
                <a16:creationId xmlns:a16="http://schemas.microsoft.com/office/drawing/2014/main" id="{5EC0701B-F6A5-6E89-A032-36772C0836A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0123" y="1377333"/>
            <a:ext cx="5445125" cy="1788160"/>
          </a:xfrm>
          <a:prstGeom prst="rect">
            <a:avLst/>
          </a:prstGeom>
          <a:noFill/>
          <a:ln>
            <a:noFill/>
          </a:ln>
        </p:spPr>
      </p:pic>
      <p:pic>
        <p:nvPicPr>
          <p:cNvPr id="19" name="Picture 18">
            <a:extLst>
              <a:ext uri="{FF2B5EF4-FFF2-40B4-BE49-F238E27FC236}">
                <a16:creationId xmlns:a16="http://schemas.microsoft.com/office/drawing/2014/main" id="{4BA6E968-58CE-9B7A-D5D8-D46FFC1385EE}"/>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94163" y="1354473"/>
            <a:ext cx="5445125" cy="1811020"/>
          </a:xfrm>
          <a:prstGeom prst="rect">
            <a:avLst/>
          </a:prstGeom>
          <a:noFill/>
          <a:ln>
            <a:noFill/>
          </a:ln>
        </p:spPr>
      </p:pic>
      <p:pic>
        <p:nvPicPr>
          <p:cNvPr id="20" name="Picture 19">
            <a:extLst>
              <a:ext uri="{FF2B5EF4-FFF2-40B4-BE49-F238E27FC236}">
                <a16:creationId xmlns:a16="http://schemas.microsoft.com/office/drawing/2014/main" id="{305C0317-A714-F7D7-29F1-50C57D2B6E6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3930474"/>
            <a:ext cx="2840858" cy="1831274"/>
          </a:xfrm>
          <a:prstGeom prst="rect">
            <a:avLst/>
          </a:prstGeom>
          <a:noFill/>
          <a:ln>
            <a:noFill/>
          </a:ln>
        </p:spPr>
      </p:pic>
      <p:sp>
        <p:nvSpPr>
          <p:cNvPr id="11" name="TextBox 10">
            <a:extLst>
              <a:ext uri="{FF2B5EF4-FFF2-40B4-BE49-F238E27FC236}">
                <a16:creationId xmlns:a16="http://schemas.microsoft.com/office/drawing/2014/main" id="{145CB766-C7E9-4F48-CAA9-F5628ED50038}"/>
              </a:ext>
            </a:extLst>
          </p:cNvPr>
          <p:cNvSpPr txBox="1"/>
          <p:nvPr/>
        </p:nvSpPr>
        <p:spPr>
          <a:xfrm>
            <a:off x="2273677" y="5944702"/>
            <a:ext cx="3088327" cy="307777"/>
          </a:xfrm>
          <a:prstGeom prst="rect">
            <a:avLst/>
          </a:prstGeom>
          <a:noFill/>
        </p:spPr>
        <p:txBody>
          <a:bodyPr wrap="square" rtlCol="0">
            <a:spAutoFit/>
          </a:bodyPr>
          <a:lstStyle/>
          <a:p>
            <a:pPr algn="ctr"/>
            <a:r>
              <a:rPr lang="en-IN" sz="1400" dirty="0" err="1">
                <a:latin typeface="Times New Roman" panose="02020603050405020304" pitchFamily="18" charset="0"/>
                <a:cs typeface="Times New Roman" panose="02020603050405020304" pitchFamily="18" charset="0"/>
              </a:rPr>
              <a:t>Auc</a:t>
            </a:r>
            <a:r>
              <a:rPr lang="en-IN" sz="1400" dirty="0">
                <a:latin typeface="Times New Roman" panose="02020603050405020304" pitchFamily="18" charset="0"/>
                <a:cs typeface="Times New Roman" panose="02020603050405020304" pitchFamily="18" charset="0"/>
              </a:rPr>
              <a:t> metrics</a:t>
            </a:r>
          </a:p>
        </p:txBody>
      </p:sp>
      <p:sp>
        <p:nvSpPr>
          <p:cNvPr id="12" name="TextBox 11">
            <a:extLst>
              <a:ext uri="{FF2B5EF4-FFF2-40B4-BE49-F238E27FC236}">
                <a16:creationId xmlns:a16="http://schemas.microsoft.com/office/drawing/2014/main" id="{F0722B51-CAFD-E68B-10C5-131E5729A0AF}"/>
              </a:ext>
            </a:extLst>
          </p:cNvPr>
          <p:cNvSpPr txBox="1"/>
          <p:nvPr/>
        </p:nvSpPr>
        <p:spPr>
          <a:xfrm>
            <a:off x="1703512" y="3284984"/>
            <a:ext cx="3088327"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Malignancy classifier loss</a:t>
            </a:r>
          </a:p>
        </p:txBody>
      </p:sp>
      <p:sp>
        <p:nvSpPr>
          <p:cNvPr id="13" name="TextBox 12">
            <a:extLst>
              <a:ext uri="{FF2B5EF4-FFF2-40B4-BE49-F238E27FC236}">
                <a16:creationId xmlns:a16="http://schemas.microsoft.com/office/drawing/2014/main" id="{D52E51B6-76BA-00AC-E622-4F84685F1DAD}"/>
              </a:ext>
            </a:extLst>
          </p:cNvPr>
          <p:cNvSpPr txBox="1"/>
          <p:nvPr/>
        </p:nvSpPr>
        <p:spPr>
          <a:xfrm>
            <a:off x="7328153" y="3284984"/>
            <a:ext cx="3088327"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Malignancy classifier correctness</a:t>
            </a:r>
          </a:p>
        </p:txBody>
      </p:sp>
      <p:sp>
        <p:nvSpPr>
          <p:cNvPr id="15" name="TextBox 14">
            <a:extLst>
              <a:ext uri="{FF2B5EF4-FFF2-40B4-BE49-F238E27FC236}">
                <a16:creationId xmlns:a16="http://schemas.microsoft.com/office/drawing/2014/main" id="{A7C2C307-29F2-B7CD-D562-7B167F3CD9EC}"/>
              </a:ext>
            </a:extLst>
          </p:cNvPr>
          <p:cNvSpPr txBox="1"/>
          <p:nvPr/>
        </p:nvSpPr>
        <p:spPr>
          <a:xfrm>
            <a:off x="7188157" y="5944702"/>
            <a:ext cx="3088327"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Roc metrics</a:t>
            </a:r>
          </a:p>
        </p:txBody>
      </p:sp>
      <p:sp>
        <p:nvSpPr>
          <p:cNvPr id="16" name="TextBox 15">
            <a:extLst>
              <a:ext uri="{FF2B5EF4-FFF2-40B4-BE49-F238E27FC236}">
                <a16:creationId xmlns:a16="http://schemas.microsoft.com/office/drawing/2014/main" id="{EDCFD44A-C424-4A88-DD5F-73FFEE0BE84F}"/>
              </a:ext>
            </a:extLst>
          </p:cNvPr>
          <p:cNvSpPr txBox="1"/>
          <p:nvPr/>
        </p:nvSpPr>
        <p:spPr>
          <a:xfrm>
            <a:off x="623392" y="804054"/>
            <a:ext cx="864096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MALIGNANCY CLASSIFIER METRICS</a:t>
            </a:r>
          </a:p>
        </p:txBody>
      </p:sp>
    </p:spTree>
    <p:extLst>
      <p:ext uri="{BB962C8B-B14F-4D97-AF65-F5344CB8AC3E}">
        <p14:creationId xmlns:p14="http://schemas.microsoft.com/office/powerpoint/2010/main" val="3860892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892"/>
            <a:ext cx="10515600" cy="694162"/>
          </a:xfrm>
        </p:spPr>
        <p:txBody>
          <a:bodyPr>
            <a:noAutofit/>
          </a:bodyPr>
          <a:lstStyle/>
          <a:p>
            <a:pPr algn="ctr"/>
            <a:r>
              <a:rPr lang="en-US" sz="3200" b="1" dirty="0">
                <a:solidFill>
                  <a:schemeClr val="accent1">
                    <a:lumMod val="75000"/>
                  </a:schemeClr>
                </a:solidFill>
                <a:latin typeface="Times New Roman" pitchFamily="18" charset="0"/>
                <a:cs typeface="Times New Roman" pitchFamily="18" charset="0"/>
              </a:rPr>
              <a:t>RESULTS AND DISCUSSIONS</a:t>
            </a:r>
            <a:endParaRPr lang="en-US" sz="3200" b="1" u="sng" dirty="0">
              <a:solidFill>
                <a:schemeClr val="tx1">
                  <a:lumMod val="75000"/>
                  <a:lumOff val="25000"/>
                </a:schemeClr>
              </a:solidFill>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24252FCF-B27B-4BF9-9A7D-79F85AD5ADBF}"/>
              </a:ext>
            </a:extLst>
          </p:cNvPr>
          <p:cNvSpPr>
            <a:spLocks noGrp="1"/>
          </p:cNvSpPr>
          <p:nvPr>
            <p:ph type="dt" sz="half" idx="10"/>
          </p:nvPr>
        </p:nvSpPr>
        <p:spPr/>
        <p:txBody>
          <a:bodyPr/>
          <a:lstStyle/>
          <a:p>
            <a:r>
              <a:rPr lang="en-US"/>
              <a:t>VIII Semester, Department of ISE, RNSIT</a:t>
            </a:r>
            <a:endParaRPr lang="en-US" dirty="0"/>
          </a:p>
        </p:txBody>
      </p:sp>
      <p:sp>
        <p:nvSpPr>
          <p:cNvPr id="5" name="Footer Placeholder 4">
            <a:extLst>
              <a:ext uri="{FF2B5EF4-FFF2-40B4-BE49-F238E27FC236}">
                <a16:creationId xmlns:a16="http://schemas.microsoft.com/office/drawing/2014/main" id="{A7B1F4F0-081C-449C-9C3A-E0B44A6D0E5F}"/>
              </a:ext>
            </a:extLst>
          </p:cNvPr>
          <p:cNvSpPr>
            <a:spLocks noGrp="1"/>
          </p:cNvSpPr>
          <p:nvPr>
            <p:ph type="ftr" sz="quarter" idx="11"/>
          </p:nvPr>
        </p:nvSpPr>
        <p:spPr/>
        <p:txBody>
          <a:bodyPr/>
          <a:lstStyle/>
          <a:p>
            <a:r>
              <a:rPr lang="en-US"/>
              <a:t>2021 - 2022</a:t>
            </a:r>
            <a:endParaRPr lang="en-US" dirty="0"/>
          </a:p>
        </p:txBody>
      </p:sp>
      <p:sp>
        <p:nvSpPr>
          <p:cNvPr id="9" name="Content Placeholder 2">
            <a:extLst>
              <a:ext uri="{FF2B5EF4-FFF2-40B4-BE49-F238E27FC236}">
                <a16:creationId xmlns:a16="http://schemas.microsoft.com/office/drawing/2014/main" id="{B5F54E7E-0CB3-497B-98EB-74178BF12B55}"/>
              </a:ext>
            </a:extLst>
          </p:cNvPr>
          <p:cNvSpPr txBox="1">
            <a:spLocks/>
          </p:cNvSpPr>
          <p:nvPr/>
        </p:nvSpPr>
        <p:spPr>
          <a:xfrm>
            <a:off x="479376" y="1018757"/>
            <a:ext cx="11233248" cy="5173180"/>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endParaRPr lang="en-IN" sz="1800" b="1" dirty="0">
              <a:solidFill>
                <a:schemeClr val="tx1">
                  <a:lumMod val="75000"/>
                  <a:lumOff val="25000"/>
                </a:schemeClr>
              </a:solidFill>
              <a:latin typeface="Times New Roman" pitchFamily="18" charset="0"/>
              <a:cs typeface="Times New Roman" pitchFamily="18" charset="0"/>
            </a:endParaRPr>
          </a:p>
        </p:txBody>
      </p:sp>
      <p:sp>
        <p:nvSpPr>
          <p:cNvPr id="3" name="Slide Number Placeholder 2">
            <a:extLst>
              <a:ext uri="{FF2B5EF4-FFF2-40B4-BE49-F238E27FC236}">
                <a16:creationId xmlns:a16="http://schemas.microsoft.com/office/drawing/2014/main" id="{8FF483D0-FC24-4C7F-A767-4599303441E0}"/>
              </a:ext>
            </a:extLst>
          </p:cNvPr>
          <p:cNvSpPr>
            <a:spLocks noGrp="1"/>
          </p:cNvSpPr>
          <p:nvPr>
            <p:ph type="sldNum" sz="quarter" idx="12"/>
          </p:nvPr>
        </p:nvSpPr>
        <p:spPr/>
        <p:txBody>
          <a:bodyPr/>
          <a:lstStyle/>
          <a:p>
            <a:fld id="{5B4F5413-E548-45A8-B9DD-11B71454D5CA}" type="slidenum">
              <a:rPr lang="en-US" smtClean="0"/>
              <a:pPr/>
              <a:t>32</a:t>
            </a:fld>
            <a:endParaRPr lang="en-US" dirty="0"/>
          </a:p>
        </p:txBody>
      </p:sp>
      <p:sp>
        <p:nvSpPr>
          <p:cNvPr id="16" name="TextBox 15">
            <a:extLst>
              <a:ext uri="{FF2B5EF4-FFF2-40B4-BE49-F238E27FC236}">
                <a16:creationId xmlns:a16="http://schemas.microsoft.com/office/drawing/2014/main" id="{EDCFD44A-C424-4A88-DD5F-73FFEE0BE84F}"/>
              </a:ext>
            </a:extLst>
          </p:cNvPr>
          <p:cNvSpPr txBox="1"/>
          <p:nvPr/>
        </p:nvSpPr>
        <p:spPr>
          <a:xfrm>
            <a:off x="911424" y="1132136"/>
            <a:ext cx="864096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WEB APP</a:t>
            </a:r>
          </a:p>
        </p:txBody>
      </p:sp>
      <p:pic>
        <p:nvPicPr>
          <p:cNvPr id="10" name="Picture 9">
            <a:extLst>
              <a:ext uri="{FF2B5EF4-FFF2-40B4-BE49-F238E27FC236}">
                <a16:creationId xmlns:a16="http://schemas.microsoft.com/office/drawing/2014/main" id="{16B46B9B-ECC9-0AF1-C584-AB9D13DB5795}"/>
              </a:ext>
            </a:extLst>
          </p:cNvPr>
          <p:cNvPicPr>
            <a:picLocks noChangeAspect="1"/>
          </p:cNvPicPr>
          <p:nvPr/>
        </p:nvPicPr>
        <p:blipFill rotWithShape="1">
          <a:blip r:embed="rId3">
            <a:extLst>
              <a:ext uri="{28A0092B-C50C-407E-A947-70E740481C1C}">
                <a14:useLocalDpi xmlns:a14="http://schemas.microsoft.com/office/drawing/2010/main" val="0"/>
              </a:ext>
            </a:extLst>
          </a:blip>
          <a:srcRect t="8000" b="4851"/>
          <a:stretch/>
        </p:blipFill>
        <p:spPr>
          <a:xfrm>
            <a:off x="2348628" y="1768340"/>
            <a:ext cx="7494744" cy="3674013"/>
          </a:xfrm>
          <a:prstGeom prst="rect">
            <a:avLst/>
          </a:prstGeom>
        </p:spPr>
      </p:pic>
    </p:spTree>
    <p:extLst>
      <p:ext uri="{BB962C8B-B14F-4D97-AF65-F5344CB8AC3E}">
        <p14:creationId xmlns:p14="http://schemas.microsoft.com/office/powerpoint/2010/main" val="36150707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3" y="188640"/>
            <a:ext cx="7676765" cy="694162"/>
          </a:xfrm>
        </p:spPr>
        <p:txBody>
          <a:bodyPr>
            <a:normAutofit/>
          </a:bodyPr>
          <a:lstStyle/>
          <a:p>
            <a:pPr algn="ctr"/>
            <a:r>
              <a:rPr lang="en-US" sz="3600" dirty="0">
                <a:latin typeface="Times New Roman" panose="02020603050405020304" pitchFamily="18" charset="0"/>
                <a:cs typeface="Times New Roman" panose="02020603050405020304" pitchFamily="18" charset="0"/>
              </a:rPr>
              <a:t>PAPER PUBLISHED DETAILS</a:t>
            </a:r>
          </a:p>
        </p:txBody>
      </p:sp>
      <p:sp>
        <p:nvSpPr>
          <p:cNvPr id="3" name="Content Placeholder 2"/>
          <p:cNvSpPr>
            <a:spLocks noGrp="1"/>
          </p:cNvSpPr>
          <p:nvPr>
            <p:ph idx="1"/>
          </p:nvPr>
        </p:nvSpPr>
        <p:spPr/>
        <p:txBody>
          <a:bodyPr/>
          <a:lstStyle/>
          <a:p>
            <a:r>
              <a:rPr lang="en-US" dirty="0">
                <a:latin typeface="Times" pitchFamily="2" charset="0"/>
                <a:hlinkClick r:id="rId2" action="ppaction://hlinkfile"/>
              </a:rPr>
              <a:t>National_Conference_Paper__B14.pdf</a:t>
            </a:r>
            <a:endParaRPr lang="en-US" dirty="0">
              <a:latin typeface="Times" pitchFamily="2" charset="0"/>
            </a:endParaRPr>
          </a:p>
        </p:txBody>
      </p:sp>
      <p:sp>
        <p:nvSpPr>
          <p:cNvPr id="4" name="Date Placeholder 3"/>
          <p:cNvSpPr>
            <a:spLocks noGrp="1"/>
          </p:cNvSpPr>
          <p:nvPr>
            <p:ph type="dt" sz="half" idx="10"/>
          </p:nvPr>
        </p:nvSpPr>
        <p:spPr/>
        <p:txBody>
          <a:bodyPr/>
          <a:lstStyle/>
          <a:p>
            <a:r>
              <a:rPr lang="en-US"/>
              <a:t>VIII Semester, Department of ISE, RNSIT</a:t>
            </a:r>
            <a:endParaRPr lang="en-US" dirty="0"/>
          </a:p>
        </p:txBody>
      </p:sp>
      <p:sp>
        <p:nvSpPr>
          <p:cNvPr id="5" name="Footer Placeholder 4"/>
          <p:cNvSpPr>
            <a:spLocks noGrp="1"/>
          </p:cNvSpPr>
          <p:nvPr>
            <p:ph type="ftr" sz="quarter" idx="11"/>
          </p:nvPr>
        </p:nvSpPr>
        <p:spPr/>
        <p:txBody>
          <a:bodyPr/>
          <a:lstStyle/>
          <a:p>
            <a:r>
              <a:rPr lang="en-US"/>
              <a:t>2021 - 2022</a:t>
            </a:r>
            <a:endParaRPr lang="en-US" dirty="0"/>
          </a:p>
        </p:txBody>
      </p:sp>
      <p:sp>
        <p:nvSpPr>
          <p:cNvPr id="6" name="Slide Number Placeholder 5"/>
          <p:cNvSpPr>
            <a:spLocks noGrp="1"/>
          </p:cNvSpPr>
          <p:nvPr>
            <p:ph type="sldNum" sz="quarter" idx="12"/>
          </p:nvPr>
        </p:nvSpPr>
        <p:spPr/>
        <p:txBody>
          <a:bodyPr/>
          <a:lstStyle/>
          <a:p>
            <a:fld id="{5B4F5413-E548-45A8-B9DD-11B71454D5CA}" type="slidenum">
              <a:rPr lang="en-US" smtClean="0"/>
              <a:pPr/>
              <a:t>33</a:t>
            </a:fld>
            <a:endParaRPr lang="en-US" dirty="0"/>
          </a:p>
        </p:txBody>
      </p:sp>
    </p:spTree>
    <p:extLst>
      <p:ext uri="{BB962C8B-B14F-4D97-AF65-F5344CB8AC3E}">
        <p14:creationId xmlns:p14="http://schemas.microsoft.com/office/powerpoint/2010/main" val="3165918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191482"/>
            <a:ext cx="7467600" cy="714396"/>
          </a:xfrm>
        </p:spPr>
        <p:txBody>
          <a:bodyPr>
            <a:normAutofit fontScale="90000"/>
          </a:bodyPr>
          <a:lstStyle/>
          <a:p>
            <a:pPr algn="ctr"/>
            <a:r>
              <a:rPr lang="en-US" sz="3200" b="1" dirty="0">
                <a:solidFill>
                  <a:schemeClr val="accent1">
                    <a:lumMod val="75000"/>
                  </a:schemeClr>
                </a:solidFill>
                <a:latin typeface="Times New Roman" pitchFamily="18" charset="0"/>
                <a:cs typeface="Times New Roman" pitchFamily="18" charset="0"/>
              </a:rPr>
              <a:t>CONCLUSIONS AND FUTURE ENHANCEMENT</a:t>
            </a:r>
            <a:endParaRPr lang="en-IN" sz="3200"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1340768"/>
            <a:ext cx="11089232" cy="4896544"/>
          </a:xfrm>
        </p:spPr>
        <p:txBody>
          <a:bodyPr>
            <a:normAutofit/>
          </a:bodyPr>
          <a:lstStyle/>
          <a:p>
            <a:pPr>
              <a:lnSpc>
                <a:spcPct val="150000"/>
              </a:lnSpc>
            </a:pPr>
            <a:r>
              <a:rPr lang="en-US" sz="1900" dirty="0">
                <a:latin typeface="Times New Roman" panose="02020603050405020304" pitchFamily="18" charset="0"/>
                <a:cs typeface="Times New Roman" panose="02020603050405020304" pitchFamily="18" charset="0"/>
              </a:rPr>
              <a:t>In this project, an automated lung cancer detection system procedure was implemented based on the image processing on the 3D CT scans of the lung.</a:t>
            </a:r>
          </a:p>
          <a:p>
            <a:pPr>
              <a:lnSpc>
                <a:spcPct val="150000"/>
              </a:lnSpc>
            </a:pPr>
            <a:r>
              <a:rPr lang="en-US" sz="1900" dirty="0">
                <a:latin typeface="Times New Roman" panose="02020603050405020304" pitchFamily="18" charset="0"/>
                <a:cs typeface="Times New Roman" panose="02020603050405020304" pitchFamily="18" charset="0"/>
              </a:rPr>
              <a:t>This system can help answer questions about the classification of cancer as benign or malignant.</a:t>
            </a:r>
          </a:p>
          <a:p>
            <a:pPr>
              <a:lnSpc>
                <a:spcPct val="150000"/>
              </a:lnSpc>
            </a:pPr>
            <a:r>
              <a:rPr lang="en-US" sz="1900" dirty="0">
                <a:latin typeface="Times New Roman" panose="02020603050405020304" pitchFamily="18" charset="0"/>
                <a:cs typeface="Times New Roman" panose="02020603050405020304" pitchFamily="18" charset="0"/>
              </a:rPr>
              <a:t>The overall system aims to build a working, end-to-end system that attempts to diagnose lung cancer from CT scans and achieved good results on the cancer classification task with a 99.7 % accuracy.</a:t>
            </a:r>
          </a:p>
          <a:p>
            <a:pPr>
              <a:lnSpc>
                <a:spcPct val="150000"/>
              </a:lnSpc>
            </a:pPr>
            <a:r>
              <a:rPr lang="en-US" sz="1900" dirty="0">
                <a:latin typeface="Times New Roman" panose="02020603050405020304" pitchFamily="18" charset="0"/>
                <a:cs typeface="Times New Roman" panose="02020603050405020304" pitchFamily="18" charset="0"/>
              </a:rPr>
              <a:t>There is a distinction to be made between a fully automated system and one designed to supplement a human's talents. Once a piece of data is identified as irrelevant by the automated system, it is lost forever. However, when presenting data to a person, they should be allowed to peel back some of the layers and examine the near misses, as well as interpret the system’s conclusions with confidence.</a:t>
            </a: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A33232D-C5B6-4904-B0FD-67D9A472EF55}"/>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93F751C5-4D03-4713-B38A-E84F63B94AB2}"/>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C198CA14-345C-4F3F-85D3-748718383803}"/>
              </a:ext>
            </a:extLst>
          </p:cNvPr>
          <p:cNvSpPr>
            <a:spLocks noGrp="1"/>
          </p:cNvSpPr>
          <p:nvPr>
            <p:ph type="sldNum" sz="quarter" idx="12"/>
          </p:nvPr>
        </p:nvSpPr>
        <p:spPr/>
        <p:txBody>
          <a:bodyPr/>
          <a:lstStyle/>
          <a:p>
            <a:fld id="{5B4F5413-E548-45A8-B9DD-11B71454D5CA}"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3432" y="136525"/>
            <a:ext cx="10370368" cy="6219825"/>
          </a:xfrm>
        </p:spPr>
        <p:txBody>
          <a:bodyPr>
            <a:normAutofit fontScale="62500" lnSpcReduction="20000"/>
          </a:bodyPr>
          <a:lstStyle/>
          <a:p>
            <a:pPr algn="ctr">
              <a:buNone/>
            </a:pPr>
            <a:r>
              <a:rPr lang="en-US" sz="3200" b="1" dirty="0">
                <a:solidFill>
                  <a:schemeClr val="accent1">
                    <a:lumMod val="75000"/>
                  </a:schemeClr>
                </a:solidFill>
                <a:latin typeface="Times New Roman" pitchFamily="18" charset="0"/>
                <a:cs typeface="Times New Roman" pitchFamily="18" charset="0"/>
              </a:rPr>
              <a:t>REFERENCES</a:t>
            </a:r>
          </a:p>
          <a:p>
            <a:pPr>
              <a:buNone/>
            </a:pPr>
            <a:r>
              <a:rPr lang="en-US" sz="1800" dirty="0">
                <a:solidFill>
                  <a:schemeClr val="tx1">
                    <a:lumMod val="75000"/>
                    <a:lumOff val="25000"/>
                  </a:schemeClr>
                </a:solidFill>
              </a:rPr>
              <a:t> </a:t>
            </a:r>
          </a:p>
          <a:p>
            <a:pPr marL="342900" marR="363855" lvl="0" indent="-342900">
              <a:lnSpc>
                <a:spcPct val="150000"/>
              </a:lnSpc>
              <a:spcAft>
                <a:spcPts val="1200"/>
              </a:spcAft>
              <a:buSzPts val="1200"/>
              <a:buFont typeface="Times New Roman" panose="02020603050405020304" pitchFamily="18" charset="0"/>
              <a:buAutoNum type="arabicPeriod"/>
            </a:pPr>
            <a:r>
              <a:rPr lang="en-IN" sz="1800" b="1" spc="0" dirty="0">
                <a:solidFill>
                  <a:srgbClr val="000000"/>
                </a:solidFill>
                <a:effectLst/>
                <a:latin typeface="Times New Roman" panose="02020603050405020304" pitchFamily="18" charset="0"/>
                <a:ea typeface="Times New Roman" panose="02020603050405020304" pitchFamily="18" charset="0"/>
              </a:rPr>
              <a:t>3D Neural Network for lung cancer risk prediction on CT volumes 2020,</a:t>
            </a:r>
            <a:r>
              <a:rPr lang="en-IN" sz="1800" spc="0" dirty="0">
                <a:solidFill>
                  <a:srgbClr val="000000"/>
                </a:solidFill>
                <a:effectLst/>
                <a:latin typeface="Times New Roman" panose="02020603050405020304" pitchFamily="18" charset="0"/>
                <a:ea typeface="Times New Roman" panose="02020603050405020304" pitchFamily="18" charset="0"/>
              </a:rPr>
              <a:t> Daniel Korat.</a:t>
            </a:r>
            <a:endParaRPr lang="en-IN" sz="1800" spc="0" dirty="0">
              <a:effectLst/>
              <a:latin typeface="Times New Roman" panose="02020603050405020304" pitchFamily="18" charset="0"/>
              <a:ea typeface="Times New Roman" panose="02020603050405020304" pitchFamily="18" charset="0"/>
            </a:endParaRPr>
          </a:p>
          <a:p>
            <a:pPr marL="342900" marR="363855" lvl="0" indent="-342900" algn="just">
              <a:lnSpc>
                <a:spcPct val="150000"/>
              </a:lnSpc>
              <a:spcBef>
                <a:spcPts val="100"/>
              </a:spcBef>
              <a:spcAft>
                <a:spcPts val="1200"/>
              </a:spcAft>
              <a:buSzPts val="1200"/>
              <a:buFont typeface="Times New Roman" panose="02020603050405020304" pitchFamily="18" charset="0"/>
              <a:buAutoNum type="arabicPeriod"/>
            </a:pPr>
            <a:r>
              <a:rPr lang="en-GB" sz="1800" b="1" spc="0" dirty="0">
                <a:solidFill>
                  <a:srgbClr val="000000"/>
                </a:solidFill>
                <a:effectLst/>
                <a:latin typeface="Times New Roman" panose="02020603050405020304" pitchFamily="18" charset="0"/>
                <a:ea typeface="Times New Roman" panose="02020603050405020304" pitchFamily="18" charset="0"/>
              </a:rPr>
              <a:t>Lung Cancer Detection Based On CT-Scan Images With Detection Features Using Gray Level Co Occurrence Matrix (GLCM) and Support Vector Machine (SVM) Methods 2020</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GB" sz="1800" spc="0" dirty="0" err="1">
                <a:solidFill>
                  <a:srgbClr val="000000"/>
                </a:solidFill>
                <a:effectLst/>
                <a:latin typeface="Times New Roman" panose="02020603050405020304" pitchFamily="18" charset="0"/>
                <a:ea typeface="Times New Roman" panose="02020603050405020304" pitchFamily="18" charset="0"/>
              </a:rPr>
              <a:t>Qurina</a:t>
            </a:r>
            <a:r>
              <a:rPr lang="en-GB" sz="1800" spc="0" dirty="0">
                <a:solidFill>
                  <a:srgbClr val="000000"/>
                </a:solidFill>
                <a:effectLst/>
                <a:latin typeface="Times New Roman" panose="02020603050405020304" pitchFamily="18" charset="0"/>
                <a:ea typeface="Times New Roman" panose="02020603050405020304" pitchFamily="18" charset="0"/>
              </a:rPr>
              <a:t> Firdaus, </a:t>
            </a:r>
            <a:r>
              <a:rPr lang="en-GB" sz="1800" spc="0" dirty="0" err="1">
                <a:solidFill>
                  <a:srgbClr val="000000"/>
                </a:solidFill>
                <a:effectLst/>
                <a:latin typeface="Times New Roman" panose="02020603050405020304" pitchFamily="18" charset="0"/>
                <a:ea typeface="Times New Roman" panose="02020603050405020304" pitchFamily="18" charset="0"/>
              </a:rPr>
              <a:t>Riyanto</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GB" sz="1800" spc="0" dirty="0" err="1">
                <a:solidFill>
                  <a:srgbClr val="000000"/>
                </a:solidFill>
                <a:effectLst/>
                <a:latin typeface="Times New Roman" panose="02020603050405020304" pitchFamily="18" charset="0"/>
                <a:ea typeface="Times New Roman" panose="02020603050405020304" pitchFamily="18" charset="0"/>
              </a:rPr>
              <a:t>Sigit</a:t>
            </a:r>
            <a:r>
              <a:rPr lang="en-GB" sz="1800" spc="0" dirty="0">
                <a:solidFill>
                  <a:srgbClr val="000000"/>
                </a:solidFill>
                <a:effectLst/>
                <a:latin typeface="Times New Roman" panose="02020603050405020304" pitchFamily="18" charset="0"/>
                <a:ea typeface="Times New Roman" panose="02020603050405020304" pitchFamily="18" charset="0"/>
              </a:rPr>
              <a:t>, Tri </a:t>
            </a:r>
            <a:r>
              <a:rPr lang="en-GB" sz="1800" spc="0" dirty="0" err="1">
                <a:solidFill>
                  <a:srgbClr val="000000"/>
                </a:solidFill>
                <a:effectLst/>
                <a:latin typeface="Times New Roman" panose="02020603050405020304" pitchFamily="18" charset="0"/>
                <a:ea typeface="Times New Roman" panose="02020603050405020304" pitchFamily="18" charset="0"/>
              </a:rPr>
              <a:t>Harsono</a:t>
            </a:r>
            <a:r>
              <a:rPr lang="en-GB" sz="1800" spc="0" dirty="0">
                <a:solidFill>
                  <a:srgbClr val="000000"/>
                </a:solidFill>
                <a:effectLst/>
                <a:latin typeface="Times New Roman" panose="02020603050405020304" pitchFamily="18" charset="0"/>
                <a:ea typeface="Times New Roman" panose="02020603050405020304" pitchFamily="18" charset="0"/>
              </a:rPr>
              <a:t>, Anwar </a:t>
            </a:r>
            <a:r>
              <a:rPr lang="en-GB" sz="1800" spc="0" dirty="0" err="1">
                <a:solidFill>
                  <a:srgbClr val="000000"/>
                </a:solidFill>
                <a:effectLst/>
                <a:latin typeface="Times New Roman" panose="02020603050405020304" pitchFamily="18" charset="0"/>
                <a:ea typeface="Times New Roman" panose="02020603050405020304" pitchFamily="18" charset="0"/>
              </a:rPr>
              <a:t>Anwar</a:t>
            </a:r>
            <a:r>
              <a:rPr lang="en-GB" sz="1800" spc="0" dirty="0">
                <a:solidFill>
                  <a:srgbClr val="000000"/>
                </a:solidFill>
                <a:effectLst/>
                <a:latin typeface="Times New Roman" panose="02020603050405020304" pitchFamily="18" charset="0"/>
                <a:ea typeface="Times New Roman" panose="02020603050405020304" pitchFamily="18" charset="0"/>
              </a:rPr>
              <a:t>.</a:t>
            </a:r>
            <a:endParaRPr lang="en-IN" sz="1800" spc="0" dirty="0">
              <a:effectLst/>
              <a:latin typeface="Times New Roman" panose="02020603050405020304" pitchFamily="18" charset="0"/>
              <a:ea typeface="Times New Roman" panose="02020603050405020304" pitchFamily="18" charset="0"/>
            </a:endParaRPr>
          </a:p>
          <a:p>
            <a:pPr marL="342900" marR="363855" lvl="0" indent="-342900" algn="just">
              <a:lnSpc>
                <a:spcPct val="150000"/>
              </a:lnSpc>
              <a:spcBef>
                <a:spcPts val="1200"/>
              </a:spcBef>
              <a:spcAft>
                <a:spcPts val="1200"/>
              </a:spcAft>
              <a:buSzPts val="1200"/>
              <a:buFont typeface="Times New Roman" panose="02020603050405020304" pitchFamily="18" charset="0"/>
              <a:buAutoNum type="arabicPeriod"/>
            </a:pPr>
            <a:r>
              <a:rPr lang="en-GB" sz="1800" b="1" spc="0" dirty="0">
                <a:solidFill>
                  <a:srgbClr val="000000"/>
                </a:solidFill>
                <a:effectLst/>
                <a:latin typeface="Times New Roman" panose="02020603050405020304" pitchFamily="18" charset="0"/>
                <a:ea typeface="Times New Roman" panose="02020603050405020304" pitchFamily="18" charset="0"/>
              </a:rPr>
              <a:t>Automated Detection of Lung Cancer Using CT Scan Images 2020, </a:t>
            </a:r>
            <a:r>
              <a:rPr lang="en-GB" sz="1800" spc="0" dirty="0" err="1">
                <a:solidFill>
                  <a:srgbClr val="000000"/>
                </a:solidFill>
                <a:effectLst/>
                <a:latin typeface="Times New Roman" panose="02020603050405020304" pitchFamily="18" charset="0"/>
                <a:ea typeface="Times New Roman" panose="02020603050405020304" pitchFamily="18" charset="0"/>
              </a:rPr>
              <a:t>Ariful</a:t>
            </a:r>
            <a:r>
              <a:rPr lang="en-GB" sz="1800" spc="0" dirty="0">
                <a:solidFill>
                  <a:srgbClr val="000000"/>
                </a:solidFill>
                <a:effectLst/>
                <a:latin typeface="Times New Roman" panose="02020603050405020304" pitchFamily="18" charset="0"/>
                <a:ea typeface="Times New Roman" panose="02020603050405020304" pitchFamily="18" charset="0"/>
              </a:rPr>
              <a:t> Hoque, A.K.M. </a:t>
            </a:r>
            <a:r>
              <a:rPr lang="en-GB" sz="1800" spc="0" dirty="0" err="1">
                <a:solidFill>
                  <a:srgbClr val="000000"/>
                </a:solidFill>
                <a:effectLst/>
                <a:latin typeface="Times New Roman" panose="02020603050405020304" pitchFamily="18" charset="0"/>
                <a:ea typeface="Times New Roman" panose="02020603050405020304" pitchFamily="18" charset="0"/>
              </a:rPr>
              <a:t>Ashek</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GB" sz="1800" spc="0" dirty="0" err="1">
                <a:solidFill>
                  <a:srgbClr val="000000"/>
                </a:solidFill>
                <a:effectLst/>
                <a:latin typeface="Times New Roman" panose="02020603050405020304" pitchFamily="18" charset="0"/>
                <a:ea typeface="Times New Roman" panose="02020603050405020304" pitchFamily="18" charset="0"/>
              </a:rPr>
              <a:t>Farabi</a:t>
            </a:r>
            <a:r>
              <a:rPr lang="en-GB" sz="1800" spc="0" dirty="0">
                <a:solidFill>
                  <a:srgbClr val="000000"/>
                </a:solidFill>
                <a:effectLst/>
                <a:latin typeface="Times New Roman" panose="02020603050405020304" pitchFamily="18" charset="0"/>
                <a:ea typeface="Times New Roman" panose="02020603050405020304" pitchFamily="18" charset="0"/>
              </a:rPr>
              <a:t>.</a:t>
            </a:r>
            <a:endParaRPr lang="en-IN" sz="1800" spc="0" dirty="0">
              <a:effectLst/>
              <a:latin typeface="Times New Roman" panose="02020603050405020304" pitchFamily="18" charset="0"/>
              <a:ea typeface="Times New Roman" panose="02020603050405020304" pitchFamily="18" charset="0"/>
            </a:endParaRPr>
          </a:p>
          <a:p>
            <a:pPr marL="342900" marR="363855" lvl="0" indent="-342900" algn="just">
              <a:lnSpc>
                <a:spcPct val="150000"/>
              </a:lnSpc>
              <a:spcAft>
                <a:spcPts val="1200"/>
              </a:spcAft>
              <a:buSzPts val="1200"/>
              <a:buFont typeface="Times New Roman" panose="02020603050405020304" pitchFamily="18" charset="0"/>
              <a:buAutoNum type="arabicPeriod"/>
            </a:pPr>
            <a:r>
              <a:rPr lang="en-GB" sz="1800" b="1" spc="0" dirty="0">
                <a:solidFill>
                  <a:srgbClr val="000000"/>
                </a:solidFill>
                <a:effectLst/>
                <a:latin typeface="Times New Roman" panose="02020603050405020304" pitchFamily="18" charset="0"/>
                <a:ea typeface="Times New Roman" panose="02020603050405020304" pitchFamily="18" charset="0"/>
              </a:rPr>
              <a:t>An Automatic Lung Cancer Detection and Classification (ALCDC) System Using Convolutional Neural Network 2020,</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GB" sz="1800" spc="0" dirty="0" err="1">
                <a:solidFill>
                  <a:srgbClr val="000000"/>
                </a:solidFill>
                <a:effectLst/>
                <a:latin typeface="Times New Roman" panose="02020603050405020304" pitchFamily="18" charset="0"/>
                <a:ea typeface="Times New Roman" panose="02020603050405020304" pitchFamily="18" charset="0"/>
              </a:rPr>
              <a:t>Wadood</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GB" sz="1800" spc="0" dirty="0" err="1">
                <a:solidFill>
                  <a:srgbClr val="000000"/>
                </a:solidFill>
                <a:effectLst/>
                <a:latin typeface="Times New Roman" panose="02020603050405020304" pitchFamily="18" charset="0"/>
                <a:ea typeface="Times New Roman" panose="02020603050405020304" pitchFamily="18" charset="0"/>
              </a:rPr>
              <a:t>Abdulg</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IN" sz="1800" spc="0" dirty="0">
                <a:effectLst/>
                <a:latin typeface="Times New Roman" panose="02020603050405020304" pitchFamily="18" charset="0"/>
                <a:ea typeface="Calibri" panose="020F0502020204030204" pitchFamily="34" charset="0"/>
              </a:rPr>
              <a:t>13th International Conference on Developments in </a:t>
            </a:r>
            <a:r>
              <a:rPr lang="en-IN" sz="1800" spc="0" dirty="0" err="1">
                <a:effectLst/>
                <a:latin typeface="Times New Roman" panose="02020603050405020304" pitchFamily="18" charset="0"/>
                <a:ea typeface="Calibri" panose="020F0502020204030204" pitchFamily="34" charset="0"/>
              </a:rPr>
              <a:t>eSystems</a:t>
            </a:r>
            <a:r>
              <a:rPr lang="en-IN" sz="1800" spc="0" dirty="0">
                <a:effectLst/>
                <a:latin typeface="Times New Roman" panose="02020603050405020304" pitchFamily="18" charset="0"/>
                <a:ea typeface="Calibri" panose="020F0502020204030204" pitchFamily="34" charset="0"/>
              </a:rPr>
              <a:t> Engineering (</a:t>
            </a:r>
            <a:r>
              <a:rPr lang="en-IN" sz="1800" spc="0" dirty="0" err="1">
                <a:effectLst/>
                <a:latin typeface="Times New Roman" panose="02020603050405020304" pitchFamily="18" charset="0"/>
                <a:ea typeface="Calibri" panose="020F0502020204030204" pitchFamily="34" charset="0"/>
              </a:rPr>
              <a:t>DeSE</a:t>
            </a:r>
            <a:r>
              <a:rPr lang="en-IN" sz="1800" spc="0" dirty="0">
                <a:effectLst/>
                <a:latin typeface="Times New Roman" panose="02020603050405020304" pitchFamily="18" charset="0"/>
                <a:ea typeface="Calibri" panose="020F0502020204030204" pitchFamily="34" charset="0"/>
              </a:rPr>
              <a:t>)</a:t>
            </a:r>
            <a:endParaRPr lang="en-IN" sz="1800" spc="0" dirty="0">
              <a:effectLst/>
              <a:latin typeface="Times New Roman" panose="02020603050405020304" pitchFamily="18" charset="0"/>
              <a:ea typeface="Times New Roman" panose="02020603050405020304" pitchFamily="18" charset="0"/>
            </a:endParaRPr>
          </a:p>
          <a:p>
            <a:pPr marL="342900" marR="363855" lvl="0" indent="-342900" algn="just">
              <a:lnSpc>
                <a:spcPct val="150000"/>
              </a:lnSpc>
              <a:spcBef>
                <a:spcPts val="1000"/>
              </a:spcBef>
              <a:spcAft>
                <a:spcPts val="1200"/>
              </a:spcAft>
              <a:buSzPts val="1200"/>
              <a:buFont typeface="Times New Roman" panose="02020603050405020304" pitchFamily="18" charset="0"/>
              <a:buAutoNum type="arabicPeriod"/>
            </a:pPr>
            <a:r>
              <a:rPr lang="en-GB" sz="1800" b="1" spc="0" dirty="0">
                <a:solidFill>
                  <a:srgbClr val="000000"/>
                </a:solidFill>
                <a:effectLst/>
                <a:latin typeface="Times New Roman" panose="02020603050405020304" pitchFamily="18" charset="0"/>
                <a:ea typeface="Times New Roman" panose="02020603050405020304" pitchFamily="18" charset="0"/>
              </a:rPr>
              <a:t>Malignant Lung Nodule Detection using Deep  Learning, 2020</a:t>
            </a:r>
            <a:r>
              <a:rPr lang="en-GB" sz="1800" spc="0" dirty="0">
                <a:solidFill>
                  <a:srgbClr val="000000"/>
                </a:solidFill>
                <a:effectLst/>
                <a:latin typeface="Times New Roman" panose="02020603050405020304" pitchFamily="18" charset="0"/>
                <a:ea typeface="Times New Roman" panose="02020603050405020304" pitchFamily="18" charset="0"/>
              </a:rPr>
              <a:t>, Amrit Sreekumar, </a:t>
            </a:r>
            <a:r>
              <a:rPr lang="en-GB" sz="1800" spc="0" dirty="0" err="1">
                <a:solidFill>
                  <a:srgbClr val="000000"/>
                </a:solidFill>
                <a:effectLst/>
                <a:latin typeface="Times New Roman" panose="02020603050405020304" pitchFamily="18" charset="0"/>
                <a:ea typeface="Times New Roman" panose="02020603050405020304" pitchFamily="18" charset="0"/>
              </a:rPr>
              <a:t>Karthika</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GB" sz="1800" spc="0" dirty="0" err="1">
                <a:solidFill>
                  <a:srgbClr val="000000"/>
                </a:solidFill>
                <a:effectLst/>
                <a:latin typeface="Times New Roman" panose="02020603050405020304" pitchFamily="18" charset="0"/>
                <a:ea typeface="Times New Roman" panose="02020603050405020304" pitchFamily="18" charset="0"/>
              </a:rPr>
              <a:t>Rajan</a:t>
            </a:r>
            <a:r>
              <a:rPr lang="en-GB" sz="1800" spc="0" dirty="0">
                <a:solidFill>
                  <a:srgbClr val="000000"/>
                </a:solidFill>
                <a:effectLst/>
                <a:latin typeface="Times New Roman" panose="02020603050405020304" pitchFamily="18" charset="0"/>
                <a:ea typeface="Times New Roman" panose="02020603050405020304" pitchFamily="18" charset="0"/>
              </a:rPr>
              <a:t> Nair, Sneha Sudheer, Ganesh </a:t>
            </a:r>
            <a:r>
              <a:rPr lang="en-GB" sz="1800" spc="0" dirty="0" err="1">
                <a:solidFill>
                  <a:srgbClr val="000000"/>
                </a:solidFill>
                <a:effectLst/>
                <a:latin typeface="Times New Roman" panose="02020603050405020304" pitchFamily="18" charset="0"/>
                <a:ea typeface="Times New Roman" panose="02020603050405020304" pitchFamily="18" charset="0"/>
              </a:rPr>
              <a:t>Nayar</a:t>
            </a:r>
            <a:r>
              <a:rPr lang="en-GB" sz="1800" spc="0" dirty="0">
                <a:solidFill>
                  <a:srgbClr val="000000"/>
                </a:solidFill>
                <a:effectLst/>
                <a:latin typeface="Times New Roman" panose="02020603050405020304" pitchFamily="18" charset="0"/>
                <a:ea typeface="Times New Roman" panose="02020603050405020304" pitchFamily="18" charset="0"/>
              </a:rPr>
              <a:t> H and </a:t>
            </a:r>
            <a:r>
              <a:rPr lang="en-GB" sz="1800" spc="0" dirty="0" err="1">
                <a:solidFill>
                  <a:srgbClr val="000000"/>
                </a:solidFill>
                <a:effectLst/>
                <a:latin typeface="Times New Roman" panose="02020603050405020304" pitchFamily="18" charset="0"/>
                <a:ea typeface="Times New Roman" panose="02020603050405020304" pitchFamily="18" charset="0"/>
              </a:rPr>
              <a:t>Jyothisha</a:t>
            </a:r>
            <a:r>
              <a:rPr lang="en-GB" sz="1800" spc="0" dirty="0">
                <a:solidFill>
                  <a:srgbClr val="000000"/>
                </a:solidFill>
                <a:effectLst/>
                <a:latin typeface="Times New Roman" panose="02020603050405020304" pitchFamily="18" charset="0"/>
                <a:ea typeface="Times New Roman" panose="02020603050405020304" pitchFamily="18" charset="0"/>
              </a:rPr>
              <a:t> J Nair,</a:t>
            </a:r>
            <a:r>
              <a:rPr lang="en-GB" sz="1800" spc="0" dirty="0">
                <a:effectLst/>
                <a:latin typeface="Times-Roman"/>
                <a:ea typeface="Calibri" panose="020F0502020204030204" pitchFamily="34" charset="0"/>
                <a:cs typeface="Times-Roman"/>
              </a:rPr>
              <a:t> </a:t>
            </a:r>
            <a:r>
              <a:rPr lang="en-IN" sz="1800" spc="0" dirty="0">
                <a:effectLst/>
                <a:latin typeface="Times New Roman" panose="02020603050405020304" pitchFamily="18" charset="0"/>
                <a:ea typeface="Calibri" panose="020F0502020204030204" pitchFamily="34" charset="0"/>
              </a:rPr>
              <a:t>International Conference on Communication and Signal Processing,  July  2020</a:t>
            </a:r>
            <a:endParaRPr lang="en-IN" sz="1800" spc="0" dirty="0">
              <a:effectLst/>
              <a:latin typeface="Times New Roman" panose="02020603050405020304" pitchFamily="18" charset="0"/>
              <a:ea typeface="Times New Roman" panose="02020603050405020304" pitchFamily="18" charset="0"/>
            </a:endParaRPr>
          </a:p>
          <a:p>
            <a:pPr marL="342900" marR="363855" lvl="0" indent="-342900" algn="just">
              <a:lnSpc>
                <a:spcPct val="150000"/>
              </a:lnSpc>
              <a:spcBef>
                <a:spcPts val="1000"/>
              </a:spcBef>
              <a:spcAft>
                <a:spcPts val="1200"/>
              </a:spcAft>
              <a:buSzPts val="1200"/>
              <a:buFont typeface="Times New Roman" panose="02020603050405020304" pitchFamily="18" charset="0"/>
              <a:buAutoNum type="arabicPeriod"/>
            </a:pPr>
            <a:r>
              <a:rPr lang="en-GB" sz="1800" b="1" spc="0" dirty="0">
                <a:solidFill>
                  <a:srgbClr val="000000"/>
                </a:solidFill>
                <a:effectLst/>
                <a:latin typeface="Times New Roman" panose="02020603050405020304" pitchFamily="18" charset="0"/>
                <a:ea typeface="Times New Roman" panose="02020603050405020304" pitchFamily="18" charset="0"/>
              </a:rPr>
              <a:t>Lung Cancer Detection using Co-learning from Chest CT Images and Clinical Demographics 2019,</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GB" sz="1800" spc="0" dirty="0" err="1">
                <a:solidFill>
                  <a:srgbClr val="000000"/>
                </a:solidFill>
                <a:effectLst/>
                <a:latin typeface="Times New Roman" panose="02020603050405020304" pitchFamily="18" charset="0"/>
                <a:ea typeface="Times New Roman" panose="02020603050405020304" pitchFamily="18" charset="0"/>
              </a:rPr>
              <a:t>Jiachen</a:t>
            </a:r>
            <a:r>
              <a:rPr lang="en-GB" sz="1800" spc="0" dirty="0">
                <a:solidFill>
                  <a:srgbClr val="000000"/>
                </a:solidFill>
                <a:effectLst/>
                <a:latin typeface="Times New Roman" panose="02020603050405020304" pitchFamily="18" charset="0"/>
                <a:ea typeface="Times New Roman" panose="02020603050405020304" pitchFamily="18" charset="0"/>
              </a:rPr>
              <a:t> Wang, </a:t>
            </a:r>
            <a:r>
              <a:rPr lang="en-GB" sz="1800" spc="0" dirty="0" err="1">
                <a:solidFill>
                  <a:srgbClr val="000000"/>
                </a:solidFill>
                <a:effectLst/>
                <a:latin typeface="Times New Roman" panose="02020603050405020304" pitchFamily="18" charset="0"/>
                <a:ea typeface="Times New Roman" panose="02020603050405020304" pitchFamily="18" charset="0"/>
              </a:rPr>
              <a:t>Riqiang</a:t>
            </a:r>
            <a:r>
              <a:rPr lang="en-GB" sz="1800" spc="0" dirty="0">
                <a:solidFill>
                  <a:srgbClr val="000000"/>
                </a:solidFill>
                <a:effectLst/>
                <a:latin typeface="Times New Roman" panose="02020603050405020304" pitchFamily="18" charset="0"/>
                <a:ea typeface="Times New Roman" panose="02020603050405020304" pitchFamily="18" charset="0"/>
              </a:rPr>
              <a:t> Gao, </a:t>
            </a:r>
            <a:r>
              <a:rPr lang="en-GB" sz="1800" spc="0" dirty="0" err="1">
                <a:solidFill>
                  <a:srgbClr val="000000"/>
                </a:solidFill>
                <a:effectLst/>
                <a:latin typeface="Times New Roman" panose="02020603050405020304" pitchFamily="18" charset="0"/>
                <a:ea typeface="Times New Roman" panose="02020603050405020304" pitchFamily="18" charset="0"/>
              </a:rPr>
              <a:t>Yuankai</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GB" sz="1800" spc="0" dirty="0" err="1">
                <a:solidFill>
                  <a:srgbClr val="000000"/>
                </a:solidFill>
                <a:effectLst/>
                <a:latin typeface="Times New Roman" panose="02020603050405020304" pitchFamily="18" charset="0"/>
                <a:ea typeface="Times New Roman" panose="02020603050405020304" pitchFamily="18" charset="0"/>
              </a:rPr>
              <a:t>Huo</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GB" sz="1800" spc="0" dirty="0" err="1">
                <a:solidFill>
                  <a:srgbClr val="000000"/>
                </a:solidFill>
                <a:effectLst/>
                <a:latin typeface="Times New Roman" panose="02020603050405020304" pitchFamily="18" charset="0"/>
                <a:ea typeface="Times New Roman" panose="02020603050405020304" pitchFamily="18" charset="0"/>
              </a:rPr>
              <a:t>Shunxing</a:t>
            </a:r>
            <a:r>
              <a:rPr lang="en-GB" sz="1800" spc="0" dirty="0">
                <a:solidFill>
                  <a:srgbClr val="000000"/>
                </a:solidFill>
                <a:effectLst/>
                <a:latin typeface="Times New Roman" panose="02020603050405020304" pitchFamily="18" charset="0"/>
                <a:ea typeface="Times New Roman" panose="02020603050405020304" pitchFamily="18" charset="0"/>
              </a:rPr>
              <a:t> Bao, </a:t>
            </a:r>
            <a:r>
              <a:rPr lang="en-GB" sz="1800" spc="0" dirty="0" err="1">
                <a:solidFill>
                  <a:srgbClr val="000000"/>
                </a:solidFill>
                <a:effectLst/>
                <a:latin typeface="Times New Roman" panose="02020603050405020304" pitchFamily="18" charset="0"/>
                <a:ea typeface="Times New Roman" panose="02020603050405020304" pitchFamily="18" charset="0"/>
              </a:rPr>
              <a:t>Yunxi</a:t>
            </a:r>
            <a:r>
              <a:rPr lang="en-GB" sz="1800" spc="0" dirty="0">
                <a:solidFill>
                  <a:srgbClr val="000000"/>
                </a:solidFill>
                <a:effectLst/>
                <a:latin typeface="Times New Roman" panose="02020603050405020304" pitchFamily="18" charset="0"/>
                <a:ea typeface="Times New Roman" panose="02020603050405020304" pitchFamily="18" charset="0"/>
              </a:rPr>
              <a:t> </a:t>
            </a:r>
            <a:r>
              <a:rPr lang="en-GB" sz="1800" spc="0" dirty="0" err="1">
                <a:solidFill>
                  <a:srgbClr val="000000"/>
                </a:solidFill>
                <a:effectLst/>
                <a:latin typeface="Times New Roman" panose="02020603050405020304" pitchFamily="18" charset="0"/>
                <a:ea typeface="Times New Roman" panose="02020603050405020304" pitchFamily="18" charset="0"/>
              </a:rPr>
              <a:t>Xiong</a:t>
            </a:r>
            <a:r>
              <a:rPr lang="en-GB" sz="1800" spc="0" dirty="0">
                <a:solidFill>
                  <a:srgbClr val="000000"/>
                </a:solidFill>
                <a:effectLst/>
                <a:latin typeface="Times New Roman" panose="02020603050405020304" pitchFamily="18" charset="0"/>
                <a:ea typeface="Times New Roman" panose="02020603050405020304" pitchFamily="18" charset="0"/>
              </a:rPr>
              <a:t>, Sanja L. Antic, Travis J. Osterman, Pierre P. </a:t>
            </a:r>
            <a:r>
              <a:rPr lang="en-GB" sz="1800" spc="0" dirty="0" err="1">
                <a:solidFill>
                  <a:srgbClr val="000000"/>
                </a:solidFill>
                <a:effectLst/>
                <a:latin typeface="Times New Roman" panose="02020603050405020304" pitchFamily="18" charset="0"/>
                <a:ea typeface="Times New Roman" panose="02020603050405020304" pitchFamily="18" charset="0"/>
              </a:rPr>
              <a:t>Massion</a:t>
            </a:r>
            <a:r>
              <a:rPr lang="en-GB" sz="1800" spc="0" dirty="0">
                <a:solidFill>
                  <a:srgbClr val="000000"/>
                </a:solidFill>
                <a:effectLst/>
                <a:latin typeface="Times New Roman" panose="02020603050405020304" pitchFamily="18" charset="0"/>
                <a:ea typeface="Times New Roman" panose="02020603050405020304" pitchFamily="18" charset="0"/>
              </a:rPr>
              <a:t>, Bennett A. </a:t>
            </a:r>
            <a:r>
              <a:rPr lang="en-GB" sz="1800" spc="0" dirty="0" err="1">
                <a:solidFill>
                  <a:srgbClr val="000000"/>
                </a:solidFill>
                <a:effectLst/>
                <a:latin typeface="Times New Roman" panose="02020603050405020304" pitchFamily="18" charset="0"/>
                <a:ea typeface="Times New Roman" panose="02020603050405020304" pitchFamily="18" charset="0"/>
              </a:rPr>
              <a:t>Landmana</a:t>
            </a:r>
            <a:r>
              <a:rPr lang="en-GB" sz="1800" spc="0" dirty="0">
                <a:solidFill>
                  <a:srgbClr val="000000"/>
                </a:solidFill>
                <a:effectLst/>
                <a:latin typeface="Times New Roman" panose="02020603050405020304" pitchFamily="18" charset="0"/>
                <a:ea typeface="Times New Roman" panose="02020603050405020304" pitchFamily="18" charset="0"/>
              </a:rPr>
              <a:t>.</a:t>
            </a:r>
            <a:endParaRPr lang="en-IN" sz="1800" spc="0" dirty="0">
              <a:effectLst/>
              <a:latin typeface="Times New Roman" panose="02020603050405020304" pitchFamily="18" charset="0"/>
              <a:ea typeface="Times New Roman" panose="02020603050405020304" pitchFamily="18" charset="0"/>
            </a:endParaRPr>
          </a:p>
          <a:p>
            <a:pPr marL="342900" marR="363855" lvl="0" indent="-342900" algn="just">
              <a:lnSpc>
                <a:spcPct val="150000"/>
              </a:lnSpc>
              <a:spcAft>
                <a:spcPts val="1200"/>
              </a:spcAft>
              <a:buSzPts val="1200"/>
              <a:buFont typeface="Times New Roman" panose="02020603050405020304" pitchFamily="18" charset="0"/>
              <a:buAutoNum type="arabicPeriod"/>
            </a:pPr>
            <a:r>
              <a:rPr lang="en-GB" sz="1800" b="1" spc="0" dirty="0">
                <a:solidFill>
                  <a:srgbClr val="000000"/>
                </a:solidFill>
                <a:effectLst/>
                <a:latin typeface="Times New Roman" panose="02020603050405020304" pitchFamily="18" charset="0"/>
                <a:ea typeface="Times New Roman" panose="02020603050405020304" pitchFamily="18" charset="0"/>
              </a:rPr>
              <a:t>Detection of Lung Cancer using CT Scan Images, 2019, </a:t>
            </a:r>
            <a:r>
              <a:rPr lang="en-IN" sz="1800" spc="0" dirty="0">
                <a:effectLst/>
                <a:latin typeface="Times New Roman" panose="02020603050405020304" pitchFamily="18" charset="0"/>
                <a:ea typeface="Calibri" panose="020F0502020204030204" pitchFamily="34" charset="0"/>
              </a:rPr>
              <a:t>Nidhi S. Nadkarni, Sangam Borkar, the Third International Conference on Trends in Electronics and Informatics (ICOEI 2019)</a:t>
            </a:r>
            <a:endParaRPr lang="en-IN" sz="1800" spc="0" dirty="0">
              <a:effectLst/>
              <a:latin typeface="Times New Roman" panose="02020603050405020304" pitchFamily="18" charset="0"/>
              <a:ea typeface="Times New Roman" panose="02020603050405020304" pitchFamily="18" charset="0"/>
            </a:endParaRPr>
          </a:p>
          <a:p>
            <a:pPr marL="342900" marR="363855" lvl="0" indent="-342900">
              <a:lnSpc>
                <a:spcPct val="150000"/>
              </a:lnSpc>
              <a:spcBef>
                <a:spcPts val="600"/>
              </a:spcBef>
              <a:spcAft>
                <a:spcPts val="1200"/>
              </a:spcAft>
              <a:buSzPts val="1200"/>
              <a:buFont typeface="Times New Roman" panose="02020603050405020304" pitchFamily="18" charset="0"/>
              <a:buAutoNum type="arabicPeriod"/>
            </a:pPr>
            <a:r>
              <a:rPr lang="en-IN" sz="1800" b="1" spc="0" dirty="0">
                <a:solidFill>
                  <a:srgbClr val="000000"/>
                </a:solidFill>
                <a:effectLst/>
                <a:latin typeface="Times New Roman" panose="02020603050405020304" pitchFamily="18" charset="0"/>
                <a:ea typeface="Times New Roman" panose="02020603050405020304" pitchFamily="18" charset="0"/>
              </a:rPr>
              <a:t>Diagnostic classification of lung nodules using 3D Neural Networks  2018, </a:t>
            </a:r>
            <a:r>
              <a:rPr lang="en-IN" sz="1800" spc="0" dirty="0" err="1">
                <a:solidFill>
                  <a:srgbClr val="000000"/>
                </a:solidFill>
                <a:effectLst/>
                <a:latin typeface="Times New Roman" panose="02020603050405020304" pitchFamily="18" charset="0"/>
                <a:ea typeface="Times New Roman" panose="02020603050405020304" pitchFamily="18" charset="0"/>
              </a:rPr>
              <a:t>Raunak</a:t>
            </a:r>
            <a:r>
              <a:rPr lang="en-IN" sz="1800" spc="0" dirty="0">
                <a:solidFill>
                  <a:srgbClr val="000000"/>
                </a:solidFill>
                <a:effectLst/>
                <a:latin typeface="Times New Roman" panose="02020603050405020304" pitchFamily="18" charset="0"/>
                <a:ea typeface="Times New Roman" panose="02020603050405020304" pitchFamily="18" charset="0"/>
              </a:rPr>
              <a:t> Dey, </a:t>
            </a:r>
            <a:r>
              <a:rPr lang="en-IN" sz="1800" spc="0" dirty="0" err="1">
                <a:solidFill>
                  <a:srgbClr val="000000"/>
                </a:solidFill>
                <a:effectLst/>
                <a:latin typeface="Times New Roman" panose="02020603050405020304" pitchFamily="18" charset="0"/>
                <a:ea typeface="Times New Roman" panose="02020603050405020304" pitchFamily="18" charset="0"/>
              </a:rPr>
              <a:t>Zhongjie</a:t>
            </a:r>
            <a:r>
              <a:rPr lang="en-IN" sz="1800" spc="0" dirty="0">
                <a:solidFill>
                  <a:srgbClr val="000000"/>
                </a:solidFill>
                <a:effectLst/>
                <a:latin typeface="Times New Roman" panose="02020603050405020304" pitchFamily="18" charset="0"/>
                <a:ea typeface="Times New Roman" panose="02020603050405020304" pitchFamily="18" charset="0"/>
              </a:rPr>
              <a:t> Lu, and Yi Hong.</a:t>
            </a:r>
            <a:endParaRPr lang="en-IN" sz="1800" spc="0" dirty="0">
              <a:effectLst/>
              <a:latin typeface="Times New Roman" panose="02020603050405020304" pitchFamily="18" charset="0"/>
              <a:ea typeface="Times New Roman" panose="02020603050405020304" pitchFamily="18" charset="0"/>
            </a:endParaRPr>
          </a:p>
          <a:p>
            <a:pPr marL="342900" marR="363855" lvl="0" indent="-342900" algn="just">
              <a:lnSpc>
                <a:spcPct val="150000"/>
              </a:lnSpc>
              <a:spcAft>
                <a:spcPts val="1200"/>
              </a:spcAft>
              <a:buSzPts val="1200"/>
              <a:buFont typeface="Times New Roman" panose="02020603050405020304" pitchFamily="18" charset="0"/>
              <a:buAutoNum type="arabicPeriod"/>
            </a:pPr>
            <a:r>
              <a:rPr lang="en-GB" sz="1800" b="1" spc="0" dirty="0">
                <a:solidFill>
                  <a:srgbClr val="000000"/>
                </a:solidFill>
                <a:effectLst/>
                <a:latin typeface="Times New Roman" panose="02020603050405020304" pitchFamily="18" charset="0"/>
                <a:ea typeface="Times New Roman" panose="02020603050405020304" pitchFamily="18" charset="0"/>
              </a:rPr>
              <a:t>Recurrent Residual Convolutional Neural Network based on U-Net   (R2U- Net) for Medical Image Segmentation,</a:t>
            </a:r>
            <a:r>
              <a:rPr lang="en-GB" sz="1800" spc="0" dirty="0">
                <a:solidFill>
                  <a:srgbClr val="000000"/>
                </a:solidFill>
                <a:effectLst/>
                <a:latin typeface="Times New Roman" panose="02020603050405020304" pitchFamily="18" charset="0"/>
                <a:ea typeface="Times New Roman" panose="02020603050405020304" pitchFamily="18" charset="0"/>
              </a:rPr>
              <a:t> Md </a:t>
            </a:r>
            <a:r>
              <a:rPr lang="en-GB" sz="1800" spc="0" dirty="0" err="1">
                <a:solidFill>
                  <a:srgbClr val="000000"/>
                </a:solidFill>
                <a:effectLst/>
                <a:latin typeface="Times New Roman" panose="02020603050405020304" pitchFamily="18" charset="0"/>
                <a:ea typeface="Times New Roman" panose="02020603050405020304" pitchFamily="18" charset="0"/>
              </a:rPr>
              <a:t>Zahangir</a:t>
            </a:r>
            <a:r>
              <a:rPr lang="en-GB" sz="1800" spc="0" dirty="0">
                <a:solidFill>
                  <a:srgbClr val="000000"/>
                </a:solidFill>
                <a:effectLst/>
                <a:latin typeface="Times New Roman" panose="02020603050405020304" pitchFamily="18" charset="0"/>
                <a:ea typeface="Times New Roman" panose="02020603050405020304" pitchFamily="18" charset="0"/>
              </a:rPr>
              <a:t> , Mahmudul Hasan, Chris </a:t>
            </a:r>
            <a:r>
              <a:rPr lang="en-GB" sz="1800" spc="0" dirty="0" err="1">
                <a:solidFill>
                  <a:srgbClr val="000000"/>
                </a:solidFill>
                <a:effectLst/>
                <a:latin typeface="Times New Roman" panose="02020603050405020304" pitchFamily="18" charset="0"/>
                <a:ea typeface="Times New Roman" panose="02020603050405020304" pitchFamily="18" charset="0"/>
              </a:rPr>
              <a:t>Yakopci</a:t>
            </a:r>
            <a:r>
              <a:rPr lang="en-GB" sz="1800" spc="0" dirty="0">
                <a:solidFill>
                  <a:srgbClr val="000000"/>
                </a:solidFill>
                <a:effectLst/>
                <a:latin typeface="Times New Roman" panose="02020603050405020304" pitchFamily="18" charset="0"/>
                <a:ea typeface="Times New Roman" panose="02020603050405020304" pitchFamily="18" charset="0"/>
              </a:rPr>
              <a:t>.</a:t>
            </a:r>
            <a:endParaRPr lang="en-IN" sz="1800" spc="0" dirty="0">
              <a:effectLst/>
              <a:latin typeface="Times New Roman" panose="02020603050405020304" pitchFamily="18" charset="0"/>
              <a:ea typeface="Times New Roman" panose="02020603050405020304" pitchFamily="18" charset="0"/>
            </a:endParaRPr>
          </a:p>
          <a:p>
            <a:pPr marL="0" indent="0">
              <a:buNone/>
            </a:pPr>
            <a:endParaRPr lang="en-US" sz="2000" dirty="0">
              <a:solidFill>
                <a:schemeClr val="tx1">
                  <a:lumMod val="75000"/>
                  <a:lumOff val="25000"/>
                </a:schemeClr>
              </a:solidFill>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7C2A149-87F3-4546-B37B-612BD139184B}"/>
              </a:ext>
            </a:extLst>
          </p:cNvPr>
          <p:cNvSpPr>
            <a:spLocks noGrp="1"/>
          </p:cNvSpPr>
          <p:nvPr>
            <p:ph type="dt" sz="half" idx="10"/>
          </p:nvPr>
        </p:nvSpPr>
        <p:spPr/>
        <p:txBody>
          <a:bodyPr/>
          <a:lstStyle/>
          <a:p>
            <a:r>
              <a:rPr lang="en-US"/>
              <a:t>VIII Semester, Department of ISE, RNSIT</a:t>
            </a:r>
            <a:endParaRPr lang="en-US" dirty="0"/>
          </a:p>
        </p:txBody>
      </p:sp>
      <p:sp>
        <p:nvSpPr>
          <p:cNvPr id="2" name="Footer Placeholder 1">
            <a:extLst>
              <a:ext uri="{FF2B5EF4-FFF2-40B4-BE49-F238E27FC236}">
                <a16:creationId xmlns:a16="http://schemas.microsoft.com/office/drawing/2014/main" id="{DFA78DEB-6914-4A76-B9B4-66FB89B00F93}"/>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351C7A7-D0BC-42EC-8035-D91B8D8A8121}"/>
              </a:ext>
            </a:extLst>
          </p:cNvPr>
          <p:cNvSpPr>
            <a:spLocks noGrp="1"/>
          </p:cNvSpPr>
          <p:nvPr>
            <p:ph type="sldNum" sz="quarter" idx="12"/>
          </p:nvPr>
        </p:nvSpPr>
        <p:spPr/>
        <p:txBody>
          <a:bodyPr/>
          <a:lstStyle/>
          <a:p>
            <a:fld id="{5B4F5413-E548-45A8-B9DD-11B71454D5CA}" type="slidenum">
              <a:rPr lang="en-US" smtClean="0"/>
              <a:pPr/>
              <a:t>35</a:t>
            </a:fld>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3632" y="2132856"/>
            <a:ext cx="6428184" cy="990600"/>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Question and Answer</a:t>
            </a:r>
          </a:p>
        </p:txBody>
      </p:sp>
      <p:sp>
        <p:nvSpPr>
          <p:cNvPr id="4" name="Date Placeholder 3">
            <a:extLst>
              <a:ext uri="{FF2B5EF4-FFF2-40B4-BE49-F238E27FC236}">
                <a16:creationId xmlns:a16="http://schemas.microsoft.com/office/drawing/2014/main" id="{0DD6ABC9-2AA8-45D3-BBEA-5EDA91A7663B}"/>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7BFABEAA-379F-4A82-AF2D-B81BD8E4AC4A}"/>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84D77451-EDE1-4F8C-ACC9-367848FE9A6A}"/>
              </a:ext>
            </a:extLst>
          </p:cNvPr>
          <p:cNvSpPr>
            <a:spLocks noGrp="1"/>
          </p:cNvSpPr>
          <p:nvPr>
            <p:ph type="sldNum" sz="quarter" idx="12"/>
          </p:nvPr>
        </p:nvSpPr>
        <p:spPr/>
        <p:txBody>
          <a:bodyPr/>
          <a:lstStyle/>
          <a:p>
            <a:fld id="{5B4F5413-E548-45A8-B9DD-11B71454D5CA}"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616" y="2458552"/>
            <a:ext cx="6553200" cy="754424"/>
          </a:xfrm>
        </p:spPr>
        <p:txBody>
          <a:bodyPr>
            <a:normAutofit/>
          </a:bodyPr>
          <a:lstStyle/>
          <a:p>
            <a:pPr algn="ctr"/>
            <a:r>
              <a:rPr lang="en-US" sz="4800" b="1" dirty="0">
                <a:ln w="10541" cmpd="sng">
                  <a:solidFill>
                    <a:schemeClr val="accent1">
                      <a:shade val="88000"/>
                      <a:satMod val="110000"/>
                    </a:schemeClr>
                  </a:solidFill>
                  <a:prstDash val="solid"/>
                </a:ln>
                <a:solidFill>
                  <a:srgbClr val="000066"/>
                </a:solidFill>
              </a:rPr>
              <a:t>THANK YOU</a:t>
            </a:r>
          </a:p>
        </p:txBody>
      </p:sp>
      <p:sp>
        <p:nvSpPr>
          <p:cNvPr id="4" name="Date Placeholder 3">
            <a:extLst>
              <a:ext uri="{FF2B5EF4-FFF2-40B4-BE49-F238E27FC236}">
                <a16:creationId xmlns:a16="http://schemas.microsoft.com/office/drawing/2014/main" id="{4F225990-F38C-4DDC-86BA-7F06ABDAFCC0}"/>
              </a:ext>
            </a:extLst>
          </p:cNvPr>
          <p:cNvSpPr>
            <a:spLocks noGrp="1"/>
          </p:cNvSpPr>
          <p:nvPr>
            <p:ph type="dt" sz="half" idx="10"/>
          </p:nvPr>
        </p:nvSpPr>
        <p:spPr/>
        <p:txBody>
          <a:bodyPr/>
          <a:lstStyle/>
          <a:p>
            <a:r>
              <a:rPr lang="en-US"/>
              <a:t>VIII Semester, Department of ISE, RNSIT</a:t>
            </a:r>
            <a:endParaRPr lang="en-US" dirty="0"/>
          </a:p>
        </p:txBody>
      </p:sp>
      <p:sp>
        <p:nvSpPr>
          <p:cNvPr id="3" name="Footer Placeholder 2">
            <a:extLst>
              <a:ext uri="{FF2B5EF4-FFF2-40B4-BE49-F238E27FC236}">
                <a16:creationId xmlns:a16="http://schemas.microsoft.com/office/drawing/2014/main" id="{6E55FA4F-0ACB-4158-BB75-7AD52B710C35}"/>
              </a:ext>
            </a:extLst>
          </p:cNvPr>
          <p:cNvSpPr>
            <a:spLocks noGrp="1"/>
          </p:cNvSpPr>
          <p:nvPr>
            <p:ph type="ftr" sz="quarter" idx="11"/>
          </p:nvPr>
        </p:nvSpPr>
        <p:spPr/>
        <p:txBody>
          <a:bodyPr/>
          <a:lstStyle/>
          <a:p>
            <a:r>
              <a:rPr lang="en-US"/>
              <a:t>2021 - 2022</a:t>
            </a:r>
            <a:endParaRPr lang="en-US" dirty="0"/>
          </a:p>
        </p:txBody>
      </p:sp>
      <p:sp>
        <p:nvSpPr>
          <p:cNvPr id="6" name="Slide Number Placeholder 5">
            <a:extLst>
              <a:ext uri="{FF2B5EF4-FFF2-40B4-BE49-F238E27FC236}">
                <a16:creationId xmlns:a16="http://schemas.microsoft.com/office/drawing/2014/main" id="{CD602A3F-45C8-46FF-A99F-20E606B7B72B}"/>
              </a:ext>
            </a:extLst>
          </p:cNvPr>
          <p:cNvSpPr>
            <a:spLocks noGrp="1"/>
          </p:cNvSpPr>
          <p:nvPr>
            <p:ph type="sldNum" sz="quarter" idx="12"/>
          </p:nvPr>
        </p:nvSpPr>
        <p:spPr/>
        <p:txBody>
          <a:bodyPr/>
          <a:lstStyle/>
          <a:p>
            <a:fld id="{5B4F5413-E548-45A8-B9DD-11B71454D5CA}" type="slidenum">
              <a:rPr lang="en-US" smtClean="0"/>
              <a:pPr/>
              <a:t>37</a:t>
            </a:fld>
            <a:endParaRPr lang="en-US" dirty="0"/>
          </a:p>
        </p:txBody>
      </p:sp>
    </p:spTree>
    <p:extLst>
      <p:ext uri="{BB962C8B-B14F-4D97-AF65-F5344CB8AC3E}">
        <p14:creationId xmlns:p14="http://schemas.microsoft.com/office/powerpoint/2010/main" val="12703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fontAlgn="base">
              <a:lnSpc>
                <a:spcPct val="150000"/>
              </a:lnSpc>
            </a:pPr>
            <a:r>
              <a:rPr lang="en-IN" sz="2000" dirty="0">
                <a:latin typeface="Times New Roman" panose="02020603050405020304" pitchFamily="18" charset="0"/>
                <a:cs typeface="Times New Roman" panose="02020603050405020304" pitchFamily="18" charset="0"/>
              </a:rPr>
              <a:t>In this project we will break down our problem and solve a series of simpler problems that will combine to provide the end-to-end result.</a:t>
            </a:r>
          </a:p>
          <a:p>
            <a:pPr fontAlgn="base">
              <a:lnSpc>
                <a:spcPct val="150000"/>
              </a:lnSpc>
            </a:pPr>
            <a:r>
              <a:rPr lang="en-IN" sz="2000" dirty="0">
                <a:latin typeface="Times New Roman" panose="02020603050405020304" pitchFamily="18" charset="0"/>
                <a:cs typeface="Times New Roman" panose="02020603050405020304" pitchFamily="18" charset="0"/>
              </a:rPr>
              <a:t>What is a CT scan?</a:t>
            </a:r>
          </a:p>
          <a:p>
            <a:pPr marL="0" indent="0" fontAlgn="base">
              <a:buNone/>
            </a:pPr>
            <a:endParaRPr lang="en-IN" dirty="0"/>
          </a:p>
          <a:p>
            <a:pPr fontAlgn="base"/>
            <a:endParaRPr lang="en-IN" dirty="0"/>
          </a:p>
          <a:p>
            <a:pPr marL="0" indent="0" algn="just">
              <a:lnSpc>
                <a:spcPct val="120000"/>
              </a:lnSpc>
              <a:buNone/>
            </a:pPr>
            <a:endParaRPr lang="en-US"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4</a:t>
            </a:fld>
            <a:endParaRPr lang="en-US" dirty="0"/>
          </a:p>
        </p:txBody>
      </p:sp>
      <p:pic>
        <p:nvPicPr>
          <p:cNvPr id="9" name="Picture 8" descr="A picture containing dark&#10;&#10;Description automatically generated">
            <a:extLst>
              <a:ext uri="{FF2B5EF4-FFF2-40B4-BE49-F238E27FC236}">
                <a16:creationId xmlns:a16="http://schemas.microsoft.com/office/drawing/2014/main" id="{11045D3F-B131-14A7-691E-0A281B439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6757" y="2492896"/>
            <a:ext cx="3251200" cy="3251200"/>
          </a:xfrm>
          <a:prstGeom prst="rect">
            <a:avLst/>
          </a:prstGeom>
        </p:spPr>
      </p:pic>
      <p:cxnSp>
        <p:nvCxnSpPr>
          <p:cNvPr id="11" name="Straight Arrow Connector 10">
            <a:extLst>
              <a:ext uri="{FF2B5EF4-FFF2-40B4-BE49-F238E27FC236}">
                <a16:creationId xmlns:a16="http://schemas.microsoft.com/office/drawing/2014/main" id="{34C86FA9-C2CC-8EEB-09C4-D56E1F1EC718}"/>
              </a:ext>
            </a:extLst>
          </p:cNvPr>
          <p:cNvCxnSpPr>
            <a:cxnSpLocks/>
            <a:endCxn id="12" idx="1"/>
          </p:cNvCxnSpPr>
          <p:nvPr/>
        </p:nvCxnSpPr>
        <p:spPr>
          <a:xfrm flipV="1">
            <a:off x="3431704" y="4071848"/>
            <a:ext cx="2022980" cy="29325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9CD8FBB6-2C68-3DEE-C548-45ECC5B458E9}"/>
              </a:ext>
            </a:extLst>
          </p:cNvPr>
          <p:cNvSpPr txBox="1"/>
          <p:nvPr/>
        </p:nvSpPr>
        <p:spPr>
          <a:xfrm>
            <a:off x="5454684" y="3887182"/>
            <a:ext cx="1433406" cy="369332"/>
          </a:xfrm>
          <a:prstGeom prst="rect">
            <a:avLst/>
          </a:prstGeom>
          <a:noFill/>
        </p:spPr>
        <p:txBody>
          <a:bodyPr wrap="none" rtlCol="0">
            <a:spAutoFit/>
          </a:bodyPr>
          <a:lstStyle/>
          <a:p>
            <a:r>
              <a:rPr lang="en-US" dirty="0"/>
              <a:t>Lung nodules</a:t>
            </a:r>
          </a:p>
        </p:txBody>
      </p:sp>
      <p:cxnSp>
        <p:nvCxnSpPr>
          <p:cNvPr id="14" name="Straight Arrow Connector 13">
            <a:extLst>
              <a:ext uri="{FF2B5EF4-FFF2-40B4-BE49-F238E27FC236}">
                <a16:creationId xmlns:a16="http://schemas.microsoft.com/office/drawing/2014/main" id="{FAE549B8-1F2C-7856-08F1-5C7DC76D83EA}"/>
              </a:ext>
            </a:extLst>
          </p:cNvPr>
          <p:cNvCxnSpPr>
            <a:cxnSpLocks/>
          </p:cNvCxnSpPr>
          <p:nvPr/>
        </p:nvCxnSpPr>
        <p:spPr>
          <a:xfrm flipV="1">
            <a:off x="3647728" y="3291186"/>
            <a:ext cx="1806956" cy="284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8349E45-9892-5F19-0CB4-DB242A5182A2}"/>
              </a:ext>
            </a:extLst>
          </p:cNvPr>
          <p:cNvCxnSpPr>
            <a:cxnSpLocks/>
          </p:cNvCxnSpPr>
          <p:nvPr/>
        </p:nvCxnSpPr>
        <p:spPr>
          <a:xfrm flipV="1">
            <a:off x="2783632" y="3248980"/>
            <a:ext cx="2671052" cy="756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FA8A27-9081-4F7C-FD71-BC1C385B30D2}"/>
              </a:ext>
            </a:extLst>
          </p:cNvPr>
          <p:cNvSpPr txBox="1"/>
          <p:nvPr/>
        </p:nvSpPr>
        <p:spPr>
          <a:xfrm>
            <a:off x="5454684" y="3019928"/>
            <a:ext cx="2292615" cy="369332"/>
          </a:xfrm>
          <a:prstGeom prst="rect">
            <a:avLst/>
          </a:prstGeom>
          <a:noFill/>
        </p:spPr>
        <p:txBody>
          <a:bodyPr wrap="none" rtlCol="0">
            <a:spAutoFit/>
          </a:bodyPr>
          <a:lstStyle/>
          <a:p>
            <a:r>
              <a:rPr lang="en-US" dirty="0"/>
              <a:t>Bone and dense tissue</a:t>
            </a:r>
          </a:p>
        </p:txBody>
      </p:sp>
      <p:pic>
        <p:nvPicPr>
          <p:cNvPr id="22" name="Picture 21" descr="Graphical user interface&#10;&#10;Description automatically generated with medium confidence">
            <a:extLst>
              <a:ext uri="{FF2B5EF4-FFF2-40B4-BE49-F238E27FC236}">
                <a16:creationId xmlns:a16="http://schemas.microsoft.com/office/drawing/2014/main" id="{6CEFF0BA-D6F3-205E-33C9-2C63D143AD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3872" y="4579323"/>
            <a:ext cx="5832648" cy="1164774"/>
          </a:xfrm>
          <a:prstGeom prst="rect">
            <a:avLst/>
          </a:prstGeom>
        </p:spPr>
      </p:pic>
      <p:cxnSp>
        <p:nvCxnSpPr>
          <p:cNvPr id="24" name="Straight Arrow Connector 23">
            <a:extLst>
              <a:ext uri="{FF2B5EF4-FFF2-40B4-BE49-F238E27FC236}">
                <a16:creationId xmlns:a16="http://schemas.microsoft.com/office/drawing/2014/main" id="{10F43BC7-136C-A926-9D24-68D661E92701}"/>
              </a:ext>
            </a:extLst>
          </p:cNvPr>
          <p:cNvCxnSpPr>
            <a:cxnSpLocks/>
            <a:endCxn id="12" idx="1"/>
          </p:cNvCxnSpPr>
          <p:nvPr/>
        </p:nvCxnSpPr>
        <p:spPr>
          <a:xfrm flipV="1">
            <a:off x="2927648" y="4071848"/>
            <a:ext cx="2527036" cy="581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0663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16632"/>
            <a:ext cx="7467600" cy="1080120"/>
          </a:xfrm>
        </p:spPr>
        <p:txBody>
          <a:bodyPr>
            <a:normAutofit/>
          </a:bodyPr>
          <a:lstStyle/>
          <a:p>
            <a:pPr algn="ctr"/>
            <a:r>
              <a:rPr lang="en-US" sz="3200" b="1" dirty="0">
                <a:solidFill>
                  <a:schemeClr val="accent1">
                    <a:lumMod val="75000"/>
                  </a:schemeClr>
                </a:solidFill>
                <a:latin typeface="Times New Roman" pitchFamily="18" charset="0"/>
                <a:cs typeface="Times New Roman" pitchFamily="18" charset="0"/>
              </a:rPr>
              <a:t>INTRODUCTION</a:t>
            </a:r>
            <a:br>
              <a:rPr lang="en-US" sz="3200" b="1" u="sng" dirty="0">
                <a:solidFill>
                  <a:schemeClr val="accent1">
                    <a:lumMod val="75000"/>
                  </a:schemeClr>
                </a:solidFill>
                <a:latin typeface="Times New Roman" pitchFamily="18" charset="0"/>
                <a:cs typeface="Times New Roman" pitchFamily="18" charset="0"/>
              </a:rPr>
            </a:br>
            <a:endParaRPr lang="en-US" sz="3200" b="1" u="sng" dirty="0">
              <a:solidFill>
                <a:schemeClr val="accent1">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623392" y="914400"/>
            <a:ext cx="10945216" cy="5322912"/>
          </a:xfrm>
        </p:spPr>
        <p:txBody>
          <a:bodyPr>
            <a:normAutofit/>
          </a:bodyPr>
          <a:lstStyle/>
          <a:p>
            <a:pPr fontAlgn="base">
              <a:lnSpc>
                <a:spcPct val="150000"/>
              </a:lnSpc>
            </a:pPr>
            <a:r>
              <a:rPr lang="en-US" b="1" dirty="0">
                <a:latin typeface="Times New Roman" pitchFamily="18" charset="0"/>
                <a:cs typeface="Times New Roman" pitchFamily="18" charset="0"/>
              </a:rPr>
              <a:t> </a:t>
            </a:r>
            <a:r>
              <a:rPr lang="en-IN" sz="2000" dirty="0">
                <a:latin typeface="Times New Roman" panose="02020603050405020304" pitchFamily="18" charset="0"/>
                <a:cs typeface="Times New Roman" panose="02020603050405020304" pitchFamily="18" charset="0"/>
              </a:rPr>
              <a:t>The dataset we have used is from the  LUNA (Lung Nodule Analysis)  Grand Challenge which contains data for about 900 CT scans, with 1200 nodules as well as human-annotated outputs for classification and grouping.</a:t>
            </a:r>
          </a:p>
          <a:p>
            <a:pPr fontAlgn="base"/>
            <a:endParaRPr lang="en-IN" dirty="0"/>
          </a:p>
          <a:p>
            <a:pPr fontAlgn="base"/>
            <a:endParaRPr lang="en-IN" dirty="0"/>
          </a:p>
          <a:p>
            <a:pPr marL="0" indent="0" algn="just">
              <a:lnSpc>
                <a:spcPct val="120000"/>
              </a:lnSpc>
              <a:buNone/>
            </a:pPr>
            <a:endParaRPr lang="en-US" b="1"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78ED1BB5-76F5-4CA3-B1FE-B05B9614B44F}"/>
              </a:ext>
            </a:extLst>
          </p:cNvPr>
          <p:cNvSpPr>
            <a:spLocks noGrp="1"/>
          </p:cNvSpPr>
          <p:nvPr>
            <p:ph type="dt" sz="half" idx="10"/>
          </p:nvPr>
        </p:nvSpPr>
        <p:spPr/>
        <p:txBody>
          <a:bodyPr/>
          <a:lstStyle/>
          <a:p>
            <a:r>
              <a:rPr lang="en-US"/>
              <a:t>VIII Semester, Department of ISE, RNSIT</a:t>
            </a:r>
            <a:endParaRPr lang="en-US" dirty="0"/>
          </a:p>
        </p:txBody>
      </p:sp>
      <p:sp>
        <p:nvSpPr>
          <p:cNvPr id="4" name="Footer Placeholder 3">
            <a:extLst>
              <a:ext uri="{FF2B5EF4-FFF2-40B4-BE49-F238E27FC236}">
                <a16:creationId xmlns:a16="http://schemas.microsoft.com/office/drawing/2014/main" id="{B33CD455-262C-407F-89E6-1DBDF19B952E}"/>
              </a:ext>
            </a:extLst>
          </p:cNvPr>
          <p:cNvSpPr>
            <a:spLocks noGrp="1"/>
          </p:cNvSpPr>
          <p:nvPr>
            <p:ph type="ftr" sz="quarter" idx="11"/>
          </p:nvPr>
        </p:nvSpPr>
        <p:spPr/>
        <p:txBody>
          <a:bodyPr/>
          <a:lstStyle/>
          <a:p>
            <a:r>
              <a:rPr lang="en-US"/>
              <a:t>2021 - 2022</a:t>
            </a:r>
            <a:endParaRPr lang="en-US" dirty="0"/>
          </a:p>
        </p:txBody>
      </p:sp>
      <p:sp>
        <p:nvSpPr>
          <p:cNvPr id="7" name="Slide Number Placeholder 6">
            <a:extLst>
              <a:ext uri="{FF2B5EF4-FFF2-40B4-BE49-F238E27FC236}">
                <a16:creationId xmlns:a16="http://schemas.microsoft.com/office/drawing/2014/main" id="{A398D7C1-FF9A-4118-8448-A4F79609E2B4}"/>
              </a:ext>
            </a:extLst>
          </p:cNvPr>
          <p:cNvSpPr>
            <a:spLocks noGrp="1"/>
          </p:cNvSpPr>
          <p:nvPr>
            <p:ph type="sldNum" sz="quarter" idx="12"/>
          </p:nvPr>
        </p:nvSpPr>
        <p:spPr/>
        <p:txBody>
          <a:bodyPr/>
          <a:lstStyle/>
          <a:p>
            <a:fld id="{5B4F5413-E548-45A8-B9DD-11B71454D5CA}" type="slidenum">
              <a:rPr lang="en-US" smtClean="0"/>
              <a:pPr/>
              <a:t>5</a:t>
            </a:fld>
            <a:endParaRPr lang="en-US" dirty="0"/>
          </a:p>
        </p:txBody>
      </p:sp>
      <p:pic>
        <p:nvPicPr>
          <p:cNvPr id="8" name="Picture 7">
            <a:extLst>
              <a:ext uri="{FF2B5EF4-FFF2-40B4-BE49-F238E27FC236}">
                <a16:creationId xmlns:a16="http://schemas.microsoft.com/office/drawing/2014/main" id="{C71BFA73-BA15-68EC-1D3A-D02565614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424" y="2564055"/>
            <a:ext cx="6401355" cy="1729890"/>
          </a:xfrm>
          <a:prstGeom prst="rect">
            <a:avLst/>
          </a:prstGeom>
        </p:spPr>
      </p:pic>
      <p:pic>
        <p:nvPicPr>
          <p:cNvPr id="10" name="Picture 9">
            <a:extLst>
              <a:ext uri="{FF2B5EF4-FFF2-40B4-BE49-F238E27FC236}">
                <a16:creationId xmlns:a16="http://schemas.microsoft.com/office/drawing/2014/main" id="{3260036B-0EC0-9654-30FE-C9919BCB99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236" y="4427356"/>
            <a:ext cx="6416596" cy="1676545"/>
          </a:xfrm>
          <a:prstGeom prst="rect">
            <a:avLst/>
          </a:prstGeom>
        </p:spPr>
      </p:pic>
      <p:cxnSp>
        <p:nvCxnSpPr>
          <p:cNvPr id="12" name="Straight Arrow Connector 11">
            <a:extLst>
              <a:ext uri="{FF2B5EF4-FFF2-40B4-BE49-F238E27FC236}">
                <a16:creationId xmlns:a16="http://schemas.microsoft.com/office/drawing/2014/main" id="{EEC7ED08-B12C-2F25-6328-D31800B72C8C}"/>
              </a:ext>
            </a:extLst>
          </p:cNvPr>
          <p:cNvCxnSpPr/>
          <p:nvPr/>
        </p:nvCxnSpPr>
        <p:spPr>
          <a:xfrm>
            <a:off x="7341832" y="3429000"/>
            <a:ext cx="12687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A467639-7A95-7907-1B29-6648C7DC4FBD}"/>
              </a:ext>
            </a:extLst>
          </p:cNvPr>
          <p:cNvSpPr txBox="1"/>
          <p:nvPr/>
        </p:nvSpPr>
        <p:spPr>
          <a:xfrm>
            <a:off x="8760296" y="3212976"/>
            <a:ext cx="2185351" cy="430887"/>
          </a:xfrm>
          <a:prstGeom prst="rect">
            <a:avLst/>
          </a:prstGeom>
          <a:noFill/>
        </p:spPr>
        <p:txBody>
          <a:bodyPr wrap="square" rtlCol="0">
            <a:spAutoFit/>
          </a:bodyPr>
          <a:lstStyle/>
          <a:p>
            <a:r>
              <a:rPr lang="en-IN" sz="1100" dirty="0"/>
              <a:t>ANNOTATION DATA:</a:t>
            </a:r>
          </a:p>
          <a:p>
            <a:r>
              <a:rPr lang="en-IN" sz="1100" dirty="0"/>
              <a:t>1200 NODULE DATA</a:t>
            </a:r>
          </a:p>
        </p:txBody>
      </p:sp>
      <p:cxnSp>
        <p:nvCxnSpPr>
          <p:cNvPr id="18" name="Straight Arrow Connector 17">
            <a:extLst>
              <a:ext uri="{FF2B5EF4-FFF2-40B4-BE49-F238E27FC236}">
                <a16:creationId xmlns:a16="http://schemas.microsoft.com/office/drawing/2014/main" id="{181207F2-D6A7-7BD5-77F0-63122D92C07E}"/>
              </a:ext>
            </a:extLst>
          </p:cNvPr>
          <p:cNvCxnSpPr>
            <a:cxnSpLocks/>
            <a:stCxn id="10" idx="3"/>
          </p:cNvCxnSpPr>
          <p:nvPr/>
        </p:nvCxnSpPr>
        <p:spPr>
          <a:xfrm flipV="1">
            <a:off x="7341832" y="5265627"/>
            <a:ext cx="1268768"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FB5FB06-5BC5-4BB4-48FE-035185FE36E1}"/>
              </a:ext>
            </a:extLst>
          </p:cNvPr>
          <p:cNvSpPr txBox="1"/>
          <p:nvPr/>
        </p:nvSpPr>
        <p:spPr>
          <a:xfrm>
            <a:off x="8666825" y="5050183"/>
            <a:ext cx="2185351" cy="430887"/>
          </a:xfrm>
          <a:prstGeom prst="rect">
            <a:avLst/>
          </a:prstGeom>
          <a:noFill/>
        </p:spPr>
        <p:txBody>
          <a:bodyPr wrap="square" rtlCol="0">
            <a:spAutoFit/>
          </a:bodyPr>
          <a:lstStyle/>
          <a:p>
            <a:r>
              <a:rPr lang="en-IN" sz="1100" dirty="0"/>
              <a:t>CANDIDATES DATA:</a:t>
            </a:r>
          </a:p>
          <a:p>
            <a:r>
              <a:rPr lang="en-IN" sz="1100" dirty="0"/>
              <a:t>7,50,000 DATA</a:t>
            </a:r>
          </a:p>
        </p:txBody>
      </p:sp>
    </p:spTree>
    <p:extLst>
      <p:ext uri="{BB962C8B-B14F-4D97-AF65-F5344CB8AC3E}">
        <p14:creationId xmlns:p14="http://schemas.microsoft.com/office/powerpoint/2010/main" val="109482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10d4cb8a95c_4_4"/>
          <p:cNvSpPr txBox="1">
            <a:spLocks noGrp="1"/>
          </p:cNvSpPr>
          <p:nvPr>
            <p:ph type="title"/>
          </p:nvPr>
        </p:nvSpPr>
        <p:spPr>
          <a:xfrm>
            <a:off x="2362200" y="197768"/>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597"/>
              </a:buClr>
              <a:buSzPts val="3200"/>
              <a:buFont typeface="Times New Roman"/>
              <a:buNone/>
            </a:pPr>
            <a:r>
              <a:rPr lang="en-US" sz="2800" b="1" i="0" u="none" dirty="0">
                <a:solidFill>
                  <a:srgbClr val="2F5597"/>
                </a:solidFill>
                <a:latin typeface="Times New Roman"/>
                <a:ea typeface="Times New Roman"/>
                <a:cs typeface="Times New Roman"/>
                <a:sym typeface="Times New Roman"/>
              </a:rPr>
              <a:t>LITERATURE REVIEW</a:t>
            </a:r>
            <a:endParaRPr sz="4000" dirty="0"/>
          </a:p>
        </p:txBody>
      </p:sp>
      <p:sp>
        <p:nvSpPr>
          <p:cNvPr id="139" name="Google Shape;139;g10d4cb8a95c_4_4"/>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VIII Semester, Department of ISE, RNSIT</a:t>
            </a:r>
            <a:endParaRPr/>
          </a:p>
        </p:txBody>
      </p:sp>
      <p:sp>
        <p:nvSpPr>
          <p:cNvPr id="140" name="Google Shape;140;g10d4cb8a95c_4_4"/>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2021 - 2022</a:t>
            </a:r>
            <a:endParaRPr/>
          </a:p>
        </p:txBody>
      </p:sp>
      <p:sp>
        <p:nvSpPr>
          <p:cNvPr id="141" name="Google Shape;141;g10d4cb8a95c_4_4"/>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6</a:t>
            </a:fld>
            <a:endParaRPr/>
          </a:p>
        </p:txBody>
      </p:sp>
      <p:graphicFrame>
        <p:nvGraphicFramePr>
          <p:cNvPr id="142" name="Google Shape;142;g10d4cb8a95c_4_4"/>
          <p:cNvGraphicFramePr/>
          <p:nvPr/>
        </p:nvGraphicFramePr>
        <p:xfrm>
          <a:off x="725939" y="1001191"/>
          <a:ext cx="10740122" cy="5308193"/>
        </p:xfrm>
        <a:graphic>
          <a:graphicData uri="http://schemas.openxmlformats.org/drawingml/2006/table">
            <a:tbl>
              <a:tblPr>
                <a:noFill/>
              </a:tblPr>
              <a:tblGrid>
                <a:gridCol w="823300">
                  <a:extLst>
                    <a:ext uri="{9D8B030D-6E8A-4147-A177-3AD203B41FA5}">
                      <a16:colId xmlns:a16="http://schemas.microsoft.com/office/drawing/2014/main" val="20000"/>
                    </a:ext>
                  </a:extLst>
                </a:gridCol>
                <a:gridCol w="1831850">
                  <a:extLst>
                    <a:ext uri="{9D8B030D-6E8A-4147-A177-3AD203B41FA5}">
                      <a16:colId xmlns:a16="http://schemas.microsoft.com/office/drawing/2014/main" val="20001"/>
                    </a:ext>
                  </a:extLst>
                </a:gridCol>
                <a:gridCol w="1611700">
                  <a:extLst>
                    <a:ext uri="{9D8B030D-6E8A-4147-A177-3AD203B41FA5}">
                      <a16:colId xmlns:a16="http://schemas.microsoft.com/office/drawing/2014/main" val="20002"/>
                    </a:ext>
                  </a:extLst>
                </a:gridCol>
                <a:gridCol w="1724400">
                  <a:extLst>
                    <a:ext uri="{9D8B030D-6E8A-4147-A177-3AD203B41FA5}">
                      <a16:colId xmlns:a16="http://schemas.microsoft.com/office/drawing/2014/main" val="20003"/>
                    </a:ext>
                  </a:extLst>
                </a:gridCol>
                <a:gridCol w="2079350">
                  <a:extLst>
                    <a:ext uri="{9D8B030D-6E8A-4147-A177-3AD203B41FA5}">
                      <a16:colId xmlns:a16="http://schemas.microsoft.com/office/drawing/2014/main" val="20004"/>
                    </a:ext>
                  </a:extLst>
                </a:gridCol>
                <a:gridCol w="1013338">
                  <a:extLst>
                    <a:ext uri="{9D8B030D-6E8A-4147-A177-3AD203B41FA5}">
                      <a16:colId xmlns:a16="http://schemas.microsoft.com/office/drawing/2014/main" val="20005"/>
                    </a:ext>
                  </a:extLst>
                </a:gridCol>
                <a:gridCol w="1656184">
                  <a:extLst>
                    <a:ext uri="{9D8B030D-6E8A-4147-A177-3AD203B41FA5}">
                      <a16:colId xmlns:a16="http://schemas.microsoft.com/office/drawing/2014/main" val="20006"/>
                    </a:ext>
                  </a:extLst>
                </a:gridCol>
              </a:tblGrid>
              <a:tr h="494025">
                <a:tc>
                  <a:txBody>
                    <a:bodyPr/>
                    <a:lstStyle/>
                    <a:p>
                      <a:pPr marL="0" lvl="0" indent="0" algn="ctr" rtl="0">
                        <a:spcBef>
                          <a:spcPts val="0"/>
                        </a:spcBef>
                        <a:spcAft>
                          <a:spcPts val="0"/>
                        </a:spcAft>
                        <a:buNone/>
                      </a:pPr>
                      <a:r>
                        <a:rPr lang="en-US" sz="1400">
                          <a:latin typeface="Times New Roman"/>
                          <a:ea typeface="Times New Roman"/>
                          <a:cs typeface="Times New Roman"/>
                          <a:sym typeface="Times New Roman"/>
                        </a:rPr>
                        <a:t>Sl No</a:t>
                      </a: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Title of the paper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latin typeface="Times New Roman"/>
                          <a:ea typeface="Times New Roman"/>
                          <a:cs typeface="Times New Roman"/>
                          <a:sym typeface="Times New Roman"/>
                        </a:rPr>
                        <a:t>Techniques Used</a:t>
                      </a: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Contribution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solidFill>
                            <a:schemeClr val="dk1"/>
                          </a:solidFill>
                          <a:latin typeface="Times New Roman"/>
                          <a:ea typeface="Times New Roman"/>
                          <a:cs typeface="Times New Roman"/>
                          <a:sym typeface="Times New Roman"/>
                        </a:rPr>
                        <a:t>Limitation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solidFill>
                            <a:schemeClr val="dk1"/>
                          </a:solidFill>
                          <a:latin typeface="Times New Roman"/>
                          <a:ea typeface="Times New Roman"/>
                          <a:cs typeface="Times New Roman"/>
                          <a:sym typeface="Times New Roman"/>
                        </a:rPr>
                        <a:t>Datasets used </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solidFill>
                            <a:schemeClr val="dk1"/>
                          </a:solidFill>
                          <a:latin typeface="Times New Roman"/>
                          <a:ea typeface="Times New Roman"/>
                          <a:cs typeface="Times New Roman"/>
                          <a:sym typeface="Times New Roman"/>
                        </a:rPr>
                        <a:t>Performance</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852625">
                <a:tc>
                  <a:txBody>
                    <a:bodyPr/>
                    <a:lstStyle/>
                    <a:p>
                      <a:pPr marL="0" lvl="0" indent="0" algn="l" rtl="0">
                        <a:spcBef>
                          <a:spcPts val="0"/>
                        </a:spcBef>
                        <a:spcAft>
                          <a:spcPts val="0"/>
                        </a:spcAft>
                        <a:buNone/>
                      </a:pPr>
                      <a:r>
                        <a:rPr lang="en-US" sz="1400">
                          <a:latin typeface="Times New Roman"/>
                          <a:ea typeface="Times New Roman"/>
                          <a:cs typeface="Times New Roman"/>
                          <a:sym typeface="Times New Roman"/>
                        </a:rPr>
                        <a:t>1.</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US" sz="1400">
                          <a:latin typeface="Times New Roman"/>
                          <a:ea typeface="Times New Roman"/>
                          <a:cs typeface="Times New Roman"/>
                          <a:sym typeface="Times New Roman"/>
                        </a:rPr>
                        <a:t>Lung Cancer Detection using Co-learning from Chest CT Images and Clinical Demographics</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US" sz="1400" dirty="0">
                          <a:latin typeface="Times New Roman"/>
                          <a:ea typeface="Times New Roman"/>
                          <a:cs typeface="Times New Roman"/>
                          <a:sym typeface="Times New Roman"/>
                        </a:rPr>
                        <a:t>Attention-based Convolutional Neural Net, Random Forest Classifier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400">
                          <a:latin typeface="Times New Roman"/>
                          <a:ea typeface="Times New Roman"/>
                          <a:cs typeface="Times New Roman"/>
                          <a:sym typeface="Times New Roman"/>
                        </a:rPr>
                        <a:t>Efficiently captures anatomical information for classification and also generates attention maps that explain the features that drive performance.</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400">
                          <a:latin typeface="Times New Roman"/>
                          <a:ea typeface="Times New Roman"/>
                          <a:cs typeface="Times New Roman"/>
                          <a:sym typeface="Times New Roman"/>
                        </a:rPr>
                        <a:t>Limited number of training scans, which is relatively small for deep learning</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US" sz="1400">
                          <a:latin typeface="Times New Roman"/>
                          <a:ea typeface="Times New Roman"/>
                          <a:cs typeface="Times New Roman"/>
                          <a:sym typeface="Times New Roman"/>
                        </a:rPr>
                        <a:t>ImageVU, a research resource supported by the VICTR CTSA award</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Co-learning model improves the AUC from 0.687 (image-only) and 0.635 (clinical-only) to 0.787</a:t>
                      </a: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895992">
                <a:tc>
                  <a:txBody>
                    <a:bodyPr/>
                    <a:lstStyle/>
                    <a:p>
                      <a:pPr marL="0" lvl="0" indent="0" algn="l" rtl="0">
                        <a:spcBef>
                          <a:spcPts val="0"/>
                        </a:spcBef>
                        <a:spcAft>
                          <a:spcPts val="0"/>
                        </a:spcAft>
                        <a:buNone/>
                      </a:pPr>
                      <a:r>
                        <a:rPr lang="en-US" sz="1400">
                          <a:latin typeface="Times New Roman"/>
                          <a:ea typeface="Times New Roman"/>
                          <a:cs typeface="Times New Roman"/>
                          <a:sym typeface="Times New Roman"/>
                        </a:rPr>
                        <a:t>2</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Lung cancer detection system using lung CT image</a:t>
                      </a:r>
                      <a:endParaRPr sz="1400"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processing.</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Haralick features extracted from segmentation.</a:t>
                      </a:r>
                      <a:endParaRPr sz="14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Classification of cancer by artificial neural networks.</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US" sz="1400">
                          <a:solidFill>
                            <a:schemeClr val="dk1"/>
                          </a:solidFill>
                          <a:latin typeface="Times New Roman"/>
                          <a:ea typeface="Times New Roman"/>
                          <a:cs typeface="Times New Roman"/>
                          <a:sym typeface="Times New Roman"/>
                        </a:rPr>
                        <a:t>Application of median Filter to eliminate impulse noise in the images. GCLM to analyse texture and extract features.</a:t>
                      </a:r>
                      <a:endParaRPr sz="14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 Only 128 training images used. Improper segmentation due to misclassification of ROI are probable. Different segmentation techniques may perform better.</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400">
                          <a:latin typeface="Times New Roman"/>
                          <a:ea typeface="Times New Roman"/>
                          <a:cs typeface="Times New Roman"/>
                          <a:sym typeface="Times New Roman"/>
                        </a:rPr>
                        <a:t>Data collected from a hospital database.</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 Accuracy of 92%</a:t>
                      </a:r>
                      <a:endParaRPr sz="14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0d4cb8a95c_4_20"/>
          <p:cNvSpPr txBox="1">
            <a:spLocks noGrp="1"/>
          </p:cNvSpPr>
          <p:nvPr>
            <p:ph type="title"/>
          </p:nvPr>
        </p:nvSpPr>
        <p:spPr>
          <a:xfrm>
            <a:off x="2362200" y="197768"/>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597"/>
              </a:buClr>
              <a:buSzPts val="3200"/>
              <a:buFont typeface="Times New Roman"/>
              <a:buNone/>
            </a:pPr>
            <a:r>
              <a:rPr lang="en-US" sz="2800" b="1" i="0" u="none" dirty="0">
                <a:solidFill>
                  <a:srgbClr val="2F5597"/>
                </a:solidFill>
                <a:latin typeface="Times New Roman"/>
                <a:ea typeface="Times New Roman"/>
                <a:cs typeface="Times New Roman"/>
                <a:sym typeface="Times New Roman"/>
              </a:rPr>
              <a:t>LITERATURE REVIEW</a:t>
            </a:r>
            <a:endParaRPr sz="4000" dirty="0"/>
          </a:p>
        </p:txBody>
      </p:sp>
      <p:sp>
        <p:nvSpPr>
          <p:cNvPr id="148" name="Google Shape;148;g10d4cb8a95c_4_20"/>
          <p:cNvSpPr txBox="1"/>
          <p:nvPr/>
        </p:nvSpPr>
        <p:spPr>
          <a:xfrm>
            <a:off x="838200" y="6356350"/>
            <a:ext cx="3200400" cy="365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VIII Semester, Department of ISE, RNSIT</a:t>
            </a:r>
            <a:endParaRPr/>
          </a:p>
        </p:txBody>
      </p:sp>
      <p:sp>
        <p:nvSpPr>
          <p:cNvPr id="149" name="Google Shape;149;g10d4cb8a95c_4_20"/>
          <p:cNvSpPr txBox="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2021 - 2022</a:t>
            </a:r>
            <a:endParaRPr/>
          </a:p>
        </p:txBody>
      </p:sp>
      <p:sp>
        <p:nvSpPr>
          <p:cNvPr id="150" name="Google Shape;150;g10d4cb8a95c_4_20"/>
          <p:cNvSpPr txBox="1"/>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7</a:t>
            </a:fld>
            <a:endParaRPr/>
          </a:p>
        </p:txBody>
      </p:sp>
      <p:graphicFrame>
        <p:nvGraphicFramePr>
          <p:cNvPr id="151" name="Google Shape;151;g10d4cb8a95c_4_20"/>
          <p:cNvGraphicFramePr/>
          <p:nvPr/>
        </p:nvGraphicFramePr>
        <p:xfrm>
          <a:off x="838200" y="822707"/>
          <a:ext cx="10513168" cy="3685163"/>
        </p:xfrm>
        <a:graphic>
          <a:graphicData uri="http://schemas.openxmlformats.org/drawingml/2006/table">
            <a:tbl>
              <a:tblPr>
                <a:noFill/>
              </a:tblPr>
              <a:tblGrid>
                <a:gridCol w="794801">
                  <a:extLst>
                    <a:ext uri="{9D8B030D-6E8A-4147-A177-3AD203B41FA5}">
                      <a16:colId xmlns:a16="http://schemas.microsoft.com/office/drawing/2014/main" val="20000"/>
                    </a:ext>
                  </a:extLst>
                </a:gridCol>
                <a:gridCol w="1768445">
                  <a:extLst>
                    <a:ext uri="{9D8B030D-6E8A-4147-A177-3AD203B41FA5}">
                      <a16:colId xmlns:a16="http://schemas.microsoft.com/office/drawing/2014/main" val="20001"/>
                    </a:ext>
                  </a:extLst>
                </a:gridCol>
                <a:gridCol w="1555918">
                  <a:extLst>
                    <a:ext uri="{9D8B030D-6E8A-4147-A177-3AD203B41FA5}">
                      <a16:colId xmlns:a16="http://schemas.microsoft.com/office/drawing/2014/main" val="20002"/>
                    </a:ext>
                  </a:extLst>
                </a:gridCol>
                <a:gridCol w="1957266">
                  <a:extLst>
                    <a:ext uri="{9D8B030D-6E8A-4147-A177-3AD203B41FA5}">
                      <a16:colId xmlns:a16="http://schemas.microsoft.com/office/drawing/2014/main" val="20003"/>
                    </a:ext>
                  </a:extLst>
                </a:gridCol>
                <a:gridCol w="1978836">
                  <a:extLst>
                    <a:ext uri="{9D8B030D-6E8A-4147-A177-3AD203B41FA5}">
                      <a16:colId xmlns:a16="http://schemas.microsoft.com/office/drawing/2014/main" val="20004"/>
                    </a:ext>
                  </a:extLst>
                </a:gridCol>
                <a:gridCol w="896373">
                  <a:extLst>
                    <a:ext uri="{9D8B030D-6E8A-4147-A177-3AD203B41FA5}">
                      <a16:colId xmlns:a16="http://schemas.microsoft.com/office/drawing/2014/main" val="20005"/>
                    </a:ext>
                  </a:extLst>
                </a:gridCol>
                <a:gridCol w="1561529">
                  <a:extLst>
                    <a:ext uri="{9D8B030D-6E8A-4147-A177-3AD203B41FA5}">
                      <a16:colId xmlns:a16="http://schemas.microsoft.com/office/drawing/2014/main" val="20006"/>
                    </a:ext>
                  </a:extLst>
                </a:gridCol>
              </a:tblGrid>
              <a:tr h="556453">
                <a:tc>
                  <a:txBody>
                    <a:bodyPr/>
                    <a:lstStyle/>
                    <a:p>
                      <a:pPr marL="0" lvl="0" indent="0" algn="ctr" rtl="0">
                        <a:spcBef>
                          <a:spcPts val="0"/>
                        </a:spcBef>
                        <a:spcAft>
                          <a:spcPts val="0"/>
                        </a:spcAft>
                        <a:buNone/>
                      </a:pPr>
                      <a:r>
                        <a:rPr lang="en-US" sz="1400" dirty="0" err="1">
                          <a:latin typeface="Times New Roman"/>
                          <a:ea typeface="Times New Roman"/>
                          <a:cs typeface="Times New Roman"/>
                          <a:sym typeface="Times New Roman"/>
                        </a:rPr>
                        <a:t>Sl</a:t>
                      </a:r>
                      <a:r>
                        <a:rPr lang="en-US" sz="1400" dirty="0">
                          <a:latin typeface="Times New Roman"/>
                          <a:ea typeface="Times New Roman"/>
                          <a:cs typeface="Times New Roman"/>
                          <a:sym typeface="Times New Roman"/>
                        </a:rPr>
                        <a:t> No</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Title of the paper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latin typeface="Times New Roman"/>
                          <a:ea typeface="Times New Roman"/>
                          <a:cs typeface="Times New Roman"/>
                          <a:sym typeface="Times New Roman"/>
                        </a:rPr>
                        <a:t>Techniques Used</a:t>
                      </a: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Contribution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solidFill>
                            <a:schemeClr val="dk1"/>
                          </a:solidFill>
                          <a:latin typeface="Times New Roman"/>
                          <a:ea typeface="Times New Roman"/>
                          <a:cs typeface="Times New Roman"/>
                          <a:sym typeface="Times New Roman"/>
                        </a:rPr>
                        <a:t>Limitation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solidFill>
                            <a:schemeClr val="dk1"/>
                          </a:solidFill>
                          <a:latin typeface="Times New Roman"/>
                          <a:ea typeface="Times New Roman"/>
                          <a:cs typeface="Times New Roman"/>
                          <a:sym typeface="Times New Roman"/>
                        </a:rPr>
                        <a:t>Datasets used </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solidFill>
                            <a:schemeClr val="dk1"/>
                          </a:solidFill>
                          <a:latin typeface="Times New Roman"/>
                          <a:ea typeface="Times New Roman"/>
                          <a:cs typeface="Times New Roman"/>
                          <a:sym typeface="Times New Roman"/>
                        </a:rPr>
                        <a:t>Performance</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517448">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3.</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Evaluate the Malignancy of Pulmonary Nodules</a:t>
                      </a:r>
                      <a:endParaRPr sz="1400"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Using the 3D Deep Leaky Noisy-or Network, 2017</a:t>
                      </a:r>
                      <a:endParaRPr sz="14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US" sz="1400" dirty="0">
                          <a:latin typeface="Times New Roman"/>
                          <a:ea typeface="Times New Roman"/>
                          <a:cs typeface="Times New Roman"/>
                          <a:sym typeface="Times New Roman"/>
                        </a:rPr>
                        <a:t>3D region proposal network for nodule detection.</a:t>
                      </a:r>
                    </a:p>
                    <a:p>
                      <a:pPr marL="0" lvl="0" indent="0" algn="l" rtl="0">
                        <a:lnSpc>
                          <a:spcPct val="115000"/>
                        </a:lnSpc>
                        <a:spcBef>
                          <a:spcPts val="0"/>
                        </a:spcBef>
                        <a:spcAft>
                          <a:spcPts val="0"/>
                        </a:spcAft>
                        <a:buNone/>
                      </a:pPr>
                      <a:r>
                        <a:rPr lang="en-US" sz="1400" dirty="0">
                          <a:latin typeface="Times New Roman"/>
                          <a:ea typeface="Times New Roman"/>
                          <a:cs typeface="Times New Roman"/>
                          <a:sym typeface="Times New Roman"/>
                        </a:rPr>
                        <a:t>Leaky noisy-or gate</a:t>
                      </a:r>
                      <a:endParaRPr sz="1400"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to obtain the probability of lung cancer, U-Net as backbone.</a:t>
                      </a:r>
                      <a:endParaRPr sz="14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The over-fitting caused by the shortage of training data is alleviated</a:t>
                      </a:r>
                      <a:endParaRPr sz="14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by training the two modules alternately.</a:t>
                      </a:r>
                      <a:endParaRPr sz="1400" dirty="0">
                        <a:latin typeface="Times New Roman"/>
                        <a:ea typeface="Times New Roman"/>
                        <a:cs typeface="Times New Roman"/>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400" dirty="0">
                          <a:latin typeface="Times New Roman"/>
                          <a:ea typeface="Times New Roman"/>
                          <a:cs typeface="Times New Roman"/>
                          <a:sym typeface="Times New Roman"/>
                        </a:rPr>
                        <a:t>The nodule selection and manual annotations may</a:t>
                      </a:r>
                      <a:endParaRPr sz="1400" dirty="0">
                        <a:latin typeface="Times New Roman"/>
                        <a:ea typeface="Times New Roman"/>
                        <a:cs typeface="Times New Roman"/>
                        <a:sym typeface="Times New Roman"/>
                      </a:endParaRPr>
                    </a:p>
                    <a:p>
                      <a:pPr marL="0" lvl="0" indent="0" algn="l" rtl="0">
                        <a:spcBef>
                          <a:spcPts val="0"/>
                        </a:spcBef>
                        <a:spcAft>
                          <a:spcPts val="0"/>
                        </a:spcAft>
                        <a:buNone/>
                      </a:pPr>
                      <a:r>
                        <a:rPr lang="en-US" sz="1400" dirty="0">
                          <a:latin typeface="Times New Roman"/>
                          <a:ea typeface="Times New Roman"/>
                          <a:cs typeface="Times New Roman"/>
                          <a:sym typeface="Times New Roman"/>
                        </a:rPr>
                        <a:t>raise considerable </a:t>
                      </a:r>
                      <a:r>
                        <a:rPr lang="en-US" sz="1400" dirty="0" err="1">
                          <a:latin typeface="Times New Roman"/>
                          <a:ea typeface="Times New Roman"/>
                          <a:cs typeface="Times New Roman"/>
                          <a:sym typeface="Times New Roman"/>
                        </a:rPr>
                        <a:t>noise.detection</a:t>
                      </a:r>
                      <a:r>
                        <a:rPr lang="en-US" sz="1400" dirty="0">
                          <a:latin typeface="Times New Roman"/>
                          <a:ea typeface="Times New Roman"/>
                          <a:cs typeface="Times New Roman"/>
                          <a:sym typeface="Times New Roman"/>
                        </a:rPr>
                        <a:t> module is. It is designed to neglect the very small nodules during training, the LUNA16 evaluation</a:t>
                      </a:r>
                      <a:endParaRPr sz="1400" dirty="0">
                        <a:latin typeface="Times New Roman"/>
                        <a:ea typeface="Times New Roman"/>
                        <a:cs typeface="Times New Roman"/>
                        <a:sym typeface="Times New Roman"/>
                      </a:endParaRPr>
                    </a:p>
                    <a:p>
                      <a:pPr marL="0" lvl="0" indent="0" algn="l" rtl="0">
                        <a:spcBef>
                          <a:spcPts val="0"/>
                        </a:spcBef>
                        <a:spcAft>
                          <a:spcPts val="0"/>
                        </a:spcAft>
                        <a:buNone/>
                      </a:pPr>
                      <a:r>
                        <a:rPr lang="en-US" sz="1400" dirty="0">
                          <a:latin typeface="Times New Roman"/>
                          <a:ea typeface="Times New Roman"/>
                          <a:cs typeface="Times New Roman"/>
                          <a:sym typeface="Times New Roman"/>
                        </a:rPr>
                        <a:t>system is not suitable for evaluating its performance.</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None/>
                      </a:pPr>
                      <a:r>
                        <a:rPr lang="en-US" sz="1400" dirty="0">
                          <a:latin typeface="Times New Roman"/>
                          <a:ea typeface="Times New Roman"/>
                          <a:cs typeface="Times New Roman"/>
                          <a:sym typeface="Times New Roman"/>
                        </a:rPr>
                        <a:t>LUNA and DSB</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Accuracies</a:t>
                      </a:r>
                      <a:endParaRPr sz="14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were 73.73% and 69.76% on the training and test sets</a:t>
                      </a:r>
                      <a:endParaRPr sz="1400" dirty="0">
                        <a:latin typeface="Times New Roman"/>
                        <a:ea typeface="Times New Roman"/>
                        <a:cs typeface="Times New Roman"/>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5"/>
          <p:cNvSpPr txBox="1">
            <a:spLocks noGrp="1"/>
          </p:cNvSpPr>
          <p:nvPr>
            <p:ph type="title"/>
          </p:nvPr>
        </p:nvSpPr>
        <p:spPr>
          <a:xfrm>
            <a:off x="2362200" y="197768"/>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597"/>
              </a:buClr>
              <a:buSzPts val="3200"/>
              <a:buFont typeface="Times New Roman"/>
              <a:buNone/>
            </a:pPr>
            <a:r>
              <a:rPr lang="en-US" sz="2800" b="1" i="0" u="none" dirty="0">
                <a:solidFill>
                  <a:srgbClr val="2F5597"/>
                </a:solidFill>
                <a:latin typeface="Times New Roman"/>
                <a:ea typeface="Times New Roman"/>
                <a:cs typeface="Times New Roman"/>
                <a:sym typeface="Times New Roman"/>
              </a:rPr>
              <a:t>LITERATURE REVIEW</a:t>
            </a:r>
            <a:endParaRPr sz="4000" dirty="0"/>
          </a:p>
        </p:txBody>
      </p:sp>
      <p:sp>
        <p:nvSpPr>
          <p:cNvPr id="157" name="Google Shape;157;p5"/>
          <p:cNvSpPr txBox="1"/>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VIII Semester, Department of ISE, RNSIT</a:t>
            </a:r>
            <a:endParaRPr/>
          </a:p>
        </p:txBody>
      </p:sp>
      <p:sp>
        <p:nvSpPr>
          <p:cNvPr id="158" name="Google Shape;158;p5"/>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2021 - 2022</a:t>
            </a:r>
            <a:endParaRPr/>
          </a:p>
        </p:txBody>
      </p:sp>
      <p:sp>
        <p:nvSpPr>
          <p:cNvPr id="159" name="Google Shape;159;p5"/>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8</a:t>
            </a:fld>
            <a:endParaRPr/>
          </a:p>
        </p:txBody>
      </p:sp>
      <p:graphicFrame>
        <p:nvGraphicFramePr>
          <p:cNvPr id="160" name="Google Shape;160;p5"/>
          <p:cNvGraphicFramePr/>
          <p:nvPr/>
        </p:nvGraphicFramePr>
        <p:xfrm>
          <a:off x="607303" y="720125"/>
          <a:ext cx="10729194" cy="5417749"/>
        </p:xfrm>
        <a:graphic>
          <a:graphicData uri="http://schemas.openxmlformats.org/drawingml/2006/table">
            <a:tbl>
              <a:tblPr>
                <a:noFill/>
              </a:tblPr>
              <a:tblGrid>
                <a:gridCol w="834908">
                  <a:extLst>
                    <a:ext uri="{9D8B030D-6E8A-4147-A177-3AD203B41FA5}">
                      <a16:colId xmlns:a16="http://schemas.microsoft.com/office/drawing/2014/main" val="20000"/>
                    </a:ext>
                  </a:extLst>
                </a:gridCol>
                <a:gridCol w="2230576">
                  <a:extLst>
                    <a:ext uri="{9D8B030D-6E8A-4147-A177-3AD203B41FA5}">
                      <a16:colId xmlns:a16="http://schemas.microsoft.com/office/drawing/2014/main" val="20001"/>
                    </a:ext>
                  </a:extLst>
                </a:gridCol>
                <a:gridCol w="1532742">
                  <a:extLst>
                    <a:ext uri="{9D8B030D-6E8A-4147-A177-3AD203B41FA5}">
                      <a16:colId xmlns:a16="http://schemas.microsoft.com/office/drawing/2014/main" val="20002"/>
                    </a:ext>
                  </a:extLst>
                </a:gridCol>
                <a:gridCol w="1786995">
                  <a:extLst>
                    <a:ext uri="{9D8B030D-6E8A-4147-A177-3AD203B41FA5}">
                      <a16:colId xmlns:a16="http://schemas.microsoft.com/office/drawing/2014/main" val="20003"/>
                    </a:ext>
                  </a:extLst>
                </a:gridCol>
                <a:gridCol w="1246413">
                  <a:extLst>
                    <a:ext uri="{9D8B030D-6E8A-4147-A177-3AD203B41FA5}">
                      <a16:colId xmlns:a16="http://schemas.microsoft.com/office/drawing/2014/main" val="20004"/>
                    </a:ext>
                  </a:extLst>
                </a:gridCol>
                <a:gridCol w="1313447">
                  <a:extLst>
                    <a:ext uri="{9D8B030D-6E8A-4147-A177-3AD203B41FA5}">
                      <a16:colId xmlns:a16="http://schemas.microsoft.com/office/drawing/2014/main" val="20005"/>
                    </a:ext>
                  </a:extLst>
                </a:gridCol>
                <a:gridCol w="1784113">
                  <a:extLst>
                    <a:ext uri="{9D8B030D-6E8A-4147-A177-3AD203B41FA5}">
                      <a16:colId xmlns:a16="http://schemas.microsoft.com/office/drawing/2014/main" val="20006"/>
                    </a:ext>
                  </a:extLst>
                </a:gridCol>
              </a:tblGrid>
              <a:tr h="655279">
                <a:tc>
                  <a:txBody>
                    <a:bodyPr/>
                    <a:lstStyle/>
                    <a:p>
                      <a:pPr marL="0" lvl="0" indent="0" algn="ctr" rtl="0">
                        <a:spcBef>
                          <a:spcPts val="0"/>
                        </a:spcBef>
                        <a:spcAft>
                          <a:spcPts val="0"/>
                        </a:spcAft>
                        <a:buNone/>
                      </a:pPr>
                      <a:r>
                        <a:rPr lang="en-US" sz="1400">
                          <a:latin typeface="Times New Roman"/>
                          <a:ea typeface="Times New Roman"/>
                          <a:cs typeface="Times New Roman"/>
                          <a:sym typeface="Times New Roman"/>
                        </a:rPr>
                        <a:t>Sl No</a:t>
                      </a: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a:ea typeface="Times New Roman"/>
                          <a:cs typeface="Times New Roman"/>
                          <a:sym typeface="Times New Roman"/>
                        </a:rPr>
                        <a:t>Title of the paper</a:t>
                      </a:r>
                      <a:endParaRPr sz="1400" dirty="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US" sz="1400">
                          <a:latin typeface="Times New Roman"/>
                          <a:ea typeface="Times New Roman"/>
                          <a:cs typeface="Times New Roman"/>
                          <a:sym typeface="Times New Roman"/>
                        </a:rPr>
                        <a:t>Techniques Used</a:t>
                      </a: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Contribution</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Limitation</a:t>
                      </a:r>
                      <a:endParaRPr sz="14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a:ea typeface="Times New Roman"/>
                          <a:cs typeface="Times New Roman"/>
                          <a:sym typeface="Times New Roman"/>
                        </a:rPr>
                        <a:t>Data sets used </a:t>
                      </a:r>
                      <a:endParaRPr sz="140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Times New Roman"/>
                          <a:ea typeface="Times New Roman"/>
                          <a:cs typeface="Times New Roman"/>
                          <a:sym typeface="Times New Roman"/>
                        </a:rPr>
                        <a:t>Performance</a:t>
                      </a:r>
                      <a:endParaRPr sz="1400" dirty="0">
                        <a:solidFill>
                          <a:schemeClr val="dk1"/>
                        </a:solidFill>
                        <a:latin typeface="Times New Roman"/>
                        <a:ea typeface="Times New Roman"/>
                        <a:cs typeface="Times New Roman"/>
                        <a:sym typeface="Times New Roman"/>
                      </a:endParaRPr>
                    </a:p>
                    <a:p>
                      <a:pPr marL="0" lvl="0" indent="0" algn="ctr"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117111">
                <a:tc>
                  <a:txBody>
                    <a:bodyPr/>
                    <a:lstStyle/>
                    <a:p>
                      <a:pPr marL="0" lvl="0" indent="0" algn="l" rtl="0">
                        <a:spcBef>
                          <a:spcPts val="0"/>
                        </a:spcBef>
                        <a:spcAft>
                          <a:spcPts val="0"/>
                        </a:spcAft>
                        <a:buNone/>
                      </a:pPr>
                      <a:r>
                        <a:rPr lang="en-US" sz="1400">
                          <a:latin typeface="Times New Roman"/>
                          <a:ea typeface="Times New Roman"/>
                          <a:cs typeface="Times New Roman"/>
                          <a:sym typeface="Times New Roman"/>
                        </a:rPr>
                        <a:t>4</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IN"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3D Neural Network for lung cancer risk prediction on CT volumes 2020</a:t>
                      </a:r>
                      <a:endParaRPr sz="14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Segmentation, Classification using CNN</a:t>
                      </a:r>
                      <a:endParaRPr lang="en-IN"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Application and analysis, without computing the morphology</a:t>
                      </a:r>
                      <a:endParaRPr lang="en-IN" dirty="0">
                        <a:effectLst/>
                      </a:endParaRPr>
                    </a:p>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and texture, the architecture of CNN, in classifying the lung nodules as benign or malignant.</a:t>
                      </a:r>
                      <a:endParaRPr lang="en-IN" dirty="0">
                        <a:effectLst/>
                      </a:endParaRPr>
                    </a:p>
                    <a:p>
                      <a:pPr fontAlgn="t"/>
                      <a:br>
                        <a:rPr lang="en-IN" dirty="0">
                          <a:effectLst/>
                        </a:rPr>
                      </a:br>
                      <a:endParaRPr lang="en-IN" dirty="0">
                        <a:effectLst/>
                      </a:endParaRPr>
                    </a:p>
                  </a:txBody>
                  <a:tcPr marL="95250" marR="95250" marT="95250" marB="95250"/>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3D CT scans </a:t>
                      </a:r>
                      <a:endParaRPr lang="en-IN">
                        <a:effectLst/>
                      </a:endParaRPr>
                    </a:p>
                    <a:p>
                      <a:pPr rtl="0" fontAlgn="t">
                        <a:spcBef>
                          <a:spcPts val="0"/>
                        </a:spcBef>
                        <a:spcAft>
                          <a:spcPts val="0"/>
                        </a:spcAft>
                      </a:pPr>
                      <a:r>
                        <a:rPr lang="en-IN" sz="1400" b="0" i="0" u="none" strike="noStrike">
                          <a:solidFill>
                            <a:srgbClr val="000000"/>
                          </a:solidFill>
                          <a:effectLst/>
                          <a:latin typeface="Times New Roman" panose="02020603050405020304" pitchFamily="18" charset="0"/>
                        </a:rPr>
                        <a:t>will give better results</a:t>
                      </a:r>
                      <a:endParaRPr lang="en-IN">
                        <a:effectLst/>
                      </a:endParaRPr>
                    </a:p>
                    <a:p>
                      <a:pPr rtl="0" fontAlgn="t">
                        <a:spcBef>
                          <a:spcPts val="0"/>
                        </a:spcBef>
                        <a:spcAft>
                          <a:spcPts val="0"/>
                        </a:spcAft>
                      </a:pPr>
                      <a:r>
                        <a:rPr lang="en-IN" sz="1400" b="0" i="0" u="none" strike="noStrike">
                          <a:solidFill>
                            <a:srgbClr val="000000"/>
                          </a:solidFill>
                          <a:effectLst/>
                          <a:latin typeface="Times New Roman" panose="02020603050405020304" pitchFamily="18" charset="0"/>
                        </a:rPr>
                        <a:t>compared to 2D.</a:t>
                      </a:r>
                      <a:endParaRPr lang="en-IN">
                        <a:effectLst/>
                      </a:endParaRPr>
                    </a:p>
                  </a:txBody>
                  <a:tcPr marL="95250" marR="95250" marT="95250" marB="95250"/>
                </a:tc>
                <a:tc>
                  <a:txBody>
                    <a:bodyPr/>
                    <a:lstStyle/>
                    <a:p>
                      <a:pPr rtl="0" fontAlgn="t">
                        <a:spcBef>
                          <a:spcPts val="0"/>
                        </a:spcBef>
                        <a:spcAft>
                          <a:spcPts val="0"/>
                        </a:spcAft>
                      </a:pPr>
                      <a:r>
                        <a:rPr lang="en-IN" sz="1400" b="0" i="0" u="none" strike="noStrike">
                          <a:solidFill>
                            <a:srgbClr val="000000"/>
                          </a:solidFill>
                          <a:effectLst/>
                          <a:latin typeface="Times New Roman" panose="02020603050405020304" pitchFamily="18" charset="0"/>
                        </a:rPr>
                        <a:t>LIDC-IDRI database- collaboration between the LIDC and the IDRI, and 1018 tests of CT are included online.</a:t>
                      </a:r>
                      <a:endParaRPr lang="en-IN">
                        <a:effectLst/>
                      </a:endParaRPr>
                    </a:p>
                  </a:txBody>
                  <a:tcPr marL="95250" marR="95250" marT="95250" marB="95250"/>
                </a:tc>
                <a:tc>
                  <a:txBody>
                    <a:bodyPr/>
                    <a:lstStyle/>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Accuracy-</a:t>
                      </a:r>
                      <a:endParaRPr lang="en-IN" dirty="0">
                        <a:effectLst/>
                      </a:endParaRPr>
                    </a:p>
                    <a:p>
                      <a:pPr rtl="0" fontAlgn="t">
                        <a:spcBef>
                          <a:spcPts val="0"/>
                        </a:spcBef>
                        <a:spcAft>
                          <a:spcPts val="0"/>
                        </a:spcAft>
                      </a:pPr>
                      <a:r>
                        <a:rPr lang="en-IN" sz="1400" b="0" i="0" u="none" strike="noStrike" dirty="0">
                          <a:solidFill>
                            <a:srgbClr val="000000"/>
                          </a:solidFill>
                          <a:effectLst/>
                          <a:latin typeface="Times New Roman" panose="02020603050405020304" pitchFamily="18" charset="0"/>
                        </a:rPr>
                        <a:t>97.2%</a:t>
                      </a:r>
                      <a:endParaRPr lang="en-IN" dirty="0">
                        <a:effectLst/>
                      </a:endParaRPr>
                    </a:p>
                  </a:txBody>
                  <a:tcPr marL="95250" marR="95250" marT="95250" marB="95250"/>
                </a:tc>
                <a:extLst>
                  <a:ext uri="{0D108BD9-81ED-4DB2-BD59-A6C34878D82A}">
                    <a16:rowId xmlns:a16="http://schemas.microsoft.com/office/drawing/2014/main" val="10001"/>
                  </a:ext>
                </a:extLst>
              </a:tr>
              <a:tr h="2033077">
                <a:tc>
                  <a:txBody>
                    <a:bodyPr/>
                    <a:lstStyle/>
                    <a:p>
                      <a:pPr marL="0" lvl="0" indent="0" algn="l" rtl="0">
                        <a:spcBef>
                          <a:spcPts val="0"/>
                        </a:spcBef>
                        <a:spcAft>
                          <a:spcPts val="0"/>
                        </a:spcAft>
                        <a:buNone/>
                      </a:pPr>
                      <a:r>
                        <a:rPr lang="en-US" sz="1400">
                          <a:latin typeface="Times New Roman"/>
                          <a:ea typeface="Times New Roman"/>
                          <a:cs typeface="Times New Roman"/>
                          <a:sym typeface="Times New Roman"/>
                        </a:rPr>
                        <a:t>5</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Malignant Lung Nodule Detection using Deep</a:t>
                      </a:r>
                      <a:endParaRPr sz="1400" dirty="0">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Learning, 2020</a:t>
                      </a:r>
                      <a:endParaRPr sz="1400" dirty="0">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Deep Convolutional Neural</a:t>
                      </a:r>
                      <a:endParaRPr sz="1400">
                        <a:latin typeface="Times New Roman"/>
                        <a:ea typeface="Times New Roman"/>
                        <a:cs typeface="Times New Roman"/>
                        <a:sym typeface="Times New Roman"/>
                      </a:endParaRPr>
                    </a:p>
                    <a:p>
                      <a:pPr marL="0" lvl="0" indent="0" algn="l" rtl="0">
                        <a:spcBef>
                          <a:spcPts val="0"/>
                        </a:spcBef>
                        <a:spcAft>
                          <a:spcPts val="0"/>
                        </a:spcAft>
                        <a:buNone/>
                      </a:pPr>
                      <a:r>
                        <a:rPr lang="en-US" sz="1400">
                          <a:latin typeface="Times New Roman"/>
                          <a:ea typeface="Times New Roman"/>
                          <a:cs typeface="Times New Roman"/>
                          <a:sym typeface="Times New Roman"/>
                        </a:rPr>
                        <a:t>Network (DCNN) </a:t>
                      </a:r>
                      <a:endParaRPr sz="1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Creation of a model that predicts the</a:t>
                      </a:r>
                      <a:endParaRPr sz="14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coordinates of malignant pulmonary nodules and demarcates the</a:t>
                      </a:r>
                      <a:endParaRPr sz="14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corresponding areas from the CT scans.</a:t>
                      </a:r>
                      <a:endParaRPr sz="1400">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LIDC-IDRI dataset and resources obtained</a:t>
                      </a:r>
                      <a:endParaRPr sz="14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400">
                          <a:latin typeface="Times New Roman"/>
                          <a:ea typeface="Times New Roman"/>
                          <a:cs typeface="Times New Roman"/>
                          <a:sym typeface="Times New Roman"/>
                        </a:rPr>
                        <a:t>from the LUNA16</a:t>
                      </a:r>
                      <a:endParaRPr sz="1400">
                        <a:latin typeface="Times New Roman"/>
                        <a:ea typeface="Times New Roman"/>
                        <a:cs typeface="Times New Roman"/>
                        <a:sym typeface="Times New Roman"/>
                      </a:endParaRPr>
                    </a:p>
                    <a:p>
                      <a:pPr marL="0" lvl="0" indent="0" algn="l" rtl="0">
                        <a:spcBef>
                          <a:spcPts val="0"/>
                        </a:spcBef>
                        <a:spcAft>
                          <a:spcPts val="0"/>
                        </a:spcAft>
                        <a:buNone/>
                      </a:pPr>
                      <a:endParaRPr sz="14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Sensitivity of Malignant Lung Nodule Detection</a:t>
                      </a:r>
                      <a:endParaRPr sz="1400" dirty="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400" dirty="0">
                          <a:latin typeface="Times New Roman"/>
                          <a:ea typeface="Times New Roman"/>
                          <a:cs typeface="Times New Roman"/>
                          <a:sym typeface="Times New Roman"/>
                        </a:rPr>
                        <a:t>is 86 %,</a:t>
                      </a:r>
                      <a:endParaRPr sz="1400" dirty="0">
                        <a:latin typeface="Times New Roman"/>
                        <a:ea typeface="Times New Roman"/>
                        <a:cs typeface="Times New Roman"/>
                        <a:sym typeface="Times New Roman"/>
                      </a:endParaRPr>
                    </a:p>
                    <a:p>
                      <a:pPr marL="0" lvl="0" indent="0" algn="l" rtl="0">
                        <a:spcBef>
                          <a:spcPts val="0"/>
                        </a:spcBef>
                        <a:spcAft>
                          <a:spcPts val="0"/>
                        </a:spcAft>
                        <a:buNone/>
                      </a:pPr>
                      <a:endParaRPr sz="14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5"/>
          <p:cNvSpPr txBox="1">
            <a:spLocks noGrp="1"/>
          </p:cNvSpPr>
          <p:nvPr>
            <p:ph type="title"/>
          </p:nvPr>
        </p:nvSpPr>
        <p:spPr>
          <a:xfrm>
            <a:off x="2362200" y="197768"/>
            <a:ext cx="7467600" cy="11430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2F5597"/>
              </a:buClr>
              <a:buSzPts val="3200"/>
              <a:buFont typeface="Times New Roman"/>
              <a:buNone/>
            </a:pPr>
            <a:r>
              <a:rPr lang="en-US" sz="2800" b="1" i="0" u="none" dirty="0">
                <a:solidFill>
                  <a:srgbClr val="2F5597"/>
                </a:solidFill>
                <a:latin typeface="Times New Roman"/>
                <a:ea typeface="Times New Roman"/>
                <a:cs typeface="Times New Roman"/>
                <a:sym typeface="Times New Roman"/>
              </a:rPr>
              <a:t>LITERATURE REVIEW</a:t>
            </a:r>
            <a:endParaRPr sz="4000" dirty="0"/>
          </a:p>
        </p:txBody>
      </p:sp>
      <p:sp>
        <p:nvSpPr>
          <p:cNvPr id="157" name="Google Shape;157;p5"/>
          <p:cNvSpPr txBox="1"/>
          <p:nvPr/>
        </p:nvSpPr>
        <p:spPr>
          <a:xfrm>
            <a:off x="838200" y="6356350"/>
            <a:ext cx="32004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VIII Semester, Department of ISE, RNSIT</a:t>
            </a:r>
            <a:endParaRPr/>
          </a:p>
        </p:txBody>
      </p:sp>
      <p:sp>
        <p:nvSpPr>
          <p:cNvPr id="158" name="Google Shape;158;p5"/>
          <p:cNvSpPr txBox="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B5FF3"/>
              </a:buClr>
              <a:buSzPts val="1200"/>
              <a:buFont typeface="Calibri"/>
              <a:buNone/>
            </a:pPr>
            <a:r>
              <a:rPr lang="en-US" sz="1200" b="1" i="0" u="none">
                <a:solidFill>
                  <a:srgbClr val="2B5FF3"/>
                </a:solidFill>
                <a:latin typeface="Calibri"/>
                <a:ea typeface="Calibri"/>
                <a:cs typeface="Calibri"/>
                <a:sym typeface="Calibri"/>
              </a:rPr>
              <a:t>2021 - 2022</a:t>
            </a:r>
            <a:endParaRPr/>
          </a:p>
        </p:txBody>
      </p:sp>
      <p:sp>
        <p:nvSpPr>
          <p:cNvPr id="159" name="Google Shape;159;p5"/>
          <p:cNvSpPr txBox="1"/>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2B5FF3"/>
              </a:buClr>
              <a:buSzPts val="1200"/>
              <a:buFont typeface="Calibri"/>
              <a:buNone/>
            </a:pPr>
            <a:fld id="{00000000-1234-1234-1234-123412341234}" type="slidenum">
              <a:rPr lang="en-US" sz="1200" b="1" i="0" u="none">
                <a:solidFill>
                  <a:srgbClr val="2B5FF3"/>
                </a:solidFill>
                <a:latin typeface="Calibri"/>
                <a:ea typeface="Calibri"/>
                <a:cs typeface="Calibri"/>
                <a:sym typeface="Calibri"/>
              </a:rPr>
              <a:t>9</a:t>
            </a:fld>
            <a:endParaRPr/>
          </a:p>
        </p:txBody>
      </p:sp>
      <p:graphicFrame>
        <p:nvGraphicFramePr>
          <p:cNvPr id="160" name="Google Shape;160;p5"/>
          <p:cNvGraphicFramePr/>
          <p:nvPr>
            <p:extLst>
              <p:ext uri="{D42A27DB-BD31-4B8C-83A1-F6EECF244321}">
                <p14:modId xmlns:p14="http://schemas.microsoft.com/office/powerpoint/2010/main" val="2500508147"/>
              </p:ext>
            </p:extLst>
          </p:nvPr>
        </p:nvGraphicFramePr>
        <p:xfrm>
          <a:off x="1054832" y="722313"/>
          <a:ext cx="10082336" cy="5812992"/>
        </p:xfrm>
        <a:graphic>
          <a:graphicData uri="http://schemas.openxmlformats.org/drawingml/2006/table">
            <a:tbl>
              <a:tblPr>
                <a:noFill/>
              </a:tblPr>
              <a:tblGrid>
                <a:gridCol w="792126">
                  <a:extLst>
                    <a:ext uri="{9D8B030D-6E8A-4147-A177-3AD203B41FA5}">
                      <a16:colId xmlns:a16="http://schemas.microsoft.com/office/drawing/2014/main" val="20000"/>
                    </a:ext>
                  </a:extLst>
                </a:gridCol>
                <a:gridCol w="2116278">
                  <a:extLst>
                    <a:ext uri="{9D8B030D-6E8A-4147-A177-3AD203B41FA5}">
                      <a16:colId xmlns:a16="http://schemas.microsoft.com/office/drawing/2014/main" val="20001"/>
                    </a:ext>
                  </a:extLst>
                </a:gridCol>
                <a:gridCol w="1700716">
                  <a:extLst>
                    <a:ext uri="{9D8B030D-6E8A-4147-A177-3AD203B41FA5}">
                      <a16:colId xmlns:a16="http://schemas.microsoft.com/office/drawing/2014/main" val="20002"/>
                    </a:ext>
                  </a:extLst>
                </a:gridCol>
                <a:gridCol w="1917084">
                  <a:extLst>
                    <a:ext uri="{9D8B030D-6E8A-4147-A177-3AD203B41FA5}">
                      <a16:colId xmlns:a16="http://schemas.microsoft.com/office/drawing/2014/main" val="20003"/>
                    </a:ext>
                  </a:extLst>
                </a:gridCol>
                <a:gridCol w="941093">
                  <a:extLst>
                    <a:ext uri="{9D8B030D-6E8A-4147-A177-3AD203B41FA5}">
                      <a16:colId xmlns:a16="http://schemas.microsoft.com/office/drawing/2014/main" val="20004"/>
                    </a:ext>
                  </a:extLst>
                </a:gridCol>
                <a:gridCol w="1454201">
                  <a:extLst>
                    <a:ext uri="{9D8B030D-6E8A-4147-A177-3AD203B41FA5}">
                      <a16:colId xmlns:a16="http://schemas.microsoft.com/office/drawing/2014/main" val="20005"/>
                    </a:ext>
                  </a:extLst>
                </a:gridCol>
                <a:gridCol w="1160838">
                  <a:extLst>
                    <a:ext uri="{9D8B030D-6E8A-4147-A177-3AD203B41FA5}">
                      <a16:colId xmlns:a16="http://schemas.microsoft.com/office/drawing/2014/main" val="20006"/>
                    </a:ext>
                  </a:extLst>
                </a:gridCol>
              </a:tblGrid>
              <a:tr h="566138">
                <a:tc>
                  <a:txBody>
                    <a:bodyPr/>
                    <a:lstStyle/>
                    <a:p>
                      <a:pPr marL="0" lvl="0" indent="0" algn="ctr" rtl="0">
                        <a:spcBef>
                          <a:spcPts val="0"/>
                        </a:spcBef>
                        <a:spcAft>
                          <a:spcPts val="0"/>
                        </a:spcAft>
                        <a:buNone/>
                      </a:pPr>
                      <a:r>
                        <a:rPr lang="en-US" sz="1400" dirty="0" err="1">
                          <a:latin typeface="Times New Roman" panose="02020603050405020304" pitchFamily="18" charset="0"/>
                          <a:ea typeface="Times New Roman"/>
                          <a:cs typeface="Times New Roman" panose="02020603050405020304" pitchFamily="18" charset="0"/>
                          <a:sym typeface="Times New Roman"/>
                        </a:rPr>
                        <a:t>Sl</a:t>
                      </a:r>
                      <a:r>
                        <a:rPr lang="en-US" sz="1400" dirty="0">
                          <a:latin typeface="Times New Roman" panose="02020603050405020304" pitchFamily="18" charset="0"/>
                          <a:ea typeface="Times New Roman"/>
                          <a:cs typeface="Times New Roman" panose="02020603050405020304" pitchFamily="18" charset="0"/>
                          <a:sym typeface="Times New Roman"/>
                        </a:rPr>
                        <a:t> No</a:t>
                      </a:r>
                      <a:endParaRPr sz="1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ctr" rtl="0">
                        <a:spcBef>
                          <a:spcPts val="0"/>
                        </a:spcBef>
                        <a:spcAft>
                          <a:spcPts val="0"/>
                        </a:spcAft>
                        <a:buNone/>
                      </a:pPr>
                      <a:r>
                        <a:rPr lang="en-US" sz="1400" b="0" dirty="0">
                          <a:latin typeface="Times New Roman" panose="02020603050405020304" pitchFamily="18" charset="0"/>
                          <a:ea typeface="Times New Roman"/>
                          <a:cs typeface="Times New Roman" panose="02020603050405020304" pitchFamily="18" charset="0"/>
                          <a:sym typeface="Times New Roman"/>
                        </a:rPr>
                        <a:t>Title of the paper</a:t>
                      </a:r>
                      <a:endParaRPr sz="1400" b="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ctr" rtl="0">
                        <a:spcBef>
                          <a:spcPts val="0"/>
                        </a:spcBef>
                        <a:spcAft>
                          <a:spcPts val="0"/>
                        </a:spcAft>
                        <a:buNone/>
                      </a:pPr>
                      <a:r>
                        <a:rPr lang="en-US" sz="1400" dirty="0">
                          <a:latin typeface="Times New Roman" panose="02020603050405020304" pitchFamily="18" charset="0"/>
                          <a:ea typeface="Times New Roman"/>
                          <a:cs typeface="Times New Roman" panose="02020603050405020304" pitchFamily="18" charset="0"/>
                          <a:sym typeface="Times New Roman"/>
                        </a:rPr>
                        <a:t>Techniques Used</a:t>
                      </a:r>
                      <a:endParaRPr sz="1400" dirty="0">
                        <a:latin typeface="Times New Roman" panose="02020603050405020304" pitchFamily="18" charset="0"/>
                        <a:ea typeface="Times New Roman"/>
                        <a:cs typeface="Times New Roman" panose="02020603050405020304" pitchFamily="18" charset="0"/>
                        <a:sym typeface="Times New Roman"/>
                      </a:endParaRPr>
                    </a:p>
                  </a:txBody>
                  <a:tcPr marL="0" marR="0"/>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panose="02020603050405020304" pitchFamily="18" charset="0"/>
                          <a:ea typeface="Times New Roman"/>
                          <a:cs typeface="Times New Roman" panose="02020603050405020304" pitchFamily="18" charset="0"/>
                          <a:sym typeface="Times New Roman"/>
                        </a:rPr>
                        <a:t>Contribution</a:t>
                      </a:r>
                      <a:endParaRPr sz="14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sz="140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Limitation</a:t>
                      </a:r>
                      <a:endParaRPr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sz="1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a:solidFill>
                            <a:schemeClr val="dk1"/>
                          </a:solidFill>
                          <a:latin typeface="Times New Roman" panose="02020603050405020304" pitchFamily="18" charset="0"/>
                          <a:ea typeface="Times New Roman"/>
                          <a:cs typeface="Times New Roman" panose="02020603050405020304" pitchFamily="18" charset="0"/>
                          <a:sym typeface="Times New Roman"/>
                        </a:rPr>
                        <a:t>Data sets used </a:t>
                      </a:r>
                      <a:endParaRPr sz="140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sz="140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US" sz="1400" dirty="0">
                          <a:solidFill>
                            <a:schemeClr val="dk1"/>
                          </a:solidFill>
                          <a:latin typeface="Times New Roman" panose="02020603050405020304" pitchFamily="18" charset="0"/>
                          <a:ea typeface="Times New Roman"/>
                          <a:cs typeface="Times New Roman" panose="02020603050405020304" pitchFamily="18" charset="0"/>
                          <a:sym typeface="Times New Roman"/>
                        </a:rPr>
                        <a:t>Performance</a:t>
                      </a:r>
                      <a:endParaRPr sz="1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lvl="0" indent="0" algn="ctr" rtl="0">
                        <a:spcBef>
                          <a:spcPts val="0"/>
                        </a:spcBef>
                        <a:spcAft>
                          <a:spcPts val="0"/>
                        </a:spcAft>
                        <a:buNone/>
                      </a:pPr>
                      <a:endParaRPr sz="14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tc>
                <a:extLst>
                  <a:ext uri="{0D108BD9-81ED-4DB2-BD59-A6C34878D82A}">
                    <a16:rowId xmlns:a16="http://schemas.microsoft.com/office/drawing/2014/main" val="10000"/>
                  </a:ext>
                </a:extLst>
              </a:tr>
              <a:tr h="1960350">
                <a:tc>
                  <a:txBody>
                    <a:bodyPr/>
                    <a:lstStyle/>
                    <a:p>
                      <a:pPr algn="just"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6</a:t>
                      </a:r>
                      <a:endParaRPr lang="en-IN" sz="140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R="363855" algn="just"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Recurrent Residual Convolutional Neural Network based on U-Net</a:t>
                      </a:r>
                      <a:endParaRPr lang="en-IN" sz="1400" b="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L="277495" marR="363855" algn="r"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Inflated 3D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ConvNet</a:t>
                      </a:r>
                      <a:endParaRPr lang="en-IN" sz="1400" dirty="0">
                        <a:effectLst/>
                        <a:latin typeface="Times New Roman" panose="02020603050405020304" pitchFamily="18" charset="0"/>
                        <a:cs typeface="Times New Roman" panose="02020603050405020304" pitchFamily="18" charset="0"/>
                      </a:endParaRPr>
                    </a:p>
                  </a:txBody>
                  <a:tcPr marL="0" marR="0"/>
                </a:tc>
                <a:tc>
                  <a:txBody>
                    <a:bodyPr/>
                    <a:lstStyle/>
                    <a:p>
                      <a:pPr algn="just"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reproduces a state-of-the-art deep learning algorithm for lung cancer risk prediction. The model predicts malignancy probability and risk bucket classification from lung CT studies</a:t>
                      </a:r>
                      <a:endParaRPr lang="en-IN" sz="140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algn="just" fontAlgn="t"/>
                      <a:r>
                        <a:rPr lang="en-IN" sz="1400" dirty="0">
                          <a:effectLst/>
                          <a:latin typeface="Times New Roman" panose="02020603050405020304" pitchFamily="18" charset="0"/>
                          <a:cs typeface="Times New Roman" panose="02020603050405020304" pitchFamily="18" charset="0"/>
                        </a:rPr>
                        <a:t> </a:t>
                      </a:r>
                    </a:p>
                  </a:txBody>
                  <a:tcPr marL="95250" marR="95250" marT="95250" marB="95250"/>
                </a:tc>
                <a:tc>
                  <a:txBody>
                    <a:bodyPr/>
                    <a:lstStyle/>
                    <a:p>
                      <a:pPr marL="277495" marR="363855" algn="just"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(NLST) dataset,</a:t>
                      </a:r>
                      <a:endParaRPr lang="en-IN" sz="1400" dirty="0">
                        <a:effectLst/>
                        <a:latin typeface="Times New Roman" panose="02020603050405020304" pitchFamily="18" charset="0"/>
                        <a:cs typeface="Times New Roman" panose="02020603050405020304" pitchFamily="18" charset="0"/>
                      </a:endParaRPr>
                    </a:p>
                    <a:p>
                      <a:pPr marL="277495" marR="363855" algn="just"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LDCT dataset</a:t>
                      </a:r>
                      <a:endParaRPr lang="en-IN" sz="140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algn="just"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Accuracy-</a:t>
                      </a:r>
                      <a:endParaRPr lang="en-IN" sz="14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89.2%</a:t>
                      </a:r>
                      <a:endParaRPr lang="en-IN" sz="1400"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0001"/>
                  </a:ext>
                </a:extLst>
              </a:tr>
              <a:tr h="3092682">
                <a:tc>
                  <a:txBody>
                    <a:bodyPr/>
                    <a:lstStyle/>
                    <a:p>
                      <a:pPr algn="just" rtl="0" fontAlgn="t">
                        <a:spcBef>
                          <a:spcPts val="0"/>
                        </a:spcBef>
                        <a:spcAft>
                          <a:spcPts val="0"/>
                        </a:spcAft>
                      </a:pPr>
                      <a:r>
                        <a:rPr lang="en-IN" sz="1400" b="0" i="0" u="none" strike="noStrike">
                          <a:solidFill>
                            <a:srgbClr val="000000"/>
                          </a:solidFill>
                          <a:effectLst/>
                          <a:latin typeface="Times New Roman" panose="02020603050405020304" pitchFamily="18" charset="0"/>
                          <a:cs typeface="Times New Roman" panose="02020603050405020304" pitchFamily="18" charset="0"/>
                        </a:rPr>
                        <a:t>7</a:t>
                      </a:r>
                      <a:endParaRPr lang="en-IN" sz="140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R="363855" algn="just" rtl="0" fontAlgn="t">
                        <a:spcBef>
                          <a:spcPts val="10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Lung Cancer Detection Based On CT-Scan Images With Detection Features Using Gray Level Co Occurrence Matrix (GLCM) and Support Vector Machine (SVM) Methods 2020,</a:t>
                      </a:r>
                      <a:endParaRPr lang="en-IN" sz="1400" b="0" dirty="0">
                        <a:effectLst/>
                        <a:latin typeface="Times New Roman" panose="02020603050405020304" pitchFamily="18" charset="0"/>
                        <a:cs typeface="Times New Roman" panose="02020603050405020304" pitchFamily="18" charset="0"/>
                      </a:endParaRPr>
                    </a:p>
                    <a:p>
                      <a:pPr algn="just" fontAlgn="t"/>
                      <a:br>
                        <a:rPr lang="en-IN" sz="1400" b="0" dirty="0">
                          <a:effectLst/>
                          <a:latin typeface="Times New Roman" panose="02020603050405020304" pitchFamily="18" charset="0"/>
                          <a:cs typeface="Times New Roman" panose="02020603050405020304" pitchFamily="18" charset="0"/>
                        </a:rPr>
                      </a:br>
                      <a:endParaRPr lang="en-IN" sz="1400" b="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L="277495" marR="363855" algn="just"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segmentation</a:t>
                      </a:r>
                      <a:endParaRPr lang="en-IN" sz="1400" dirty="0">
                        <a:effectLst/>
                        <a:latin typeface="Times New Roman" panose="02020603050405020304" pitchFamily="18" charset="0"/>
                        <a:cs typeface="Times New Roman" panose="02020603050405020304" pitchFamily="18" charset="0"/>
                      </a:endParaRPr>
                    </a:p>
                    <a:p>
                      <a:pPr marL="277495" marR="363855" algn="just"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Discriminant analysis,</a:t>
                      </a:r>
                      <a:endParaRPr lang="en-IN" sz="1400" dirty="0">
                        <a:effectLst/>
                        <a:latin typeface="Times New Roman" panose="02020603050405020304" pitchFamily="18" charset="0"/>
                        <a:cs typeface="Times New Roman" panose="02020603050405020304" pitchFamily="18" charset="0"/>
                      </a:endParaRPr>
                    </a:p>
                    <a:p>
                      <a:pPr algn="just" fontAlgn="t"/>
                      <a:br>
                        <a:rPr lang="en-IN" sz="1400" dirty="0">
                          <a:effectLst/>
                          <a:latin typeface="Times New Roman" panose="02020603050405020304" pitchFamily="18" charset="0"/>
                          <a:cs typeface="Times New Roman" panose="02020603050405020304" pitchFamily="18" charset="0"/>
                        </a:rPr>
                      </a:br>
                      <a:endParaRPr lang="en-IN" sz="1400" dirty="0">
                        <a:effectLst/>
                        <a:latin typeface="Times New Roman" panose="02020603050405020304" pitchFamily="18" charset="0"/>
                        <a:cs typeface="Times New Roman" panose="02020603050405020304" pitchFamily="18" charset="0"/>
                      </a:endParaRPr>
                    </a:p>
                  </a:txBody>
                  <a:tcPr marL="45720" marR="45720"/>
                </a:tc>
                <a:tc>
                  <a:txBody>
                    <a:bodyPr/>
                    <a:lstStyle/>
                    <a:p>
                      <a:pPr marR="363855" algn="just"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The segmentation method used in this research is thresholding which aims to divide the histogram of an image with different </a:t>
                      </a:r>
                      <a:r>
                        <a:rPr lang="en-IN" sz="1400" b="0" i="0" u="none" strike="noStrike" dirty="0" err="1">
                          <a:solidFill>
                            <a:srgbClr val="000000"/>
                          </a:solidFill>
                          <a:effectLst/>
                          <a:latin typeface="Times New Roman" panose="02020603050405020304" pitchFamily="18" charset="0"/>
                          <a:cs typeface="Times New Roman" panose="02020603050405020304" pitchFamily="18" charset="0"/>
                        </a:rPr>
                        <a:t>gray</a:t>
                      </a:r>
                      <a:r>
                        <a:rPr lang="en-IN" sz="1400" b="0" i="0" u="none" strike="noStrike" dirty="0">
                          <a:solidFill>
                            <a:srgbClr val="000000"/>
                          </a:solidFill>
                          <a:effectLst/>
                          <a:latin typeface="Times New Roman" panose="02020603050405020304" pitchFamily="18" charset="0"/>
                          <a:cs typeface="Times New Roman" panose="02020603050405020304" pitchFamily="18" charset="0"/>
                        </a:rPr>
                        <a:t> levels into two areas without having to enter a threshold value.</a:t>
                      </a:r>
                      <a:endParaRPr lang="en-IN" sz="140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algn="just" rtl="0" fontAlgn="t">
                        <a:spcBef>
                          <a:spcPts val="0"/>
                        </a:spcBef>
                        <a:spcAft>
                          <a:spcPts val="0"/>
                        </a:spcAft>
                      </a:pPr>
                      <a:r>
                        <a:rPr lang="en-IN" sz="1400" b="0" i="0" u="none" strike="noStrike" dirty="0">
                          <a:solidFill>
                            <a:srgbClr val="202124"/>
                          </a:solidFill>
                          <a:effectLst/>
                          <a:latin typeface="Times New Roman" panose="02020603050405020304" pitchFamily="18" charset="0"/>
                          <a:cs typeface="Times New Roman" panose="02020603050405020304" pitchFamily="18" charset="0"/>
                        </a:rPr>
                        <a:t>SVM algorithm is not suitable for large data sets</a:t>
                      </a:r>
                      <a:endParaRPr lang="en-IN" sz="1400" b="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algn="just"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study, the input used is an</a:t>
                      </a:r>
                      <a:endParaRPr lang="en-IN" sz="14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offline image of a patient's lung CT-scan images. The image</a:t>
                      </a:r>
                      <a:endParaRPr lang="en-IN" sz="1400" dirty="0">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used is of type .jpg.</a:t>
                      </a:r>
                      <a:endParaRPr lang="en-IN" sz="1400" dirty="0">
                        <a:effectLst/>
                        <a:latin typeface="Times New Roman" panose="02020603050405020304" pitchFamily="18" charset="0"/>
                        <a:cs typeface="Times New Roman" panose="02020603050405020304" pitchFamily="18" charset="0"/>
                      </a:endParaRPr>
                    </a:p>
                    <a:p>
                      <a:pPr algn="just" fontAlgn="t"/>
                      <a:br>
                        <a:rPr lang="en-IN" sz="1400" dirty="0">
                          <a:effectLst/>
                          <a:latin typeface="Times New Roman" panose="02020603050405020304" pitchFamily="18" charset="0"/>
                          <a:cs typeface="Times New Roman" panose="02020603050405020304" pitchFamily="18" charset="0"/>
                        </a:rPr>
                      </a:br>
                      <a:br>
                        <a:rPr lang="en-IN" sz="1400" dirty="0">
                          <a:effectLst/>
                          <a:latin typeface="Times New Roman" panose="02020603050405020304" pitchFamily="18" charset="0"/>
                          <a:cs typeface="Times New Roman" panose="02020603050405020304" pitchFamily="18" charset="0"/>
                        </a:rPr>
                      </a:br>
                      <a:endParaRPr lang="en-IN" sz="1400" dirty="0">
                        <a:effectLst/>
                        <a:latin typeface="Times New Roman" panose="02020603050405020304" pitchFamily="18" charset="0"/>
                        <a:cs typeface="Times New Roman" panose="02020603050405020304" pitchFamily="18" charset="0"/>
                      </a:endParaRPr>
                    </a:p>
                  </a:txBody>
                  <a:tcPr marL="95250" marR="95250" marT="95250" marB="95250"/>
                </a:tc>
                <a:tc>
                  <a:txBody>
                    <a:bodyPr/>
                    <a:lstStyle/>
                    <a:p>
                      <a:pPr marL="277495" marR="363855" algn="just"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Accuracy-</a:t>
                      </a:r>
                      <a:endParaRPr lang="en-IN" sz="1400" dirty="0">
                        <a:effectLst/>
                        <a:latin typeface="Times New Roman" panose="02020603050405020304" pitchFamily="18" charset="0"/>
                        <a:cs typeface="Times New Roman" panose="02020603050405020304" pitchFamily="18" charset="0"/>
                      </a:endParaRPr>
                    </a:p>
                    <a:p>
                      <a:pPr marL="277495" marR="363855" algn="just" rtl="0" fontAlgn="t">
                        <a:spcBef>
                          <a:spcPts val="0"/>
                        </a:spcBef>
                        <a:spcAft>
                          <a:spcPts val="1200"/>
                        </a:spcAft>
                      </a:pPr>
                      <a:r>
                        <a:rPr lang="en-IN" sz="1400" b="0" i="0" u="none" strike="noStrike" dirty="0">
                          <a:solidFill>
                            <a:srgbClr val="000000"/>
                          </a:solidFill>
                          <a:effectLst/>
                          <a:latin typeface="Times New Roman" panose="02020603050405020304" pitchFamily="18" charset="0"/>
                          <a:cs typeface="Times New Roman" panose="02020603050405020304" pitchFamily="18" charset="0"/>
                        </a:rPr>
                        <a:t>83.33%.</a:t>
                      </a:r>
                      <a:endParaRPr lang="en-IN" sz="1400" dirty="0">
                        <a:effectLst/>
                        <a:latin typeface="Times New Roman" panose="02020603050405020304" pitchFamily="18" charset="0"/>
                        <a:cs typeface="Times New Roman" panose="02020603050405020304" pitchFamily="18" charset="0"/>
                      </a:endParaRPr>
                    </a:p>
                    <a:p>
                      <a:pPr algn="just" fontAlgn="t"/>
                      <a:br>
                        <a:rPr lang="en-IN" sz="1400" dirty="0">
                          <a:effectLst/>
                          <a:latin typeface="Times New Roman" panose="02020603050405020304" pitchFamily="18" charset="0"/>
                          <a:cs typeface="Times New Roman" panose="02020603050405020304" pitchFamily="18" charset="0"/>
                        </a:rPr>
                      </a:br>
                      <a:endParaRPr lang="en-IN" sz="1400" dirty="0">
                        <a:effectLst/>
                        <a:latin typeface="Times New Roman" panose="02020603050405020304" pitchFamily="18" charset="0"/>
                        <a:cs typeface="Times New Roman" panose="02020603050405020304" pitchFamily="18" charset="0"/>
                      </a:endParaRPr>
                    </a:p>
                  </a:txBody>
                  <a:tcPr marL="95250" marR="95250" marT="95250" marB="9525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272119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4832</TotalTime>
  <Words>3514</Words>
  <Application>Microsoft Macintosh PowerPoint</Application>
  <PresentationFormat>Widescreen</PresentationFormat>
  <Paragraphs>554</Paragraphs>
  <Slides>37</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Cambria Math</vt:lpstr>
      <vt:lpstr>Times</vt:lpstr>
      <vt:lpstr>Times New Roman</vt:lpstr>
      <vt:lpstr>Times-Roman</vt:lpstr>
      <vt:lpstr>Wingdings</vt:lpstr>
      <vt:lpstr>Office Theme</vt:lpstr>
      <vt:lpstr>Lung Nodule Analysis </vt:lpstr>
      <vt:lpstr>AGENDA</vt:lpstr>
      <vt:lpstr>ABSTRACT </vt:lpstr>
      <vt:lpstr>INTRODUCTION </vt:lpstr>
      <vt:lpstr>INTRODUCTION </vt:lpstr>
      <vt:lpstr>LITERATURE REVIEW</vt:lpstr>
      <vt:lpstr>LITERATURE REVIEW</vt:lpstr>
      <vt:lpstr>LITERATURE REVIEW</vt:lpstr>
      <vt:lpstr>LITERATURE REVIEW</vt:lpstr>
      <vt:lpstr>LITERATURE REVIEW</vt:lpstr>
      <vt:lpstr>LITERATURE REVIEW</vt:lpstr>
      <vt:lpstr>PowerPoint Presentation</vt:lpstr>
      <vt:lpstr>PowerPoint Presentation</vt:lpstr>
      <vt:lpstr>PowerPoint Presentation</vt:lpstr>
      <vt:lpstr>PowerPoint Presentation</vt:lpstr>
      <vt:lpstr>SYSTEM DESIGN </vt:lpstr>
      <vt:lpstr>SYSTEM DESIGN </vt:lpstr>
      <vt:lpstr>SYSTEM DESIGN </vt:lpstr>
      <vt:lpstr>SYSTEM DESIGN </vt:lpstr>
      <vt:lpstr>SYSTEM DESIGN </vt:lpstr>
      <vt:lpstr>SYSTEM DESIGN </vt:lpstr>
      <vt:lpstr>IMPLEMENTATION</vt:lpstr>
      <vt:lpstr>IMPLEMENTATION</vt:lpstr>
      <vt:lpstr>IMPLEMENTATION</vt:lpstr>
      <vt:lpstr>TESTING</vt:lpstr>
      <vt:lpstr>TESTING</vt:lpstr>
      <vt:lpstr>RESULTS AND DISCUSSIONS</vt:lpstr>
      <vt:lpstr>RESULTS AND DISCUSSIONS</vt:lpstr>
      <vt:lpstr>RESULTS AND DISCUSSIONS</vt:lpstr>
      <vt:lpstr>RESULTS AND DISCUSSIONS</vt:lpstr>
      <vt:lpstr>RESULTS AND DISCUSSIONS</vt:lpstr>
      <vt:lpstr>RESULTS AND DISCUSSIONS</vt:lpstr>
      <vt:lpstr>PAPER PUBLISHED DETAILS</vt:lpstr>
      <vt:lpstr>CONCLUSIONS AND FUTURE ENHANCEMENT</vt:lpstr>
      <vt:lpstr>PowerPoint Presentation</vt:lpstr>
      <vt:lpstr>Question and Answer</vt:lpstr>
      <vt:lpstr>THANK YOU</vt:lpstr>
    </vt:vector>
  </TitlesOfParts>
  <Company>DARSHAN SATHYA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DARSHAN SATHYA</dc:creator>
  <cp:lastModifiedBy>KIRTANA SRIDHARAN</cp:lastModifiedBy>
  <cp:revision>319</cp:revision>
  <dcterms:created xsi:type="dcterms:W3CDTF">2015-10-29T14:36:38Z</dcterms:created>
  <dcterms:modified xsi:type="dcterms:W3CDTF">2022-06-18T06:10:15Z</dcterms:modified>
</cp:coreProperties>
</file>