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99" r:id="rId4"/>
    <p:sldId id="258" r:id="rId5"/>
    <p:sldId id="259" r:id="rId6"/>
    <p:sldId id="291" r:id="rId7"/>
    <p:sldId id="260" r:id="rId8"/>
    <p:sldId id="297" r:id="rId9"/>
    <p:sldId id="266" r:id="rId10"/>
    <p:sldId id="267" r:id="rId11"/>
    <p:sldId id="305" r:id="rId12"/>
    <p:sldId id="272" r:id="rId13"/>
    <p:sldId id="306" r:id="rId14"/>
    <p:sldId id="307" r:id="rId15"/>
    <p:sldId id="292" r:id="rId16"/>
    <p:sldId id="295" r:id="rId17"/>
    <p:sldId id="296" r:id="rId18"/>
    <p:sldId id="293" r:id="rId19"/>
    <p:sldId id="286" r:id="rId20"/>
    <p:sldId id="270" r:id="rId21"/>
    <p:sldId id="287" r:id="rId22"/>
    <p:sldId id="288" r:id="rId23"/>
    <p:sldId id="274" r:id="rId24"/>
    <p:sldId id="275" r:id="rId25"/>
    <p:sldId id="298" r:id="rId26"/>
    <p:sldId id="278" r:id="rId27"/>
    <p:sldId id="289" r:id="rId28"/>
    <p:sldId id="290" r:id="rId29"/>
    <p:sldId id="302" r:id="rId30"/>
    <p:sldId id="301" r:id="rId31"/>
    <p:sldId id="280" r:id="rId32"/>
    <p:sldId id="303" r:id="rId33"/>
    <p:sldId id="304" r:id="rId34"/>
    <p:sldId id="26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895042-59E4-4081-BDE1-625DF51A40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CA91F-1A57-4927-B859-B273AFC0B0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244C-CBE5-4644-AC17-714DC507D0B6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07FC2-8964-452F-BA58-4F5CC87C21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427CB-1FD5-469D-98B3-CD75E042C4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CB979-28E1-413C-B058-53242C204A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07964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6DD19-37D2-4638-9B19-7ACE0F0047C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272BA-7E1C-4230-A687-DCE3D7EE43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444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3392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0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5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2572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63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37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9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0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9275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386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944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668F-5676-49C3-8D37-100A0860B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1" y="1189607"/>
            <a:ext cx="10360241" cy="1970844"/>
          </a:xfrm>
        </p:spPr>
        <p:txBody>
          <a:bodyPr/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 WEIBO INTERACTION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AB71D-9A8A-4A42-96F7-030081A32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2479" y="3496053"/>
            <a:ext cx="6831673" cy="10862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and 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18ECSC301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EEAB38-8FF9-4608-8E92-DA698BB5EEB2}"/>
              </a:ext>
            </a:extLst>
          </p:cNvPr>
          <p:cNvSpPr txBox="1">
            <a:spLocks/>
          </p:cNvSpPr>
          <p:nvPr/>
        </p:nvSpPr>
        <p:spPr>
          <a:xfrm>
            <a:off x="745724" y="79426"/>
            <a:ext cx="10811523" cy="54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technological university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480D5-24E7-4C1A-892C-B4B776993B3A}"/>
              </a:ext>
            </a:extLst>
          </p:cNvPr>
          <p:cNvSpPr txBox="1">
            <a:spLocks/>
          </p:cNvSpPr>
          <p:nvPr/>
        </p:nvSpPr>
        <p:spPr>
          <a:xfrm>
            <a:off x="3287326" y="6476260"/>
            <a:ext cx="5728317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endParaRPr lang="en-IN" sz="2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A795183-100E-4347-BC14-E584C4742738}"/>
              </a:ext>
            </a:extLst>
          </p:cNvPr>
          <p:cNvSpPr txBox="1">
            <a:spLocks/>
          </p:cNvSpPr>
          <p:nvPr/>
        </p:nvSpPr>
        <p:spPr>
          <a:xfrm>
            <a:off x="6929390" y="3931058"/>
            <a:ext cx="4172505" cy="2238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Team: 5A09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Apoorva S Malemath - 01FE16BCS041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Arundati Dixit            - 01FE16BCS046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Ashish Kar                 - 01FE16BCS047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Deepti Nadkarni         - 01FE16BCS062</a:t>
            </a:r>
          </a:p>
          <a:p>
            <a:pPr algn="l"/>
            <a:endParaRPr lang="en-IN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97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474900-B490-4550-A3C9-E0537598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4" y="1553591"/>
            <a:ext cx="11061715" cy="2823099"/>
          </a:xfrm>
          <a:prstGeom prst="rect">
            <a:avLst/>
          </a:prstGeom>
        </p:spPr>
      </p:pic>
      <p:pic>
        <p:nvPicPr>
          <p:cNvPr id="3" name="Picture 2" descr="kle tech logo">
            <a:extLst>
              <a:ext uri="{FF2B5EF4-FFF2-40B4-BE49-F238E27FC236}">
                <a16:creationId xmlns:a16="http://schemas.microsoft.com/office/drawing/2014/main" id="{8D06F292-E7EB-41D4-B5A8-CC7B92B1A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3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6D59C4A-3BDB-47CC-B3FB-F6763403F30D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2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247" y="163641"/>
            <a:ext cx="8596668" cy="13208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APPROACH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" t="2632" r="50209" b="48246"/>
          <a:stretch/>
        </p:blipFill>
        <p:spPr>
          <a:xfrm>
            <a:off x="5290738" y="3260558"/>
            <a:ext cx="1925054" cy="3368842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3690402">
            <a:off x="3599427" y="3018243"/>
            <a:ext cx="159765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6200000">
            <a:off x="5543402" y="2308379"/>
            <a:ext cx="14197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8655785">
            <a:off x="7123376" y="3012825"/>
            <a:ext cx="159765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4005" y="2123534"/>
            <a:ext cx="2698239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WORDS(BOW)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1542" y="1391663"/>
            <a:ext cx="2828659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FACTORS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04575" y="2134372"/>
            <a:ext cx="1402948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POLARITY</a:t>
            </a:r>
          </a:p>
        </p:txBody>
      </p:sp>
    </p:spTree>
    <p:extLst>
      <p:ext uri="{BB962C8B-B14F-4D97-AF65-F5344CB8AC3E}">
        <p14:creationId xmlns:p14="http://schemas.microsoft.com/office/powerpoint/2010/main" val="204361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479" y="29135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9421" y="1490895"/>
            <a:ext cx="3077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4367" y="2167096"/>
            <a:ext cx="35718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URL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stop words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to lowercase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numbers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punctuation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A27A93E-E84C-4F9C-B9EC-F9C965C07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0" t="28947" r="26296" b="11514"/>
          <a:stretch/>
        </p:blipFill>
        <p:spPr>
          <a:xfrm>
            <a:off x="5293652" y="1256916"/>
            <a:ext cx="6215976" cy="4658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kle tech logo">
            <a:extLst>
              <a:ext uri="{FF2B5EF4-FFF2-40B4-BE49-F238E27FC236}">
                <a16:creationId xmlns:a16="http://schemas.microsoft.com/office/drawing/2014/main" id="{7EF51DD9-B9FE-4BF1-8162-7574FF6B4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50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562FAD4-6EE9-4826-A330-5ED0CDD31BF3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0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D9BFA7-A1BC-49A4-B37B-C6F88391F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57" t="74342" r="15755" b="20888"/>
          <a:stretch/>
        </p:blipFill>
        <p:spPr>
          <a:xfrm>
            <a:off x="1583097" y="1684961"/>
            <a:ext cx="8620514" cy="512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kle tech logo">
            <a:extLst>
              <a:ext uri="{FF2B5EF4-FFF2-40B4-BE49-F238E27FC236}">
                <a16:creationId xmlns:a16="http://schemas.microsoft.com/office/drawing/2014/main" id="{7219E3FA-BFB3-4194-83BB-4A68546A0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50" y="24815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C84B44E-1A11-45B8-A0FA-ECF8393002C2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BE0C85-BAED-43A9-803E-41B020D03075}"/>
              </a:ext>
            </a:extLst>
          </p:cNvPr>
          <p:cNvSpPr/>
          <p:nvPr/>
        </p:nvSpPr>
        <p:spPr>
          <a:xfrm>
            <a:off x="1336680" y="1077521"/>
            <a:ext cx="3060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URL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4AF831-332C-443B-B7E2-0C244603969F}"/>
              </a:ext>
            </a:extLst>
          </p:cNvPr>
          <p:cNvSpPr/>
          <p:nvPr/>
        </p:nvSpPr>
        <p:spPr>
          <a:xfrm>
            <a:off x="1707464" y="2548315"/>
            <a:ext cx="17684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672479" y="291352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PRE-PROCESSING</a:t>
            </a:r>
            <a:endParaRPr kumimoji="0" lang="en-IN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5EC3F-6BCC-431F-A355-2A10C36EBA87}"/>
              </a:ext>
            </a:extLst>
          </p:cNvPr>
          <p:cNvSpPr txBox="1"/>
          <p:nvPr/>
        </p:nvSpPr>
        <p:spPr>
          <a:xfrm>
            <a:off x="1350634" y="3119378"/>
            <a:ext cx="996712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SSES -&gt; SS	    caresses -&gt; caress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IES   -&gt; I	           ponies    -&gt;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poni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 		    ties        -&gt;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ti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SS    -&gt; SS	          caress    -&gt;caress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S      -&gt;		    cats       -&gt;cat</a:t>
            </a:r>
          </a:p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Y    -&gt; I		    happy -&gt;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happi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              sky     -&gt; sky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IN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89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6885B5-23C7-46AF-8FBE-8BE29C59E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45" t="59868" r="18621" b="34211"/>
          <a:stretch/>
        </p:blipFill>
        <p:spPr>
          <a:xfrm>
            <a:off x="1775745" y="5189542"/>
            <a:ext cx="9646585" cy="570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kle tech logo">
            <a:extLst>
              <a:ext uri="{FF2B5EF4-FFF2-40B4-BE49-F238E27FC236}">
                <a16:creationId xmlns:a16="http://schemas.microsoft.com/office/drawing/2014/main" id="{7219E3FA-BFB3-4194-83BB-4A68546A0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50" y="24815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C84B44E-1A11-45B8-A0FA-ECF8393002C2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97D95F-3855-4540-8D5C-B96D3E9C3552}"/>
              </a:ext>
            </a:extLst>
          </p:cNvPr>
          <p:cNvSpPr/>
          <p:nvPr/>
        </p:nvSpPr>
        <p:spPr>
          <a:xfrm>
            <a:off x="1872129" y="1365295"/>
            <a:ext cx="252024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7D95F-3855-4540-8D5C-B96D3E9C3552}"/>
              </a:ext>
            </a:extLst>
          </p:cNvPr>
          <p:cNvSpPr/>
          <p:nvPr/>
        </p:nvSpPr>
        <p:spPr>
          <a:xfrm>
            <a:off x="1802461" y="4456838"/>
            <a:ext cx="64402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 Punctuation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672479" y="421980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55EC3F-6BCC-431F-A355-2A10C36EBA87}"/>
              </a:ext>
            </a:extLst>
          </p:cNvPr>
          <p:cNvSpPr txBox="1"/>
          <p:nvPr/>
        </p:nvSpPr>
        <p:spPr>
          <a:xfrm>
            <a:off x="1651079" y="1995972"/>
            <a:ext cx="996712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text word	   to lemma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help		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(v)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helps		   help(v)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helping	   help(v)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helped		   help(v)</a:t>
            </a:r>
          </a:p>
          <a:p>
            <a:endParaRPr lang="en-US" dirty="0"/>
          </a:p>
          <a:p>
            <a:endParaRPr lang="en-IN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71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7F6053-E777-42EC-A49E-C537C93CAD2F}"/>
              </a:ext>
            </a:extLst>
          </p:cNvPr>
          <p:cNvSpPr/>
          <p:nvPr/>
        </p:nvSpPr>
        <p:spPr>
          <a:xfrm>
            <a:off x="717750" y="828021"/>
            <a:ext cx="4760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FACTORS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5EC3F-6BCC-431F-A355-2A10C36EBA87}"/>
              </a:ext>
            </a:extLst>
          </p:cNvPr>
          <p:cNvSpPr txBox="1"/>
          <p:nvPr/>
        </p:nvSpPr>
        <p:spPr>
          <a:xfrm>
            <a:off x="880371" y="1382018"/>
            <a:ext cx="9967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compute the following statistical measures of forward, comment and like count for each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B7556-3DFA-4B96-A9B6-A23CAF0E18A3}"/>
              </a:ext>
            </a:extLst>
          </p:cNvPr>
          <p:cNvSpPr/>
          <p:nvPr/>
        </p:nvSpPr>
        <p:spPr>
          <a:xfrm>
            <a:off x="1006799" y="3967088"/>
            <a:ext cx="9350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factor: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forward_mean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forward_median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forward_max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forward_min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C2FD5-1DCC-4F29-AB4D-8454256FD8C9}"/>
              </a:ext>
            </a:extLst>
          </p:cNvPr>
          <p:cNvSpPr txBox="1"/>
          <p:nvPr/>
        </p:nvSpPr>
        <p:spPr>
          <a:xfrm>
            <a:off x="2535268" y="4428753"/>
            <a:ext cx="847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comment_mean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comment_median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comment_max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comment_min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D18888-6792-4539-B19B-5643404C762A}"/>
              </a:ext>
            </a:extLst>
          </p:cNvPr>
          <p:cNvSpPr/>
          <p:nvPr/>
        </p:nvSpPr>
        <p:spPr>
          <a:xfrm>
            <a:off x="2535268" y="4890418"/>
            <a:ext cx="7421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like_mean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like_median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like_max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like_min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 descr="kle tech logo">
            <a:extLst>
              <a:ext uri="{FF2B5EF4-FFF2-40B4-BE49-F238E27FC236}">
                <a16:creationId xmlns:a16="http://schemas.microsoft.com/office/drawing/2014/main" id="{ED47E396-2FB3-417F-A607-4A531C2B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82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6C0D88-0B5C-4869-B5FE-D401BED76407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2227C2-469C-41E1-AE66-244D639C90F0}"/>
              </a:ext>
            </a:extLst>
          </p:cNvPr>
          <p:cNvSpPr txBox="1">
            <a:spLocks/>
          </p:cNvSpPr>
          <p:nvPr/>
        </p:nvSpPr>
        <p:spPr>
          <a:xfrm>
            <a:off x="2768013" y="61218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27136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B6F61-D3C1-449B-9103-B3A9A075E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66" t="22736" r="24817" b="33249"/>
          <a:stretch/>
        </p:blipFill>
        <p:spPr>
          <a:xfrm>
            <a:off x="988380" y="801706"/>
            <a:ext cx="10712028" cy="5486400"/>
          </a:xfrm>
          <a:prstGeom prst="rect">
            <a:avLst/>
          </a:prstGeom>
        </p:spPr>
      </p:pic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6551CAD6-F0E9-401D-8DDA-B87679C27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82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A36487D-FECB-4AF9-A181-F6747A6B17F7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207D1A-3144-4D42-B9D1-2B3D39B194B7}"/>
              </a:ext>
            </a:extLst>
          </p:cNvPr>
          <p:cNvSpPr txBox="1">
            <a:spLocks/>
          </p:cNvSpPr>
          <p:nvPr/>
        </p:nvSpPr>
        <p:spPr>
          <a:xfrm>
            <a:off x="2768013" y="61218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31417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CB8DB2-77A8-4369-86B8-0F07B9BD5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63" t="22132" r="25226" b="716"/>
          <a:stretch/>
        </p:blipFill>
        <p:spPr>
          <a:xfrm>
            <a:off x="1530185" y="671409"/>
            <a:ext cx="9834496" cy="5716105"/>
          </a:xfrm>
          <a:prstGeom prst="rect">
            <a:avLst/>
          </a:prstGeom>
        </p:spPr>
      </p:pic>
      <p:pic>
        <p:nvPicPr>
          <p:cNvPr id="3" name="Picture 2" descr="kle tech logo">
            <a:extLst>
              <a:ext uri="{FF2B5EF4-FFF2-40B4-BE49-F238E27FC236}">
                <a16:creationId xmlns:a16="http://schemas.microsoft.com/office/drawing/2014/main" id="{D4996FC1-CD6A-4C64-B5BE-DAD825988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82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2C757D6-E77C-459C-A576-1635BF0DFFD4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B52FEC-0DE6-416F-BA9C-1B79499C888E}"/>
              </a:ext>
            </a:extLst>
          </p:cNvPr>
          <p:cNvSpPr txBox="1">
            <a:spLocks/>
          </p:cNvSpPr>
          <p:nvPr/>
        </p:nvSpPr>
        <p:spPr>
          <a:xfrm>
            <a:off x="2768013" y="61218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933715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65D473-DFA8-43AC-8EE8-E5381DF7F924}"/>
              </a:ext>
            </a:extLst>
          </p:cNvPr>
          <p:cNvSpPr/>
          <p:nvPr/>
        </p:nvSpPr>
        <p:spPr>
          <a:xfrm>
            <a:off x="1258298" y="1071483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POLARITY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AB11D-11BB-4EEE-8BC9-753A9B66225F}"/>
              </a:ext>
            </a:extLst>
          </p:cNvPr>
          <p:cNvSpPr txBox="1"/>
          <p:nvPr/>
        </p:nvSpPr>
        <p:spPr>
          <a:xfrm>
            <a:off x="1175475" y="1541209"/>
            <a:ext cx="9664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polarity of content indicating whether content is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or negative. AN INTEGER x: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x&lt;0 NEGATIVE CONTENT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x=0 NEUTRAL CONTENT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x&gt;0 POSITIVE 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CDFCB0-1301-4103-A68D-D95728E6E1FB}"/>
              </a:ext>
            </a:extLst>
          </p:cNvPr>
          <p:cNvSpPr/>
          <p:nvPr/>
        </p:nvSpPr>
        <p:spPr>
          <a:xfrm>
            <a:off x="1258298" y="4087654"/>
            <a:ext cx="8799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factor: polarity</a:t>
            </a:r>
          </a:p>
        </p:txBody>
      </p:sp>
      <p:pic>
        <p:nvPicPr>
          <p:cNvPr id="5" name="Picture 4" descr="kle tech logo">
            <a:extLst>
              <a:ext uri="{FF2B5EF4-FFF2-40B4-BE49-F238E27FC236}">
                <a16:creationId xmlns:a16="http://schemas.microsoft.com/office/drawing/2014/main" id="{A285AC3B-AA4A-4623-9587-1178460CC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56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7FE4B74-F240-427C-96DF-DA233297F7EB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2085D9-8643-4967-9644-565C3A76F305}"/>
              </a:ext>
            </a:extLst>
          </p:cNvPr>
          <p:cNvSpPr txBox="1">
            <a:spLocks/>
          </p:cNvSpPr>
          <p:nvPr/>
        </p:nvSpPr>
        <p:spPr>
          <a:xfrm>
            <a:off x="2768013" y="61218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47966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470" y="873533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MORE NEW FACTORS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9716" y="131555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Content Factors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a)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content_media_count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b)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content_#_count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c)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content_@_count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d)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content_?_count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e)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content_!_count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f)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content_length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g)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content_emoji_count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Time Factors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a) hour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b) min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c) sec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6822" y="5891110"/>
            <a:ext cx="385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FACTORS NOW: 26</a:t>
            </a:r>
          </a:p>
        </p:txBody>
      </p:sp>
      <p:pic>
        <p:nvPicPr>
          <p:cNvPr id="6" name="Picture 5" descr="kle tech logo">
            <a:extLst>
              <a:ext uri="{FF2B5EF4-FFF2-40B4-BE49-F238E27FC236}">
                <a16:creationId xmlns:a16="http://schemas.microsoft.com/office/drawing/2014/main" id="{0F143242-3575-4C31-AF4A-A456DA65E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9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2BEE8C-A939-4938-87F1-B57D366F3107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A3E776-BBB5-4A78-BDED-8BCE3B859CA3}"/>
              </a:ext>
            </a:extLst>
          </p:cNvPr>
          <p:cNvSpPr txBox="1">
            <a:spLocks/>
          </p:cNvSpPr>
          <p:nvPr/>
        </p:nvSpPr>
        <p:spPr>
          <a:xfrm>
            <a:off x="2768013" y="61218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56607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691D66-6B4F-4C87-A418-3AFD350C95B2}"/>
              </a:ext>
            </a:extLst>
          </p:cNvPr>
          <p:cNvSpPr/>
          <p:nvPr/>
        </p:nvSpPr>
        <p:spPr>
          <a:xfrm>
            <a:off x="2759631" y="422247"/>
            <a:ext cx="72217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D58A7-8BB9-4C0D-B8E1-CEBFE6279084}"/>
              </a:ext>
            </a:extLst>
          </p:cNvPr>
          <p:cNvSpPr/>
          <p:nvPr/>
        </p:nvSpPr>
        <p:spPr>
          <a:xfrm>
            <a:off x="1140391" y="1972362"/>
            <a:ext cx="108143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forwarding, commenting and liking amount of a Weibo posted by a user based on the historical interaction data on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Sina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Weibo social platform.</a:t>
            </a:r>
          </a:p>
        </p:txBody>
      </p:sp>
      <p:pic>
        <p:nvPicPr>
          <p:cNvPr id="1026" name="Picture 6" descr="kle tech logo">
            <a:extLst>
              <a:ext uri="{FF2B5EF4-FFF2-40B4-BE49-F238E27FC236}">
                <a16:creationId xmlns:a16="http://schemas.microsoft.com/office/drawing/2014/main" id="{E297F951-E8EB-4A24-81F3-71167D5D0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32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2E7E94-9977-4488-9C41-36F252747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943" y="3235305"/>
            <a:ext cx="4834678" cy="48346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CE35D3A-94DE-4917-882C-CB89CD9308E2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8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518" y="5556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D7453B-CAC5-4147-BB4B-421CDEC87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65" y="1318877"/>
            <a:ext cx="9096375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A832B698-F3F3-4550-B9BB-B3A99EBD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9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6C5DC7-CE06-4699-B20A-61F1D2D4554F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6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419" y="1393734"/>
            <a:ext cx="11443316" cy="1320800"/>
          </a:xfrm>
        </p:spPr>
        <p:txBody>
          <a:bodyPr>
            <a:noAutofit/>
          </a:bodyPr>
          <a:lstStyle/>
          <a:p>
            <a:pPr algn="ctr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WITH MORE FACTORS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828F98-531F-4D2D-9328-A2A15C329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58982"/>
              </p:ext>
            </p:extLst>
          </p:nvPr>
        </p:nvGraphicFramePr>
        <p:xfrm>
          <a:off x="2011283" y="2054134"/>
          <a:ext cx="906913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2633">
                  <a:extLst>
                    <a:ext uri="{9D8B030D-6E8A-4147-A177-3AD203B41FA5}">
                      <a16:colId xmlns:a16="http://schemas.microsoft.com/office/drawing/2014/main" val="3250560364"/>
                    </a:ext>
                  </a:extLst>
                </a:gridCol>
                <a:gridCol w="1716505">
                  <a:extLst>
                    <a:ext uri="{9D8B030D-6E8A-4147-A177-3AD203B41FA5}">
                      <a16:colId xmlns:a16="http://schemas.microsoft.com/office/drawing/2014/main" val="1179067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Attributes 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0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Media, #, @, ?, !, Length, Emoji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Media, Length, Emoji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9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Time: (Hour, Min, Sec), Media, Length, Emoji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Median, Time: (Hour, Min, Sec), Media, Length, Emoji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51150"/>
                  </a:ext>
                </a:extLst>
              </a:tr>
              <a:tr h="294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Median, Min, Max, Media, Emoji</a:t>
                      </a:r>
                    </a:p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(SEPARATE MODELS)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82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Median, Min, Max, Media, Emoji, Default Values</a:t>
                      </a:r>
                      <a:b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(SEPARATE MODELS)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60606"/>
                  </a:ext>
                </a:extLst>
              </a:tr>
            </a:tbl>
          </a:graphicData>
        </a:graphic>
      </p:graphicFrame>
      <p:pic>
        <p:nvPicPr>
          <p:cNvPr id="5" name="Picture 4" descr="kle tech logo">
            <a:extLst>
              <a:ext uri="{FF2B5EF4-FFF2-40B4-BE49-F238E27FC236}">
                <a16:creationId xmlns:a16="http://schemas.microsoft.com/office/drawing/2014/main" id="{4B3067CB-36DF-4BD9-A195-387E6FFF8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9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C8883E3-CB7B-4033-B41B-E3F9B6F49E31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FDA45F-4732-4E90-9D00-694938FD32CF}"/>
              </a:ext>
            </a:extLst>
          </p:cNvPr>
          <p:cNvSpPr txBox="1">
            <a:spLocks/>
          </p:cNvSpPr>
          <p:nvPr/>
        </p:nvSpPr>
        <p:spPr>
          <a:xfrm>
            <a:off x="2247518" y="555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07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ADA665-50C6-4006-ACF8-17032CAE4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38309"/>
              </p:ext>
            </p:extLst>
          </p:nvPr>
        </p:nvGraphicFramePr>
        <p:xfrm>
          <a:off x="1226484" y="1290756"/>
          <a:ext cx="10758370" cy="493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2146">
                  <a:extLst>
                    <a:ext uri="{9D8B030D-6E8A-4147-A177-3AD203B41FA5}">
                      <a16:colId xmlns:a16="http://schemas.microsoft.com/office/drawing/2014/main" val="3250560364"/>
                    </a:ext>
                  </a:extLst>
                </a:gridCol>
                <a:gridCol w="2036224">
                  <a:extLst>
                    <a:ext uri="{9D8B030D-6E8A-4147-A177-3AD203B41FA5}">
                      <a16:colId xmlns:a16="http://schemas.microsoft.com/office/drawing/2014/main" val="1179067649"/>
                    </a:ext>
                  </a:extLst>
                </a:gridCol>
              </a:tblGrid>
              <a:tr h="51957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Attributes 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07064"/>
                  </a:ext>
                </a:extLst>
              </a:tr>
              <a:tr h="519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Media, Length, Emoji,  Median, Polarity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04678"/>
                  </a:ext>
                </a:extLst>
              </a:tr>
              <a:tr h="519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Media, Length, Median, Polarity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90406"/>
                  </a:ext>
                </a:extLst>
              </a:tr>
              <a:tr h="950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Media, Length, Emoji, Median, Mean, Polarity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3585"/>
                  </a:ext>
                </a:extLst>
              </a:tr>
              <a:tr h="519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 (As an array) 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829175"/>
                  </a:ext>
                </a:extLst>
              </a:tr>
              <a:tr h="519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 using Counter 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60606"/>
                  </a:ext>
                </a:extLst>
              </a:tr>
              <a:tr h="13844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BOW, media count, forward median, comment median, like median, emoji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60633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2789" y="890825"/>
            <a:ext cx="381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*BOW is only for first 10,000 Tuples</a:t>
            </a:r>
          </a:p>
        </p:txBody>
      </p:sp>
      <p:pic>
        <p:nvPicPr>
          <p:cNvPr id="6" name="Picture 5" descr="kle tech logo">
            <a:extLst>
              <a:ext uri="{FF2B5EF4-FFF2-40B4-BE49-F238E27FC236}">
                <a16:creationId xmlns:a16="http://schemas.microsoft.com/office/drawing/2014/main" id="{8A767BF0-88D3-4353-A40F-477F1BBB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9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0ED5D9E-6898-487D-94E0-BB21CB7E533F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8B40AE-EDBF-4466-AA80-49C51EAF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18" y="5556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3213077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243" y="485071"/>
            <a:ext cx="10644327" cy="132080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PACKAGES FOR MODELLING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" t="2632" r="50209" b="48246"/>
          <a:stretch/>
        </p:blipFill>
        <p:spPr>
          <a:xfrm>
            <a:off x="5707989" y="3260558"/>
            <a:ext cx="1925054" cy="3368842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2449840">
            <a:off x="4016678" y="3018243"/>
            <a:ext cx="159765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 rot="13949372">
            <a:off x="4801042" y="2369442"/>
            <a:ext cx="130871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 rot="16200000">
            <a:off x="5744549" y="2129932"/>
            <a:ext cx="150000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901851" y="2383064"/>
            <a:ext cx="265329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391" y="1540692"/>
            <a:ext cx="3395417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LEAST SQUARES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24246" y="2198398"/>
            <a:ext cx="2230098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5984232" y="1118495"/>
            <a:ext cx="941283" cy="369332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29715" y="1328289"/>
            <a:ext cx="941283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</a:p>
        </p:txBody>
      </p:sp>
      <p:sp>
        <p:nvSpPr>
          <p:cNvPr id="14" name="Right Arrow 13"/>
          <p:cNvSpPr/>
          <p:nvPr/>
        </p:nvSpPr>
        <p:spPr>
          <a:xfrm rot="17280349">
            <a:off x="6798987" y="2261389"/>
            <a:ext cx="14197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 rot="18890834">
            <a:off x="7541694" y="2948632"/>
            <a:ext cx="14197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 descr="kle tech logo">
            <a:extLst>
              <a:ext uri="{FF2B5EF4-FFF2-40B4-BE49-F238E27FC236}">
                <a16:creationId xmlns:a16="http://schemas.microsoft.com/office/drawing/2014/main" id="{9D60EC3D-B64C-4606-B551-CD7933710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56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AE68F1E-39E4-4D00-A2EF-2D7746D70EDA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82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92BA3B-3D90-419A-ABC8-57A2CFA80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48422"/>
              </p:ext>
            </p:extLst>
          </p:nvPr>
        </p:nvGraphicFramePr>
        <p:xfrm>
          <a:off x="1365325" y="1073613"/>
          <a:ext cx="10179098" cy="450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49">
                  <a:extLst>
                    <a:ext uri="{9D8B030D-6E8A-4147-A177-3AD203B41FA5}">
                      <a16:colId xmlns:a16="http://schemas.microsoft.com/office/drawing/2014/main" val="4152804488"/>
                    </a:ext>
                  </a:extLst>
                </a:gridCol>
                <a:gridCol w="5089549">
                  <a:extLst>
                    <a:ext uri="{9D8B030D-6E8A-4147-A177-3AD203B41FA5}">
                      <a16:colId xmlns:a16="http://schemas.microsoft.com/office/drawing/2014/main" val="1193589243"/>
                    </a:ext>
                  </a:extLst>
                </a:gridCol>
              </a:tblGrid>
              <a:tr h="7349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USED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30773"/>
                  </a:ext>
                </a:extLst>
              </a:tr>
              <a:tr h="83496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696681"/>
                  </a:ext>
                </a:extLst>
              </a:tr>
              <a:tr h="73493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OLS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055324"/>
                  </a:ext>
                </a:extLst>
              </a:tr>
              <a:tr h="734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3440"/>
                  </a:ext>
                </a:extLst>
              </a:tr>
              <a:tr h="734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250130"/>
                  </a:ext>
                </a:extLst>
              </a:tr>
              <a:tr h="734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</a:t>
                      </a:r>
                      <a:r>
                        <a:rPr lang="en-IN" sz="2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Forest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30.01%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B43DE010-390B-4221-B02D-13F741393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82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926E616-1D50-4905-9992-035EDB8CFC70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E28368-D881-4E9E-B75A-B30F6DCF1099}"/>
              </a:ext>
            </a:extLst>
          </p:cNvPr>
          <p:cNvSpPr txBox="1">
            <a:spLocks/>
          </p:cNvSpPr>
          <p:nvPr/>
        </p:nvSpPr>
        <p:spPr>
          <a:xfrm>
            <a:off x="2247518" y="555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481601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5ABF-F415-42E4-A671-198A0C94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1025434"/>
            <a:ext cx="11446276" cy="1485900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Normalizing Polarity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6FA29B-BDD6-48F0-B043-46D696F13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39872"/>
              </p:ext>
            </p:extLst>
          </p:nvPr>
        </p:nvGraphicFramePr>
        <p:xfrm>
          <a:off x="3249227" y="3173133"/>
          <a:ext cx="6755907" cy="3178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49049">
                  <a:extLst>
                    <a:ext uri="{9D8B030D-6E8A-4147-A177-3AD203B41FA5}">
                      <a16:colId xmlns:a16="http://schemas.microsoft.com/office/drawing/2014/main" val="960220257"/>
                    </a:ext>
                  </a:extLst>
                </a:gridCol>
                <a:gridCol w="1606858">
                  <a:extLst>
                    <a:ext uri="{9D8B030D-6E8A-4147-A177-3AD203B41FA5}">
                      <a16:colId xmlns:a16="http://schemas.microsoft.com/office/drawing/2014/main" val="182765020"/>
                    </a:ext>
                  </a:extLst>
                </a:gridCol>
              </a:tblGrid>
              <a:tr h="618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 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689665"/>
                  </a:ext>
                </a:extLst>
              </a:tr>
              <a:tr h="12797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Regressor</a:t>
                      </a:r>
                      <a:endParaRPr lang="en-IN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78.92%</a:t>
                      </a:r>
                      <a:endParaRPr lang="en-IN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0838723"/>
                  </a:ext>
                </a:extLst>
              </a:tr>
              <a:tr h="12797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IN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77.17%</a:t>
                      </a:r>
                      <a:endParaRPr lang="en-IN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686908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D9CCFE-92AC-4566-B858-AAC39AD6FB3F}"/>
              </a:ext>
            </a:extLst>
          </p:cNvPr>
          <p:cNvSpPr/>
          <p:nvPr/>
        </p:nvSpPr>
        <p:spPr>
          <a:xfrm>
            <a:off x="186853" y="1737596"/>
            <a:ext cx="11600155" cy="1547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algn="just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models use content media count, normalized polarity and mean, median, mode, min, max of each of the number of forward, comment and like.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kle tech logo">
            <a:extLst>
              <a:ext uri="{FF2B5EF4-FFF2-40B4-BE49-F238E27FC236}">
                <a16:creationId xmlns:a16="http://schemas.microsoft.com/office/drawing/2014/main" id="{A7414C6D-C544-4353-81FF-F100F6675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9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DD503C0-D300-43CF-8896-0222C607C1F9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BCFD28-BC6C-44B0-B8C0-C666A6EDC045}"/>
              </a:ext>
            </a:extLst>
          </p:cNvPr>
          <p:cNvSpPr txBox="1">
            <a:spLocks/>
          </p:cNvSpPr>
          <p:nvPr/>
        </p:nvSpPr>
        <p:spPr>
          <a:xfrm>
            <a:off x="2247518" y="555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992961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026" y="758992"/>
            <a:ext cx="8504808" cy="699532"/>
          </a:xfrm>
        </p:spPr>
        <p:txBody>
          <a:bodyPr>
            <a:noAutofit/>
          </a:bodyPr>
          <a:lstStyle/>
          <a:p>
            <a:pPr algn="ctr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 FCL best match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146" t="38158" r="29163" b="20066"/>
          <a:stretch/>
        </p:blipFill>
        <p:spPr>
          <a:xfrm>
            <a:off x="2430618" y="1895431"/>
            <a:ext cx="8179863" cy="44185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6589" y="1171353"/>
            <a:ext cx="488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heavy computation model using multiprocessing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5776" y="1540855"/>
            <a:ext cx="446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see key algorithms used in this model….</a:t>
            </a:r>
          </a:p>
        </p:txBody>
      </p:sp>
      <p:pic>
        <p:nvPicPr>
          <p:cNvPr id="6" name="Picture 5" descr="kle tech logo">
            <a:extLst>
              <a:ext uri="{FF2B5EF4-FFF2-40B4-BE49-F238E27FC236}">
                <a16:creationId xmlns:a16="http://schemas.microsoft.com/office/drawing/2014/main" id="{2D7FC508-84B8-4A35-A0F4-56F4225AB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45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1E464EA-9754-49B7-9C97-B9387D2CD188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10B2CC-6C85-4611-A520-4A8D9D6EE392}"/>
              </a:ext>
            </a:extLst>
          </p:cNvPr>
          <p:cNvSpPr txBox="1">
            <a:spLocks/>
          </p:cNvSpPr>
          <p:nvPr/>
        </p:nvSpPr>
        <p:spPr>
          <a:xfrm>
            <a:off x="2247518" y="555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3670203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4617" y="1422508"/>
            <a:ext cx="3629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forward_count_x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8342" y="1831028"/>
            <a:ext cx="1816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       m1     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2216" y="2278620"/>
            <a:ext cx="1816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       m2      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2216" y="2778464"/>
            <a:ext cx="1816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       m3     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8380" y="1011304"/>
            <a:ext cx="3589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in train dataset for an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8704" y="3461173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Forward_min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4788" y="3461173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Forward_max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3159" y="3461173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Forward_median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8409" y="39665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74138" y="39665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89867" y="39665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474900-B490-4550-A3C9-E0537598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941" y="1091290"/>
            <a:ext cx="6134038" cy="24839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4599" y="4548947"/>
            <a:ext cx="9914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forward_count_y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in range (3,7) which produces the best score for that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u_id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median is assumed to have best score and is being compared with other numbers in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calculations for best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like_count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comment_count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computed for each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stored for prediction in predict dataset and generate result</a:t>
            </a:r>
          </a:p>
        </p:txBody>
      </p:sp>
      <p:pic>
        <p:nvPicPr>
          <p:cNvPr id="19" name="Picture 18" descr="kle tech logo">
            <a:extLst>
              <a:ext uri="{FF2B5EF4-FFF2-40B4-BE49-F238E27FC236}">
                <a16:creationId xmlns:a16="http://schemas.microsoft.com/office/drawing/2014/main" id="{42C5F0B0-BD4A-4115-8B39-6BEFBFD80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45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BDE26A9-AD3C-48E2-8CC2-6227E9B838B8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C413455-40FB-4626-B5DC-5F42AADB9815}"/>
              </a:ext>
            </a:extLst>
          </p:cNvPr>
          <p:cNvSpPr txBox="1">
            <a:spLocks/>
          </p:cNvSpPr>
          <p:nvPr/>
        </p:nvSpPr>
        <p:spPr>
          <a:xfrm>
            <a:off x="2247518" y="555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4255856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961" t="46381" r="39797" b="30921"/>
          <a:stretch/>
        </p:blipFill>
        <p:spPr>
          <a:xfrm>
            <a:off x="1302103" y="1340720"/>
            <a:ext cx="10643960" cy="32934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4488" y="4886871"/>
            <a:ext cx="10397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predict dataset once any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encountered for prediction the best values we stored earlier are appended as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new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predict_dataset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0 0 are appended as f c l in the result</a:t>
            </a:r>
          </a:p>
        </p:txBody>
      </p:sp>
      <p:pic>
        <p:nvPicPr>
          <p:cNvPr id="5" name="Picture 4" descr="kle tech logo">
            <a:extLst>
              <a:ext uri="{FF2B5EF4-FFF2-40B4-BE49-F238E27FC236}">
                <a16:creationId xmlns:a16="http://schemas.microsoft.com/office/drawing/2014/main" id="{E3A1072E-5B69-48D1-8A89-B17B917D5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07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7F75717-9103-49F8-A055-B2FEDB3EE02F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2693A-2A69-4924-A5F3-CFEFFF4A7D59}"/>
              </a:ext>
            </a:extLst>
          </p:cNvPr>
          <p:cNvSpPr txBox="1">
            <a:spLocks/>
          </p:cNvSpPr>
          <p:nvPr/>
        </p:nvSpPr>
        <p:spPr>
          <a:xfrm>
            <a:off x="2247518" y="555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3729679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961" t="46381" r="39797" b="30921"/>
          <a:stretch/>
        </p:blipFill>
        <p:spPr>
          <a:xfrm>
            <a:off x="1302103" y="1340720"/>
            <a:ext cx="10643960" cy="32934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4488" y="4886871"/>
            <a:ext cx="10397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predict dataset once any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encountered for prediction the best values we stored earlier are appended as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new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predict_dataset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0 0 are appended as f c l in the result</a:t>
            </a:r>
          </a:p>
        </p:txBody>
      </p:sp>
      <p:pic>
        <p:nvPicPr>
          <p:cNvPr id="5" name="Picture 4" descr="kle tech logo">
            <a:extLst>
              <a:ext uri="{FF2B5EF4-FFF2-40B4-BE49-F238E27FC236}">
                <a16:creationId xmlns:a16="http://schemas.microsoft.com/office/drawing/2014/main" id="{E3A1072E-5B69-48D1-8A89-B17B917D5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07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7F75717-9103-49F8-A055-B2FEDB3EE02F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2693A-2A69-4924-A5F3-CFEFFF4A7D59}"/>
              </a:ext>
            </a:extLst>
          </p:cNvPr>
          <p:cNvSpPr txBox="1">
            <a:spLocks/>
          </p:cNvSpPr>
          <p:nvPr/>
        </p:nvSpPr>
        <p:spPr>
          <a:xfrm>
            <a:off x="2247518" y="555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27004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691D66-6B4F-4C87-A418-3AFD350C95B2}"/>
              </a:ext>
            </a:extLst>
          </p:cNvPr>
          <p:cNvSpPr/>
          <p:nvPr/>
        </p:nvSpPr>
        <p:spPr>
          <a:xfrm>
            <a:off x="3994640" y="329914"/>
            <a:ext cx="51058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6" descr="kle tech logo">
            <a:extLst>
              <a:ext uri="{FF2B5EF4-FFF2-40B4-BE49-F238E27FC236}">
                <a16:creationId xmlns:a16="http://schemas.microsoft.com/office/drawing/2014/main" id="{E297F951-E8EB-4A24-81F3-71167D5D0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54" y="78295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D57A29-8798-4570-ADBB-EEA69E471CA2}"/>
              </a:ext>
            </a:extLst>
          </p:cNvPr>
          <p:cNvSpPr/>
          <p:nvPr/>
        </p:nvSpPr>
        <p:spPr>
          <a:xfrm>
            <a:off x="1118586" y="1305018"/>
            <a:ext cx="1088402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Weibo is a Chinese microblogging website, similar to the Twitter.</a:t>
            </a:r>
          </a:p>
          <a:p>
            <a:r>
              <a:rPr 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“Weibo” is a Chinese word for “</a:t>
            </a:r>
            <a:r>
              <a:rPr 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microblog</a:t>
            </a:r>
            <a:r>
              <a:rPr 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</a:p>
          <a:p>
            <a:endParaRPr 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User behaviors such as forwarding, commenting and liking are important factors that can be used to estimate: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quality of a certain </a:t>
            </a:r>
            <a:r>
              <a:rPr lang="en-US" sz="3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weibo</a:t>
            </a:r>
            <a:endParaRPr 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Implement the recommendation 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Feed controlling strategy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E8DAE9-D392-4BEF-9EB6-C7F7E0E82796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72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le tech logo">
            <a:extLst>
              <a:ext uri="{FF2B5EF4-FFF2-40B4-BE49-F238E27FC236}">
                <a16:creationId xmlns:a16="http://schemas.microsoft.com/office/drawing/2014/main" id="{E3A1072E-5B69-48D1-8A89-B17B917D5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07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7F75717-9103-49F8-A055-B2FEDB3EE02F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2693A-2A69-4924-A5F3-CFEFFF4A7D59}"/>
              </a:ext>
            </a:extLst>
          </p:cNvPr>
          <p:cNvSpPr txBox="1">
            <a:spLocks/>
          </p:cNvSpPr>
          <p:nvPr/>
        </p:nvSpPr>
        <p:spPr>
          <a:xfrm>
            <a:off x="2152088" y="503237"/>
            <a:ext cx="945325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BB0CBF-56F0-4D08-85A3-D69EE6D4D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59029"/>
              </p:ext>
            </p:extLst>
          </p:nvPr>
        </p:nvGraphicFramePr>
        <p:xfrm>
          <a:off x="1075689" y="1503820"/>
          <a:ext cx="10758370" cy="424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3454">
                  <a:extLst>
                    <a:ext uri="{9D8B030D-6E8A-4147-A177-3AD203B41FA5}">
                      <a16:colId xmlns:a16="http://schemas.microsoft.com/office/drawing/2014/main" val="3250560364"/>
                    </a:ext>
                  </a:extLst>
                </a:gridCol>
                <a:gridCol w="1384916">
                  <a:extLst>
                    <a:ext uri="{9D8B030D-6E8A-4147-A177-3AD203B41FA5}">
                      <a16:colId xmlns:a16="http://schemas.microsoft.com/office/drawing/2014/main" val="1179067649"/>
                    </a:ext>
                  </a:extLst>
                </a:gridCol>
              </a:tblGrid>
              <a:tr h="51957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Attributes and Models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07064"/>
                  </a:ext>
                </a:extLst>
              </a:tr>
              <a:tr h="519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Median, Min, Max, Media, Emoji - Linear Regression</a:t>
                      </a:r>
                    </a:p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(SEPARATE MODELS)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59470"/>
                  </a:ext>
                </a:extLst>
              </a:tr>
              <a:tr h="519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Media, Length, Emoji,  Median, Polarity -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04678"/>
                  </a:ext>
                </a:extLst>
              </a:tr>
              <a:tr h="519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Median, Min, Max, Media, Emoji - 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71178"/>
                  </a:ext>
                </a:extLst>
              </a:tr>
              <a:tr h="5195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UID specific search using median – Linear Regression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32.73%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183521"/>
                  </a:ext>
                </a:extLst>
              </a:tr>
              <a:tr h="5195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UID specific search using best match – Algorithmic approach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34.76%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1362684"/>
                  </a:ext>
                </a:extLst>
              </a:tr>
              <a:tr h="519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Median, Min, Max, Media, Content media, normalized polarity – 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78.92%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6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774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204" y="838635"/>
            <a:ext cx="7652552" cy="13208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LEADER BOARD RANKING</a:t>
            </a:r>
          </a:p>
        </p:txBody>
      </p:sp>
      <p:pic>
        <p:nvPicPr>
          <p:cNvPr id="6" name="Picture 5" descr="kle tech logo">
            <a:extLst>
              <a:ext uri="{FF2B5EF4-FFF2-40B4-BE49-F238E27FC236}">
                <a16:creationId xmlns:a16="http://schemas.microsoft.com/office/drawing/2014/main" id="{EA4A969D-AB2D-4AAC-A8E0-823692AA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71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10DFDCC-5F2D-4477-99C3-EF94C3000973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B0F44C-0EDD-497E-85F0-ABC24A303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0515"/>
              </p:ext>
            </p:extLst>
          </p:nvPr>
        </p:nvGraphicFramePr>
        <p:xfrm>
          <a:off x="1762244" y="2085028"/>
          <a:ext cx="9241655" cy="3474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9886">
                  <a:extLst>
                    <a:ext uri="{9D8B030D-6E8A-4147-A177-3AD203B41FA5}">
                      <a16:colId xmlns:a16="http://schemas.microsoft.com/office/drawing/2014/main" val="3172496027"/>
                    </a:ext>
                  </a:extLst>
                </a:gridCol>
                <a:gridCol w="2282105">
                  <a:extLst>
                    <a:ext uri="{9D8B030D-6E8A-4147-A177-3AD203B41FA5}">
                      <a16:colId xmlns:a16="http://schemas.microsoft.com/office/drawing/2014/main" val="508638978"/>
                    </a:ext>
                  </a:extLst>
                </a:gridCol>
                <a:gridCol w="2629664">
                  <a:extLst>
                    <a:ext uri="{9D8B030D-6E8A-4147-A177-3AD203B41FA5}">
                      <a16:colId xmlns:a16="http://schemas.microsoft.com/office/drawing/2014/main" val="1932030342"/>
                    </a:ext>
                  </a:extLst>
                </a:gridCol>
              </a:tblGrid>
              <a:tr h="593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Score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8359503"/>
                  </a:ext>
                </a:extLst>
              </a:tr>
              <a:tr h="14790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UID specific search using median 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29.38%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</a:rPr>
                        <a:t>241</a:t>
                      </a:r>
                      <a:endParaRPr lang="en-IN" sz="2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7825496"/>
                  </a:ext>
                </a:extLst>
              </a:tr>
              <a:tr h="14026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</a:rPr>
                        <a:t>UID specific search using best match</a:t>
                      </a:r>
                      <a:endParaRPr lang="en-IN" sz="2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</a:rPr>
                        <a:t>29.68%</a:t>
                      </a:r>
                      <a:endParaRPr lang="en-IN" sz="24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218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253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409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634" y="109216"/>
            <a:ext cx="7652552" cy="13208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57" y="1682861"/>
            <a:ext cx="10058400" cy="4499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773024" y="1142824"/>
            <a:ext cx="313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UID BEST FCL MATCH MODEL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15554" y="1142824"/>
            <a:ext cx="2650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UID FCL MEDIAN MODEL </a:t>
            </a:r>
          </a:p>
        </p:txBody>
      </p:sp>
      <p:pic>
        <p:nvPicPr>
          <p:cNvPr id="6" name="Picture 5" descr="kle tech logo">
            <a:extLst>
              <a:ext uri="{FF2B5EF4-FFF2-40B4-BE49-F238E27FC236}">
                <a16:creationId xmlns:a16="http://schemas.microsoft.com/office/drawing/2014/main" id="{EA4A969D-AB2D-4AAC-A8E0-823692AA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71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10DFDCC-5F2D-4477-99C3-EF94C3000973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26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204" y="838635"/>
            <a:ext cx="7652552" cy="13208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kle tech logo">
            <a:extLst>
              <a:ext uri="{FF2B5EF4-FFF2-40B4-BE49-F238E27FC236}">
                <a16:creationId xmlns:a16="http://schemas.microsoft.com/office/drawing/2014/main" id="{EA4A969D-AB2D-4AAC-A8E0-823692AA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71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10DFDCC-5F2D-4477-99C3-EF94C3000973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1AE0A6-3037-4597-B934-EE478E7BD0B9}"/>
              </a:ext>
            </a:extLst>
          </p:cNvPr>
          <p:cNvSpPr/>
          <p:nvPr/>
        </p:nvSpPr>
        <p:spPr>
          <a:xfrm>
            <a:off x="955158" y="1689179"/>
            <a:ext cx="10999432" cy="342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built models to predict the number of forwards, comments and likes for a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weibo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Iterative KDD process to refine the pre-processing of data and improve the performance of model.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Algorithmic approach where we defined the best possible value for each user based the UID yielded good result. 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Computing polarity of the text and performing a min max normalization on it yielded a score of 78.92% on the cross validation.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69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557E6-B76A-45B8-BB04-1C0B619EBBB1}"/>
              </a:ext>
            </a:extLst>
          </p:cNvPr>
          <p:cNvSpPr txBox="1"/>
          <p:nvPr/>
        </p:nvSpPr>
        <p:spPr>
          <a:xfrm>
            <a:off x="2165684" y="2229853"/>
            <a:ext cx="10026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3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36F113-78CD-4E68-9956-82ACDA2988F8}"/>
              </a:ext>
            </a:extLst>
          </p:cNvPr>
          <p:cNvSpPr/>
          <p:nvPr/>
        </p:nvSpPr>
        <p:spPr>
          <a:xfrm>
            <a:off x="2923228" y="397918"/>
            <a:ext cx="73780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B8916E-C729-4F6F-9C25-78CBD5081B40}"/>
              </a:ext>
            </a:extLst>
          </p:cNvPr>
          <p:cNvSpPr/>
          <p:nvPr/>
        </p:nvSpPr>
        <p:spPr>
          <a:xfrm>
            <a:off x="1188829" y="1732659"/>
            <a:ext cx="105557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(weibo_train_data.txt)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attributes: 7 (categorical: 3, numerical: 4)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Dimensions: 1229618 rows x 7 columns </a:t>
            </a: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data (weibo_predict_data.txt)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attributes: 4 (categorical: 3, numerical: 1) dimensions: 178297 rows x 4 columns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kle tech logo">
            <a:extLst>
              <a:ext uri="{FF2B5EF4-FFF2-40B4-BE49-F238E27FC236}">
                <a16:creationId xmlns:a16="http://schemas.microsoft.com/office/drawing/2014/main" id="{DD7E740F-ABA2-4452-B335-00F6B7CDC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22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8BDF368-B1C7-43DC-95A7-53F1124C0B25}"/>
              </a:ext>
            </a:extLst>
          </p:cNvPr>
          <p:cNvSpPr txBox="1">
            <a:spLocks/>
          </p:cNvSpPr>
          <p:nvPr/>
        </p:nvSpPr>
        <p:spPr>
          <a:xfrm>
            <a:off x="717750" y="6564564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8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D9A17A-5DD9-49FB-BE24-E92447E7B3D6}"/>
              </a:ext>
            </a:extLst>
          </p:cNvPr>
          <p:cNvSpPr/>
          <p:nvPr/>
        </p:nvSpPr>
        <p:spPr>
          <a:xfrm>
            <a:off x="4839456" y="1252484"/>
            <a:ext cx="2752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</a:t>
            </a:r>
            <a:endParaRPr lang="en-IN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C1CCA6-AD4E-4D54-B1B8-2DC459BBC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511165"/>
              </p:ext>
            </p:extLst>
          </p:nvPr>
        </p:nvGraphicFramePr>
        <p:xfrm>
          <a:off x="1416798" y="1837259"/>
          <a:ext cx="10079786" cy="4368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9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07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uid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  id. Sampled and encrypted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07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weibo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  id. Sampled and encrypted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07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  time. Format YYYYMMDD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07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forward_count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  of forward within one week after posting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07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comment_count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  of comment within one week after posting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07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like_count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  of comment within one week after posting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07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weibo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  content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B184E40-30B8-477E-883A-F31EED98FC82}"/>
              </a:ext>
            </a:extLst>
          </p:cNvPr>
          <p:cNvSpPr/>
          <p:nvPr/>
        </p:nvSpPr>
        <p:spPr>
          <a:xfrm>
            <a:off x="2876013" y="421487"/>
            <a:ext cx="73780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</a:t>
            </a:r>
          </a:p>
        </p:txBody>
      </p:sp>
      <p:pic>
        <p:nvPicPr>
          <p:cNvPr id="6" name="Picture 6" descr="kle tech logo">
            <a:extLst>
              <a:ext uri="{FF2B5EF4-FFF2-40B4-BE49-F238E27FC236}">
                <a16:creationId xmlns:a16="http://schemas.microsoft.com/office/drawing/2014/main" id="{A81F1528-87BE-41CB-9404-B5223027E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33" y="2810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94DC53E-9790-4046-9BF8-8213D45B3552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4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67" y="545085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874265" y="1445633"/>
            <a:ext cx="6612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(weibo_train_data.txt)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333" y="1870164"/>
            <a:ext cx="9068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IN" dirty="0">
                <a:solidFill>
                  <a:srgbClr val="333333"/>
                </a:solidFill>
                <a:latin typeface="Microsoft YaHei" panose="020B0503020204020204" pitchFamily="34" charset="-122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447" t="36513" r="13443" b="21546"/>
          <a:stretch/>
        </p:blipFill>
        <p:spPr>
          <a:xfrm>
            <a:off x="874265" y="2114401"/>
            <a:ext cx="10947971" cy="4091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kle tech logo">
            <a:extLst>
              <a:ext uri="{FF2B5EF4-FFF2-40B4-BE49-F238E27FC236}">
                <a16:creationId xmlns:a16="http://schemas.microsoft.com/office/drawing/2014/main" id="{741FE5B3-D416-41D5-9B82-C5D2E03C5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55" y="3089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8DF6217-071A-40D1-AD27-699E5E5A0510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0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6D2FCF-8CAF-4320-BA6F-09FA4EABC961}"/>
              </a:ext>
            </a:extLst>
          </p:cNvPr>
          <p:cNvSpPr/>
          <p:nvPr/>
        </p:nvSpPr>
        <p:spPr>
          <a:xfrm>
            <a:off x="5011010" y="1592072"/>
            <a:ext cx="3322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Result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1016A9-EB63-478B-871E-029EA41C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4496"/>
              </p:ext>
            </p:extLst>
          </p:nvPr>
        </p:nvGraphicFramePr>
        <p:xfrm>
          <a:off x="1936218" y="2241151"/>
          <a:ext cx="9471904" cy="33606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5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5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73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73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uid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id. Sampled and encrypted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73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weibo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id. Sampled and encrypted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1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time. Format YYYYMMDD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73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weibo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content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 descr="kle tech logo">
            <a:extLst>
              <a:ext uri="{FF2B5EF4-FFF2-40B4-BE49-F238E27FC236}">
                <a16:creationId xmlns:a16="http://schemas.microsoft.com/office/drawing/2014/main" id="{F70E1DF4-13E4-4F54-9BB4-4422B082C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9" y="66401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2CC053-ED8E-4781-9F64-5F4FBB71E6FB}"/>
              </a:ext>
            </a:extLst>
          </p:cNvPr>
          <p:cNvSpPr/>
          <p:nvPr/>
        </p:nvSpPr>
        <p:spPr>
          <a:xfrm>
            <a:off x="3124588" y="465817"/>
            <a:ext cx="73780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F5178E-FEAA-4417-ACC3-60B098C4B759}"/>
              </a:ext>
            </a:extLst>
          </p:cNvPr>
          <p:cNvSpPr txBox="1">
            <a:spLocks/>
          </p:cNvSpPr>
          <p:nvPr/>
        </p:nvSpPr>
        <p:spPr>
          <a:xfrm>
            <a:off x="717750" y="6555686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7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25" y="1133754"/>
            <a:ext cx="7301329" cy="37634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OBSERVATIONS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0921" y="1510096"/>
            <a:ext cx="10580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 is of year 2015 ranging from February to July.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activity is in the month of may and during night time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4871" y="629853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MONTH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261250" y="366603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LIKE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15447" t="37171" r="55611" b="23191"/>
          <a:stretch/>
        </p:blipFill>
        <p:spPr>
          <a:xfrm>
            <a:off x="1811742" y="2468880"/>
            <a:ext cx="4038481" cy="3829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15" y="2458308"/>
            <a:ext cx="4355518" cy="3747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9509646" y="623212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HOUR</a:t>
            </a:r>
          </a:p>
        </p:txBody>
      </p:sp>
      <p:sp>
        <p:nvSpPr>
          <p:cNvPr id="21" name="Rectangle 20"/>
          <p:cNvSpPr/>
          <p:nvPr/>
        </p:nvSpPr>
        <p:spPr>
          <a:xfrm rot="16200000">
            <a:off x="6593431" y="3735350"/>
            <a:ext cx="919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LIKE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E4358-0557-4310-8721-AB3E0CC19B84}"/>
              </a:ext>
            </a:extLst>
          </p:cNvPr>
          <p:cNvSpPr/>
          <p:nvPr/>
        </p:nvSpPr>
        <p:spPr>
          <a:xfrm rot="16200000">
            <a:off x="1005776" y="3689513"/>
            <a:ext cx="1050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LIKE</a:t>
            </a:r>
          </a:p>
        </p:txBody>
      </p:sp>
      <p:pic>
        <p:nvPicPr>
          <p:cNvPr id="12" name="Picture 11" descr="kle tech logo">
            <a:extLst>
              <a:ext uri="{FF2B5EF4-FFF2-40B4-BE49-F238E27FC236}">
                <a16:creationId xmlns:a16="http://schemas.microsoft.com/office/drawing/2014/main" id="{DFE3652B-6D30-41B6-B884-B9E01BAA7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50" y="-3026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1EC9F4-66CE-4099-B486-6774B346A27E}"/>
              </a:ext>
            </a:extLst>
          </p:cNvPr>
          <p:cNvSpPr/>
          <p:nvPr/>
        </p:nvSpPr>
        <p:spPr>
          <a:xfrm>
            <a:off x="3069688" y="302757"/>
            <a:ext cx="73780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1F688CF-5C2E-4E51-932F-183C97086F61}"/>
              </a:ext>
            </a:extLst>
          </p:cNvPr>
          <p:cNvSpPr txBox="1">
            <a:spLocks/>
          </p:cNvSpPr>
          <p:nvPr/>
        </p:nvSpPr>
        <p:spPr>
          <a:xfrm>
            <a:off x="717750" y="6573442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08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87F2F8-345E-425F-A192-8656AB5E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05" y="2255824"/>
            <a:ext cx="9710473" cy="3733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2475A4-722A-4B42-ACE8-B6E24461DB0F}"/>
              </a:ext>
            </a:extLst>
          </p:cNvPr>
          <p:cNvSpPr/>
          <p:nvPr/>
        </p:nvSpPr>
        <p:spPr>
          <a:xfrm>
            <a:off x="5981845" y="1179094"/>
            <a:ext cx="17716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BDAAF80B-0E17-4D20-B70D-D857F0C6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96" y="0"/>
            <a:ext cx="2620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A4B07E-4DCE-42C0-8654-2CB5C5C26999}"/>
              </a:ext>
            </a:extLst>
          </p:cNvPr>
          <p:cNvSpPr/>
          <p:nvPr/>
        </p:nvSpPr>
        <p:spPr>
          <a:xfrm>
            <a:off x="3087444" y="448269"/>
            <a:ext cx="73780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E0BB99-DF79-4BD9-89BD-B5BDE3D00B6B}"/>
              </a:ext>
            </a:extLst>
          </p:cNvPr>
          <p:cNvSpPr txBox="1">
            <a:spLocks/>
          </p:cNvSpPr>
          <p:nvPr/>
        </p:nvSpPr>
        <p:spPr>
          <a:xfrm>
            <a:off x="717750" y="6564564"/>
            <a:ext cx="11474249" cy="30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KLETech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/CSE/2016-20 Batch/ 5th </a:t>
            </a:r>
            <a:r>
              <a:rPr lang="en-US" sz="2000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/DMA course project/5ADMACP14			          1/  </a:t>
            </a:r>
            <a:endParaRPr lang="en-IN" sz="2000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5437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1">
      <a:dk1>
        <a:sysClr val="windowText" lastClr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1638</Words>
  <Application>Microsoft Office PowerPoint</Application>
  <PresentationFormat>Widescreen</PresentationFormat>
  <Paragraphs>320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Microsoft YaHei</vt:lpstr>
      <vt:lpstr>Microsoft YaHei</vt:lpstr>
      <vt:lpstr>Arial</vt:lpstr>
      <vt:lpstr>Calibri</vt:lpstr>
      <vt:lpstr>Franklin Gothic Book</vt:lpstr>
      <vt:lpstr>Tahoma</vt:lpstr>
      <vt:lpstr>Times New Roman</vt:lpstr>
      <vt:lpstr>Crop</vt:lpstr>
      <vt:lpstr>SINA WEIBO INTERACTION PREDICTION</vt:lpstr>
      <vt:lpstr>PowerPoint Presentation</vt:lpstr>
      <vt:lpstr>PowerPoint Presentation</vt:lpstr>
      <vt:lpstr>PowerPoint Presentation</vt:lpstr>
      <vt:lpstr>PowerPoint Presentation</vt:lpstr>
      <vt:lpstr>UNDERSTANDING DATA</vt:lpstr>
      <vt:lpstr>PowerPoint Presentation</vt:lpstr>
      <vt:lpstr>INITIAL OBSERVATIONS</vt:lpstr>
      <vt:lpstr>PowerPoint Presentation</vt:lpstr>
      <vt:lpstr>PowerPoint Presentation</vt:lpstr>
      <vt:lpstr>THE APPROACH</vt:lpstr>
      <vt:lpstr>DATA PRE-PROCESSING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MORE NEW FACTORS</vt:lpstr>
      <vt:lpstr>MODEL BUILDING</vt:lpstr>
      <vt:lpstr>MODELLING WITH MORE FACTORS</vt:lpstr>
      <vt:lpstr>MODEL BUILDING</vt:lpstr>
      <vt:lpstr>MORE PACKAGES FOR MODELLING</vt:lpstr>
      <vt:lpstr>PowerPoint Presentation</vt:lpstr>
      <vt:lpstr>Normalizing Polarity</vt:lpstr>
      <vt:lpstr>UID FCL best match model</vt:lpstr>
      <vt:lpstr>PowerPoint Presentation</vt:lpstr>
      <vt:lpstr>PowerPoint Presentation</vt:lpstr>
      <vt:lpstr>PowerPoint Presentation</vt:lpstr>
      <vt:lpstr>PowerPoint Presentation</vt:lpstr>
      <vt:lpstr> LEADER BOARD RANKING</vt:lpstr>
      <vt:lpstr> MODEL ANALYSIS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SINA WEIBO INTERACTION PREDICTION DMA COURSE PROJECT</dc:title>
  <dc:creator>Apoorva Malemath</dc:creator>
  <cp:lastModifiedBy>Apoorva Malemath</cp:lastModifiedBy>
  <cp:revision>52</cp:revision>
  <dcterms:created xsi:type="dcterms:W3CDTF">2018-11-14T01:06:18Z</dcterms:created>
  <dcterms:modified xsi:type="dcterms:W3CDTF">2018-12-01T07:51:43Z</dcterms:modified>
</cp:coreProperties>
</file>