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9" r:id="rId4"/>
    <p:sldId id="262" r:id="rId5"/>
    <p:sldId id="258" r:id="rId6"/>
    <p:sldId id="261" r:id="rId7"/>
    <p:sldId id="266" r:id="rId8"/>
    <p:sldId id="25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5FFC-2864-4672-9464-7D14CFCDE9D5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F68C4-38D6-4138-A78F-3A6E4650B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F68C4-38D6-4138-A78F-3A6E4650BF6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40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491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8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415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662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8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hyperlink" Target="ER_diagram2.pdf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hyperlink" Target="Relational_mode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3B5B-433C-4C4F-80C8-0F5A9FF1D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329" y="1231506"/>
            <a:ext cx="5152804" cy="4394988"/>
          </a:xfrm>
        </p:spPr>
        <p:txBody>
          <a:bodyPr/>
          <a:lstStyle/>
          <a:p>
            <a:r>
              <a:rPr lang="en-US" sz="5400" dirty="0"/>
              <a:t>Primary health care center</a:t>
            </a:r>
            <a:br>
              <a:rPr lang="en-US" sz="5400" dirty="0"/>
            </a:br>
            <a:r>
              <a:rPr lang="en-US" sz="5400" dirty="0"/>
              <a:t>Patient database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85C1A-FA60-40BC-9DC4-5CC925279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742" y="111056"/>
            <a:ext cx="8045373" cy="742279"/>
          </a:xfrm>
        </p:spPr>
        <p:txBody>
          <a:bodyPr/>
          <a:lstStyle/>
          <a:p>
            <a:r>
              <a:rPr lang="en-US" dirty="0" err="1"/>
              <a:t>K.l.e</a:t>
            </a:r>
            <a:r>
              <a:rPr lang="en-US" dirty="0"/>
              <a:t> technological University, </a:t>
            </a:r>
            <a:r>
              <a:rPr lang="en-US" dirty="0" err="1"/>
              <a:t>hubli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BB4B58-57DB-44BC-91A6-DFEA7562A5BA}"/>
              </a:ext>
            </a:extLst>
          </p:cNvPr>
          <p:cNvSpPr txBox="1">
            <a:spLocks/>
          </p:cNvSpPr>
          <p:nvPr/>
        </p:nvSpPr>
        <p:spPr>
          <a:xfrm>
            <a:off x="8593584" y="5105530"/>
            <a:ext cx="3471169" cy="1641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members:</a:t>
            </a:r>
          </a:p>
          <a:p>
            <a:r>
              <a:rPr lang="en-US" dirty="0"/>
              <a:t>Apoorva s </a:t>
            </a:r>
            <a:r>
              <a:rPr lang="en-US" dirty="0" err="1"/>
              <a:t>malemath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BD4FE5B-E7A3-4969-A4C2-2AB7F7E55479}"/>
              </a:ext>
            </a:extLst>
          </p:cNvPr>
          <p:cNvSpPr txBox="1">
            <a:spLocks/>
          </p:cNvSpPr>
          <p:nvPr/>
        </p:nvSpPr>
        <p:spPr>
          <a:xfrm>
            <a:off x="272315" y="6272466"/>
            <a:ext cx="4364854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number:4A10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0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2FDE-19A4-43EE-BB38-038C2A84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676" y="2619558"/>
            <a:ext cx="4844322" cy="195244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6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AD66-3FF7-40C7-9AC9-E9C540E7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1CE2B-8EAA-46F6-8C62-7B7BBBFC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53084"/>
              </p:ext>
            </p:extLst>
          </p:nvPr>
        </p:nvGraphicFramePr>
        <p:xfrm>
          <a:off x="1313894" y="1207363"/>
          <a:ext cx="10116105" cy="49447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52884">
                  <a:extLst>
                    <a:ext uri="{9D8B030D-6E8A-4147-A177-3AD203B41FA5}">
                      <a16:colId xmlns:a16="http://schemas.microsoft.com/office/drawing/2014/main" val="2835664955"/>
                    </a:ext>
                  </a:extLst>
                </a:gridCol>
                <a:gridCol w="6363221">
                  <a:extLst>
                    <a:ext uri="{9D8B030D-6E8A-4147-A177-3AD203B41FA5}">
                      <a16:colId xmlns:a16="http://schemas.microsoft.com/office/drawing/2014/main" val="4170453822"/>
                    </a:ext>
                  </a:extLst>
                </a:gridCol>
              </a:tblGrid>
              <a:tr h="967532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3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</a:t>
                      </a:r>
                      <a:r>
                        <a:rPr lang="en-US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</a:t>
                      </a:r>
                      <a:endParaRPr lang="en-IN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98301"/>
                  </a:ext>
                </a:extLst>
              </a:tr>
              <a:tr h="967532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Vector borne disease control officer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034"/>
                  </a:ext>
                </a:extLst>
              </a:tr>
              <a:tr h="1985988"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Official Address 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family welfare office, opposite to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Neharu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maidan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Manglore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Karnataka, 575001</a:t>
                      </a:r>
                      <a:endParaRPr lang="en-US" sz="320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82631"/>
                  </a:ext>
                </a:extLst>
              </a:tr>
              <a:tr h="967532"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number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9448563472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5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030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2B2F-FBA7-442D-980D-692CE197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be completed</a:t>
            </a:r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16806-17BF-49AB-81F5-53DB545B57D9}"/>
              </a:ext>
            </a:extLst>
          </p:cNvPr>
          <p:cNvSpPr/>
          <p:nvPr/>
        </p:nvSpPr>
        <p:spPr>
          <a:xfrm>
            <a:off x="1148179" y="1400752"/>
            <a:ext cx="6681926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with the client.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Interpreting the problem statement.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the possible solutions for the problem statement.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the ER model.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Deriving the relational schema.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Attaining Data Dictionary.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9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F1C-9413-4B27-946C-279B76F7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6874"/>
            <a:ext cx="10178322" cy="1492132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97041-EF70-497A-AFD1-C11DE9C66C59}"/>
              </a:ext>
            </a:extLst>
          </p:cNvPr>
          <p:cNvSpPr/>
          <p:nvPr/>
        </p:nvSpPr>
        <p:spPr>
          <a:xfrm>
            <a:off x="925424" y="1110695"/>
            <a:ext cx="6567329" cy="36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health care center patient database system is a database management system that uses database technology to construct, maintain and manipulate various kinds of data about a person’s medical history and care across time. The DBMS can track and update all the information of registered patients in the primary care center.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0388-AC95-40BE-85AB-B4C57962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015" y="1314882"/>
            <a:ext cx="4293314" cy="264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9E4328-1957-4361-A14E-1398B3BDADF8}"/>
              </a:ext>
            </a:extLst>
          </p:cNvPr>
          <p:cNvSpPr/>
          <p:nvPr/>
        </p:nvSpPr>
        <p:spPr>
          <a:xfrm>
            <a:off x="925423" y="4557305"/>
            <a:ext cx="1073095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medical record serves a variety of purposes and is essential to the proper functioning of the medical practice. Especially in today’s complicated health care environment. The medical record is a key instrument used in planning, evaluating, and coordinating patient care.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CBA-0A1E-46B5-AF51-790083C0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97" y="0"/>
            <a:ext cx="9623774" cy="1174072"/>
          </a:xfrm>
        </p:spPr>
        <p:txBody>
          <a:bodyPr>
            <a:normAutofit/>
          </a:bodyPr>
          <a:lstStyle/>
          <a:p>
            <a:r>
              <a:rPr lang="en-US" sz="6000" dirty="0"/>
              <a:t>Why is there a need?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02F2E-A683-42AE-8CA7-8E113930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14" y="2272683"/>
            <a:ext cx="6433065" cy="4452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5233F-0DB8-4786-8C91-523E5F9F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05" y="1367161"/>
            <a:ext cx="3520545" cy="21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9514-AEA6-4A77-8CA3-3501BA9F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724299" cy="1492132"/>
          </a:xfrm>
        </p:spPr>
        <p:txBody>
          <a:bodyPr/>
          <a:lstStyle/>
          <a:p>
            <a:r>
              <a:rPr lang="en-US" dirty="0"/>
              <a:t>Functionalities to be implemented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6F28D-C109-4AFD-A8B1-B15BA418D396}"/>
              </a:ext>
            </a:extLst>
          </p:cNvPr>
          <p:cNvSpPr/>
          <p:nvPr/>
        </p:nvSpPr>
        <p:spPr>
          <a:xfrm>
            <a:off x="1029884" y="1023582"/>
            <a:ext cx="7119817" cy="5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records are created when a patient receive treatment from a government health professional. Records include the patients: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information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Laboratory test results 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Medications prescribed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Reports that indicate the results of operations and other medical procedures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Disabilities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Allergies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Insurance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Eligibility for government programs.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trends in common diseases.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5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4A192C-B7C1-49FB-8A14-05F49BC8D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26064"/>
              </p:ext>
            </p:extLst>
          </p:nvPr>
        </p:nvGraphicFramePr>
        <p:xfrm>
          <a:off x="1571347" y="941033"/>
          <a:ext cx="9259409" cy="5725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0226">
                  <a:extLst>
                    <a:ext uri="{9D8B030D-6E8A-4147-A177-3AD203B41FA5}">
                      <a16:colId xmlns:a16="http://schemas.microsoft.com/office/drawing/2014/main" val="1996481364"/>
                    </a:ext>
                  </a:extLst>
                </a:gridCol>
                <a:gridCol w="7679183">
                  <a:extLst>
                    <a:ext uri="{9D8B030D-6E8A-4147-A177-3AD203B41FA5}">
                      <a16:colId xmlns:a16="http://schemas.microsoft.com/office/drawing/2014/main" val="3855541515"/>
                    </a:ext>
                  </a:extLst>
                </a:gridCol>
              </a:tblGrid>
              <a:tr h="8107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956719"/>
                  </a:ext>
                </a:extLst>
              </a:tr>
              <a:tr h="701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Aadhar_no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Middle_Name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DOB, Age,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Pin_code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Contact_no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Economic_status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Photo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933429"/>
                  </a:ext>
                </a:extLst>
              </a:tr>
              <a:tr h="596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Emergency_Contact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Name, Relationship,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Contact_no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Address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122250"/>
                  </a:ext>
                </a:extLst>
              </a:tr>
              <a:tr h="3673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Allergy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Substance_name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657305"/>
                  </a:ext>
                </a:extLst>
              </a:tr>
              <a:tr h="356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Disability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Disability_name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654044"/>
                  </a:ext>
                </a:extLst>
              </a:tr>
              <a:tr h="418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Insurance_no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Name, Address,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Contact_no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Category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785134"/>
                  </a:ext>
                </a:extLst>
              </a:tr>
              <a:tr h="3528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Op_no, Name, Date, Details, File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454736"/>
                  </a:ext>
                </a:extLst>
              </a:tr>
              <a:tr h="3906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Visit_id, Date, Diagnosis_ID, Category, Description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866131"/>
                  </a:ext>
                </a:extLst>
              </a:tr>
              <a:tr h="3441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Prescription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Prec_id, Med_name, Quantity, Price, Bill_Amt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148586"/>
                  </a:ext>
                </a:extLst>
              </a:tr>
              <a:tr h="4655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Test_Reports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Rep_ID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Rep_name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file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602971"/>
                  </a:ext>
                </a:extLst>
              </a:tr>
              <a:tr h="8107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Scheme_ID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18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336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525A-FDB4-49E1-AA9F-2CD60FFE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6875"/>
            <a:ext cx="10178322" cy="1492132"/>
          </a:xfrm>
        </p:spPr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model</a:t>
            </a:r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890161-D6E3-464F-9A51-D8310FE0E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04759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0" imgH="0" progId="AcroExch.Document.11">
                  <p:embed/>
                </p:oleObj>
              </mc:Choice>
              <mc:Fallback>
                <p:oleObj name="Acrobat Document" r:id="rId3" imgW="0" imgH="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D4CB23-0FCC-4DDC-A1D0-2663CEEB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752" y="1092941"/>
            <a:ext cx="7696248" cy="5492187"/>
          </a:xfrm>
          <a:prstGeom prst="rect">
            <a:avLst/>
          </a:prstGeom>
        </p:spPr>
      </p:pic>
      <p:graphicFrame>
        <p:nvGraphicFramePr>
          <p:cNvPr id="7" name="Object 6">
            <a:hlinkClick r:id="rId5" action="ppaction://hlinkfile"/>
            <a:extLst>
              <a:ext uri="{FF2B5EF4-FFF2-40B4-BE49-F238E27FC236}">
                <a16:creationId xmlns:a16="http://schemas.microsoft.com/office/drawing/2014/main" id="{976EA7B4-279A-40C6-83B5-DE4F8D7D5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25952"/>
              </p:ext>
            </p:extLst>
          </p:nvPr>
        </p:nvGraphicFramePr>
        <p:xfrm>
          <a:off x="10553282" y="53749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showAsIcon="1" r:id="rId6" imgW="914400" imgH="792360" progId="AcroExch.Document.11">
                  <p:embed/>
                </p:oleObj>
              </mc:Choice>
              <mc:Fallback>
                <p:oleObj name="Acrobat Document" showAsIcon="1" r:id="rId6" imgW="914400" imgH="7923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53282" y="53749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4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DF7EC3-70FE-407F-90BF-ED77B56E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84" y="188650"/>
            <a:ext cx="6103938" cy="64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F8648C-5778-4F6B-B9AD-5FFB62872804}"/>
              </a:ext>
            </a:extLst>
          </p:cNvPr>
          <p:cNvSpPr txBox="1">
            <a:spLocks/>
          </p:cNvSpPr>
          <p:nvPr/>
        </p:nvSpPr>
        <p:spPr>
          <a:xfrm>
            <a:off x="1251678" y="382384"/>
            <a:ext cx="3391343" cy="31775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schema</a:t>
            </a:r>
            <a:endParaRPr lang="en-IN" dirty="0"/>
          </a:p>
        </p:txBody>
      </p:sp>
      <p:graphicFrame>
        <p:nvGraphicFramePr>
          <p:cNvPr id="5" name="Object 4">
            <a:hlinkClick r:id="rId4" action="ppaction://hlinkfile"/>
            <a:extLst>
              <a:ext uri="{FF2B5EF4-FFF2-40B4-BE49-F238E27FC236}">
                <a16:creationId xmlns:a16="http://schemas.microsoft.com/office/drawing/2014/main" id="{FDE7A989-4060-4D89-A95B-E3525CC8F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82181"/>
              </p:ext>
            </p:extLst>
          </p:nvPr>
        </p:nvGraphicFramePr>
        <p:xfrm>
          <a:off x="942512" y="587718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showAsIcon="1" r:id="rId5" imgW="914400" imgH="792360" progId="AcroExch.Document.11">
                  <p:embed/>
                </p:oleObj>
              </mc:Choice>
              <mc:Fallback>
                <p:oleObj name="Acrobat Document" showAsIcon="1" r:id="rId5" imgW="914400" imgH="7923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512" y="587718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0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205</TotalTime>
  <Words>407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Symbol</vt:lpstr>
      <vt:lpstr>Times New Roman</vt:lpstr>
      <vt:lpstr>Badge</vt:lpstr>
      <vt:lpstr>Acrobat Document</vt:lpstr>
      <vt:lpstr>Primary health care center Patient database</vt:lpstr>
      <vt:lpstr>Client</vt:lpstr>
      <vt:lpstr>Tasks to be completed </vt:lpstr>
      <vt:lpstr>Problem statement</vt:lpstr>
      <vt:lpstr>Why is there a need?</vt:lpstr>
      <vt:lpstr>Functionalities to be implemented</vt:lpstr>
      <vt:lpstr>PowerPoint Presentation</vt:lpstr>
      <vt:lpstr>Er model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health care center Patient database</dc:title>
  <dc:creator>Apoorva Malemath</dc:creator>
  <cp:lastModifiedBy>Apoorva Malemath</cp:lastModifiedBy>
  <cp:revision>19</cp:revision>
  <dcterms:created xsi:type="dcterms:W3CDTF">2018-02-07T15:32:20Z</dcterms:created>
  <dcterms:modified xsi:type="dcterms:W3CDTF">2018-02-10T05:38:08Z</dcterms:modified>
</cp:coreProperties>
</file>