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B0DB70-2921-46EF-9B87-7721ECFE9D17}">
  <a:tblStyle styleId="{DFB0DB70-2921-46EF-9B87-7721ECFE9D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609aa21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609aa21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6803ff9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6803ff9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6803ff9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6803ff9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803ff9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6803ff9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803ff9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6803ff9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 concrete customer/user you can get feedback from?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</a:t>
            </a:r>
            <a:r>
              <a:rPr lang="en"/>
              <a:t>fairly new tool released in 2021 - someone’s masters thesis, so it is not widely used. (Generate personal and peer feedback?)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6803ff9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6803ff9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609aa2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609aa2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6803ff9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6803ff9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Anyone- add images to the ppt, link it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6803ff9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6803ff9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6803ff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6803ff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34 pts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Significantly exceeds expectations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Excellent coverage of presentation topic; contents are highly innovative and original; contents are analyzed in depth; presentation does not contradict itself or common knowledge.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6803ff9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6803ff9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6ba16f8cd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6ba16f8cd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 solidity changes result in changes for existing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Issues which was not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803ff9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803ff9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60088f17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60088f17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803ff9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803ff9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D3B45"/>
                </a:solidFill>
                <a:highlight>
                  <a:srgbClr val="FFFFFF"/>
                </a:highlight>
              </a:rPr>
              <a:t>Comprehensive and detailed list of all inputs and outputs; all key data structures are documented and appropriate for app features; each implemented feature has a use-case or mock screen shot transition graph, covering all exceptional cases; use-cases or screen shot transition graphs do not conflict with each other.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ba16f8c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ba16f8c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6ba16f8c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6ba16f8c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Addressing a remark: Little detail on how/why this will work–conkas tool workflow- how/where your work fits in – high level idea of what your code will be doing - addressed here.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apoorvamattewada/Conkas-2.0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emanticscholar.org/paper/Conkas%3A-A-Modular-and-Static-Analysis-Tool-for-Veloso/425e474177885f9ac9e57d44e8e2386d13f9c87d" TargetMode="External"/><Relationship Id="rId4" Type="http://schemas.openxmlformats.org/officeDocument/2006/relationships/hyperlink" Target="https://digikogu.taltech.ee/et/Download/1c564244-622c-4b84-9af1-743b67f5400e/Nutilepingutehaavatavustetuvastamisetriistade.pdf" TargetMode="External"/><Relationship Id="rId5" Type="http://schemas.openxmlformats.org/officeDocument/2006/relationships/hyperlink" Target="https://www.thinkcompany.com/blog/customer-feedback-loops-6-things-to-consider-when-setting-one-up/" TargetMode="External"/><Relationship Id="rId6" Type="http://schemas.openxmlformats.org/officeDocument/2006/relationships/hyperlink" Target="https://github.com/apoorvamattewada/Conkas-2.0" TargetMode="External"/><Relationship Id="rId7" Type="http://schemas.openxmlformats.org/officeDocument/2006/relationships/hyperlink" Target="https://stock.adobe.com/search?k=acknowledg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86700"/>
            <a:ext cx="85206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6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Conkas 2.0 - Static Analysis Tool</a:t>
            </a:r>
            <a:endParaRPr sz="5106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6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- 6</a:t>
            </a:r>
            <a:endParaRPr sz="419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Apoorva Siri Mattewada - 1002026609</a:t>
            </a:r>
            <a:endParaRPr sz="43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Harshith Kannalli Sachidananda Murthy -1001949874</a:t>
            </a:r>
            <a:endParaRPr sz="43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79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Manisha Sohanlal Jain - 1001869817</a:t>
            </a:r>
            <a:endParaRPr sz="4379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117"/>
              <a:buFont typeface="Arial"/>
              <a:buNone/>
            </a:pPr>
            <a:r>
              <a:rPr lang="en" sz="43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Vinayak Neemkar - 1002022438</a:t>
            </a:r>
            <a:endParaRPr sz="437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7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Vignaan Erram - 1002032121</a:t>
            </a:r>
            <a:endParaRPr sz="11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74275" y="112300"/>
            <a:ext cx="8520600" cy="18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Project Iteration - 1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CSE 6324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Christoph Csallner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University of Texas at Arlington (UTA)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2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Tests (Input)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37197" t="0"/>
          <a:stretch/>
        </p:blipFill>
        <p:spPr>
          <a:xfrm>
            <a:off x="1700600" y="1388225"/>
            <a:ext cx="5742801" cy="32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8525" y="751150"/>
            <a:ext cx="8380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python conkas.py -vt reentrancy -s file_name.sol  - Command line input given for solidity file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python3 conkas.py file_name.bin -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input given for bytecode file.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52400" y="10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Code and Tests (Output)</a:t>
            </a:r>
            <a:endParaRPr/>
          </a:p>
        </p:txBody>
      </p:sp>
      <p:pic>
        <p:nvPicPr>
          <p:cNvPr descr="image"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38" y="673325"/>
            <a:ext cx="7768726" cy="40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3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Users/Customers of the Tool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30950"/>
            <a:ext cx="85206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smart contract developers who wish to work on lottery and raffle smart contracts for gambling.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who use payment processing smart contracts want to check for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 vulnerability.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professors and students who desire to do study on this type of tool are welcome to utilize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that want to modify it and add new features can adopt it.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1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Alexander Norta &amp; Toomas Lepikult - “Conkas’s primary known limitation is its inability to detect smart contract dependency files”. [2]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Shovon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Pereira - “Good tool to work on. If I were to share my bytecode files instead of .sol files for security reasons, this tool would do the job for me”.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75" y="2522350"/>
            <a:ext cx="3034050" cy="2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4270075" y="4545050"/>
            <a:ext cx="4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71275" y="11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Github Link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68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https://github.com/apoorvamattewada/Conkas-2.0</a:t>
            </a:r>
            <a:r>
              <a:rPr lang="en"/>
              <a:t> 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278150" y="4318600"/>
            <a:ext cx="4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[4]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25" y="1258850"/>
            <a:ext cx="8080943" cy="298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60225" y="299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3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Christoph Csallner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Shovon Pereira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Mohammad Rafiq Arefin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000" y="1136300"/>
            <a:ext cx="3838450" cy="25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6351025" y="3695275"/>
            <a:ext cx="4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[5]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https://www.semanticscholar.org/paper/Conkas%3A-A-Modular-and-Static-Analysis-Tool-for-Veloso/425e474177885f9ac9e57d44e8e2386d13f9c87d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https://digikogu.taltech.ee/et/Download/1c564244-622c-4b84-9af1-743b67f5400e/Nutilepingutehaavatavustetuvastamisetriistade.pdf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[3]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https://www.thinkcompany.com/blog/customer-feedback-loops-6-things-to-consider-when-setting-one-up/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[4]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https://github.com/apoorvamattewada/Conkas-2.0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https://stock.adobe.com/search?k=acknowledgment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235050" y="1962550"/>
            <a:ext cx="26739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42"/>
              <a:buFont typeface="Arial"/>
              <a:buNone/>
            </a:pPr>
            <a:r>
              <a:rPr lang="en" sz="3953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395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49175"/>
            <a:ext cx="85206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and Mitigation Plan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Competitors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and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and Tests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Users/Customers of the Tool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Github Link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750" y="1680638"/>
            <a:ext cx="34861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77875" y="74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{DFB0DB70-2921-46EF-9B87-7721ECFE9D17}</a:tableStyleId>
              </a:tblPr>
              <a:tblGrid>
                <a:gridCol w="1261275"/>
                <a:gridCol w="3654375"/>
                <a:gridCol w="3472575"/>
              </a:tblGrid>
              <a:tr h="53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Iteration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Goals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Achieved Goals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15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run the conkas tool successfully and test it with some sol files. And understand what the tool is doing. And fix any dependency issues if there are any.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Successfully installed the tool and fixed the versions of the libraries, solved some compatibility and dependency issues; run the sample .sol files successfully.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on bad randomness vulnerability.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2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 up with suitable code for the “bad randomness” vulnerability and integrate it in our tool.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3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on the “short address attack” vulnerability. Finally, test all the modules and run it on the tool successfully.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-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Risks and Mitigation Plan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53850" y="50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{DFB0DB70-2921-46EF-9B87-7721ECFE9D17}</a:tableStyleId>
              </a:tblPr>
              <a:tblGrid>
                <a:gridCol w="1309875"/>
                <a:gridCol w="2375475"/>
                <a:gridCol w="3139875"/>
                <a:gridCol w="1611075"/>
              </a:tblGrid>
              <a:tr h="4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Risks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Explanation</a:t>
                      </a:r>
                      <a:r>
                        <a:rPr lang="en" sz="1600"/>
                        <a:t>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Resolution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Severity</a:t>
                      </a:r>
                      <a:r>
                        <a:rPr lang="en" sz="1800"/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3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Knowledge Risk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Difficulty in understanding the tool and working around it’s complexities.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team members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 trying their best to learn about the tool and share their knowledge in the meetings.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Risk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Encountering issues while integrating bad randomness vulnerability in the current version of code.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Generating a proper understanding of code and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figuring out where the bad randomness module needs to be placed, via custom modules. Parallel check on dependencies is done.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26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Risk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Conkas project does not seem very active (few commits/issues to git), may be hard to reach the community.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are trying to find more information about the tool by contacting people how worked on smart contracts, github stargazers, etc.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2625" y="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Risks and Mitigation Plan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97875" y="720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{DFB0DB70-2921-46EF-9B87-7721ECFE9D17}</a:tableStyleId>
              </a:tblPr>
              <a:tblGrid>
                <a:gridCol w="1123300"/>
                <a:gridCol w="3060450"/>
                <a:gridCol w="2743275"/>
                <a:gridCol w="1593575"/>
              </a:tblGrid>
              <a:tr h="42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Risks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Explanation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Resolution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Severity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86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</a:t>
                      </a: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Risk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Instances where code for bad randomness cannot detect said vulnerabilities. It may generate false positives and false negatives.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risk can be handled by testing and debugging code for issues.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03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Increased Complexity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a new vulnerability detection rule can increase complexity of the analysis tool, potentially making it difficult to maintain and update overtime.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Creating a </a:t>
                      </a: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files for bad randomness vulnerability to allow easier management and create efficient and readable code.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133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Performance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new rules to the smart contracts can increase the performance time. 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algorithms and data structures that are specifically designed for detecting bad randomness in smart contracts, via., efficient time and space complexity. 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8"/>
          <p:cNvGraphicFramePr/>
          <p:nvPr/>
        </p:nvGraphicFramePr>
        <p:xfrm>
          <a:off x="462638" y="1014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{DFB0DB70-2921-46EF-9B87-7721ECFE9D17}</a:tableStyleId>
              </a:tblPr>
              <a:tblGrid>
                <a:gridCol w="2739575"/>
                <a:gridCol w="2739575"/>
                <a:gridCol w="2739575"/>
              </a:tblGrid>
              <a:tr h="55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Tool Name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 Time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Accepted Input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7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Slither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Execution Time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.sol file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7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Conkas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Execution Time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bytecode/.sol file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  <a:tr h="77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Mythril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Execution time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7F7F8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bytecode/.sol file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</a:t>
            </a:r>
            <a:r>
              <a:rPr lang="en"/>
              <a:t>Competitors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6775" y="30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and Design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79350"/>
            <a:ext cx="85206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Solidity Code and Bytecode input support.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Interface Support.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custom vulnerability scanning (specify the type of vulnerability to search).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custom modules.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EVM instructions.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test support.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Requirements: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Modules: cobr2, py-solc-x, pycryptodome, pyevmasm, solidity_parser, z3-solver, solc-select.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3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The Conkas tool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1128713"/>
            <a:ext cx="64579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421600" y="3976050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0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- Conkas 2.0 Project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100138"/>
            <a:ext cx="65913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