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96" r:id="rId5"/>
    <p:sldId id="282" r:id="rId6"/>
    <p:sldId id="269" r:id="rId7"/>
    <p:sldId id="281" r:id="rId8"/>
    <p:sldId id="300" r:id="rId9"/>
    <p:sldId id="297" r:id="rId10"/>
    <p:sldId id="301" r:id="rId11"/>
    <p:sldId id="303" r:id="rId12"/>
    <p:sldId id="302" r:id="rId13"/>
    <p:sldId id="304" r:id="rId14"/>
    <p:sldId id="306" r:id="rId15"/>
    <p:sldId id="305" r:id="rId16"/>
    <p:sldId id="307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B2C02D-447A-4C09-91C8-EEED917CA493}">
          <p14:sldIdLst>
            <p14:sldId id="256"/>
            <p14:sldId id="257"/>
            <p14:sldId id="262"/>
            <p14:sldId id="296"/>
            <p14:sldId id="282"/>
            <p14:sldId id="269"/>
            <p14:sldId id="281"/>
            <p14:sldId id="300"/>
            <p14:sldId id="297"/>
            <p14:sldId id="301"/>
            <p14:sldId id="303"/>
            <p14:sldId id="302"/>
            <p14:sldId id="304"/>
            <p14:sldId id="306"/>
            <p14:sldId id="305"/>
            <p14:sldId id="30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C5CEC-BA13-4DE6-9EF6-DCE25C968F8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1A0D40-2C76-4621-A94E-3A1DE3B093BC}">
      <dgm:prSet phldrT="[Text]" custT="1"/>
      <dgm:spPr/>
      <dgm:t>
        <a:bodyPr/>
        <a:lstStyle/>
        <a:p>
          <a:r>
            <a:rPr lang="en-US" sz="1500" b="1"/>
            <a:t>Web Scrapping</a:t>
          </a:r>
        </a:p>
      </dgm:t>
    </dgm:pt>
    <dgm:pt modelId="{95777745-2DBC-453D-80C9-888211316B29}" type="parTrans" cxnId="{87F48523-8FF5-4330-A920-52104D61BF42}">
      <dgm:prSet/>
      <dgm:spPr/>
      <dgm:t>
        <a:bodyPr/>
        <a:lstStyle/>
        <a:p>
          <a:endParaRPr lang="en-US"/>
        </a:p>
      </dgm:t>
    </dgm:pt>
    <dgm:pt modelId="{FC899D5B-34DF-4D7D-ABD4-8D5FADBF542E}" type="sibTrans" cxnId="{87F48523-8FF5-4330-A920-52104D61BF42}">
      <dgm:prSet/>
      <dgm:spPr/>
      <dgm:t>
        <a:bodyPr/>
        <a:lstStyle/>
        <a:p>
          <a:endParaRPr lang="en-US"/>
        </a:p>
      </dgm:t>
    </dgm:pt>
    <dgm:pt modelId="{F5319DFA-6875-40B0-BE66-6C62ADCD1346}">
      <dgm:prSet phldrT="[Text]" custT="1"/>
      <dgm:spPr/>
      <dgm:t>
        <a:bodyPr/>
        <a:lstStyle/>
        <a:p>
          <a:r>
            <a:rPr lang="en-US" sz="1500" b="1"/>
            <a:t>Why Redfin?</a:t>
          </a:r>
        </a:p>
      </dgm:t>
    </dgm:pt>
    <dgm:pt modelId="{FA9A1D6C-6AAC-495E-BBE3-AE0044B8A5C7}" type="parTrans" cxnId="{924D18AF-0693-440E-B84C-7A52EF898B90}">
      <dgm:prSet/>
      <dgm:spPr/>
      <dgm:t>
        <a:bodyPr/>
        <a:lstStyle/>
        <a:p>
          <a:endParaRPr lang="en-US"/>
        </a:p>
      </dgm:t>
    </dgm:pt>
    <dgm:pt modelId="{275E885A-4895-4DF0-BC87-CCB57FC7E34E}" type="sibTrans" cxnId="{924D18AF-0693-440E-B84C-7A52EF898B90}">
      <dgm:prSet/>
      <dgm:spPr/>
      <dgm:t>
        <a:bodyPr/>
        <a:lstStyle/>
        <a:p>
          <a:endParaRPr lang="en-US"/>
        </a:p>
      </dgm:t>
    </dgm:pt>
    <dgm:pt modelId="{14753444-1402-4814-A942-25240823AB4B}">
      <dgm:prSet phldrT="[Text]" custT="1"/>
      <dgm:spPr/>
      <dgm:t>
        <a:bodyPr/>
        <a:lstStyle/>
        <a:p>
          <a:r>
            <a:rPr lang="en-US" sz="1500"/>
            <a:t>More sold property data availability</a:t>
          </a:r>
          <a:endParaRPr lang="en-US" sz="1500" dirty="0"/>
        </a:p>
      </dgm:t>
    </dgm:pt>
    <dgm:pt modelId="{C18CCCD8-1429-4532-BD9B-CE0A4749D7B5}" type="parTrans" cxnId="{0DC655A5-ABA1-4960-BCEB-CBE9FF9BA8AB}">
      <dgm:prSet/>
      <dgm:spPr/>
      <dgm:t>
        <a:bodyPr/>
        <a:lstStyle/>
        <a:p>
          <a:endParaRPr lang="en-US"/>
        </a:p>
      </dgm:t>
    </dgm:pt>
    <dgm:pt modelId="{B8814D82-AACC-4080-8D1E-D188C417AE7B}" type="sibTrans" cxnId="{0DC655A5-ABA1-4960-BCEB-CBE9FF9BA8AB}">
      <dgm:prSet/>
      <dgm:spPr/>
      <dgm:t>
        <a:bodyPr/>
        <a:lstStyle/>
        <a:p>
          <a:endParaRPr lang="en-US"/>
        </a:p>
      </dgm:t>
    </dgm:pt>
    <dgm:pt modelId="{FA43DF08-D67B-47E1-B360-AB1AD7E1A856}">
      <dgm:prSet phldrT="[Text]" custT="1"/>
      <dgm:spPr/>
      <dgm:t>
        <a:bodyPr/>
        <a:lstStyle/>
        <a:p>
          <a:r>
            <a:rPr lang="en-US" sz="1500" b="1"/>
            <a:t>Attribute Selection</a:t>
          </a:r>
        </a:p>
      </dgm:t>
    </dgm:pt>
    <dgm:pt modelId="{11FF44AF-7A66-4928-B036-CAF9D6F1DD5C}" type="parTrans" cxnId="{CFD949CF-1E84-4961-81FA-2F2001D7C879}">
      <dgm:prSet/>
      <dgm:spPr/>
      <dgm:t>
        <a:bodyPr/>
        <a:lstStyle/>
        <a:p>
          <a:endParaRPr lang="en-US"/>
        </a:p>
      </dgm:t>
    </dgm:pt>
    <dgm:pt modelId="{057917B5-345B-474E-95FA-EA9D6FA7CE46}" type="sibTrans" cxnId="{CFD949CF-1E84-4961-81FA-2F2001D7C879}">
      <dgm:prSet/>
      <dgm:spPr/>
      <dgm:t>
        <a:bodyPr/>
        <a:lstStyle/>
        <a:p>
          <a:endParaRPr lang="en-US"/>
        </a:p>
      </dgm:t>
    </dgm:pt>
    <dgm:pt modelId="{E1F7B381-CDED-41ED-A93E-50A5200DE11D}">
      <dgm:prSet phldrT="[Text]" custT="1"/>
      <dgm:spPr/>
      <dgm:t>
        <a:bodyPr/>
        <a:lstStyle/>
        <a:p>
          <a:r>
            <a:rPr lang="en-US" sz="1500"/>
            <a:t>Fetched data for Sold and New listings </a:t>
          </a:r>
          <a:endParaRPr lang="en-US" sz="1500" dirty="0"/>
        </a:p>
      </dgm:t>
    </dgm:pt>
    <dgm:pt modelId="{95603707-8309-4B10-AEFE-02FBFC6428F5}" type="parTrans" cxnId="{79C2A841-1968-4BE5-A9A8-E57EA1AC7B7B}">
      <dgm:prSet/>
      <dgm:spPr/>
      <dgm:t>
        <a:bodyPr/>
        <a:lstStyle/>
        <a:p>
          <a:endParaRPr lang="en-US"/>
        </a:p>
      </dgm:t>
    </dgm:pt>
    <dgm:pt modelId="{D7A2908F-F099-4D53-B6C9-F4E8D17FD9F6}" type="sibTrans" cxnId="{79C2A841-1968-4BE5-A9A8-E57EA1AC7B7B}">
      <dgm:prSet/>
      <dgm:spPr/>
      <dgm:t>
        <a:bodyPr/>
        <a:lstStyle/>
        <a:p>
          <a:endParaRPr lang="en-US"/>
        </a:p>
      </dgm:t>
    </dgm:pt>
    <dgm:pt modelId="{56759AAD-DA8A-41E4-BEBB-CE037B5B9044}">
      <dgm:prSet phldrT="[Text]" custT="1"/>
      <dgm:spPr/>
      <dgm:t>
        <a:bodyPr/>
        <a:lstStyle/>
        <a:p>
          <a:r>
            <a:rPr lang="en-US" sz="1500"/>
            <a:t>Extracted 27 attributes like Estimated Price, Sold Price, Commute Score, Property Type etc.</a:t>
          </a:r>
          <a:endParaRPr lang="en-US" sz="1500" dirty="0"/>
        </a:p>
      </dgm:t>
    </dgm:pt>
    <dgm:pt modelId="{A16CEE6E-A9A4-41EE-AC74-7A637377EB61}" type="parTrans" cxnId="{C49587F8-7D8A-4CCD-8FE2-FD2CF41D3934}">
      <dgm:prSet/>
      <dgm:spPr/>
      <dgm:t>
        <a:bodyPr/>
        <a:lstStyle/>
        <a:p>
          <a:endParaRPr lang="en-US"/>
        </a:p>
      </dgm:t>
    </dgm:pt>
    <dgm:pt modelId="{655BC6D0-8F92-453A-B209-3330AAA522E0}" type="sibTrans" cxnId="{C49587F8-7D8A-4CCD-8FE2-FD2CF41D3934}">
      <dgm:prSet/>
      <dgm:spPr/>
      <dgm:t>
        <a:bodyPr/>
        <a:lstStyle/>
        <a:p>
          <a:endParaRPr lang="en-US"/>
        </a:p>
      </dgm:t>
    </dgm:pt>
    <dgm:pt modelId="{3D7AACC5-3717-4ADE-8984-D40C611CF48D}">
      <dgm:prSet custT="1"/>
      <dgm:spPr/>
      <dgm:t>
        <a:bodyPr/>
        <a:lstStyle/>
        <a:p>
          <a:r>
            <a:rPr lang="en-US" sz="1500" b="1"/>
            <a:t># of Records</a:t>
          </a:r>
        </a:p>
      </dgm:t>
    </dgm:pt>
    <dgm:pt modelId="{CBFC62D1-0BB3-4661-BE3C-A7ADCDC4C99A}" type="parTrans" cxnId="{035B24DB-258F-4780-985D-8D0DD894BF5D}">
      <dgm:prSet/>
      <dgm:spPr/>
      <dgm:t>
        <a:bodyPr/>
        <a:lstStyle/>
        <a:p>
          <a:endParaRPr lang="en-US"/>
        </a:p>
      </dgm:t>
    </dgm:pt>
    <dgm:pt modelId="{04612D58-261E-4419-B43B-DB98842213F9}" type="sibTrans" cxnId="{035B24DB-258F-4780-985D-8D0DD894BF5D}">
      <dgm:prSet/>
      <dgm:spPr/>
      <dgm:t>
        <a:bodyPr/>
        <a:lstStyle/>
        <a:p>
          <a:endParaRPr lang="en-US"/>
        </a:p>
      </dgm:t>
    </dgm:pt>
    <dgm:pt modelId="{AC25800A-8025-4BA5-A51C-18373253EE6C}">
      <dgm:prSet custT="1"/>
      <dgm:spPr/>
      <dgm:t>
        <a:bodyPr/>
        <a:lstStyle/>
        <a:p>
          <a:r>
            <a:rPr lang="en-US" sz="1500"/>
            <a:t>Covered 36 counties of California</a:t>
          </a:r>
          <a:endParaRPr lang="en-US" sz="1500" dirty="0"/>
        </a:p>
      </dgm:t>
    </dgm:pt>
    <dgm:pt modelId="{171F3A7D-94F9-4F5E-9449-DABC2D0B98ED}" type="parTrans" cxnId="{AEFA85C7-4BAB-424C-92C8-58868157E3B0}">
      <dgm:prSet/>
      <dgm:spPr/>
      <dgm:t>
        <a:bodyPr/>
        <a:lstStyle/>
        <a:p>
          <a:endParaRPr lang="en-US"/>
        </a:p>
      </dgm:t>
    </dgm:pt>
    <dgm:pt modelId="{E1E3FDDD-8D80-4467-BA88-9054A9AE243C}" type="sibTrans" cxnId="{AEFA85C7-4BAB-424C-92C8-58868157E3B0}">
      <dgm:prSet/>
      <dgm:spPr/>
      <dgm:t>
        <a:bodyPr/>
        <a:lstStyle/>
        <a:p>
          <a:endParaRPr lang="en-US"/>
        </a:p>
      </dgm:t>
    </dgm:pt>
    <dgm:pt modelId="{50B0D8E9-F08F-42D9-83B7-A8A016172939}">
      <dgm:prSet custT="1"/>
      <dgm:spPr/>
      <dgm:t>
        <a:bodyPr/>
        <a:lstStyle/>
        <a:p>
          <a:r>
            <a:rPr lang="en-US" sz="1500" b="1"/>
            <a:t>Division of Work</a:t>
          </a:r>
        </a:p>
      </dgm:t>
    </dgm:pt>
    <dgm:pt modelId="{0999D797-1E9A-4E15-9827-342F0937549A}" type="parTrans" cxnId="{5D2BEC76-F0FB-4DA4-8CBC-1E7856B4BEE9}">
      <dgm:prSet/>
      <dgm:spPr/>
      <dgm:t>
        <a:bodyPr/>
        <a:lstStyle/>
        <a:p>
          <a:endParaRPr lang="en-US"/>
        </a:p>
      </dgm:t>
    </dgm:pt>
    <dgm:pt modelId="{E7C6C88A-7242-4FCA-AB74-DBD47495C440}" type="sibTrans" cxnId="{5D2BEC76-F0FB-4DA4-8CBC-1E7856B4BEE9}">
      <dgm:prSet/>
      <dgm:spPr/>
      <dgm:t>
        <a:bodyPr/>
        <a:lstStyle/>
        <a:p>
          <a:endParaRPr lang="en-US"/>
        </a:p>
      </dgm:t>
    </dgm:pt>
    <dgm:pt modelId="{9FFDD95B-0E0F-465C-8DE6-83CCCC3A1878}">
      <dgm:prSet phldrT="[Text]" custT="1"/>
      <dgm:spPr/>
      <dgm:t>
        <a:bodyPr/>
        <a:lstStyle/>
        <a:p>
          <a:r>
            <a:rPr lang="en-US" sz="1500"/>
            <a:t>Varied scope</a:t>
          </a:r>
          <a:endParaRPr lang="en-US" sz="1500" dirty="0"/>
        </a:p>
      </dgm:t>
    </dgm:pt>
    <dgm:pt modelId="{102C4BB2-D1D9-4E01-8A5B-EACE9E142A0A}" type="parTrans" cxnId="{B95CC14B-A2A6-4703-A9D0-68F481ADDE67}">
      <dgm:prSet/>
      <dgm:spPr/>
      <dgm:t>
        <a:bodyPr/>
        <a:lstStyle/>
        <a:p>
          <a:endParaRPr lang="en-US"/>
        </a:p>
      </dgm:t>
    </dgm:pt>
    <dgm:pt modelId="{5FFBD0AA-60C0-4F4E-8509-3B22ECB346AB}" type="sibTrans" cxnId="{B95CC14B-A2A6-4703-A9D0-68F481ADDE67}">
      <dgm:prSet/>
      <dgm:spPr/>
      <dgm:t>
        <a:bodyPr/>
        <a:lstStyle/>
        <a:p>
          <a:endParaRPr lang="en-US"/>
        </a:p>
      </dgm:t>
    </dgm:pt>
    <dgm:pt modelId="{6501394C-1DA9-4369-8C8B-FA40FD97FC7E}">
      <dgm:prSet phldrT="[Text]" custT="1"/>
      <dgm:spPr/>
      <dgm:t>
        <a:bodyPr/>
        <a:lstStyle/>
        <a:p>
          <a:r>
            <a:rPr lang="en-US" sz="1500"/>
            <a:t>More accessibility to research question</a:t>
          </a:r>
          <a:endParaRPr lang="en-US" sz="1500" dirty="0"/>
        </a:p>
      </dgm:t>
    </dgm:pt>
    <dgm:pt modelId="{5B4D93DA-B93A-4BED-9F01-83A077C87E71}" type="sibTrans" cxnId="{48709D67-22E9-4E0D-B264-8374E7160600}">
      <dgm:prSet/>
      <dgm:spPr/>
      <dgm:t>
        <a:bodyPr/>
        <a:lstStyle/>
        <a:p>
          <a:endParaRPr lang="en-US"/>
        </a:p>
      </dgm:t>
    </dgm:pt>
    <dgm:pt modelId="{9814EF59-0427-4673-9549-22738CBDDB81}" type="parTrans" cxnId="{48709D67-22E9-4E0D-B264-8374E7160600}">
      <dgm:prSet/>
      <dgm:spPr/>
      <dgm:t>
        <a:bodyPr/>
        <a:lstStyle/>
        <a:p>
          <a:endParaRPr lang="en-US"/>
        </a:p>
      </dgm:t>
    </dgm:pt>
    <dgm:pt modelId="{677C228D-3821-41C4-BC76-84606A9C0BFE}">
      <dgm:prSet phldrT="[Text]" custT="1"/>
      <dgm:spPr/>
      <dgm:t>
        <a:bodyPr/>
        <a:lstStyle/>
        <a:p>
          <a:r>
            <a:rPr lang="en-US" sz="1500"/>
            <a:t>One of the top real estate websites</a:t>
          </a:r>
          <a:endParaRPr lang="en-US" sz="1500" dirty="0"/>
        </a:p>
      </dgm:t>
    </dgm:pt>
    <dgm:pt modelId="{C62069C2-23C5-4902-BFBD-CADF30E271C3}" type="parTrans" cxnId="{820D47EE-CF18-4404-A5D8-10DECF7E096E}">
      <dgm:prSet/>
      <dgm:spPr/>
      <dgm:t>
        <a:bodyPr/>
        <a:lstStyle/>
        <a:p>
          <a:endParaRPr lang="en-US"/>
        </a:p>
      </dgm:t>
    </dgm:pt>
    <dgm:pt modelId="{84DD9285-5A09-483A-9D2C-EDFB03A66D0D}" type="sibTrans" cxnId="{820D47EE-CF18-4404-A5D8-10DECF7E096E}">
      <dgm:prSet/>
      <dgm:spPr/>
      <dgm:t>
        <a:bodyPr/>
        <a:lstStyle/>
        <a:p>
          <a:endParaRPr lang="en-US"/>
        </a:p>
      </dgm:t>
    </dgm:pt>
    <dgm:pt modelId="{70875AE8-F5A7-4761-8FF7-1BBE1B9D60B5}">
      <dgm:prSet custT="1"/>
      <dgm:spPr/>
      <dgm:t>
        <a:bodyPr/>
        <a:lstStyle/>
        <a:p>
          <a:r>
            <a:rPr lang="en-US" sz="1500"/>
            <a:t>Scrapped ~3600 records for Sold and New properties</a:t>
          </a:r>
          <a:endParaRPr lang="en-US" sz="1500" dirty="0"/>
        </a:p>
      </dgm:t>
    </dgm:pt>
    <dgm:pt modelId="{9EF97501-A58D-4082-8DCF-44339B2F3444}" type="parTrans" cxnId="{EC8901EC-1CFF-4269-B0F5-BC448EAC4065}">
      <dgm:prSet/>
      <dgm:spPr/>
      <dgm:t>
        <a:bodyPr/>
        <a:lstStyle/>
        <a:p>
          <a:endParaRPr lang="en-US"/>
        </a:p>
      </dgm:t>
    </dgm:pt>
    <dgm:pt modelId="{93F7C48F-0CF1-470D-A38F-24EF9DE1BCEC}" type="sibTrans" cxnId="{EC8901EC-1CFF-4269-B0F5-BC448EAC4065}">
      <dgm:prSet/>
      <dgm:spPr/>
      <dgm:t>
        <a:bodyPr/>
        <a:lstStyle/>
        <a:p>
          <a:endParaRPr lang="en-US"/>
        </a:p>
      </dgm:t>
    </dgm:pt>
    <dgm:pt modelId="{70DFB4CD-B957-417A-BFB2-A1505C370460}">
      <dgm:prSet custT="1"/>
      <dgm:spPr/>
      <dgm:t>
        <a:bodyPr/>
        <a:lstStyle/>
        <a:p>
          <a:r>
            <a:rPr lang="en-US" sz="1500"/>
            <a:t>Each member extracted data for 5 counties (Sold and New)</a:t>
          </a:r>
          <a:endParaRPr lang="en-US" sz="1500" dirty="0"/>
        </a:p>
      </dgm:t>
    </dgm:pt>
    <dgm:pt modelId="{2FA3FF54-ADFF-4E37-8445-B99371496C6B}" type="parTrans" cxnId="{0BE70ADC-F858-43A7-83D3-04B567C74E9F}">
      <dgm:prSet/>
      <dgm:spPr/>
      <dgm:t>
        <a:bodyPr/>
        <a:lstStyle/>
        <a:p>
          <a:endParaRPr lang="en-US"/>
        </a:p>
      </dgm:t>
    </dgm:pt>
    <dgm:pt modelId="{CEFD1970-5CCB-4B75-9EF2-9059F56C448A}" type="sibTrans" cxnId="{0BE70ADC-F858-43A7-83D3-04B567C74E9F}">
      <dgm:prSet/>
      <dgm:spPr/>
      <dgm:t>
        <a:bodyPr/>
        <a:lstStyle/>
        <a:p>
          <a:endParaRPr lang="en-US"/>
        </a:p>
      </dgm:t>
    </dgm:pt>
    <dgm:pt modelId="{6B1ABCAA-41CD-45DF-9712-9359ACFCAD7E}">
      <dgm:prSet custT="1"/>
      <dgm:spPr/>
      <dgm:t>
        <a:bodyPr/>
        <a:lstStyle/>
        <a:p>
          <a:r>
            <a:rPr lang="en-US" sz="1500"/>
            <a:t>Same dataset, different research questions</a:t>
          </a:r>
          <a:endParaRPr lang="en-US" sz="1500" dirty="0"/>
        </a:p>
      </dgm:t>
    </dgm:pt>
    <dgm:pt modelId="{F4410FA8-3B70-4ED2-8889-5C57E7406924}" type="parTrans" cxnId="{FD62DFA0-E220-4773-95A6-B69F257D8E48}">
      <dgm:prSet/>
      <dgm:spPr/>
      <dgm:t>
        <a:bodyPr/>
        <a:lstStyle/>
        <a:p>
          <a:endParaRPr lang="en-US"/>
        </a:p>
      </dgm:t>
    </dgm:pt>
    <dgm:pt modelId="{411D3197-84B3-4A93-BB05-01B595A16F5E}" type="sibTrans" cxnId="{FD62DFA0-E220-4773-95A6-B69F257D8E48}">
      <dgm:prSet/>
      <dgm:spPr/>
      <dgm:t>
        <a:bodyPr/>
        <a:lstStyle/>
        <a:p>
          <a:endParaRPr lang="en-US"/>
        </a:p>
      </dgm:t>
    </dgm:pt>
    <dgm:pt modelId="{0CCBB7AC-0758-4A42-A182-B0DFDF04D033}" type="pres">
      <dgm:prSet presAssocID="{F3CC5CEC-BA13-4DE6-9EF6-DCE25C968F8E}" presName="linear" presStyleCnt="0">
        <dgm:presLayoutVars>
          <dgm:dir/>
          <dgm:animLvl val="lvl"/>
          <dgm:resizeHandles val="exact"/>
        </dgm:presLayoutVars>
      </dgm:prSet>
      <dgm:spPr/>
    </dgm:pt>
    <dgm:pt modelId="{2AF5E6DA-EA9F-47D9-9099-8E945CF34995}" type="pres">
      <dgm:prSet presAssocID="{471A0D40-2C76-4621-A94E-3A1DE3B093BC}" presName="parentLin" presStyleCnt="0"/>
      <dgm:spPr/>
    </dgm:pt>
    <dgm:pt modelId="{A2955A36-E82B-4515-9FAE-58A9AE789E22}" type="pres">
      <dgm:prSet presAssocID="{471A0D40-2C76-4621-A94E-3A1DE3B093BC}" presName="parentLeftMargin" presStyleLbl="node1" presStyleIdx="0" presStyleCnt="5"/>
      <dgm:spPr/>
    </dgm:pt>
    <dgm:pt modelId="{C783AF43-F25A-4E9C-8109-FA0AF243B2A1}" type="pres">
      <dgm:prSet presAssocID="{471A0D40-2C76-4621-A94E-3A1DE3B093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2FBE8E-9ECE-442F-A475-7958A2774595}" type="pres">
      <dgm:prSet presAssocID="{471A0D40-2C76-4621-A94E-3A1DE3B093BC}" presName="negativeSpace" presStyleCnt="0"/>
      <dgm:spPr/>
    </dgm:pt>
    <dgm:pt modelId="{EB6E5E74-A283-420D-9B82-D296E8429331}" type="pres">
      <dgm:prSet presAssocID="{471A0D40-2C76-4621-A94E-3A1DE3B093BC}" presName="childText" presStyleLbl="conFgAcc1" presStyleIdx="0" presStyleCnt="5">
        <dgm:presLayoutVars>
          <dgm:bulletEnabled val="1"/>
        </dgm:presLayoutVars>
      </dgm:prSet>
      <dgm:spPr/>
    </dgm:pt>
    <dgm:pt modelId="{4112A145-9D96-45F9-AD67-F8408E093416}" type="pres">
      <dgm:prSet presAssocID="{FC899D5B-34DF-4D7D-ABD4-8D5FADBF542E}" presName="spaceBetweenRectangles" presStyleCnt="0"/>
      <dgm:spPr/>
    </dgm:pt>
    <dgm:pt modelId="{83B13BC0-D3F2-4083-9F11-665E41C0E155}" type="pres">
      <dgm:prSet presAssocID="{F5319DFA-6875-40B0-BE66-6C62ADCD1346}" presName="parentLin" presStyleCnt="0"/>
      <dgm:spPr/>
    </dgm:pt>
    <dgm:pt modelId="{0E4AE7B0-1102-4B6B-825C-0979F5E3ABC4}" type="pres">
      <dgm:prSet presAssocID="{F5319DFA-6875-40B0-BE66-6C62ADCD1346}" presName="parentLeftMargin" presStyleLbl="node1" presStyleIdx="0" presStyleCnt="5"/>
      <dgm:spPr/>
    </dgm:pt>
    <dgm:pt modelId="{7A1A53C9-CCDF-4EC2-ACF4-A242E852B575}" type="pres">
      <dgm:prSet presAssocID="{F5319DFA-6875-40B0-BE66-6C62ADCD13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C65AA-6B3F-4A78-89D3-A8B57EAD189F}" type="pres">
      <dgm:prSet presAssocID="{F5319DFA-6875-40B0-BE66-6C62ADCD1346}" presName="negativeSpace" presStyleCnt="0"/>
      <dgm:spPr/>
    </dgm:pt>
    <dgm:pt modelId="{F053731B-377F-4E31-9A04-BAC48AC9E340}" type="pres">
      <dgm:prSet presAssocID="{F5319DFA-6875-40B0-BE66-6C62ADCD1346}" presName="childText" presStyleLbl="conFgAcc1" presStyleIdx="1" presStyleCnt="5">
        <dgm:presLayoutVars>
          <dgm:bulletEnabled val="1"/>
        </dgm:presLayoutVars>
      </dgm:prSet>
      <dgm:spPr/>
    </dgm:pt>
    <dgm:pt modelId="{7933B1F7-3522-461F-9B3C-14C8B28139B4}" type="pres">
      <dgm:prSet presAssocID="{275E885A-4895-4DF0-BC87-CCB57FC7E34E}" presName="spaceBetweenRectangles" presStyleCnt="0"/>
      <dgm:spPr/>
    </dgm:pt>
    <dgm:pt modelId="{79BCDCF6-BE2F-490E-92B7-FCD9191BE472}" type="pres">
      <dgm:prSet presAssocID="{FA43DF08-D67B-47E1-B360-AB1AD7E1A856}" presName="parentLin" presStyleCnt="0"/>
      <dgm:spPr/>
    </dgm:pt>
    <dgm:pt modelId="{44FE1711-159C-4453-AA87-45CD72342FEA}" type="pres">
      <dgm:prSet presAssocID="{FA43DF08-D67B-47E1-B360-AB1AD7E1A856}" presName="parentLeftMargin" presStyleLbl="node1" presStyleIdx="1" presStyleCnt="5"/>
      <dgm:spPr/>
    </dgm:pt>
    <dgm:pt modelId="{2AE72EA1-D645-4AD9-B7A5-36DB816AED6B}" type="pres">
      <dgm:prSet presAssocID="{FA43DF08-D67B-47E1-B360-AB1AD7E1A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06EA95-BCEE-4031-823C-0C4555BE2CBC}" type="pres">
      <dgm:prSet presAssocID="{FA43DF08-D67B-47E1-B360-AB1AD7E1A856}" presName="negativeSpace" presStyleCnt="0"/>
      <dgm:spPr/>
    </dgm:pt>
    <dgm:pt modelId="{6D745923-8C36-403E-9FE3-D62F56C71E67}" type="pres">
      <dgm:prSet presAssocID="{FA43DF08-D67B-47E1-B360-AB1AD7E1A856}" presName="childText" presStyleLbl="conFgAcc1" presStyleIdx="2" presStyleCnt="5">
        <dgm:presLayoutVars>
          <dgm:bulletEnabled val="1"/>
        </dgm:presLayoutVars>
      </dgm:prSet>
      <dgm:spPr/>
    </dgm:pt>
    <dgm:pt modelId="{49FAE6EA-06AD-417C-A992-95EF24D76621}" type="pres">
      <dgm:prSet presAssocID="{057917B5-345B-474E-95FA-EA9D6FA7CE46}" presName="spaceBetweenRectangles" presStyleCnt="0"/>
      <dgm:spPr/>
    </dgm:pt>
    <dgm:pt modelId="{C1AB6BC6-EC3B-4B3F-BE81-3739C3713484}" type="pres">
      <dgm:prSet presAssocID="{3D7AACC5-3717-4ADE-8984-D40C611CF48D}" presName="parentLin" presStyleCnt="0"/>
      <dgm:spPr/>
    </dgm:pt>
    <dgm:pt modelId="{0342BB33-6EAE-4362-ABC4-E8EC525F2488}" type="pres">
      <dgm:prSet presAssocID="{3D7AACC5-3717-4ADE-8984-D40C611CF48D}" presName="parentLeftMargin" presStyleLbl="node1" presStyleIdx="2" presStyleCnt="5"/>
      <dgm:spPr/>
    </dgm:pt>
    <dgm:pt modelId="{73A86C62-1EBE-4118-84CC-D2C9CFFFD55F}" type="pres">
      <dgm:prSet presAssocID="{3D7AACC5-3717-4ADE-8984-D40C611CF48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70FA98-63BE-436B-965B-57CB07F61624}" type="pres">
      <dgm:prSet presAssocID="{3D7AACC5-3717-4ADE-8984-D40C611CF48D}" presName="negativeSpace" presStyleCnt="0"/>
      <dgm:spPr/>
    </dgm:pt>
    <dgm:pt modelId="{1214F1C7-A2ED-4C04-9ADE-5195AA5B7173}" type="pres">
      <dgm:prSet presAssocID="{3D7AACC5-3717-4ADE-8984-D40C611CF48D}" presName="childText" presStyleLbl="conFgAcc1" presStyleIdx="3" presStyleCnt="5">
        <dgm:presLayoutVars>
          <dgm:bulletEnabled val="1"/>
        </dgm:presLayoutVars>
      </dgm:prSet>
      <dgm:spPr/>
    </dgm:pt>
    <dgm:pt modelId="{F8C710EC-E0A2-4863-B773-F8DCD2FFB29C}" type="pres">
      <dgm:prSet presAssocID="{04612D58-261E-4419-B43B-DB98842213F9}" presName="spaceBetweenRectangles" presStyleCnt="0"/>
      <dgm:spPr/>
    </dgm:pt>
    <dgm:pt modelId="{332B1BAE-5BA7-4745-8885-88E9ED034627}" type="pres">
      <dgm:prSet presAssocID="{50B0D8E9-F08F-42D9-83B7-A8A016172939}" presName="parentLin" presStyleCnt="0"/>
      <dgm:spPr/>
    </dgm:pt>
    <dgm:pt modelId="{CE5137FF-38E4-471B-834E-EF5B699AB4DE}" type="pres">
      <dgm:prSet presAssocID="{50B0D8E9-F08F-42D9-83B7-A8A016172939}" presName="parentLeftMargin" presStyleLbl="node1" presStyleIdx="3" presStyleCnt="5"/>
      <dgm:spPr/>
    </dgm:pt>
    <dgm:pt modelId="{7D75DF57-27D9-4B2A-A813-84DCD57CF826}" type="pres">
      <dgm:prSet presAssocID="{50B0D8E9-F08F-42D9-83B7-A8A0161729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BDBA05D-2B1E-4885-AD87-8F1CBB643664}" type="pres">
      <dgm:prSet presAssocID="{50B0D8E9-F08F-42D9-83B7-A8A016172939}" presName="negativeSpace" presStyleCnt="0"/>
      <dgm:spPr/>
    </dgm:pt>
    <dgm:pt modelId="{F0907874-26D7-49C0-8EAD-79372A157DA6}" type="pres">
      <dgm:prSet presAssocID="{50B0D8E9-F08F-42D9-83B7-A8A01617293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931ED06-8442-4517-AB93-538F72F2D5CB}" type="presOf" srcId="{3D7AACC5-3717-4ADE-8984-D40C611CF48D}" destId="{73A86C62-1EBE-4118-84CC-D2C9CFFFD55F}" srcOrd="1" destOrd="0" presId="urn:microsoft.com/office/officeart/2005/8/layout/list1"/>
    <dgm:cxn modelId="{F709AE0A-0A10-4589-A545-AC31003F1982}" type="presOf" srcId="{50B0D8E9-F08F-42D9-83B7-A8A016172939}" destId="{CE5137FF-38E4-471B-834E-EF5B699AB4DE}" srcOrd="0" destOrd="0" presId="urn:microsoft.com/office/officeart/2005/8/layout/list1"/>
    <dgm:cxn modelId="{5F738A10-9FDB-4A85-BEE8-A6FFFFBD3BA4}" type="presOf" srcId="{70875AE8-F5A7-4761-8FF7-1BBE1B9D60B5}" destId="{1214F1C7-A2ED-4C04-9ADE-5195AA5B7173}" srcOrd="0" destOrd="1" presId="urn:microsoft.com/office/officeart/2005/8/layout/list1"/>
    <dgm:cxn modelId="{C7A53512-8A60-438B-813B-FDA74B5A3312}" type="presOf" srcId="{6B1ABCAA-41CD-45DF-9712-9359ACFCAD7E}" destId="{F0907874-26D7-49C0-8EAD-79372A157DA6}" srcOrd="0" destOrd="1" presId="urn:microsoft.com/office/officeart/2005/8/layout/list1"/>
    <dgm:cxn modelId="{7B8ED919-84FB-447A-84AD-6FA3EB3E4349}" type="presOf" srcId="{F5319DFA-6875-40B0-BE66-6C62ADCD1346}" destId="{0E4AE7B0-1102-4B6B-825C-0979F5E3ABC4}" srcOrd="0" destOrd="0" presId="urn:microsoft.com/office/officeart/2005/8/layout/list1"/>
    <dgm:cxn modelId="{E0FF4920-DC7B-406A-8235-79C69C48D47D}" type="presOf" srcId="{E1F7B381-CDED-41ED-A93E-50A5200DE11D}" destId="{6D745923-8C36-403E-9FE3-D62F56C71E67}" srcOrd="0" destOrd="0" presId="urn:microsoft.com/office/officeart/2005/8/layout/list1"/>
    <dgm:cxn modelId="{87F48523-8FF5-4330-A920-52104D61BF42}" srcId="{F3CC5CEC-BA13-4DE6-9EF6-DCE25C968F8E}" destId="{471A0D40-2C76-4621-A94E-3A1DE3B093BC}" srcOrd="0" destOrd="0" parTransId="{95777745-2DBC-453D-80C9-888211316B29}" sibTransId="{FC899D5B-34DF-4D7D-ABD4-8D5FADBF542E}"/>
    <dgm:cxn modelId="{70529A36-7D7C-4844-8CD7-6C05716E8B47}" type="presOf" srcId="{14753444-1402-4814-A942-25240823AB4B}" destId="{F053731B-377F-4E31-9A04-BAC48AC9E340}" srcOrd="0" destOrd="1" presId="urn:microsoft.com/office/officeart/2005/8/layout/list1"/>
    <dgm:cxn modelId="{E331593E-D5EC-40AF-BAE0-6854EEC391E7}" type="presOf" srcId="{6501394C-1DA9-4369-8C8B-FA40FD97FC7E}" destId="{EB6E5E74-A283-420D-9B82-D296E8429331}" srcOrd="0" destOrd="1" presId="urn:microsoft.com/office/officeart/2005/8/layout/list1"/>
    <dgm:cxn modelId="{79C2A841-1968-4BE5-A9A8-E57EA1AC7B7B}" srcId="{FA43DF08-D67B-47E1-B360-AB1AD7E1A856}" destId="{E1F7B381-CDED-41ED-A93E-50A5200DE11D}" srcOrd="0" destOrd="0" parTransId="{95603707-8309-4B10-AEFE-02FBFC6428F5}" sibTransId="{D7A2908F-F099-4D53-B6C9-F4E8D17FD9F6}"/>
    <dgm:cxn modelId="{48709D67-22E9-4E0D-B264-8374E7160600}" srcId="{471A0D40-2C76-4621-A94E-3A1DE3B093BC}" destId="{6501394C-1DA9-4369-8C8B-FA40FD97FC7E}" srcOrd="1" destOrd="0" parTransId="{9814EF59-0427-4673-9549-22738CBDDB81}" sibTransId="{5B4D93DA-B93A-4BED-9F01-83A077C87E71}"/>
    <dgm:cxn modelId="{89608869-8BD9-45BC-A4F3-CA37DCDEB68A}" type="presOf" srcId="{9FFDD95B-0E0F-465C-8DE6-83CCCC3A1878}" destId="{EB6E5E74-A283-420D-9B82-D296E8429331}" srcOrd="0" destOrd="0" presId="urn:microsoft.com/office/officeart/2005/8/layout/list1"/>
    <dgm:cxn modelId="{EB74A84A-BFDB-4745-9480-10F0F5AED501}" type="presOf" srcId="{471A0D40-2C76-4621-A94E-3A1DE3B093BC}" destId="{C783AF43-F25A-4E9C-8109-FA0AF243B2A1}" srcOrd="1" destOrd="0" presId="urn:microsoft.com/office/officeart/2005/8/layout/list1"/>
    <dgm:cxn modelId="{B95CC14B-A2A6-4703-A9D0-68F481ADDE67}" srcId="{471A0D40-2C76-4621-A94E-3A1DE3B093BC}" destId="{9FFDD95B-0E0F-465C-8DE6-83CCCC3A1878}" srcOrd="0" destOrd="0" parTransId="{102C4BB2-D1D9-4E01-8A5B-EACE9E142A0A}" sibTransId="{5FFBD0AA-60C0-4F4E-8509-3B22ECB346AB}"/>
    <dgm:cxn modelId="{87F2DE70-8370-4B30-9D6B-09A56116FDFA}" type="presOf" srcId="{3D7AACC5-3717-4ADE-8984-D40C611CF48D}" destId="{0342BB33-6EAE-4362-ABC4-E8EC525F2488}" srcOrd="0" destOrd="0" presId="urn:microsoft.com/office/officeart/2005/8/layout/list1"/>
    <dgm:cxn modelId="{7D851752-D70A-43E3-B47C-D90A7751E8A6}" type="presOf" srcId="{50B0D8E9-F08F-42D9-83B7-A8A016172939}" destId="{7D75DF57-27D9-4B2A-A813-84DCD57CF826}" srcOrd="1" destOrd="0" presId="urn:microsoft.com/office/officeart/2005/8/layout/list1"/>
    <dgm:cxn modelId="{94C2F175-C664-47DB-B6F2-B3373A0EE2D9}" type="presOf" srcId="{70DFB4CD-B957-417A-BFB2-A1505C370460}" destId="{F0907874-26D7-49C0-8EAD-79372A157DA6}" srcOrd="0" destOrd="0" presId="urn:microsoft.com/office/officeart/2005/8/layout/list1"/>
    <dgm:cxn modelId="{5D2BEC76-F0FB-4DA4-8CBC-1E7856B4BEE9}" srcId="{F3CC5CEC-BA13-4DE6-9EF6-DCE25C968F8E}" destId="{50B0D8E9-F08F-42D9-83B7-A8A016172939}" srcOrd="4" destOrd="0" parTransId="{0999D797-1E9A-4E15-9827-342F0937549A}" sibTransId="{E7C6C88A-7242-4FCA-AB74-DBD47495C440}"/>
    <dgm:cxn modelId="{19D98A89-F119-44D6-9778-A068CA555F3E}" type="presOf" srcId="{56759AAD-DA8A-41E4-BEBB-CE037B5B9044}" destId="{6D745923-8C36-403E-9FE3-D62F56C71E67}" srcOrd="0" destOrd="1" presId="urn:microsoft.com/office/officeart/2005/8/layout/list1"/>
    <dgm:cxn modelId="{FD62DFA0-E220-4773-95A6-B69F257D8E48}" srcId="{50B0D8E9-F08F-42D9-83B7-A8A016172939}" destId="{6B1ABCAA-41CD-45DF-9712-9359ACFCAD7E}" srcOrd="1" destOrd="0" parTransId="{F4410FA8-3B70-4ED2-8889-5C57E7406924}" sibTransId="{411D3197-84B3-4A93-BB05-01B595A16F5E}"/>
    <dgm:cxn modelId="{5D2D76A2-8058-47CF-A64E-D0D69CB645CE}" type="presOf" srcId="{F3CC5CEC-BA13-4DE6-9EF6-DCE25C968F8E}" destId="{0CCBB7AC-0758-4A42-A182-B0DFDF04D033}" srcOrd="0" destOrd="0" presId="urn:microsoft.com/office/officeart/2005/8/layout/list1"/>
    <dgm:cxn modelId="{0DC655A5-ABA1-4960-BCEB-CBE9FF9BA8AB}" srcId="{F5319DFA-6875-40B0-BE66-6C62ADCD1346}" destId="{14753444-1402-4814-A942-25240823AB4B}" srcOrd="1" destOrd="0" parTransId="{C18CCCD8-1429-4532-BD9B-CE0A4749D7B5}" sibTransId="{B8814D82-AACC-4080-8D1E-D188C417AE7B}"/>
    <dgm:cxn modelId="{924D18AF-0693-440E-B84C-7A52EF898B90}" srcId="{F3CC5CEC-BA13-4DE6-9EF6-DCE25C968F8E}" destId="{F5319DFA-6875-40B0-BE66-6C62ADCD1346}" srcOrd="1" destOrd="0" parTransId="{FA9A1D6C-6AAC-495E-BBE3-AE0044B8A5C7}" sibTransId="{275E885A-4895-4DF0-BC87-CCB57FC7E34E}"/>
    <dgm:cxn modelId="{AEFA85C7-4BAB-424C-92C8-58868157E3B0}" srcId="{3D7AACC5-3717-4ADE-8984-D40C611CF48D}" destId="{AC25800A-8025-4BA5-A51C-18373253EE6C}" srcOrd="0" destOrd="0" parTransId="{171F3A7D-94F9-4F5E-9449-DABC2D0B98ED}" sibTransId="{E1E3FDDD-8D80-4467-BA88-9054A9AE243C}"/>
    <dgm:cxn modelId="{0D885FCC-1A5A-4AE8-A481-1EA74FDA8CBF}" type="presOf" srcId="{471A0D40-2C76-4621-A94E-3A1DE3B093BC}" destId="{A2955A36-E82B-4515-9FAE-58A9AE789E22}" srcOrd="0" destOrd="0" presId="urn:microsoft.com/office/officeart/2005/8/layout/list1"/>
    <dgm:cxn modelId="{CFD949CF-1E84-4961-81FA-2F2001D7C879}" srcId="{F3CC5CEC-BA13-4DE6-9EF6-DCE25C968F8E}" destId="{FA43DF08-D67B-47E1-B360-AB1AD7E1A856}" srcOrd="2" destOrd="0" parTransId="{11FF44AF-7A66-4928-B036-CAF9D6F1DD5C}" sibTransId="{057917B5-345B-474E-95FA-EA9D6FA7CE46}"/>
    <dgm:cxn modelId="{3327A7D4-E09B-4300-96ED-BEA79E92755B}" type="presOf" srcId="{AC25800A-8025-4BA5-A51C-18373253EE6C}" destId="{1214F1C7-A2ED-4C04-9ADE-5195AA5B7173}" srcOrd="0" destOrd="0" presId="urn:microsoft.com/office/officeart/2005/8/layout/list1"/>
    <dgm:cxn modelId="{6DF1D4D6-1941-497E-A63F-11ECF8337B57}" type="presOf" srcId="{FA43DF08-D67B-47E1-B360-AB1AD7E1A856}" destId="{2AE72EA1-D645-4AD9-B7A5-36DB816AED6B}" srcOrd="1" destOrd="0" presId="urn:microsoft.com/office/officeart/2005/8/layout/list1"/>
    <dgm:cxn modelId="{035B24DB-258F-4780-985D-8D0DD894BF5D}" srcId="{F3CC5CEC-BA13-4DE6-9EF6-DCE25C968F8E}" destId="{3D7AACC5-3717-4ADE-8984-D40C611CF48D}" srcOrd="3" destOrd="0" parTransId="{CBFC62D1-0BB3-4661-BE3C-A7ADCDC4C99A}" sibTransId="{04612D58-261E-4419-B43B-DB98842213F9}"/>
    <dgm:cxn modelId="{0BE70ADC-F858-43A7-83D3-04B567C74E9F}" srcId="{50B0D8E9-F08F-42D9-83B7-A8A016172939}" destId="{70DFB4CD-B957-417A-BFB2-A1505C370460}" srcOrd="0" destOrd="0" parTransId="{2FA3FF54-ADFF-4E37-8445-B99371496C6B}" sibTransId="{CEFD1970-5CCB-4B75-9EF2-9059F56C448A}"/>
    <dgm:cxn modelId="{EC8901EC-1CFF-4269-B0F5-BC448EAC4065}" srcId="{3D7AACC5-3717-4ADE-8984-D40C611CF48D}" destId="{70875AE8-F5A7-4761-8FF7-1BBE1B9D60B5}" srcOrd="1" destOrd="0" parTransId="{9EF97501-A58D-4082-8DCF-44339B2F3444}" sibTransId="{93F7C48F-0CF1-470D-A38F-24EF9DE1BCEC}"/>
    <dgm:cxn modelId="{1E3E71EC-AB21-4EBC-B61A-9D4DC3E5E19C}" type="presOf" srcId="{677C228D-3821-41C4-BC76-84606A9C0BFE}" destId="{F053731B-377F-4E31-9A04-BAC48AC9E340}" srcOrd="0" destOrd="0" presId="urn:microsoft.com/office/officeart/2005/8/layout/list1"/>
    <dgm:cxn modelId="{820D47EE-CF18-4404-A5D8-10DECF7E096E}" srcId="{F5319DFA-6875-40B0-BE66-6C62ADCD1346}" destId="{677C228D-3821-41C4-BC76-84606A9C0BFE}" srcOrd="0" destOrd="0" parTransId="{C62069C2-23C5-4902-BFBD-CADF30E271C3}" sibTransId="{84DD9285-5A09-483A-9D2C-EDFB03A66D0D}"/>
    <dgm:cxn modelId="{935E3CF7-4284-4752-A4EC-B355B2F46742}" type="presOf" srcId="{F5319DFA-6875-40B0-BE66-6C62ADCD1346}" destId="{7A1A53C9-CCDF-4EC2-ACF4-A242E852B575}" srcOrd="1" destOrd="0" presId="urn:microsoft.com/office/officeart/2005/8/layout/list1"/>
    <dgm:cxn modelId="{C49587F8-7D8A-4CCD-8FE2-FD2CF41D3934}" srcId="{FA43DF08-D67B-47E1-B360-AB1AD7E1A856}" destId="{56759AAD-DA8A-41E4-BEBB-CE037B5B9044}" srcOrd="1" destOrd="0" parTransId="{A16CEE6E-A9A4-41EE-AC74-7A637377EB61}" sibTransId="{655BC6D0-8F92-453A-B209-3330AAA522E0}"/>
    <dgm:cxn modelId="{FAB5BBF9-3A9C-4953-BE3C-06C400EBFB95}" type="presOf" srcId="{FA43DF08-D67B-47E1-B360-AB1AD7E1A856}" destId="{44FE1711-159C-4453-AA87-45CD72342FEA}" srcOrd="0" destOrd="0" presId="urn:microsoft.com/office/officeart/2005/8/layout/list1"/>
    <dgm:cxn modelId="{B4D9A25F-E392-4DCA-BF27-49F5BDBD0B3A}" type="presParOf" srcId="{0CCBB7AC-0758-4A42-A182-B0DFDF04D033}" destId="{2AF5E6DA-EA9F-47D9-9099-8E945CF34995}" srcOrd="0" destOrd="0" presId="urn:microsoft.com/office/officeart/2005/8/layout/list1"/>
    <dgm:cxn modelId="{78EFB8D9-F18C-4CED-BCE6-A1E0F41B2940}" type="presParOf" srcId="{2AF5E6DA-EA9F-47D9-9099-8E945CF34995}" destId="{A2955A36-E82B-4515-9FAE-58A9AE789E22}" srcOrd="0" destOrd="0" presId="urn:microsoft.com/office/officeart/2005/8/layout/list1"/>
    <dgm:cxn modelId="{604D2CC5-98AA-42EF-AA09-3195E6E4413A}" type="presParOf" srcId="{2AF5E6DA-EA9F-47D9-9099-8E945CF34995}" destId="{C783AF43-F25A-4E9C-8109-FA0AF243B2A1}" srcOrd="1" destOrd="0" presId="urn:microsoft.com/office/officeart/2005/8/layout/list1"/>
    <dgm:cxn modelId="{A99A1628-5327-47A0-9436-5CD162B7E424}" type="presParOf" srcId="{0CCBB7AC-0758-4A42-A182-B0DFDF04D033}" destId="{0F2FBE8E-9ECE-442F-A475-7958A2774595}" srcOrd="1" destOrd="0" presId="urn:microsoft.com/office/officeart/2005/8/layout/list1"/>
    <dgm:cxn modelId="{D1D93104-879E-4D58-8D02-9B04E30F0C40}" type="presParOf" srcId="{0CCBB7AC-0758-4A42-A182-B0DFDF04D033}" destId="{EB6E5E74-A283-420D-9B82-D296E8429331}" srcOrd="2" destOrd="0" presId="urn:microsoft.com/office/officeart/2005/8/layout/list1"/>
    <dgm:cxn modelId="{A2FF4DD8-594D-4C14-B067-833E0E41F499}" type="presParOf" srcId="{0CCBB7AC-0758-4A42-A182-B0DFDF04D033}" destId="{4112A145-9D96-45F9-AD67-F8408E093416}" srcOrd="3" destOrd="0" presId="urn:microsoft.com/office/officeart/2005/8/layout/list1"/>
    <dgm:cxn modelId="{230C0DE1-A4B4-4471-B0B7-52A1D7721C56}" type="presParOf" srcId="{0CCBB7AC-0758-4A42-A182-B0DFDF04D033}" destId="{83B13BC0-D3F2-4083-9F11-665E41C0E155}" srcOrd="4" destOrd="0" presId="urn:microsoft.com/office/officeart/2005/8/layout/list1"/>
    <dgm:cxn modelId="{27EC217D-C1B4-4069-B6FF-628DD2528BC4}" type="presParOf" srcId="{83B13BC0-D3F2-4083-9F11-665E41C0E155}" destId="{0E4AE7B0-1102-4B6B-825C-0979F5E3ABC4}" srcOrd="0" destOrd="0" presId="urn:microsoft.com/office/officeart/2005/8/layout/list1"/>
    <dgm:cxn modelId="{880FB07D-E02E-4457-A8C5-3314314F5883}" type="presParOf" srcId="{83B13BC0-D3F2-4083-9F11-665E41C0E155}" destId="{7A1A53C9-CCDF-4EC2-ACF4-A242E852B575}" srcOrd="1" destOrd="0" presId="urn:microsoft.com/office/officeart/2005/8/layout/list1"/>
    <dgm:cxn modelId="{0BA28787-A6AF-4FD1-8136-E4927B3C0578}" type="presParOf" srcId="{0CCBB7AC-0758-4A42-A182-B0DFDF04D033}" destId="{4BEC65AA-6B3F-4A78-89D3-A8B57EAD189F}" srcOrd="5" destOrd="0" presId="urn:microsoft.com/office/officeart/2005/8/layout/list1"/>
    <dgm:cxn modelId="{56EFB0A1-50EB-4EA8-BB51-49170919A2FA}" type="presParOf" srcId="{0CCBB7AC-0758-4A42-A182-B0DFDF04D033}" destId="{F053731B-377F-4E31-9A04-BAC48AC9E340}" srcOrd="6" destOrd="0" presId="urn:microsoft.com/office/officeart/2005/8/layout/list1"/>
    <dgm:cxn modelId="{17DAE147-3B00-445C-96F8-CEFAF4550F89}" type="presParOf" srcId="{0CCBB7AC-0758-4A42-A182-B0DFDF04D033}" destId="{7933B1F7-3522-461F-9B3C-14C8B28139B4}" srcOrd="7" destOrd="0" presId="urn:microsoft.com/office/officeart/2005/8/layout/list1"/>
    <dgm:cxn modelId="{965BB42D-6D0F-41FF-9476-4917E8842AE3}" type="presParOf" srcId="{0CCBB7AC-0758-4A42-A182-B0DFDF04D033}" destId="{79BCDCF6-BE2F-490E-92B7-FCD9191BE472}" srcOrd="8" destOrd="0" presId="urn:microsoft.com/office/officeart/2005/8/layout/list1"/>
    <dgm:cxn modelId="{F7C0F1BB-937A-468B-99E8-9EEA84F04483}" type="presParOf" srcId="{79BCDCF6-BE2F-490E-92B7-FCD9191BE472}" destId="{44FE1711-159C-4453-AA87-45CD72342FEA}" srcOrd="0" destOrd="0" presId="urn:microsoft.com/office/officeart/2005/8/layout/list1"/>
    <dgm:cxn modelId="{E3A19BCD-21E5-44E3-A6D3-5212F35A7B4C}" type="presParOf" srcId="{79BCDCF6-BE2F-490E-92B7-FCD9191BE472}" destId="{2AE72EA1-D645-4AD9-B7A5-36DB816AED6B}" srcOrd="1" destOrd="0" presId="urn:microsoft.com/office/officeart/2005/8/layout/list1"/>
    <dgm:cxn modelId="{A5F5771D-67FC-4295-89FD-32FDDCE876B8}" type="presParOf" srcId="{0CCBB7AC-0758-4A42-A182-B0DFDF04D033}" destId="{A206EA95-BCEE-4031-823C-0C4555BE2CBC}" srcOrd="9" destOrd="0" presId="urn:microsoft.com/office/officeart/2005/8/layout/list1"/>
    <dgm:cxn modelId="{9A5448D2-BBD1-476C-981D-D235E264AF54}" type="presParOf" srcId="{0CCBB7AC-0758-4A42-A182-B0DFDF04D033}" destId="{6D745923-8C36-403E-9FE3-D62F56C71E67}" srcOrd="10" destOrd="0" presId="urn:microsoft.com/office/officeart/2005/8/layout/list1"/>
    <dgm:cxn modelId="{0A0423B4-84D1-452D-9C32-F41F6F56F670}" type="presParOf" srcId="{0CCBB7AC-0758-4A42-A182-B0DFDF04D033}" destId="{49FAE6EA-06AD-417C-A992-95EF24D76621}" srcOrd="11" destOrd="0" presId="urn:microsoft.com/office/officeart/2005/8/layout/list1"/>
    <dgm:cxn modelId="{10521E76-A342-4C38-AA1A-F9DE91F6F877}" type="presParOf" srcId="{0CCBB7AC-0758-4A42-A182-B0DFDF04D033}" destId="{C1AB6BC6-EC3B-4B3F-BE81-3739C3713484}" srcOrd="12" destOrd="0" presId="urn:microsoft.com/office/officeart/2005/8/layout/list1"/>
    <dgm:cxn modelId="{EA02C45A-65AF-4FFD-A5B7-802846220470}" type="presParOf" srcId="{C1AB6BC6-EC3B-4B3F-BE81-3739C3713484}" destId="{0342BB33-6EAE-4362-ABC4-E8EC525F2488}" srcOrd="0" destOrd="0" presId="urn:microsoft.com/office/officeart/2005/8/layout/list1"/>
    <dgm:cxn modelId="{164AC2E3-8E14-4507-8E83-64641318D410}" type="presParOf" srcId="{C1AB6BC6-EC3B-4B3F-BE81-3739C3713484}" destId="{73A86C62-1EBE-4118-84CC-D2C9CFFFD55F}" srcOrd="1" destOrd="0" presId="urn:microsoft.com/office/officeart/2005/8/layout/list1"/>
    <dgm:cxn modelId="{C783C2B6-FBA8-48A9-A72F-78CAA54CD118}" type="presParOf" srcId="{0CCBB7AC-0758-4A42-A182-B0DFDF04D033}" destId="{9F70FA98-63BE-436B-965B-57CB07F61624}" srcOrd="13" destOrd="0" presId="urn:microsoft.com/office/officeart/2005/8/layout/list1"/>
    <dgm:cxn modelId="{B3EC18D3-0BD9-4DDC-BC2A-36B70D83F116}" type="presParOf" srcId="{0CCBB7AC-0758-4A42-A182-B0DFDF04D033}" destId="{1214F1C7-A2ED-4C04-9ADE-5195AA5B7173}" srcOrd="14" destOrd="0" presId="urn:microsoft.com/office/officeart/2005/8/layout/list1"/>
    <dgm:cxn modelId="{DEEFFBAB-6552-4023-9ACC-4221A425743F}" type="presParOf" srcId="{0CCBB7AC-0758-4A42-A182-B0DFDF04D033}" destId="{F8C710EC-E0A2-4863-B773-F8DCD2FFB29C}" srcOrd="15" destOrd="0" presId="urn:microsoft.com/office/officeart/2005/8/layout/list1"/>
    <dgm:cxn modelId="{43336BA7-F303-4E33-B82A-0E16BF8A199A}" type="presParOf" srcId="{0CCBB7AC-0758-4A42-A182-B0DFDF04D033}" destId="{332B1BAE-5BA7-4745-8885-88E9ED034627}" srcOrd="16" destOrd="0" presId="urn:microsoft.com/office/officeart/2005/8/layout/list1"/>
    <dgm:cxn modelId="{BEAB4D9C-9165-4BD0-8DCB-35CCD004F317}" type="presParOf" srcId="{332B1BAE-5BA7-4745-8885-88E9ED034627}" destId="{CE5137FF-38E4-471B-834E-EF5B699AB4DE}" srcOrd="0" destOrd="0" presId="urn:microsoft.com/office/officeart/2005/8/layout/list1"/>
    <dgm:cxn modelId="{8CD4BB5F-4B85-40B5-8618-7EB0F23A0833}" type="presParOf" srcId="{332B1BAE-5BA7-4745-8885-88E9ED034627}" destId="{7D75DF57-27D9-4B2A-A813-84DCD57CF826}" srcOrd="1" destOrd="0" presId="urn:microsoft.com/office/officeart/2005/8/layout/list1"/>
    <dgm:cxn modelId="{0F1666D0-B333-4DEE-90B2-B210829F59FC}" type="presParOf" srcId="{0CCBB7AC-0758-4A42-A182-B0DFDF04D033}" destId="{FBDBA05D-2B1E-4885-AD87-8F1CBB643664}" srcOrd="17" destOrd="0" presId="urn:microsoft.com/office/officeart/2005/8/layout/list1"/>
    <dgm:cxn modelId="{647A2BE1-536D-410E-BDC2-BD2B1EA75080}" type="presParOf" srcId="{0CCBB7AC-0758-4A42-A182-B0DFDF04D033}" destId="{F0907874-26D7-49C0-8EAD-79372A157DA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E5E74-A283-420D-9B82-D296E8429331}">
      <dsp:nvSpPr>
        <dsp:cNvPr id="0" name=""/>
        <dsp:cNvSpPr/>
      </dsp:nvSpPr>
      <dsp:spPr>
        <a:xfrm>
          <a:off x="0" y="125964"/>
          <a:ext cx="11407487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145796" rIns="88534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Varied scope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More accessibility to research question</a:t>
          </a:r>
          <a:endParaRPr lang="en-US" sz="1500" kern="1200" dirty="0"/>
        </a:p>
      </dsp:txBody>
      <dsp:txXfrm>
        <a:off x="0" y="125964"/>
        <a:ext cx="11407487" cy="727649"/>
      </dsp:txXfrm>
    </dsp:sp>
    <dsp:sp modelId="{C783AF43-F25A-4E9C-8109-FA0AF243B2A1}">
      <dsp:nvSpPr>
        <dsp:cNvPr id="0" name=""/>
        <dsp:cNvSpPr/>
      </dsp:nvSpPr>
      <dsp:spPr>
        <a:xfrm>
          <a:off x="570374" y="22644"/>
          <a:ext cx="7985240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Web Scrapping</a:t>
          </a:r>
        </a:p>
      </dsp:txBody>
      <dsp:txXfrm>
        <a:off x="580461" y="32731"/>
        <a:ext cx="7965066" cy="186466"/>
      </dsp:txXfrm>
    </dsp:sp>
    <dsp:sp modelId="{F053731B-377F-4E31-9A04-BAC48AC9E340}">
      <dsp:nvSpPr>
        <dsp:cNvPr id="0" name=""/>
        <dsp:cNvSpPr/>
      </dsp:nvSpPr>
      <dsp:spPr>
        <a:xfrm>
          <a:off x="0" y="994734"/>
          <a:ext cx="11407487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145796" rIns="88534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One of the top real estate websites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More sold property data availability</a:t>
          </a:r>
          <a:endParaRPr lang="en-US" sz="1500" kern="1200" dirty="0"/>
        </a:p>
      </dsp:txBody>
      <dsp:txXfrm>
        <a:off x="0" y="994734"/>
        <a:ext cx="11407487" cy="727649"/>
      </dsp:txXfrm>
    </dsp:sp>
    <dsp:sp modelId="{7A1A53C9-CCDF-4EC2-ACF4-A242E852B575}">
      <dsp:nvSpPr>
        <dsp:cNvPr id="0" name=""/>
        <dsp:cNvSpPr/>
      </dsp:nvSpPr>
      <dsp:spPr>
        <a:xfrm>
          <a:off x="570374" y="891414"/>
          <a:ext cx="7985240" cy="2066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Why Redfin?</a:t>
          </a:r>
        </a:p>
      </dsp:txBody>
      <dsp:txXfrm>
        <a:off x="580461" y="901501"/>
        <a:ext cx="7965066" cy="186466"/>
      </dsp:txXfrm>
    </dsp:sp>
    <dsp:sp modelId="{6D745923-8C36-403E-9FE3-D62F56C71E67}">
      <dsp:nvSpPr>
        <dsp:cNvPr id="0" name=""/>
        <dsp:cNvSpPr/>
      </dsp:nvSpPr>
      <dsp:spPr>
        <a:xfrm>
          <a:off x="0" y="1863504"/>
          <a:ext cx="11407487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145796" rIns="88534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Fetched data for Sold and New listings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Extracted 27 attributes like Estimated Price, Sold Price, Commute Score, Property Type etc.</a:t>
          </a:r>
          <a:endParaRPr lang="en-US" sz="1500" kern="1200" dirty="0"/>
        </a:p>
      </dsp:txBody>
      <dsp:txXfrm>
        <a:off x="0" y="1863504"/>
        <a:ext cx="11407487" cy="727649"/>
      </dsp:txXfrm>
    </dsp:sp>
    <dsp:sp modelId="{2AE72EA1-D645-4AD9-B7A5-36DB816AED6B}">
      <dsp:nvSpPr>
        <dsp:cNvPr id="0" name=""/>
        <dsp:cNvSpPr/>
      </dsp:nvSpPr>
      <dsp:spPr>
        <a:xfrm>
          <a:off x="570374" y="1760184"/>
          <a:ext cx="7985240" cy="206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Attribute Selection</a:t>
          </a:r>
        </a:p>
      </dsp:txBody>
      <dsp:txXfrm>
        <a:off x="580461" y="1770271"/>
        <a:ext cx="7965066" cy="186466"/>
      </dsp:txXfrm>
    </dsp:sp>
    <dsp:sp modelId="{1214F1C7-A2ED-4C04-9ADE-5195AA5B7173}">
      <dsp:nvSpPr>
        <dsp:cNvPr id="0" name=""/>
        <dsp:cNvSpPr/>
      </dsp:nvSpPr>
      <dsp:spPr>
        <a:xfrm>
          <a:off x="0" y="2732274"/>
          <a:ext cx="11407487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145796" rIns="88534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Covered 36 counties of California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Scrapped ~3600 records for Sold and New properties</a:t>
          </a:r>
          <a:endParaRPr lang="en-US" sz="1500" kern="1200" dirty="0"/>
        </a:p>
      </dsp:txBody>
      <dsp:txXfrm>
        <a:off x="0" y="2732274"/>
        <a:ext cx="11407487" cy="727649"/>
      </dsp:txXfrm>
    </dsp:sp>
    <dsp:sp modelId="{73A86C62-1EBE-4118-84CC-D2C9CFFFD55F}">
      <dsp:nvSpPr>
        <dsp:cNvPr id="0" name=""/>
        <dsp:cNvSpPr/>
      </dsp:nvSpPr>
      <dsp:spPr>
        <a:xfrm>
          <a:off x="570374" y="2628954"/>
          <a:ext cx="7985240" cy="2066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# of Records</a:t>
          </a:r>
        </a:p>
      </dsp:txBody>
      <dsp:txXfrm>
        <a:off x="580461" y="2639041"/>
        <a:ext cx="7965066" cy="186466"/>
      </dsp:txXfrm>
    </dsp:sp>
    <dsp:sp modelId="{F0907874-26D7-49C0-8EAD-79372A157DA6}">
      <dsp:nvSpPr>
        <dsp:cNvPr id="0" name=""/>
        <dsp:cNvSpPr/>
      </dsp:nvSpPr>
      <dsp:spPr>
        <a:xfrm>
          <a:off x="0" y="3601044"/>
          <a:ext cx="11407487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145796" rIns="88534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Each member extracted data for 5 counties (Sold and New)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Same dataset, different research questions</a:t>
          </a:r>
          <a:endParaRPr lang="en-US" sz="1500" kern="1200" dirty="0"/>
        </a:p>
      </dsp:txBody>
      <dsp:txXfrm>
        <a:off x="0" y="3601044"/>
        <a:ext cx="11407487" cy="727649"/>
      </dsp:txXfrm>
    </dsp:sp>
    <dsp:sp modelId="{7D75DF57-27D9-4B2A-A813-84DCD57CF826}">
      <dsp:nvSpPr>
        <dsp:cNvPr id="0" name=""/>
        <dsp:cNvSpPr/>
      </dsp:nvSpPr>
      <dsp:spPr>
        <a:xfrm>
          <a:off x="570374" y="3497724"/>
          <a:ext cx="7985240" cy="206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Division of Work</a:t>
          </a:r>
        </a:p>
      </dsp:txBody>
      <dsp:txXfrm>
        <a:off x="580461" y="3507811"/>
        <a:ext cx="796506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0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23.9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25.4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646 1,'-495'0,"485"0,1 0,-1 0,0 1,1 0,-1 0,0 1,1 0,0 1,-1 0,1 1,0 0,1 0,-2 1,-8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25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26.2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34.1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176 1,'0'6,"0"9,0 9,1 6,-1 5,-7-4,-8 0,-2 1,-5-5,-4-1,1 2,-1-3,4-1,5-3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38.09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2013 199,'-1488'0,"1536"-3,-1-2,0-2,0-2,15-6,-12 2,1 3,0 2,40-1,-44 5,0-1,10-4,-11 1,1 2,12 2,60 4,-69 2,-1-2,0-2,0-2,20-6,-40 5,-22 5,-1-1,1 0,0 0,0 0,-1-1,1 0,-1 0,1-1,-1 0,0 0,0 0,0-1,4-3,-10 6,0 1,0 0,0-1,1 1,-1-1,0 0,0 1,0-1,0 1,0-1,0 1,0-1,0 1,-1-1,1 1,0-1,0 1,0-1,0 1,-1-1,1 1,0 0,0-1,-1 1,1-1,0 1,-1 0,1-1,-1 1,1 0,0-1,-1 1,1 0,-1 0,1-1,-1 1,1 0,-1 0,1 0,-1 0,1-1,-1 1,1 0,-1 0,1 0,-1 0,0 0,-27-5,28 5,-88-7,-1 5,-49 5,2 0,-48-5,12 0,-17 7,114 4,-50 14,56-10,-217 55,228-56,2 1,-43 18,74-21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24.44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 1,'-1'60,"0"-11,2 0,2 1,2-1,3 3,6 17,3-1,2 0,4-1,22 41,106 184,-43-88,-56-94,-33-67,1-2,2 0,1-1,19 23,-20-35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33.8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0 420,'1'63,"2"0,6 32,-4-64,2 0,1 0,2-1,0 0,15 26,-17-39,8 17,1 0,1-1,17 20,-35-53,0-1,0 1,0-1,0 1,0-1,0 1,0-1,0 1,0-1,1 1,-1-1,0 1,0-1,0 1,1-1,-1 1,0 0,0-1,1 1,-1-1,0 1,1 0,-1-1,0 1,1 0,-1-1,1 1,-1 0,1 0,-1-1,0 1,1 0,-1 0,1 0,-1 0,1 0,-1 0,1 0,-1 0,1 0,-1 0,1 0,-1 0,1 0,-1 0,1 0,-1 0,1 0,-1 0,1 1,-1-1,1 0,-1 0,0 1,1-1,-1 0,1 1,-1-1,0 0,1 1,-1-1,0 1,0-1,1 0,-1 1,0-1,0 1,1 0,2-48,-3 43,-6-928,6 899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35.9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12,'0'-1,"0"1,0 0,0-1,0 1,0 0,0-1,0 1,0 0,0-1,0 1,0 0,0-1,0 1,0 0,0-1,1 1,-1 0,0-1,0 1,0 0,0-1,1 1,-1 0,0-1,0 1,1 0,-1 0,0-1,0 1,1 0,-1 0,0 0,1 0,-1-1,0 1,1 0,-1 0,1 0,12 7,13 21,2 11,-2 2,-1 0,12 32,54 137,-73-166,10 15,2-2,37 53,13 23,71 141,-136-249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36.8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8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37.4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1.9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2.3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8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8.5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49.0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0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8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0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1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0.8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2.5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8:52.8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3T22:20:42.8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0 282,'4'0,"-1"-1,0 1,0-1,0 0,1-1,-1 1,0-1,0 1,-1-1,1 0,0 0,-1 0,3-2,36-37,-27 26,39-45,-46 49,1 1,0 0,1 0,0 1,1 0,0 1,0 0,0 0,1 1,1 0,-1 1,1 1,10-4,66-18,-81 28,-13 6,-14 8,6-8,0-2,0 1,-1-2,-5 2,5-3,1 2,0 0,0 0,-4 3,13-5,0 0,1 0,-1 0,1 1,0-1,0 1,0 0,1 0,-1 0,1 1,0-1,0 1,1 0,-1 0,-15 48,21-88,-3 25,0 0,1 0,0 0,0 0,1 0,3-7,-4 14,0 0,1 0,-1 0,1 0,0 0,0 1,0-1,0 0,0 1,0 0,1-1,-1 1,1 0,0 0,0 1,0-1,0 0,0 1,0 0,0 0,0 0,0 0,0 0,3 0,-1 1,-1-1,1 1,-1 0,1 0,-1 1,1 0,-1-1,1 1,-1 1,0-1,0 1,1-1,-1 1,0 0,0 1,-1-1,2 1,13 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3T22:20:49.6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142 134,'1673'0,"-1902"-9,-70-17,-60-5,13 20,318 8,0-1,-18-6,21 4,-2 2,-25-2,-230 4,207 3,56-5,19 4,0-1,0 1,0 0,0-1,0 1,1-1,-1 1,0-1,0 1,0 0,0-1,0 1,1-1,-1 1,0 0,0-1,1 1,-1 0,0-1,1 1,-1 0,0 0,1-1,-1 1,0 0,1 0,-1 0,1-1,-1 1,0 0,1 0,-1 0,1 0,14-8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3T22:21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10:47:11.17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1227 0,'-55'3,"1"2,-52 12,12-2,71-10,-1 0,1 2,-22 9,19-6,0-1,-26 4,-113 15,-38-4,179-20,1 0,0 2,1 0,0 2,-7 3,-29 9,40-15,1-1,-1-1,0-1,-9 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BA3B7-23E0-4899-B45E-AB9AEF664AD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DBF7-3757-4375-ACDE-FF21D1360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Commute score  for sold and new are significantly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4DBF7-3757-4375-ACDE-FF21D1360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72CE-451D-46D5-B564-2CE343ACE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A255-C039-493A-A3CC-296E019A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2AA8-30F6-4241-998B-F1F60F6C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580C-A0AC-4343-8469-E6E6EF8C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B395-E4C4-4FA3-998E-34620859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53A0-1F74-4D77-ADD1-309A6185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AD1C-6FA7-4C74-81C0-9848090D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944C-23C6-4414-8C55-5313740C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A9B3-3A0C-4B87-B111-FB4B64D7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08BD-3B57-49B8-8C23-29EEC206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433D9-726B-43FA-BEA4-F4C412D8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43E2A-39F7-40E3-8666-18192E7C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AAAA-5FF8-464C-A6B9-5F662F30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46C4-6B68-4C31-9C85-78B953C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1719-4C0B-434C-80BB-ED29A22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1CE7-5F93-4576-8746-0B2F76F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9FB9-A3AC-4B02-8957-CFA8414C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A21A-2C64-421C-B466-2B57016C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FAAC-C979-4AEF-94FD-8C9896E0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1510-761E-4CF8-829D-5511375B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1258-0AE3-4906-B554-1D48993F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5AC3-3673-47C9-B5F8-10233A16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674C-5341-499F-B929-E844A3F4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856B-C43A-452A-8F8D-66AAAE14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EBFD-6D47-433E-807C-AD5C425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3C97-6E3E-4984-B4E3-88CD26F2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F6A9-F97C-4892-A791-AC217A53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2CE7-D935-4681-9B64-9269CC29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AADD-0E9C-4B9E-9E1A-3B40C82B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2397-8EC8-4CC7-9AEC-706A7F00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5958-7E41-4662-B688-30FE5124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4FA0-99C3-44A2-A8CD-AB62EA7B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C47F-C2E7-429E-AE7A-4F27CA7F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7ED7-2FF9-4CDA-A6AB-73BE4D3C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4561F-C7B9-4710-92A4-35B9CDCB0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3EE6E-D849-47CF-BBC5-370933570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59FE-C79C-4B89-8167-AAF377F9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47E61-307C-4807-AE7C-2114AA7C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70078-1EA0-42BC-8FA8-0428F44E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A717-4CB9-4AA9-8A8C-AA5C9EBE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51147-B6C5-4284-998D-82F32F38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C9FA5-2555-4F77-8413-6E25713A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8CE0F-0FDA-4D56-ACFE-0D508C4B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05A21-E6EA-4191-9F6C-90CBEE1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7480B-D0BC-4EDE-A621-FE8E765F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90E86-5630-4A31-A4AB-A50BA9D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7439-2FC3-4A82-97AA-7C94DDDA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81BB-7CC1-45BF-ABE1-5A8B74E0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0DBF1-06E8-41A7-BE96-244F71BA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7C8A2-74C0-42D8-924E-DA6738B8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4244-22D6-4B1D-92D0-3EC3F601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8589-7181-4A55-9DE1-F4B03AEA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5594-FA10-43C7-9AAD-72A3E22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C1663-5563-4207-9F00-C6A354C46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8AE63-B491-4CFA-92F9-62B6A5E5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346B-6C71-49A2-829A-B47BC5A2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0B35-4D8A-48B4-99E0-803B2E1C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685C-007F-4C62-B433-307765F5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AAE6D-6A80-472F-BD7B-3ADD6297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FE172-B218-4AFA-B24B-8E022DAC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BC9D-E91D-4BA1-9377-2EFB8905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9ED2-3E40-4677-8DE6-554BA748A97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78C8-E2DC-4220-B1AE-6A7A16EF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4995-0671-468F-AB8E-0F99F41F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75B7-46E9-4057-BB1E-7C79F571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3.xml"/><Relationship Id="rId26" Type="http://schemas.openxmlformats.org/officeDocument/2006/relationships/image" Target="../media/image11.png"/><Relationship Id="rId3" Type="http://schemas.openxmlformats.org/officeDocument/2006/relationships/image" Target="../media/image4.png"/><Relationship Id="rId21" Type="http://schemas.openxmlformats.org/officeDocument/2006/relationships/customXml" Target="../ink/ink15.xml"/><Relationship Id="rId34" Type="http://schemas.openxmlformats.org/officeDocument/2006/relationships/customXml" Target="../ink/ink24.xml"/><Relationship Id="rId7" Type="http://schemas.openxmlformats.org/officeDocument/2006/relationships/image" Target="../media/image36.png"/><Relationship Id="rId12" Type="http://schemas.openxmlformats.org/officeDocument/2006/relationships/customXml" Target="../ink/ink9.xml"/><Relationship Id="rId17" Type="http://schemas.openxmlformats.org/officeDocument/2006/relationships/customXml" Target="../ink/ink12.xml"/><Relationship Id="rId25" Type="http://schemas.openxmlformats.org/officeDocument/2006/relationships/customXml" Target="../ink/ink17.xml"/><Relationship Id="rId33" Type="http://schemas.openxmlformats.org/officeDocument/2006/relationships/customXml" Target="../ink/ink23.xm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20" Type="http://schemas.openxmlformats.org/officeDocument/2006/relationships/image" Target="../media/image8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customXml" Target="../ink/ink22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6.xml"/><Relationship Id="rId28" Type="http://schemas.openxmlformats.org/officeDocument/2006/relationships/image" Target="../media/image12.png"/><Relationship Id="rId36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31" Type="http://schemas.openxmlformats.org/officeDocument/2006/relationships/customXml" Target="../ink/ink21.xml"/><Relationship Id="rId4" Type="http://schemas.openxmlformats.org/officeDocument/2006/relationships/image" Target="../media/image5.png"/><Relationship Id="rId9" Type="http://schemas.openxmlformats.org/officeDocument/2006/relationships/image" Target="../media/image37.png"/><Relationship Id="rId14" Type="http://schemas.openxmlformats.org/officeDocument/2006/relationships/customXml" Target="../ink/ink10.xml"/><Relationship Id="rId22" Type="http://schemas.openxmlformats.org/officeDocument/2006/relationships/image" Target="../media/image9.png"/><Relationship Id="rId27" Type="http://schemas.openxmlformats.org/officeDocument/2006/relationships/customXml" Target="../ink/ink18.xml"/><Relationship Id="rId30" Type="http://schemas.openxmlformats.org/officeDocument/2006/relationships/customXml" Target="../ink/ink20.xml"/><Relationship Id="rId35" Type="http://schemas.openxmlformats.org/officeDocument/2006/relationships/customXml" Target="../ink/ink25.xml"/><Relationship Id="rId8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2CDE4-EB78-4084-883B-D16FFFF13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Analytics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6438-64FA-4BBA-9879-DDC8B74A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Real Estate Project </a:t>
            </a:r>
          </a:p>
          <a:p>
            <a:pPr algn="l"/>
            <a:r>
              <a:rPr lang="en-US"/>
              <a:t>BAN 612 - 03</a:t>
            </a:r>
          </a:p>
          <a:p>
            <a:pPr algn="l"/>
            <a:r>
              <a:rPr lang="en-US"/>
              <a:t>By Apoorva </a:t>
            </a:r>
            <a:r>
              <a:rPr lang="en-US" err="1"/>
              <a:t>Nerkar</a:t>
            </a:r>
            <a:endParaRPr lang="en-US"/>
          </a:p>
        </p:txBody>
      </p:sp>
      <p:sp>
        <p:nvSpPr>
          <p:cNvPr id="94" name="Freeform: Shape 8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8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Block Arc 8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In order to analyze this research question and derive insights the following interactive selection feature was added: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E1641-3124-4585-8A2C-AE6337D4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" b="365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Library used: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ipywidgets</a:t>
            </a:r>
            <a:endParaRPr lang="en-US" sz="22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Method used</a:t>
            </a:r>
            <a:r>
              <a:rPr lang="en-US" sz="2200" dirty="0"/>
              <a:t>: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err="1"/>
              <a:t>widgets.Dropdown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572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88" y="237674"/>
            <a:ext cx="10749773" cy="58416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">
              <a:spcAft>
                <a:spcPts val="600"/>
              </a:spcAft>
            </a:pPr>
            <a:r>
              <a:rPr lang="en-US" sz="2600" b="1" dirty="0"/>
              <a:t>Top 5 and bottom 5 Localities by Price based on Single Family Homes in Alameda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E60EA2-B0EC-43B4-AD0E-51C484E8752D}"/>
              </a:ext>
            </a:extLst>
          </p:cNvPr>
          <p:cNvGrpSpPr/>
          <p:nvPr/>
        </p:nvGrpSpPr>
        <p:grpSpPr>
          <a:xfrm>
            <a:off x="1858608" y="1070585"/>
            <a:ext cx="9388276" cy="5592353"/>
            <a:chOff x="2097144" y="1023308"/>
            <a:chExt cx="9388276" cy="58194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80AFDC-3F13-4E86-890E-19ACC49DB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144" y="1092086"/>
              <a:ext cx="2965400" cy="517591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D508D5-56A9-4827-B55B-4F546DB1913B}"/>
                </a:ext>
              </a:extLst>
            </p:cNvPr>
            <p:cNvGrpSpPr/>
            <p:nvPr/>
          </p:nvGrpSpPr>
          <p:grpSpPr>
            <a:xfrm>
              <a:off x="6327437" y="1023308"/>
              <a:ext cx="5157983" cy="5819426"/>
              <a:chOff x="6327437" y="1023308"/>
              <a:chExt cx="5157983" cy="581942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531FF6A-97CE-4C1B-BB70-75FFC8036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167" y="1023308"/>
                <a:ext cx="5010701" cy="283305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AFB813A-6463-4D7C-A745-9C8823A29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7437" y="3915579"/>
                <a:ext cx="5157983" cy="29271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771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spcAft>
                <a:spcPts val="600"/>
              </a:spcAft>
            </a:pPr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Analysis, Insights and Results</a:t>
            </a:r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400" b="1" dirty="0"/>
              <a:t>Analysis:</a:t>
            </a:r>
          </a:p>
          <a:p>
            <a:r>
              <a:rPr lang="en-US" sz="2400" dirty="0"/>
              <a:t>I further deep-dived at Locality level to analyze top 5 and bottom 5 localities by Price based on Single Family Homes according to the County selected from the drop down (Alameda here).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Insights and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Locality Piedmont has highest single-family home prices followed by Pleasanton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Whereas, Hayward has the least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 potential buyer Hayward is the best locality to buy a single-family home as it has the best commute as seen in first analysis and cheap prices as compared to other localities in Alameda</a:t>
            </a:r>
          </a:p>
        </p:txBody>
      </p:sp>
    </p:spTree>
    <p:extLst>
      <p:ext uri="{BB962C8B-B14F-4D97-AF65-F5344CB8AC3E}">
        <p14:creationId xmlns:p14="http://schemas.microsoft.com/office/powerpoint/2010/main" val="252522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850A1-C6DE-44B1-BD56-C3A42836D4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</a:t>
            </a:r>
            <a:r>
              <a:rPr lang="en-US" sz="2900" b="1" dirty="0"/>
              <a:t>3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dirty="0"/>
              <a:t>Analyze the relationship between Price and Area of the houses sold based on number of beds on Redfin.</a:t>
            </a:r>
            <a:br>
              <a:rPr lang="en-US" b="1" dirty="0"/>
            </a:br>
            <a:br>
              <a:rPr lang="en-US" b="1" dirty="0"/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14:cNvPr>
              <p14:cNvContentPartPr/>
              <p14:nvPr/>
            </p14:nvContentPartPr>
            <p14:xfrm>
              <a:off x="2825531" y="2978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5891" y="27984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14:cNvPr>
              <p14:cNvContentPartPr/>
              <p14:nvPr/>
            </p14:nvContentPartPr>
            <p14:xfrm>
              <a:off x="3878531" y="48622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891" y="468264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44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26202"/>
            <a:ext cx="10077975" cy="584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">
              <a:spcAft>
                <a:spcPts val="600"/>
              </a:spcAft>
            </a:pPr>
            <a:r>
              <a:rPr lang="en-US" sz="3600" b="1" dirty="0"/>
              <a:t>Relationship between Price and Area based on # of Beds</a:t>
            </a:r>
            <a:endParaRPr lang="en-US" sz="33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0BE012-CD76-4D16-AFDB-38F692CBFD85}"/>
              </a:ext>
            </a:extLst>
          </p:cNvPr>
          <p:cNvGrpSpPr/>
          <p:nvPr/>
        </p:nvGrpSpPr>
        <p:grpSpPr>
          <a:xfrm>
            <a:off x="1698980" y="1768445"/>
            <a:ext cx="8844330" cy="4560338"/>
            <a:chOff x="599046" y="1516658"/>
            <a:chExt cx="5604803" cy="454102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12359B9-548D-4D92-ABD1-4934DFFE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16658"/>
              <a:ext cx="2724150" cy="14668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8AFB58-1768-47FF-BC2F-608C2C796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046" y="3135395"/>
              <a:ext cx="5604803" cy="2922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94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spcAft>
                <a:spcPts val="600"/>
              </a:spcAft>
            </a:pPr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Analysis, Insights and Results</a:t>
            </a:r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4976031" y="778349"/>
            <a:ext cx="6377769" cy="535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4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the analysis in above slides (Research question #2) we deduced that Hayward has the cheapest Single-Family Home property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So, this analysis represents relationship between Property Price with respect to its Area for 3 Bedroom houses in Hayward.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Insights and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analysis of this graph we can say that, property rates doesn’t vary much for smaller area houses but as the area increases the price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Property price and Area are positively related to each other in Hayward for Single Family Homes. As area increases property price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1511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1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83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35" name="Graphic 34" descr="Suburban scene">
            <a:extLst>
              <a:ext uri="{FF2B5EF4-FFF2-40B4-BE49-F238E27FC236}">
                <a16:creationId xmlns:a16="http://schemas.microsoft.com/office/drawing/2014/main" id="{A7CB4472-1798-481D-B9ED-CD595F11A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5295569" y="2494450"/>
            <a:ext cx="547152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potential buyer who is looking for cheap Single-Family homes but at the same time needs best commute benefits within California he/she should go with Hayward locality because according to the research and analysis shown in previous slides –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Alameda county has the second-best commute in terms of walkable, bikeable and transit score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/>
              <a:t>And, Hayward </a:t>
            </a:r>
            <a:r>
              <a:rPr lang="en-US" sz="2000" dirty="0"/>
              <a:t>has the lowest price single family homes in the Alameda county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E859A-DDC8-4DF8-948E-144323AE50AE}"/>
              </a:ext>
            </a:extLst>
          </p:cNvPr>
          <p:cNvSpPr txBox="1"/>
          <p:nvPr/>
        </p:nvSpPr>
        <p:spPr>
          <a:xfrm>
            <a:off x="2806452" y="6168449"/>
            <a:ext cx="65098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Hence, buying a property in Hayward will be a good option!</a:t>
            </a:r>
          </a:p>
        </p:txBody>
      </p:sp>
    </p:spTree>
    <p:extLst>
      <p:ext uri="{BB962C8B-B14F-4D97-AF65-F5344CB8AC3E}">
        <p14:creationId xmlns:p14="http://schemas.microsoft.com/office/powerpoint/2010/main" val="7452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0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Freeform: Shape 10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: Shape 1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Rectangle 1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reeform: Shape 1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2CDE4-EB78-4084-883B-D16FFFF13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080808"/>
                </a:solidFill>
              </a:rPr>
              <a:t>Thank You!</a:t>
            </a: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Rectangle 1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Introduction</a:t>
            </a:r>
            <a:endParaRPr lang="en-US" sz="5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F3019C-BF7C-47BD-80C6-8462907A5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282410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4">
            <a:extLst>
              <a:ext uri="{FF2B5EF4-FFF2-40B4-BE49-F238E27FC236}">
                <a16:creationId xmlns:a16="http://schemas.microsoft.com/office/drawing/2014/main" id="{E6B56A9D-1E4E-478B-BCAE-59399138884D}"/>
              </a:ext>
            </a:extLst>
          </p:cNvPr>
          <p:cNvSpPr txBox="1"/>
          <p:nvPr/>
        </p:nvSpPr>
        <p:spPr>
          <a:xfrm>
            <a:off x="6064574" y="791869"/>
            <a:ext cx="5699646" cy="5357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1. Which county has the best walkable, transit and bikeable score? Based on this analysis select the best county and analyze the proportion of schools that fall under following categories: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Walkable (Car dependent, somewhat walkable, very walkable),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Bikeable(very bikeable, bikeable, somewhat bikeable) and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Transit (Excellent transit, good transit)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2. Analyze most expensive and least expensive localities for single family homes based on new listings on Redfin.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3. Analyze the relationship between Price and Area of the houses sold based on number of beds.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99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850A1-C6DE-44B1-BD56-C3A42836D4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 :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county has the best walkable, transit and bikeable score? Based on this analysis select the best county and analyze the proportion of schools that fall under following categories: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Walkable (Car dependent, somewhat walkable, very walkable),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Bikeable(very bikeable, bikeable, somewhat bikeable) and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Transit (Excellent transit, good transit)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14:cNvPr>
              <p14:cNvContentPartPr/>
              <p14:nvPr/>
            </p14:nvContentPartPr>
            <p14:xfrm>
              <a:off x="2825531" y="2978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5891" y="27984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14:cNvPr>
              <p14:cNvContentPartPr/>
              <p14:nvPr/>
            </p14:nvContentPartPr>
            <p14:xfrm>
              <a:off x="3878531" y="48622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891" y="468264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9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71"/>
            <a:ext cx="10515600" cy="787814"/>
          </a:xfrm>
        </p:spPr>
        <p:txBody>
          <a:bodyPr>
            <a:noAutofit/>
          </a:bodyPr>
          <a:lstStyle/>
          <a:p>
            <a:r>
              <a:rPr lang="en-US" sz="3000" b="1" dirty="0"/>
              <a:t>Distribution of average commute score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711595" y="5247251"/>
            <a:ext cx="1135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 and Results: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depicts an overall picture of all the counties in California with Average commute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San Francisco has the best walkable, bikeable and transit score followed by Alameda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like Nevada and Amador with least commute score doesn’t have any transit facilities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F9667-A423-467C-B6E1-FBEAA2E2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5" y="1081810"/>
            <a:ext cx="10515600" cy="41654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F3ADA8-1129-471F-8C12-7600479C441C}"/>
                  </a:ext>
                </a:extLst>
              </p14:cNvPr>
              <p14:cNvContentPartPr/>
              <p14:nvPr/>
            </p14:nvContentPartPr>
            <p14:xfrm>
              <a:off x="3601691" y="39345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F3ADA8-1129-471F-8C12-7600479C4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1691" y="37545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F10B31-68E5-42CF-9DAD-33625B8967EE}"/>
                  </a:ext>
                </a:extLst>
              </p14:cNvPr>
              <p14:cNvContentPartPr/>
              <p14:nvPr/>
            </p14:nvContentPartPr>
            <p14:xfrm>
              <a:off x="2271491" y="49044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F10B31-68E5-42CF-9DAD-33625B8967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1851" y="47244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9ED3D3-F774-496C-936B-807285903137}"/>
                  </a:ext>
                </a:extLst>
              </p14:cNvPr>
              <p14:cNvContentPartPr/>
              <p14:nvPr/>
            </p14:nvContentPartPr>
            <p14:xfrm>
              <a:off x="2299571" y="54861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9ED3D3-F774-496C-936B-807285903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571" y="530616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5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4"/>
            <a:ext cx="10515600" cy="787814"/>
          </a:xfrm>
        </p:spPr>
        <p:txBody>
          <a:bodyPr>
            <a:noAutofit/>
          </a:bodyPr>
          <a:lstStyle/>
          <a:p>
            <a:pPr marL="57150">
              <a:spcAft>
                <a:spcPts val="600"/>
              </a:spcAft>
            </a:pPr>
            <a:r>
              <a:rPr lang="en-US" sz="3000" b="1" dirty="0"/>
              <a:t>Top 5 counties with best Walkable, Transit and Bikeable scores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1107447" y="4772775"/>
            <a:ext cx="102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 and Results: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have a better look at individual county score three individual graphs have been plotted which shows the top 5 counties with the best walkable, bikeable and transit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all the three categories, it can be deduced that San Francisco has the best Walkable, Bikeable and Transit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2D5E6-D031-4099-B4B8-C170005B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3" y="1514676"/>
            <a:ext cx="346710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F965F-91F3-44E7-856F-4F234DD8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64" y="1353629"/>
            <a:ext cx="341947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68652-E254-4546-972F-985CB62F9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95" y="1458404"/>
            <a:ext cx="3552825" cy="2657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357732-FF40-4721-B27B-F3CCC47B41FB}"/>
                  </a:ext>
                </a:extLst>
              </p14:cNvPr>
              <p14:cNvContentPartPr/>
              <p14:nvPr/>
            </p14:nvContentPartPr>
            <p14:xfrm>
              <a:off x="4054696" y="4085666"/>
              <a:ext cx="142560" cy="10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357732-FF40-4721-B27B-F3CCC47B41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0696" y="3978026"/>
                <a:ext cx="250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FF5FEB-850D-4B23-99D4-1BFD8373BEB0}"/>
                  </a:ext>
                </a:extLst>
              </p14:cNvPr>
              <p14:cNvContentPartPr/>
              <p14:nvPr/>
            </p14:nvContentPartPr>
            <p14:xfrm>
              <a:off x="9649096" y="4125986"/>
              <a:ext cx="653400" cy="4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FF5FEB-850D-4B23-99D4-1BFD8373BE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95096" y="4018346"/>
                <a:ext cx="761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620D6F-B7B1-4CEA-A502-6836109C42E3}"/>
                  </a:ext>
                </a:extLst>
              </p14:cNvPr>
              <p14:cNvContentPartPr/>
              <p14:nvPr/>
            </p14:nvContentPartPr>
            <p14:xfrm>
              <a:off x="4125616" y="412598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620D6F-B7B1-4CEA-A502-6836109C42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5616" y="394598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10EC53-5862-4D16-95F5-59F5C696FA80}"/>
                  </a:ext>
                </a:extLst>
              </p14:cNvPr>
              <p14:cNvContentPartPr/>
              <p14:nvPr/>
            </p14:nvContentPartPr>
            <p14:xfrm>
              <a:off x="3728411" y="4141920"/>
              <a:ext cx="441720" cy="84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10EC53-5862-4D16-95F5-59F5C696FA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8771" y="3961920"/>
                <a:ext cx="6213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3319F9-786C-4D9D-A77C-7F98BAC50FA2}"/>
                  </a:ext>
                </a:extLst>
              </p14:cNvPr>
              <p14:cNvContentPartPr/>
              <p14:nvPr/>
            </p14:nvContentPartPr>
            <p14:xfrm>
              <a:off x="4100651" y="4128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3319F9-786C-4D9D-A77C-7F98BAC50F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1011" y="39482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F5A9F6-1A22-4658-9F9A-96A5C57EA509}"/>
                  </a:ext>
                </a:extLst>
              </p14:cNvPr>
              <p14:cNvContentPartPr/>
              <p14:nvPr/>
            </p14:nvContentPartPr>
            <p14:xfrm>
              <a:off x="3965291" y="4127880"/>
              <a:ext cx="232560" cy="1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F5A9F6-1A22-4658-9F9A-96A5C57EA5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5651" y="3948240"/>
                <a:ext cx="4122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880349-07A3-4BC0-944C-1A9F733DE175}"/>
                  </a:ext>
                </a:extLst>
              </p14:cNvPr>
              <p14:cNvContentPartPr/>
              <p14:nvPr/>
            </p14:nvContentPartPr>
            <p14:xfrm>
              <a:off x="3962051" y="415596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880349-07A3-4BC0-944C-1A9F733DE1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051" y="397632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13A108-1D96-45B3-BD12-665749B3B0E1}"/>
                  </a:ext>
                </a:extLst>
              </p14:cNvPr>
              <p14:cNvContentPartPr/>
              <p14:nvPr/>
            </p14:nvContentPartPr>
            <p14:xfrm>
              <a:off x="3962051" y="41559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13A108-1D96-45B3-BD12-665749B3B0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051" y="397632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2B8177-806E-4800-8DFD-1AE52F1009E0}"/>
                  </a:ext>
                </a:extLst>
              </p14:cNvPr>
              <p14:cNvContentPartPr/>
              <p14:nvPr/>
            </p14:nvContentPartPr>
            <p14:xfrm>
              <a:off x="4120091" y="4086840"/>
              <a:ext cx="63720" cy="128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2B8177-806E-4800-8DFD-1AE52F1009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57091" y="4024200"/>
                <a:ext cx="189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DB2E40-9A27-40B3-9700-D93878240892}"/>
                  </a:ext>
                </a:extLst>
              </p14:cNvPr>
              <p14:cNvContentPartPr/>
              <p14:nvPr/>
            </p14:nvContentPartPr>
            <p14:xfrm>
              <a:off x="9361331" y="4098000"/>
              <a:ext cx="725040" cy="7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DB2E40-9A27-40B3-9700-D938782408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98331" y="4035360"/>
                <a:ext cx="8506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475109-5CAD-4E7C-898E-8DAD4BD7CFA4}"/>
                  </a:ext>
                </a:extLst>
              </p14:cNvPr>
              <p14:cNvContentPartPr/>
              <p14:nvPr/>
            </p14:nvContentPartPr>
            <p14:xfrm>
              <a:off x="4127651" y="3961560"/>
              <a:ext cx="214200" cy="558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475109-5CAD-4E7C-898E-8DAD4BD7CF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5011" y="3898920"/>
                <a:ext cx="33984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1D45AB-65E1-4703-92EC-822562363874}"/>
                  </a:ext>
                </a:extLst>
              </p14:cNvPr>
              <p14:cNvContentPartPr/>
              <p14:nvPr/>
            </p14:nvContentPartPr>
            <p14:xfrm>
              <a:off x="2313611" y="652080"/>
              <a:ext cx="71280" cy="367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1D45AB-65E1-4703-92EC-8225623638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3611" y="472080"/>
                <a:ext cx="25092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4207146-6F76-4D8F-A04A-2BDBA698EFED}"/>
                  </a:ext>
                </a:extLst>
              </p14:cNvPr>
              <p14:cNvContentPartPr/>
              <p14:nvPr/>
            </p14:nvContentPartPr>
            <p14:xfrm>
              <a:off x="2437811" y="1131600"/>
              <a:ext cx="231480" cy="411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4207146-6F76-4D8F-A04A-2BDBA698EF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48171" y="951960"/>
                <a:ext cx="41112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3608F4-061B-4B81-9227-80A66D85262D}"/>
                  </a:ext>
                </a:extLst>
              </p14:cNvPr>
              <p14:cNvContentPartPr/>
              <p14:nvPr/>
            </p14:nvContentPartPr>
            <p14:xfrm>
              <a:off x="1966931" y="548616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3608F4-061B-4B81-9227-80A66D8526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931" y="5306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0BE9376-5D27-4B9E-B634-2591077A034B}"/>
                  </a:ext>
                </a:extLst>
              </p14:cNvPr>
              <p14:cNvContentPartPr/>
              <p14:nvPr/>
            </p14:nvContentPartPr>
            <p14:xfrm>
              <a:off x="1620611" y="52917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0BE9376-5D27-4B9E-B634-2591077A03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0971" y="51117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9489FB-FD9D-4685-90A9-426F22C2D460}"/>
                  </a:ext>
                </a:extLst>
              </p14:cNvPr>
              <p14:cNvContentPartPr/>
              <p14:nvPr/>
            </p14:nvContentPartPr>
            <p14:xfrm>
              <a:off x="6248051" y="371244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9489FB-FD9D-4685-90A9-426F22C2D4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8411" y="35328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172E91-F5D2-46C5-BAAE-7CD250D79D6B}"/>
                  </a:ext>
                </a:extLst>
              </p14:cNvPr>
              <p14:cNvContentPartPr/>
              <p14:nvPr/>
            </p14:nvContentPartPr>
            <p14:xfrm>
              <a:off x="6109451" y="295068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172E91-F5D2-46C5-BAAE-7CD250D79D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9451" y="27706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616AA6-0B31-4FD4-A1D5-1742FF9DCD31}"/>
                  </a:ext>
                </a:extLst>
              </p14:cNvPr>
              <p14:cNvContentPartPr/>
              <p14:nvPr/>
            </p14:nvContentPartPr>
            <p14:xfrm>
              <a:off x="2798531" y="288156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616AA6-0B31-4FD4-A1D5-1742FF9DCD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8531" y="27015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482675-20F8-440C-9ECF-1B8E6AF04BE2}"/>
                  </a:ext>
                </a:extLst>
              </p14:cNvPr>
              <p14:cNvContentPartPr/>
              <p14:nvPr/>
            </p14:nvContentPartPr>
            <p14:xfrm>
              <a:off x="692531" y="188400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482675-20F8-440C-9ECF-1B8E6AF04B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531" y="17040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82119-1094-4C57-B300-D313B166B10D}"/>
                  </a:ext>
                </a:extLst>
              </p14:cNvPr>
              <p14:cNvContentPartPr/>
              <p14:nvPr/>
            </p14:nvContentPartPr>
            <p14:xfrm>
              <a:off x="2784131" y="188400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82119-1094-4C57-B300-D313B166B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4491" y="17040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1F8D9D-396A-4244-9E92-0057CBC5B74D}"/>
                  </a:ext>
                </a:extLst>
              </p14:cNvPr>
              <p14:cNvContentPartPr/>
              <p14:nvPr/>
            </p14:nvContentPartPr>
            <p14:xfrm>
              <a:off x="2964491" y="63660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1F8D9D-396A-4244-9E92-0057CBC5B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4491" y="45696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64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4"/>
            <a:ext cx="10515600" cy="787814"/>
          </a:xfrm>
        </p:spPr>
        <p:txBody>
          <a:bodyPr>
            <a:noAutofit/>
          </a:bodyPr>
          <a:lstStyle/>
          <a:p>
            <a:pPr marL="57150">
              <a:spcAft>
                <a:spcPts val="600"/>
              </a:spcAft>
            </a:pPr>
            <a:r>
              <a:rPr lang="en-US" sz="3000" b="1" dirty="0"/>
              <a:t>Distribution of # of Schools across each Commute Type at Alameda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698430-9E05-4554-9BE0-7D0D3B544562}"/>
              </a:ext>
            </a:extLst>
          </p:cNvPr>
          <p:cNvGrpSpPr/>
          <p:nvPr/>
        </p:nvGrpSpPr>
        <p:grpSpPr>
          <a:xfrm>
            <a:off x="193964" y="1377455"/>
            <a:ext cx="11747076" cy="5438981"/>
            <a:chOff x="76188" y="1377455"/>
            <a:chExt cx="11864852" cy="54389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F52FFE-5F2E-4952-A6D2-6AB1E51C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88" y="1436561"/>
              <a:ext cx="5036127" cy="3168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B558B-A4F4-4E46-9EDC-3E1E257E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026" y="1377455"/>
              <a:ext cx="3811014" cy="3228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9387F4-88D9-45E7-836E-856CB1A0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757" y="3764655"/>
              <a:ext cx="3863425" cy="30517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697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F29DE-9A54-4B01-BA03-55EABF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r">
              <a:spcAft>
                <a:spcPts val="600"/>
              </a:spcAft>
            </a:pPr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Insights and Results</a:t>
            </a:r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4CA587DD-8242-4117-BA24-7908413A8664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Based on the previous analysis, San Francisco has the highest Commute Score (slide 6).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92% of the schools are at “very walkable” distance from the properties being sold.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57% of schools are “very bikeable” distance from the properties sold on Redfin.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Similarly, 74% of the schools have excellent transit facilities which implies that San Francisco has the best connectivity for Bart, Cal Train, AC Transit buses etc.</a:t>
            </a:r>
          </a:p>
        </p:txBody>
      </p:sp>
    </p:spTree>
    <p:extLst>
      <p:ext uri="{BB962C8B-B14F-4D97-AF65-F5344CB8AC3E}">
        <p14:creationId xmlns:p14="http://schemas.microsoft.com/office/powerpoint/2010/main" val="4989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850A1-C6DE-44B1-BD56-C3A42836D4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 :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dirty="0"/>
              <a:t>Analyze the most expensive and the least expensive localities for single family homes based on new listings on Redfin</a:t>
            </a:r>
            <a:br>
              <a:rPr lang="en-US" b="1" dirty="0"/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14:cNvPr>
              <p14:cNvContentPartPr/>
              <p14:nvPr/>
            </p14:nvContentPartPr>
            <p14:xfrm>
              <a:off x="2825531" y="2978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D473B-2AE7-4CC3-B9C8-B0D887A2F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5891" y="27984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14:cNvPr>
              <p14:cNvContentPartPr/>
              <p14:nvPr/>
            </p14:nvContentPartPr>
            <p14:xfrm>
              <a:off x="3878531" y="48622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1ED387-0DC2-498C-9D60-AB4F8AFAA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891" y="468264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30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923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Data Analytics with Python</vt:lpstr>
      <vt:lpstr>Introduction</vt:lpstr>
      <vt:lpstr>Research Questions</vt:lpstr>
      <vt:lpstr>Question 1 :  Which county has the best walkable, transit and bikeable score? Based on this analysis select the best county and analyze the proportion of schools that fall under following categories:   - Walkable (Car dependent, somewhat walkable, very walkable),  - Bikeable(very bikeable, bikeable, somewhat bikeable) and  - Transit (Excellent transit, good transit)</vt:lpstr>
      <vt:lpstr>Distribution of average commute score by counties</vt:lpstr>
      <vt:lpstr>Top 5 counties with best Walkable, Transit and Bikeable scores</vt:lpstr>
      <vt:lpstr>Distribution of # of Schools across each Commute Type at Alameda</vt:lpstr>
      <vt:lpstr>Insights and Results</vt:lpstr>
      <vt:lpstr>Question 2 :  Analyze the most expensive and the least expensive localities for single family homes based on new listings on Redfin </vt:lpstr>
      <vt:lpstr>In order to analyze this research question and derive insights the following interactive selection feature was added:</vt:lpstr>
      <vt:lpstr>Top 5 and bottom 5 Localities by Price based on Single Family Homes in Alameda</vt:lpstr>
      <vt:lpstr>Analysis, Insights and Results</vt:lpstr>
      <vt:lpstr>Question 3 :  Analyze the relationship between Price and Area of the houses sold based on number of beds on Redfin.  </vt:lpstr>
      <vt:lpstr>Relationship between Price and Area based on # of Beds</vt:lpstr>
      <vt:lpstr>Analysis, Insights and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with Python</dc:title>
  <dc:creator>apoorvanerkar@outlook.com</dc:creator>
  <cp:lastModifiedBy>apoorvanerkar@outlook.com</cp:lastModifiedBy>
  <cp:revision>3</cp:revision>
  <dcterms:created xsi:type="dcterms:W3CDTF">2020-03-14T12:10:33Z</dcterms:created>
  <dcterms:modified xsi:type="dcterms:W3CDTF">2020-03-14T22:41:33Z</dcterms:modified>
</cp:coreProperties>
</file>