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D8739C-02C9-4717-864B-8787305FD7E5}">
  <a:tblStyle styleId="{9CD8739C-02C9-4717-864B-8787305FD7E5}"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FF7"/>
          </a:solidFill>
        </a:fill>
      </a:tcStyle>
    </a:lastRow>
    <a:seCell>
      <a:tcTxStyle/>
    </a:seCell>
    <a:swCell>
      <a:tcTxStyle/>
    </a:swCell>
    <a:firstRow>
      <a:tcTxStyle b="on" i="off"/>
      <a:tcStyle>
        <a:fill>
          <a:solidFill>
            <a:srgbClr val="E9EFF7"/>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fc66373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4fc66373e7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0eb23ea0c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0eb23ea0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0eb23ea0c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0eb23ea0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fc66373e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4fc66373e7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fc66373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4fc66373e7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fc66373e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4fc66373e7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fc66373e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4fc66373e7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fc66373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4fc66373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fc66373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24fc66373e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fc66373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4fc66373e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fc66373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4fc66373e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fc66373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4fc66373e7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fc66373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4fc66373e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fc66373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4fc66373e7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9.jpg"/><Relationship Id="rId4" Type="http://schemas.openxmlformats.org/officeDocument/2006/relationships/image" Target="../media/image1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jpg"/><Relationship Id="rId4"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p:cSld name="Title Slide - Option 1">
    <p:spTree>
      <p:nvGrpSpPr>
        <p:cNvPr id="9" name="Shape 9"/>
        <p:cNvGrpSpPr/>
        <p:nvPr/>
      </p:nvGrpSpPr>
      <p:grpSpPr>
        <a:xfrm>
          <a:off x="0" y="0"/>
          <a:ext cx="0" cy="0"/>
          <a:chOff x="0" y="0"/>
          <a:chExt cx="0" cy="0"/>
        </a:xfrm>
      </p:grpSpPr>
      <p:pic>
        <p:nvPicPr>
          <p:cNvPr descr="A close up of a sign&#10;&#10;Description automatically generated" id="10" name="Google Shape;10;p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11" name="Google Shape;1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close up of a sign&#10;&#10;Description automatically generated" id="12" name="Google Shape;12;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3" name="Google Shape;13;p2"/>
          <p:cNvSpPr txBox="1"/>
          <p:nvPr>
            <p:ph type="ctrTitle"/>
          </p:nvPr>
        </p:nvSpPr>
        <p:spPr>
          <a:xfrm>
            <a:off x="3150704" y="495088"/>
            <a:ext cx="8389575" cy="244116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subTitle"/>
          </p:nvPr>
        </p:nvSpPr>
        <p:spPr>
          <a:xfrm>
            <a:off x="3150704" y="3167505"/>
            <a:ext cx="8389575" cy="1752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D0CECE"/>
              </a:buClr>
              <a:buSzPts val="2800"/>
              <a:buFont typeface="Arial"/>
              <a:buNone/>
              <a:defRPr b="0" i="0" sz="2800" u="none" cap="none" strike="noStrike">
                <a:solidFill>
                  <a:srgbClr val="D0CECE"/>
                </a:solidFill>
                <a:latin typeface="Arial"/>
                <a:ea typeface="Arial"/>
                <a:cs typeface="Arial"/>
                <a:sym typeface="Arial"/>
              </a:defRPr>
            </a:lvl1pPr>
            <a:lvl2pPr lvl="1" marR="0" rtl="0" algn="ctr">
              <a:lnSpc>
                <a:spcPct val="90000"/>
              </a:lnSpc>
              <a:spcBef>
                <a:spcPts val="5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lvl="2" marR="0" rtl="0" algn="ctr">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3pPr>
            <a:lvl4pPr lvl="3" marR="0" rtl="0" algn="ct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4pPr>
            <a:lvl5pPr lvl="4" marR="0" rtl="0" algn="ct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5pPr>
            <a:lvl6pPr lvl="5" marR="0" rtl="0" algn="ct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6pPr>
            <a:lvl7pPr lvl="6" marR="0" rtl="0" algn="ct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7pPr>
            <a:lvl8pPr lvl="7" marR="0" rtl="0" algn="ct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8pPr>
            <a:lvl9pPr lvl="8" marR="0" rtl="0" algn="ct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46" name="Shape 46"/>
        <p:cNvGrpSpPr/>
        <p:nvPr/>
      </p:nvGrpSpPr>
      <p:grpSpPr>
        <a:xfrm>
          <a:off x="0" y="0"/>
          <a:ext cx="0" cy="0"/>
          <a:chOff x="0" y="0"/>
          <a:chExt cx="0" cy="0"/>
        </a:xfrm>
      </p:grpSpPr>
      <p:pic>
        <p:nvPicPr>
          <p:cNvPr descr="A picture containing screenshot, bird&#10;&#10;Description automatically generated" id="47" name="Google Shape;47;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8" name="Google Shape;48;p11"/>
          <p:cNvSpPr/>
          <p:nvPr/>
        </p:nvSpPr>
        <p:spPr>
          <a:xfrm>
            <a:off x="0" y="0"/>
            <a:ext cx="12192000" cy="6858000"/>
          </a:xfrm>
          <a:prstGeom prst="rect">
            <a:avLst/>
          </a:prstGeom>
          <a:solidFill>
            <a:srgbClr val="003A5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49" name="Google Shape;49;p11"/>
          <p:cNvPicPr preferRelativeResize="0"/>
          <p:nvPr/>
        </p:nvPicPr>
        <p:blipFill rotWithShape="1">
          <a:blip r:embed="rId3">
            <a:alphaModFix/>
          </a:blip>
          <a:srcRect b="0" l="0" r="0" t="0"/>
          <a:stretch/>
        </p:blipFill>
        <p:spPr>
          <a:xfrm>
            <a:off x="152400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3"/>
          <p:cNvSpPr txBox="1"/>
          <p:nvPr>
            <p:ph idx="1" type="body"/>
          </p:nvPr>
        </p:nvSpPr>
        <p:spPr>
          <a:xfrm>
            <a:off x="838200" y="1825625"/>
            <a:ext cx="10515600" cy="347450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800"/>
              <a:buFont typeface="Arial"/>
              <a:buNone/>
              <a:defRPr b="0" i="0" sz="28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type="title"/>
          </p:nvPr>
        </p:nvSpPr>
        <p:spPr>
          <a:xfrm>
            <a:off x="854337" y="715617"/>
            <a:ext cx="10483326" cy="9750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8" name="Shape 18"/>
        <p:cNvGrpSpPr/>
        <p:nvPr/>
      </p:nvGrpSpPr>
      <p:grpSpPr>
        <a:xfrm>
          <a:off x="0" y="0"/>
          <a:ext cx="0" cy="0"/>
          <a:chOff x="0" y="0"/>
          <a:chExt cx="0" cy="0"/>
        </a:xfrm>
      </p:grpSpPr>
      <p:sp>
        <p:nvSpPr>
          <p:cNvPr id="19" name="Google Shape;19;p4"/>
          <p:cNvSpPr txBox="1"/>
          <p:nvPr>
            <p:ph idx="1" type="body"/>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 name="Google Shape;20;p4"/>
          <p:cNvSpPr txBox="1"/>
          <p:nvPr>
            <p:ph type="title"/>
          </p:nvPr>
        </p:nvSpPr>
        <p:spPr>
          <a:xfrm>
            <a:off x="1524000" y="1599247"/>
            <a:ext cx="9143999" cy="1910716"/>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p:cSld name="Two Content Areas">
    <p:spTree>
      <p:nvGrpSpPr>
        <p:cNvPr id="21" name="Shape 21"/>
        <p:cNvGrpSpPr/>
        <p:nvPr/>
      </p:nvGrpSpPr>
      <p:grpSpPr>
        <a:xfrm>
          <a:off x="0" y="0"/>
          <a:ext cx="0" cy="0"/>
          <a:chOff x="0" y="0"/>
          <a:chExt cx="0" cy="0"/>
        </a:xfrm>
      </p:grpSpPr>
      <p:sp>
        <p:nvSpPr>
          <p:cNvPr id="22" name="Google Shape;22;p5"/>
          <p:cNvSpPr txBox="1"/>
          <p:nvPr>
            <p:ph idx="1" type="body"/>
          </p:nvPr>
        </p:nvSpPr>
        <p:spPr>
          <a:xfrm>
            <a:off x="838199" y="1825625"/>
            <a:ext cx="5181599" cy="3434474"/>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5"/>
          <p:cNvSpPr txBox="1"/>
          <p:nvPr>
            <p:ph idx="2" type="body"/>
          </p:nvPr>
        </p:nvSpPr>
        <p:spPr>
          <a:xfrm>
            <a:off x="6172199" y="1825625"/>
            <a:ext cx="5181599" cy="3434474"/>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5"/>
          <p:cNvSpPr txBox="1"/>
          <p:nvPr>
            <p:ph type="title"/>
          </p:nvPr>
        </p:nvSpPr>
        <p:spPr>
          <a:xfrm>
            <a:off x="854337" y="715617"/>
            <a:ext cx="10483326" cy="97507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p:cSld name="Two Columns with Subtitles">
    <p:spTree>
      <p:nvGrpSpPr>
        <p:cNvPr id="25" name="Shape 25"/>
        <p:cNvGrpSpPr/>
        <p:nvPr/>
      </p:nvGrpSpPr>
      <p:grpSpPr>
        <a:xfrm>
          <a:off x="0" y="0"/>
          <a:ext cx="0" cy="0"/>
          <a:chOff x="0" y="0"/>
          <a:chExt cx="0" cy="0"/>
        </a:xfrm>
      </p:grpSpPr>
      <p:sp>
        <p:nvSpPr>
          <p:cNvPr id="26" name="Google Shape;26;p6"/>
          <p:cNvSpPr txBox="1"/>
          <p:nvPr>
            <p:ph idx="1" type="body"/>
          </p:nvPr>
        </p:nvSpPr>
        <p:spPr>
          <a:xfrm>
            <a:off x="836612" y="2505075"/>
            <a:ext cx="5176884" cy="27655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7" name="Google Shape;27;p6"/>
          <p:cNvSpPr txBox="1"/>
          <p:nvPr>
            <p:ph idx="2" type="body"/>
          </p:nvPr>
        </p:nvSpPr>
        <p:spPr>
          <a:xfrm>
            <a:off x="6172200" y="1711496"/>
            <a:ext cx="5186362" cy="79243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500"/>
              <a:buFont typeface="Arial"/>
              <a:buNone/>
              <a:defRPr b="1" i="0" sz="2500" u="none" cap="none" strike="noStrike">
                <a:solidFill>
                  <a:srgbClr val="595959"/>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8" name="Google Shape;28;p6"/>
          <p:cNvSpPr txBox="1"/>
          <p:nvPr>
            <p:ph idx="3" type="body"/>
          </p:nvPr>
        </p:nvSpPr>
        <p:spPr>
          <a:xfrm>
            <a:off x="6178505" y="2505075"/>
            <a:ext cx="5180057" cy="27655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9" name="Google Shape;29;p6"/>
          <p:cNvSpPr txBox="1"/>
          <p:nvPr>
            <p:ph idx="4" type="body"/>
          </p:nvPr>
        </p:nvSpPr>
        <p:spPr>
          <a:xfrm>
            <a:off x="836614" y="1712639"/>
            <a:ext cx="5183187" cy="79243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500"/>
              <a:buFont typeface="Arial"/>
              <a:buNone/>
              <a:defRPr b="1" i="0" sz="2500" u="none" cap="none" strike="noStrike">
                <a:solidFill>
                  <a:srgbClr val="595959"/>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0" name="Google Shape;30;p6"/>
          <p:cNvSpPr txBox="1"/>
          <p:nvPr>
            <p:ph type="title"/>
          </p:nvPr>
        </p:nvSpPr>
        <p:spPr>
          <a:xfrm>
            <a:off x="854337" y="715617"/>
            <a:ext cx="10483326" cy="97507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1" name="Shape 31"/>
        <p:cNvGrpSpPr/>
        <p:nvPr/>
      </p:nvGrpSpPr>
      <p:grpSpPr>
        <a:xfrm>
          <a:off x="0" y="0"/>
          <a:ext cx="0" cy="0"/>
          <a:chOff x="0" y="0"/>
          <a:chExt cx="0" cy="0"/>
        </a:xfrm>
      </p:grpSpPr>
      <p:sp>
        <p:nvSpPr>
          <p:cNvPr id="32" name="Google Shape;32;p7"/>
          <p:cNvSpPr txBox="1"/>
          <p:nvPr>
            <p:ph idx="1" type="body"/>
          </p:nvPr>
        </p:nvSpPr>
        <p:spPr>
          <a:xfrm>
            <a:off x="457717" y="545091"/>
            <a:ext cx="5393266" cy="4414019"/>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7"/>
          <p:cNvSpPr txBox="1"/>
          <p:nvPr>
            <p:ph idx="2" type="body"/>
          </p:nvPr>
        </p:nvSpPr>
        <p:spPr>
          <a:xfrm>
            <a:off x="6231467" y="545092"/>
            <a:ext cx="5393266" cy="441401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34" name="Shape 34"/>
        <p:cNvGrpSpPr/>
        <p:nvPr/>
      </p:nvGrpSpPr>
      <p:grpSpPr>
        <a:xfrm>
          <a:off x="0" y="0"/>
          <a:ext cx="0" cy="0"/>
          <a:chOff x="0" y="0"/>
          <a:chExt cx="0" cy="0"/>
        </a:xfrm>
      </p:grpSpPr>
      <p:sp>
        <p:nvSpPr>
          <p:cNvPr id="35" name="Google Shape;35;p8"/>
          <p:cNvSpPr/>
          <p:nvPr>
            <p:ph idx="2" type="pic"/>
          </p:nvPr>
        </p:nvSpPr>
        <p:spPr>
          <a:xfrm rot="344365">
            <a:off x="765923" y="687338"/>
            <a:ext cx="10591524" cy="3491307"/>
          </a:xfrm>
          <a:prstGeom prst="rect">
            <a:avLst/>
          </a:prstGeom>
          <a:solidFill>
            <a:srgbClr val="ECECEC"/>
          </a:solidFill>
          <a:ln cap="sq" cmpd="sng" w="190500">
            <a:solidFill>
              <a:srgbClr val="FFFFFF"/>
            </a:solidFill>
            <a:prstDash val="solid"/>
            <a:miter lim="800000"/>
            <a:headEnd len="sm" w="sm" type="none"/>
            <a:tailEnd len="sm" w="sm" type="none"/>
          </a:ln>
        </p:spPr>
      </p:sp>
      <p:sp>
        <p:nvSpPr>
          <p:cNvPr id="36" name="Google Shape;36;p8"/>
          <p:cNvSpPr txBox="1"/>
          <p:nvPr>
            <p:ph idx="1" type="body"/>
          </p:nvPr>
        </p:nvSpPr>
        <p:spPr>
          <a:xfrm>
            <a:off x="688489" y="4486019"/>
            <a:ext cx="10816984" cy="804862"/>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100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37" name="Shape 37"/>
        <p:cNvGrpSpPr/>
        <p:nvPr/>
      </p:nvGrpSpPr>
      <p:grpSpPr>
        <a:xfrm>
          <a:off x="0" y="0"/>
          <a:ext cx="0" cy="0"/>
          <a:chOff x="0" y="0"/>
          <a:chExt cx="0" cy="0"/>
        </a:xfrm>
      </p:grpSpPr>
      <p:pic>
        <p:nvPicPr>
          <p:cNvPr descr="A picture containing water, computer&#10;&#10;Description automatically generated" id="38" name="Google Shape;38;p9"/>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brick&#10;&#10;Description automatically generated" id="39" name="Google Shape;39;p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close up of a logo&#10;&#10;Description automatically generated" id="40" name="Google Shape;40;p9"/>
          <p:cNvPicPr preferRelativeResize="0"/>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41" name="Shape 41"/>
        <p:cNvGrpSpPr/>
        <p:nvPr/>
      </p:nvGrpSpPr>
      <p:grpSpPr>
        <a:xfrm>
          <a:off x="0" y="0"/>
          <a:ext cx="0" cy="0"/>
          <a:chOff x="0" y="0"/>
          <a:chExt cx="0" cy="0"/>
        </a:xfrm>
      </p:grpSpPr>
      <p:pic>
        <p:nvPicPr>
          <p:cNvPr descr="A picture containing bird&#10;&#10;Description automatically generated" id="42" name="Google Shape;42;p1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bird&#10;&#10;Description automatically generated" id="43" name="Google Shape;43;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4" name="Google Shape;44;p10"/>
          <p:cNvSpPr txBox="1"/>
          <p:nvPr>
            <p:ph type="title"/>
          </p:nvPr>
        </p:nvSpPr>
        <p:spPr>
          <a:xfrm>
            <a:off x="690040" y="1204857"/>
            <a:ext cx="10799595" cy="1910716"/>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0"/>
          <p:cNvSpPr txBox="1"/>
          <p:nvPr>
            <p:ph idx="1" type="body"/>
          </p:nvPr>
        </p:nvSpPr>
        <p:spPr>
          <a:xfrm>
            <a:off x="699248" y="3324431"/>
            <a:ext cx="10771789" cy="150018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FFFFFF"/>
              </a:buClr>
              <a:buSzPts val="2000"/>
              <a:buFont typeface="Arial"/>
              <a:buNone/>
              <a:defRPr b="0" i="0" sz="2000" u="none" cap="none" strike="noStrike">
                <a:solidFill>
                  <a:srgbClr val="FFFFFF"/>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6.jp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icture containing screenshot&#10;&#10;Description automatically generated"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pic>
        <p:nvPicPr>
          <p:cNvPr descr="A close up of a logo&#10;&#10;Description automatically generated" id="7" name="Google Shape;7;p1"/>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8" name="Google Shape;8;p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datasets/sobhanmoosavi/us-accidents" TargetMode="External"/><Relationship Id="rId4" Type="http://schemas.openxmlformats.org/officeDocument/2006/relationships/hyperlink" Target="https://www.investopedia.com/terms/h/hypothesistesting.asp#:~:text=Key%20Takeaways-,Hypothesis%20testing%20is%20used%20to%20assess%20the%20plausibility%20of%20a,of%20the%20population%20being%20analyzed." TargetMode="External"/><Relationship Id="rId5" Type="http://schemas.openxmlformats.org/officeDocument/2006/relationships/hyperlink" Target="https://www.investopedia.com/terms/a/anova.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ctrTitle"/>
          </p:nvPr>
        </p:nvSpPr>
        <p:spPr>
          <a:xfrm>
            <a:off x="3096917" y="602665"/>
            <a:ext cx="8389575" cy="24411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Times New Roman"/>
              <a:buNone/>
            </a:pPr>
            <a:r>
              <a:rPr i="0" lang="en-US" sz="3200" u="none" strike="noStrike">
                <a:solidFill>
                  <a:schemeClr val="lt1"/>
                </a:solidFill>
                <a:latin typeface="Times New Roman"/>
                <a:ea typeface="Times New Roman"/>
                <a:cs typeface="Times New Roman"/>
                <a:sym typeface="Times New Roman"/>
              </a:rPr>
              <a:t>Navigating Road Safety: Insights &amp; Predictions on US Accidents (2016-2023)</a:t>
            </a:r>
            <a:endParaRPr sz="3200">
              <a:solidFill>
                <a:schemeClr val="lt1"/>
              </a:solidFill>
              <a:latin typeface="Times New Roman"/>
              <a:ea typeface="Times New Roman"/>
              <a:cs typeface="Times New Roman"/>
              <a:sym typeface="Times New Roman"/>
            </a:endParaRPr>
          </a:p>
        </p:txBody>
      </p:sp>
      <p:sp>
        <p:nvSpPr>
          <p:cNvPr id="55" name="Google Shape;55;p12"/>
          <p:cNvSpPr txBox="1"/>
          <p:nvPr>
            <p:ph idx="1" type="subTitle"/>
          </p:nvPr>
        </p:nvSpPr>
        <p:spPr>
          <a:xfrm>
            <a:off x="1901212" y="2552700"/>
            <a:ext cx="8389575"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D0CECE"/>
              </a:buClr>
              <a:buSzPts val="2800"/>
              <a:buNone/>
            </a:pPr>
            <a:r>
              <a:rPr lang="en-US"/>
              <a:t>Introduction to Data Science (DATS6101)</a:t>
            </a:r>
            <a:endParaRPr/>
          </a:p>
          <a:p>
            <a:pPr indent="0" lvl="0" marL="0" rtl="0" algn="ctr">
              <a:lnSpc>
                <a:spcPct val="90000"/>
              </a:lnSpc>
              <a:spcBef>
                <a:spcPts val="1000"/>
              </a:spcBef>
              <a:spcAft>
                <a:spcPts val="0"/>
              </a:spcAft>
              <a:buClr>
                <a:srgbClr val="D0CECE"/>
              </a:buClr>
              <a:buSzPts val="2800"/>
              <a:buNone/>
            </a:pPr>
            <a:r>
              <a:rPr b="1" lang="en-US" u="sng"/>
              <a:t>Guided By</a:t>
            </a:r>
            <a:r>
              <a:rPr b="1" lang="en-US"/>
              <a:t>: </a:t>
            </a:r>
            <a:r>
              <a:rPr lang="en-US"/>
              <a:t>Prof. Darcy Morris</a:t>
            </a:r>
            <a:endParaRPr/>
          </a:p>
          <a:p>
            <a:pPr indent="0" lvl="0" marL="0" rtl="0" algn="ctr">
              <a:lnSpc>
                <a:spcPct val="90000"/>
              </a:lnSpc>
              <a:spcBef>
                <a:spcPts val="1000"/>
              </a:spcBef>
              <a:spcAft>
                <a:spcPts val="0"/>
              </a:spcAft>
              <a:buClr>
                <a:srgbClr val="D0CECE"/>
              </a:buClr>
              <a:buSzPts val="2800"/>
              <a:buNone/>
            </a:pPr>
            <a:r>
              <a:rPr b="1" lang="en-US" u="sng"/>
              <a:t>Team Members</a:t>
            </a:r>
            <a:r>
              <a:rPr b="1" lang="en-US"/>
              <a:t>: </a:t>
            </a:r>
            <a:br>
              <a:rPr b="1" lang="en-US"/>
            </a:br>
            <a:endParaRPr b="1">
              <a:solidFill>
                <a:srgbClr val="D8D8D8"/>
              </a:solidFill>
            </a:endParaRPr>
          </a:p>
        </p:txBody>
      </p:sp>
      <p:graphicFrame>
        <p:nvGraphicFramePr>
          <p:cNvPr id="56" name="Google Shape;56;p12"/>
          <p:cNvGraphicFramePr/>
          <p:nvPr/>
        </p:nvGraphicFramePr>
        <p:xfrm>
          <a:off x="4195828" y="4137708"/>
          <a:ext cx="3000000" cy="3000000"/>
        </p:xfrm>
        <a:graphic>
          <a:graphicData uri="http://schemas.openxmlformats.org/drawingml/2006/table">
            <a:tbl>
              <a:tblPr bandRow="1" firstRow="1">
                <a:noFill/>
                <a:tableStyleId>{9CD8739C-02C9-4717-864B-8787305FD7E5}</a:tableStyleId>
              </a:tblPr>
              <a:tblGrid>
                <a:gridCol w="3800350"/>
              </a:tblGrid>
              <a:tr h="370850">
                <a:tc>
                  <a:txBody>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Khush Shah</a:t>
                      </a:r>
                      <a:endParaRPr sz="2000" u="none" cap="none" strike="noStrike">
                        <a:solidFill>
                          <a:schemeClr val="dk1"/>
                        </a:solidFill>
                      </a:endParaRPr>
                    </a:p>
                  </a:txBody>
                  <a:tcPr marT="45725" marB="45725" marR="91450" marL="91450"/>
                </a:tc>
              </a:tr>
              <a:tr h="370850">
                <a:tc>
                  <a:txBody>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Devarsh Sheth </a:t>
                      </a:r>
                      <a:endParaRPr sz="2000" u="none" cap="none" strike="noStrike">
                        <a:solidFill>
                          <a:schemeClr val="dk1"/>
                        </a:solidFill>
                      </a:endParaRPr>
                    </a:p>
                  </a:txBody>
                  <a:tcPr marT="45725" marB="45725" marR="91450" marL="91450"/>
                </a:tc>
              </a:tr>
              <a:tr h="370850">
                <a:tc>
                  <a:txBody>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Apoorva Reddy</a:t>
                      </a:r>
                      <a:endParaRPr sz="2000" u="none" cap="none" strike="noStrike">
                        <a:solidFill>
                          <a:schemeClr val="dk1"/>
                        </a:solidFill>
                      </a:endParaRPr>
                    </a:p>
                  </a:txBody>
                  <a:tcPr marT="45725" marB="45725" marR="91450" marL="91450"/>
                </a:tc>
              </a:tr>
              <a:tr h="370850">
                <a:tc>
                  <a:txBody>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Bhoomika Nanjaraja</a:t>
                      </a:r>
                      <a:endParaRPr sz="2000" u="none" cap="none" strike="noStrike">
                        <a:solidFill>
                          <a:schemeClr val="dk1"/>
                        </a:solidFill>
                      </a:endParaRPr>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838200" y="1455700"/>
            <a:ext cx="10515600" cy="3474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800"/>
              <a:t>Is there a statistically significant difference in the average number of accidents across different months of the year?</a:t>
            </a:r>
            <a:endParaRPr sz="1800"/>
          </a:p>
          <a:p>
            <a:pPr indent="0" lvl="0" marL="0" rtl="0" algn="l">
              <a:spcBef>
                <a:spcPts val="1000"/>
              </a:spcBef>
              <a:spcAft>
                <a:spcPts val="0"/>
              </a:spcAft>
              <a:buNone/>
            </a:pPr>
            <a:r>
              <a:rPr lang="en-US" sz="1800"/>
              <a:t>Null Hypothesis (H0): The average number of accidents is the same for all months.</a:t>
            </a:r>
            <a:endParaRPr sz="1800"/>
          </a:p>
          <a:p>
            <a:pPr indent="0" lvl="0" marL="0" rtl="0" algn="l">
              <a:spcBef>
                <a:spcPts val="1000"/>
              </a:spcBef>
              <a:spcAft>
                <a:spcPts val="0"/>
              </a:spcAft>
              <a:buNone/>
            </a:pPr>
            <a:r>
              <a:rPr lang="en-US" sz="1800"/>
              <a:t>Alternative Hypothesis (H1): The average number of accidents varies by month.</a:t>
            </a:r>
            <a:endParaRPr sz="1800"/>
          </a:p>
          <a:p>
            <a:pPr indent="0" lvl="0" marL="0" rtl="0" algn="l">
              <a:spcBef>
                <a:spcPts val="1000"/>
              </a:spcBef>
              <a:spcAft>
                <a:spcPts val="0"/>
              </a:spcAft>
              <a:buNone/>
            </a:pPr>
            <a:r>
              <a:t/>
            </a:r>
            <a:endParaRPr sz="1800"/>
          </a:p>
          <a:p>
            <a:pPr indent="0" lvl="0" marL="0" rtl="0" algn="l">
              <a:lnSpc>
                <a:spcPct val="90000"/>
              </a:lnSpc>
              <a:spcBef>
                <a:spcPts val="1000"/>
              </a:spcBef>
              <a:spcAft>
                <a:spcPts val="0"/>
              </a:spcAft>
              <a:buNone/>
            </a:pPr>
            <a:r>
              <a:t/>
            </a:r>
            <a:endParaRPr sz="2000"/>
          </a:p>
        </p:txBody>
      </p:sp>
      <p:sp>
        <p:nvSpPr>
          <p:cNvPr id="118" name="Google Shape;118;p21"/>
          <p:cNvSpPr txBox="1"/>
          <p:nvPr>
            <p:ph type="title"/>
          </p:nvPr>
        </p:nvSpPr>
        <p:spPr>
          <a:xfrm>
            <a:off x="854412" y="402617"/>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Hypothesis Testing</a:t>
            </a:r>
            <a:endParaRPr/>
          </a:p>
        </p:txBody>
      </p:sp>
      <p:pic>
        <p:nvPicPr>
          <p:cNvPr id="119" name="Google Shape;119;p21"/>
          <p:cNvPicPr preferRelativeResize="0"/>
          <p:nvPr/>
        </p:nvPicPr>
        <p:blipFill>
          <a:blip r:embed="rId3">
            <a:alphaModFix/>
          </a:blip>
          <a:stretch>
            <a:fillRect/>
          </a:stretch>
        </p:blipFill>
        <p:spPr>
          <a:xfrm>
            <a:off x="3499488" y="3161325"/>
            <a:ext cx="5193024" cy="20796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838200" y="1825625"/>
            <a:ext cx="10515600" cy="347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Is the occurrence of accidents statistically more frequent on weekdays compared to weekends?</a:t>
            </a:r>
            <a:endParaRPr sz="1800"/>
          </a:p>
          <a:p>
            <a:pPr indent="0" lvl="0" marL="0" rtl="0" algn="l">
              <a:spcBef>
                <a:spcPts val="1000"/>
              </a:spcBef>
              <a:spcAft>
                <a:spcPts val="0"/>
              </a:spcAft>
              <a:buNone/>
            </a:pPr>
            <a:r>
              <a:rPr lang="en-US" sz="1800"/>
              <a:t>Null Hypothesis (H0): The probability of an accident on weekends is the same as on weekdays.</a:t>
            </a:r>
            <a:endParaRPr sz="1800"/>
          </a:p>
          <a:p>
            <a:pPr indent="0" lvl="0" marL="0" rtl="0" algn="l">
              <a:spcBef>
                <a:spcPts val="1000"/>
              </a:spcBef>
              <a:spcAft>
                <a:spcPts val="0"/>
              </a:spcAft>
              <a:buNone/>
            </a:pPr>
            <a:r>
              <a:rPr lang="en-US" sz="1800"/>
              <a:t>Alternative Hypothesis (H1): The probability of an accident on weekdays is greater than on weekends.</a:t>
            </a:r>
            <a:endParaRPr sz="1800"/>
          </a:p>
          <a:p>
            <a:pPr indent="0" lvl="0" marL="0" rtl="0" algn="l">
              <a:spcBef>
                <a:spcPts val="1000"/>
              </a:spcBef>
              <a:spcAft>
                <a:spcPts val="0"/>
              </a:spcAft>
              <a:buNone/>
            </a:pPr>
            <a:r>
              <a:t/>
            </a:r>
            <a:endParaRPr sz="1800"/>
          </a:p>
        </p:txBody>
      </p:sp>
      <p:sp>
        <p:nvSpPr>
          <p:cNvPr id="125" name="Google Shape;125;p22"/>
          <p:cNvSpPr txBox="1"/>
          <p:nvPr>
            <p:ph type="title"/>
          </p:nvPr>
        </p:nvSpPr>
        <p:spPr>
          <a:xfrm>
            <a:off x="854337" y="715617"/>
            <a:ext cx="10483200" cy="97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Hypothesis Testing</a:t>
            </a:r>
            <a:endParaRPr/>
          </a:p>
          <a:p>
            <a:pPr indent="0" lvl="0" marL="0" rtl="0" algn="l">
              <a:spcBef>
                <a:spcPts val="0"/>
              </a:spcBef>
              <a:spcAft>
                <a:spcPts val="0"/>
              </a:spcAft>
              <a:buNone/>
            </a:pPr>
            <a:r>
              <a:t/>
            </a:r>
            <a:endParaRPr/>
          </a:p>
        </p:txBody>
      </p:sp>
      <p:pic>
        <p:nvPicPr>
          <p:cNvPr id="126" name="Google Shape;126;p22"/>
          <p:cNvPicPr preferRelativeResize="0"/>
          <p:nvPr/>
        </p:nvPicPr>
        <p:blipFill>
          <a:blip r:embed="rId3">
            <a:alphaModFix/>
          </a:blip>
          <a:stretch>
            <a:fillRect/>
          </a:stretch>
        </p:blipFill>
        <p:spPr>
          <a:xfrm>
            <a:off x="2619375" y="3404050"/>
            <a:ext cx="6953250" cy="17145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838200" y="1825625"/>
            <a:ext cx="10515600" cy="347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Does the time of day (morning, afternoon, evening, night) have a measurable and statistically significant effect on the occurrence of fatal accidents within a specified geographic area over a defined time period?</a:t>
            </a:r>
            <a:endParaRPr sz="1800"/>
          </a:p>
          <a:p>
            <a:pPr indent="0" lvl="0" marL="0" rtl="0" algn="l">
              <a:spcBef>
                <a:spcPts val="1000"/>
              </a:spcBef>
              <a:spcAft>
                <a:spcPts val="0"/>
              </a:spcAft>
              <a:buNone/>
            </a:pPr>
            <a:r>
              <a:rPr lang="en-US" sz="1800"/>
              <a:t>Null Hypothesis (H0): The time of day does not affect the occurrence of fatal accidents.</a:t>
            </a:r>
            <a:endParaRPr sz="1800"/>
          </a:p>
          <a:p>
            <a:pPr indent="0" lvl="0" marL="0" rtl="0" algn="l">
              <a:spcBef>
                <a:spcPts val="1000"/>
              </a:spcBef>
              <a:spcAft>
                <a:spcPts val="0"/>
              </a:spcAft>
              <a:buNone/>
            </a:pPr>
            <a:r>
              <a:rPr lang="en-US" sz="1800"/>
              <a:t>Alternative Hypothesis (H1): The time of day affects the occurrence of fatal accidents.</a:t>
            </a:r>
            <a:endParaRPr sz="1800"/>
          </a:p>
          <a:p>
            <a:pPr indent="0" lvl="0" marL="0" rtl="0" algn="l">
              <a:spcBef>
                <a:spcPts val="1000"/>
              </a:spcBef>
              <a:spcAft>
                <a:spcPts val="0"/>
              </a:spcAft>
              <a:buNone/>
            </a:pPr>
            <a:r>
              <a:t/>
            </a:r>
            <a:endParaRPr sz="1800"/>
          </a:p>
        </p:txBody>
      </p:sp>
      <p:sp>
        <p:nvSpPr>
          <p:cNvPr id="132" name="Google Shape;132;p23"/>
          <p:cNvSpPr txBox="1"/>
          <p:nvPr>
            <p:ph type="title"/>
          </p:nvPr>
        </p:nvSpPr>
        <p:spPr>
          <a:xfrm>
            <a:off x="854337" y="715617"/>
            <a:ext cx="10483200" cy="975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Hypothesis Testing</a:t>
            </a:r>
            <a:endParaRPr/>
          </a:p>
          <a:p>
            <a:pPr indent="0" lvl="0" marL="0" rtl="0" algn="l">
              <a:spcBef>
                <a:spcPts val="0"/>
              </a:spcBef>
              <a:spcAft>
                <a:spcPts val="0"/>
              </a:spcAft>
              <a:buNone/>
            </a:pPr>
            <a:r>
              <a:t/>
            </a:r>
            <a:endParaRPr/>
          </a:p>
        </p:txBody>
      </p:sp>
      <p:pic>
        <p:nvPicPr>
          <p:cNvPr id="133" name="Google Shape;133;p23"/>
          <p:cNvPicPr preferRelativeResize="0"/>
          <p:nvPr/>
        </p:nvPicPr>
        <p:blipFill>
          <a:blip r:embed="rId3">
            <a:alphaModFix/>
          </a:blip>
          <a:stretch>
            <a:fillRect/>
          </a:stretch>
        </p:blipFill>
        <p:spPr>
          <a:xfrm>
            <a:off x="2638350" y="3632425"/>
            <a:ext cx="6915150" cy="15811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838200" y="1455700"/>
            <a:ext cx="10515600" cy="347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a:t>Smart Question:</a:t>
            </a:r>
            <a:endParaRPr/>
          </a:p>
          <a:p>
            <a:pPr indent="-361950" lvl="0" marL="457200" rtl="0" algn="l">
              <a:lnSpc>
                <a:spcPct val="90000"/>
              </a:lnSpc>
              <a:spcBef>
                <a:spcPts val="1000"/>
              </a:spcBef>
              <a:spcAft>
                <a:spcPts val="0"/>
              </a:spcAft>
              <a:buSzPts val="2100"/>
              <a:buChar char="●"/>
            </a:pPr>
            <a:r>
              <a:rPr lang="en-US" sz="2100"/>
              <a:t>Where can the new paramedical setup be developed for the quicker response time?</a:t>
            </a:r>
            <a:endParaRPr sz="2100"/>
          </a:p>
          <a:p>
            <a:pPr indent="0" lvl="0" marL="457200" rtl="0" algn="l">
              <a:lnSpc>
                <a:spcPct val="90000"/>
              </a:lnSpc>
              <a:spcBef>
                <a:spcPts val="1000"/>
              </a:spcBef>
              <a:spcAft>
                <a:spcPts val="0"/>
              </a:spcAft>
              <a:buNone/>
            </a:pPr>
            <a:r>
              <a:t/>
            </a:r>
            <a:endParaRPr sz="2100"/>
          </a:p>
          <a:p>
            <a:pPr indent="0" lvl="0" marL="0" rtl="0" algn="l">
              <a:lnSpc>
                <a:spcPct val="90000"/>
              </a:lnSpc>
              <a:spcBef>
                <a:spcPts val="1000"/>
              </a:spcBef>
              <a:spcAft>
                <a:spcPts val="0"/>
              </a:spcAft>
              <a:buNone/>
            </a:pPr>
            <a:r>
              <a:rPr lang="en-US"/>
              <a:t>Target feature:</a:t>
            </a:r>
            <a:r>
              <a:rPr lang="en-US" sz="2100"/>
              <a:t> </a:t>
            </a:r>
            <a:endParaRPr sz="2100"/>
          </a:p>
          <a:p>
            <a:pPr indent="-361950" lvl="0" marL="457200" rtl="0" algn="l">
              <a:lnSpc>
                <a:spcPct val="90000"/>
              </a:lnSpc>
              <a:spcBef>
                <a:spcPts val="1000"/>
              </a:spcBef>
              <a:spcAft>
                <a:spcPts val="0"/>
              </a:spcAft>
              <a:buSzPts val="2100"/>
              <a:buChar char="●"/>
            </a:pPr>
            <a:r>
              <a:rPr lang="en-US" sz="2100"/>
              <a:t>Amenity. </a:t>
            </a:r>
            <a:endParaRPr sz="2100"/>
          </a:p>
          <a:p>
            <a:pPr indent="-361950" lvl="0" marL="457200" rtl="0" algn="l">
              <a:lnSpc>
                <a:spcPct val="90000"/>
              </a:lnSpc>
              <a:spcBef>
                <a:spcPts val="0"/>
              </a:spcBef>
              <a:spcAft>
                <a:spcPts val="0"/>
              </a:spcAft>
              <a:buSzPts val="2100"/>
              <a:buChar char="●"/>
            </a:pPr>
            <a:r>
              <a:rPr lang="en-US" sz="2100"/>
              <a:t>Predict the location for the setup of the new paramedical service.</a:t>
            </a:r>
            <a:endParaRPr sz="2100"/>
          </a:p>
        </p:txBody>
      </p:sp>
      <p:sp>
        <p:nvSpPr>
          <p:cNvPr id="139" name="Google Shape;139;p24"/>
          <p:cNvSpPr txBox="1"/>
          <p:nvPr>
            <p:ph type="title"/>
          </p:nvPr>
        </p:nvSpPr>
        <p:spPr>
          <a:xfrm>
            <a:off x="854412" y="402617"/>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838200" y="1455700"/>
            <a:ext cx="10515600" cy="34746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a:t>The severity of the accident is not correlated with the environmental or man-made factors.</a:t>
            </a:r>
            <a:endParaRPr/>
          </a:p>
          <a:p>
            <a:pPr indent="-406400" lvl="0" marL="457200" rtl="0" algn="l">
              <a:lnSpc>
                <a:spcPct val="90000"/>
              </a:lnSpc>
              <a:spcBef>
                <a:spcPts val="0"/>
              </a:spcBef>
              <a:spcAft>
                <a:spcPts val="0"/>
              </a:spcAft>
              <a:buSzPts val="2800"/>
              <a:buChar char="●"/>
            </a:pPr>
            <a:r>
              <a:rPr lang="en-US"/>
              <a:t>The average number of accidents </a:t>
            </a:r>
            <a:r>
              <a:rPr lang="en-US"/>
              <a:t>occurring</a:t>
            </a:r>
            <a:r>
              <a:rPr lang="en-US"/>
              <a:t> each month is similar.</a:t>
            </a:r>
            <a:endParaRPr/>
          </a:p>
          <a:p>
            <a:pPr indent="-406400" lvl="0" marL="457200" rtl="0" algn="l">
              <a:lnSpc>
                <a:spcPct val="90000"/>
              </a:lnSpc>
              <a:spcBef>
                <a:spcPts val="0"/>
              </a:spcBef>
              <a:spcAft>
                <a:spcPts val="0"/>
              </a:spcAft>
              <a:buSzPts val="2800"/>
              <a:buChar char="●"/>
            </a:pPr>
            <a:r>
              <a:rPr lang="en-US"/>
              <a:t>The </a:t>
            </a:r>
            <a:r>
              <a:rPr lang="en-US"/>
              <a:t>occurrence</a:t>
            </a:r>
            <a:r>
              <a:rPr lang="en-US"/>
              <a:t> of accident is higher during office and school hours.</a:t>
            </a:r>
            <a:endParaRPr/>
          </a:p>
          <a:p>
            <a:pPr indent="-406400" lvl="0" marL="457200" rtl="0" algn="l">
              <a:lnSpc>
                <a:spcPct val="90000"/>
              </a:lnSpc>
              <a:spcBef>
                <a:spcPts val="0"/>
              </a:spcBef>
              <a:spcAft>
                <a:spcPts val="0"/>
              </a:spcAft>
              <a:buSzPts val="2800"/>
              <a:buChar char="●"/>
            </a:pPr>
            <a:r>
              <a:rPr lang="en-US"/>
              <a:t>Almost no amenity presence found near accident sites.</a:t>
            </a:r>
            <a:endParaRPr/>
          </a:p>
        </p:txBody>
      </p:sp>
      <p:sp>
        <p:nvSpPr>
          <p:cNvPr id="145" name="Google Shape;145;p25"/>
          <p:cNvSpPr txBox="1"/>
          <p:nvPr>
            <p:ph type="title"/>
          </p:nvPr>
        </p:nvSpPr>
        <p:spPr>
          <a:xfrm>
            <a:off x="854412" y="402617"/>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838200" y="1455700"/>
            <a:ext cx="10515600" cy="3474600"/>
          </a:xfrm>
          <a:prstGeom prst="rect">
            <a:avLst/>
          </a:prstGeom>
          <a:noFill/>
          <a:ln>
            <a:noFill/>
          </a:ln>
        </p:spPr>
        <p:txBody>
          <a:bodyPr anchorCtr="0" anchor="t" bIns="45700" lIns="91425" spcFirstLastPara="1" rIns="91425" wrap="square" tIns="45700">
            <a:noAutofit/>
          </a:bodyPr>
          <a:lstStyle/>
          <a:p>
            <a:pPr indent="-387350" lvl="0" marL="457200" rtl="0" algn="l">
              <a:lnSpc>
                <a:spcPct val="90000"/>
              </a:lnSpc>
              <a:spcBef>
                <a:spcPts val="1000"/>
              </a:spcBef>
              <a:spcAft>
                <a:spcPts val="0"/>
              </a:spcAft>
              <a:buSzPts val="2500"/>
              <a:buChar char="●"/>
            </a:pPr>
            <a:r>
              <a:rPr lang="en-US" sz="2500" u="sng">
                <a:solidFill>
                  <a:schemeClr val="hlink"/>
                </a:solidFill>
                <a:hlinkClick r:id="rId3"/>
              </a:rPr>
              <a:t>Road accident dataset</a:t>
            </a:r>
            <a:endParaRPr sz="2500"/>
          </a:p>
          <a:p>
            <a:pPr indent="-387350" lvl="0" marL="457200" rtl="0" algn="l">
              <a:lnSpc>
                <a:spcPct val="90000"/>
              </a:lnSpc>
              <a:spcBef>
                <a:spcPts val="0"/>
              </a:spcBef>
              <a:spcAft>
                <a:spcPts val="0"/>
              </a:spcAft>
              <a:buSzPts val="2500"/>
              <a:buChar char="●"/>
            </a:pPr>
            <a:r>
              <a:rPr lang="en-US" sz="2500" u="sng">
                <a:solidFill>
                  <a:schemeClr val="hlink"/>
                </a:solidFill>
                <a:hlinkClick r:id="rId4"/>
              </a:rPr>
              <a:t>Hypothesis testing</a:t>
            </a:r>
            <a:endParaRPr sz="2500"/>
          </a:p>
          <a:p>
            <a:pPr indent="-387350" lvl="0" marL="457200" rtl="0" algn="l">
              <a:lnSpc>
                <a:spcPct val="90000"/>
              </a:lnSpc>
              <a:spcBef>
                <a:spcPts val="0"/>
              </a:spcBef>
              <a:spcAft>
                <a:spcPts val="0"/>
              </a:spcAft>
              <a:buSzPts val="2500"/>
              <a:buChar char="●"/>
            </a:pPr>
            <a:r>
              <a:rPr lang="en-US" sz="2500" u="sng">
                <a:solidFill>
                  <a:schemeClr val="hlink"/>
                </a:solidFill>
                <a:hlinkClick r:id="rId5"/>
              </a:rPr>
              <a:t>ANOVA test</a:t>
            </a:r>
            <a:endParaRPr sz="2500"/>
          </a:p>
          <a:p>
            <a:pPr indent="-387350" lvl="0" marL="457200" rtl="0" algn="l">
              <a:lnSpc>
                <a:spcPct val="90000"/>
              </a:lnSpc>
              <a:spcBef>
                <a:spcPts val="0"/>
              </a:spcBef>
              <a:spcAft>
                <a:spcPts val="0"/>
              </a:spcAft>
              <a:buSzPts val="2500"/>
              <a:buChar char="●"/>
            </a:pPr>
            <a:r>
              <a:rPr lang="en-US" sz="2500"/>
              <a:t>Diez et al.(2015), OpenIntro to Statistics</a:t>
            </a:r>
            <a:endParaRPr sz="2500"/>
          </a:p>
        </p:txBody>
      </p:sp>
      <p:sp>
        <p:nvSpPr>
          <p:cNvPr id="151" name="Google Shape;151;p26"/>
          <p:cNvSpPr txBox="1"/>
          <p:nvPr>
            <p:ph type="title"/>
          </p:nvPr>
        </p:nvSpPr>
        <p:spPr>
          <a:xfrm>
            <a:off x="854412" y="387742"/>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References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3096917" y="602665"/>
            <a:ext cx="8389500" cy="244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Times New Roman"/>
              <a:buNone/>
            </a:pPr>
            <a:r>
              <a:rPr i="0" lang="en-US" sz="3200" u="none" strike="noStrike">
                <a:solidFill>
                  <a:schemeClr val="lt1"/>
                </a:solidFill>
                <a:latin typeface="Times New Roman"/>
                <a:ea typeface="Times New Roman"/>
                <a:cs typeface="Times New Roman"/>
                <a:sym typeface="Times New Roman"/>
              </a:rPr>
              <a:t>Navigating Road Safety: Insights &amp; Predictions on US Accidents (2016-2023)</a:t>
            </a:r>
            <a:endParaRPr sz="3200">
              <a:solidFill>
                <a:schemeClr val="lt1"/>
              </a:solidFill>
              <a:latin typeface="Times New Roman"/>
              <a:ea typeface="Times New Roman"/>
              <a:cs typeface="Times New Roman"/>
              <a:sym typeface="Times New Roman"/>
            </a:endParaRPr>
          </a:p>
        </p:txBody>
      </p:sp>
      <p:sp>
        <p:nvSpPr>
          <p:cNvPr id="157" name="Google Shape;157;p27"/>
          <p:cNvSpPr txBox="1"/>
          <p:nvPr>
            <p:ph idx="1" type="subTitle"/>
          </p:nvPr>
        </p:nvSpPr>
        <p:spPr>
          <a:xfrm>
            <a:off x="1901212" y="2552700"/>
            <a:ext cx="83895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rgbClr val="D0CECE"/>
              </a:buClr>
              <a:buSzPts val="2800"/>
              <a:buNone/>
            </a:pPr>
            <a:br>
              <a:rPr b="1" lang="en-US">
                <a:solidFill>
                  <a:srgbClr val="D8D8D8"/>
                </a:solidFill>
              </a:rPr>
            </a:br>
            <a:br>
              <a:rPr b="1" lang="en-US">
                <a:solidFill>
                  <a:srgbClr val="D8D8D8"/>
                </a:solidFill>
              </a:rPr>
            </a:br>
            <a:r>
              <a:rPr b="1" lang="en-US" sz="3400" u="sng">
                <a:solidFill>
                  <a:srgbClr val="D8D8D8"/>
                </a:solidFill>
              </a:rPr>
              <a:t>THANK YOU</a:t>
            </a:r>
            <a:endParaRPr b="1" sz="3400" u="sng">
              <a:solidFill>
                <a:srgbClr val="D8D8D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838125" y="1420300"/>
            <a:ext cx="10515600" cy="34746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595959"/>
              </a:buClr>
              <a:buSzPts val="2800"/>
              <a:buFont typeface="Calibri"/>
              <a:buAutoNum type="arabicPeriod"/>
            </a:pPr>
            <a:r>
              <a:rPr lang="en-US"/>
              <a:t>Introduction</a:t>
            </a:r>
            <a:endParaRPr/>
          </a:p>
          <a:p>
            <a:pPr indent="-457200" lvl="0" marL="457200" rtl="0" algn="l">
              <a:lnSpc>
                <a:spcPct val="90000"/>
              </a:lnSpc>
              <a:spcBef>
                <a:spcPts val="0"/>
              </a:spcBef>
              <a:spcAft>
                <a:spcPts val="0"/>
              </a:spcAft>
              <a:buSzPts val="2800"/>
              <a:buAutoNum type="arabicPeriod"/>
            </a:pPr>
            <a:r>
              <a:rPr lang="en-US"/>
              <a:t>Overview- </a:t>
            </a:r>
            <a:endParaRPr/>
          </a:p>
          <a:p>
            <a:pPr indent="-228600" lvl="1" marL="685800" rtl="0" algn="l">
              <a:lnSpc>
                <a:spcPct val="90000"/>
              </a:lnSpc>
              <a:spcBef>
                <a:spcPts val="0"/>
              </a:spcBef>
              <a:spcAft>
                <a:spcPts val="0"/>
              </a:spcAft>
              <a:buClr>
                <a:srgbClr val="595959"/>
              </a:buClr>
              <a:buSzPts val="2400"/>
              <a:buChar char="•"/>
            </a:pPr>
            <a:r>
              <a:rPr lang="en-US">
                <a:solidFill>
                  <a:srgbClr val="595959"/>
                </a:solidFill>
              </a:rPr>
              <a:t>Smart Questions </a:t>
            </a:r>
            <a:endParaRPr>
              <a:solidFill>
                <a:srgbClr val="595959"/>
              </a:solidFill>
            </a:endParaRPr>
          </a:p>
          <a:p>
            <a:pPr indent="-228600" lvl="1" marL="685800" rtl="0" algn="l">
              <a:lnSpc>
                <a:spcPct val="90000"/>
              </a:lnSpc>
              <a:spcBef>
                <a:spcPts val="0"/>
              </a:spcBef>
              <a:spcAft>
                <a:spcPts val="0"/>
              </a:spcAft>
              <a:buClr>
                <a:srgbClr val="595959"/>
              </a:buClr>
              <a:buSzPts val="2400"/>
              <a:buChar char="•"/>
            </a:pPr>
            <a:r>
              <a:rPr lang="en-US">
                <a:solidFill>
                  <a:srgbClr val="595959"/>
                </a:solidFill>
              </a:rPr>
              <a:t>About the Dataset</a:t>
            </a:r>
            <a:endParaRPr>
              <a:solidFill>
                <a:srgbClr val="595959"/>
              </a:solidFill>
            </a:endParaRPr>
          </a:p>
          <a:p>
            <a:pPr indent="-457200" lvl="0" marL="457200" rtl="0" algn="l">
              <a:lnSpc>
                <a:spcPct val="90000"/>
              </a:lnSpc>
              <a:spcBef>
                <a:spcPts val="0"/>
              </a:spcBef>
              <a:spcAft>
                <a:spcPts val="0"/>
              </a:spcAft>
              <a:buSzPts val="2800"/>
              <a:buAutoNum type="arabicPeriod"/>
            </a:pPr>
            <a:r>
              <a:rPr lang="en-US"/>
              <a:t>EDA</a:t>
            </a:r>
            <a:endParaRPr/>
          </a:p>
          <a:p>
            <a:pPr indent="-457200" lvl="0" marL="457200" rtl="0" algn="l">
              <a:lnSpc>
                <a:spcPct val="90000"/>
              </a:lnSpc>
              <a:spcBef>
                <a:spcPts val="0"/>
              </a:spcBef>
              <a:spcAft>
                <a:spcPts val="0"/>
              </a:spcAft>
              <a:buSzPts val="2800"/>
              <a:buAutoNum type="arabicPeriod"/>
            </a:pPr>
            <a:r>
              <a:rPr lang="en-US"/>
              <a:t>Hypothesis testing</a:t>
            </a:r>
            <a:endParaRPr/>
          </a:p>
          <a:p>
            <a:pPr indent="-457200" lvl="0" marL="457200" rtl="0" algn="l">
              <a:lnSpc>
                <a:spcPct val="90000"/>
              </a:lnSpc>
              <a:spcBef>
                <a:spcPts val="0"/>
              </a:spcBef>
              <a:spcAft>
                <a:spcPts val="0"/>
              </a:spcAft>
              <a:buSzPts val="2800"/>
              <a:buAutoNum type="arabicPeriod"/>
            </a:pPr>
            <a:r>
              <a:rPr lang="en-US"/>
              <a:t>Future Scope</a:t>
            </a:r>
            <a:endParaRPr/>
          </a:p>
          <a:p>
            <a:pPr indent="-457200" lvl="0" marL="457200" rtl="0" algn="l">
              <a:lnSpc>
                <a:spcPct val="90000"/>
              </a:lnSpc>
              <a:spcBef>
                <a:spcPts val="0"/>
              </a:spcBef>
              <a:spcAft>
                <a:spcPts val="0"/>
              </a:spcAft>
              <a:buSzPts val="2800"/>
              <a:buAutoNum type="arabicPeriod"/>
            </a:pPr>
            <a:r>
              <a:rPr lang="en-US"/>
              <a:t>Conclusion</a:t>
            </a:r>
            <a:endParaRPr/>
          </a:p>
          <a:p>
            <a:pPr indent="-457200" lvl="0" marL="457200" rtl="0" algn="l">
              <a:lnSpc>
                <a:spcPct val="90000"/>
              </a:lnSpc>
              <a:spcBef>
                <a:spcPts val="0"/>
              </a:spcBef>
              <a:spcAft>
                <a:spcPts val="0"/>
              </a:spcAft>
              <a:buSzPts val="2800"/>
              <a:buAutoNum type="arabicPeriod"/>
            </a:pPr>
            <a:r>
              <a:rPr lang="en-US"/>
              <a:t>References</a:t>
            </a:r>
            <a:endParaRPr/>
          </a:p>
        </p:txBody>
      </p:sp>
      <p:sp>
        <p:nvSpPr>
          <p:cNvPr id="62" name="Google Shape;62;p13"/>
          <p:cNvSpPr txBox="1"/>
          <p:nvPr>
            <p:ph type="title"/>
          </p:nvPr>
        </p:nvSpPr>
        <p:spPr>
          <a:xfrm>
            <a:off x="854337" y="359917"/>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Content to Cover: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838200" y="1441450"/>
            <a:ext cx="10515600" cy="34746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1000"/>
              </a:spcBef>
              <a:spcAft>
                <a:spcPts val="0"/>
              </a:spcAft>
              <a:buSzPts val="2800"/>
              <a:buFont typeface="Calibri"/>
              <a:buAutoNum type="arabicPeriod"/>
            </a:pPr>
            <a:r>
              <a:rPr lang="en-US"/>
              <a:t>Brief context on road accidents in the US- Over 6 million passenger car accidents occur annually in the USA.</a:t>
            </a:r>
            <a:endParaRPr/>
          </a:p>
          <a:p>
            <a:pPr indent="-457200" lvl="0" marL="457200" rtl="0" algn="l">
              <a:lnSpc>
                <a:spcPct val="90000"/>
              </a:lnSpc>
              <a:spcBef>
                <a:spcPts val="1000"/>
              </a:spcBef>
              <a:spcAft>
                <a:spcPts val="0"/>
              </a:spcAft>
              <a:buSzPts val="2800"/>
              <a:buFont typeface="Calibri"/>
              <a:buAutoNum type="arabicPeriod"/>
            </a:pPr>
            <a:r>
              <a:rPr lang="en-US"/>
              <a:t>Importance of studying road accident data.- It helps analyze the factors involved in accidents and what can be done to reduce the casualty.</a:t>
            </a:r>
            <a:endParaRPr/>
          </a:p>
          <a:p>
            <a:pPr indent="-457200" lvl="0" marL="457200" rtl="0" algn="l">
              <a:lnSpc>
                <a:spcPct val="90000"/>
              </a:lnSpc>
              <a:spcBef>
                <a:spcPts val="1000"/>
              </a:spcBef>
              <a:spcAft>
                <a:spcPts val="0"/>
              </a:spcAft>
              <a:buSzPts val="2800"/>
              <a:buFont typeface="Calibri"/>
              <a:buAutoNum type="arabicPeriod"/>
            </a:pPr>
            <a:r>
              <a:rPr lang="en-US"/>
              <a:t>Overview of the project's objectives.- Focus on analyzing the impact of environmental and man-made parameters on the accident.</a:t>
            </a:r>
            <a:endParaRPr/>
          </a:p>
          <a:p>
            <a:pPr indent="0" lvl="0" marL="0" rtl="0" algn="l">
              <a:lnSpc>
                <a:spcPct val="90000"/>
              </a:lnSpc>
              <a:spcBef>
                <a:spcPts val="1000"/>
              </a:spcBef>
              <a:spcAft>
                <a:spcPts val="0"/>
              </a:spcAft>
              <a:buNone/>
            </a:pPr>
            <a:r>
              <a:t/>
            </a:r>
            <a:endParaRPr/>
          </a:p>
        </p:txBody>
      </p:sp>
      <p:sp>
        <p:nvSpPr>
          <p:cNvPr id="68" name="Google Shape;68;p14"/>
          <p:cNvSpPr txBox="1"/>
          <p:nvPr>
            <p:ph type="title"/>
          </p:nvPr>
        </p:nvSpPr>
        <p:spPr>
          <a:xfrm>
            <a:off x="854412" y="274542"/>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838200" y="1427225"/>
            <a:ext cx="10515600" cy="34746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AutoNum type="alphaLcPeriod"/>
            </a:pPr>
            <a:r>
              <a:rPr lang="en-US"/>
              <a:t>SMART Questions</a:t>
            </a:r>
            <a:endParaRPr/>
          </a:p>
          <a:p>
            <a:pPr indent="-342900" lvl="0" marL="914400" rtl="0" algn="l">
              <a:lnSpc>
                <a:spcPct val="90000"/>
              </a:lnSpc>
              <a:spcBef>
                <a:spcPts val="0"/>
              </a:spcBef>
              <a:spcAft>
                <a:spcPts val="0"/>
              </a:spcAft>
              <a:buSzPts val="1800"/>
              <a:buChar char="●"/>
            </a:pPr>
            <a:r>
              <a:rPr lang="en-US" sz="1800"/>
              <a:t>Is there a statistically significant difference in the average number of accidents across different months of the year?</a:t>
            </a:r>
            <a:endParaRPr sz="1800"/>
          </a:p>
          <a:p>
            <a:pPr indent="-342900" lvl="0" marL="914400" rtl="0" algn="l">
              <a:lnSpc>
                <a:spcPct val="90000"/>
              </a:lnSpc>
              <a:spcBef>
                <a:spcPts val="0"/>
              </a:spcBef>
              <a:spcAft>
                <a:spcPts val="0"/>
              </a:spcAft>
              <a:buSzPts val="1800"/>
              <a:buChar char="●"/>
            </a:pPr>
            <a:r>
              <a:rPr lang="en-US" sz="1800"/>
              <a:t>Is the occurrence of accidents statistically more frequent on weekdays compared to weekends?</a:t>
            </a:r>
            <a:endParaRPr sz="1800"/>
          </a:p>
          <a:p>
            <a:pPr indent="-342900" lvl="0" marL="914400" rtl="0" algn="l">
              <a:lnSpc>
                <a:spcPct val="90000"/>
              </a:lnSpc>
              <a:spcBef>
                <a:spcPts val="0"/>
              </a:spcBef>
              <a:spcAft>
                <a:spcPts val="0"/>
              </a:spcAft>
              <a:buSzPts val="1800"/>
              <a:buChar char="●"/>
            </a:pPr>
            <a:r>
              <a:rPr lang="en-US" sz="1800"/>
              <a:t>Does the time of day (morning, afternoon, evening, night) have a measurable and statistically significant effect on the occurrence of fatal accidents within a specified geographic area over a defined time period?</a:t>
            </a:r>
            <a:endParaRPr sz="1800"/>
          </a:p>
          <a:p>
            <a:pPr indent="-342900" lvl="0" marL="914400" rtl="0" algn="l">
              <a:lnSpc>
                <a:spcPct val="90000"/>
              </a:lnSpc>
              <a:spcBef>
                <a:spcPts val="0"/>
              </a:spcBef>
              <a:spcAft>
                <a:spcPts val="0"/>
              </a:spcAft>
              <a:buSzPts val="1800"/>
              <a:buChar char="●"/>
            </a:pPr>
            <a:r>
              <a:rPr lang="en-US" sz="1800"/>
              <a:t>Identifying the States or Regions with Consistently High Accident Rates in the U.S. and Exploring Geographic Patterns and Trends</a:t>
            </a:r>
            <a:endParaRPr sz="1800"/>
          </a:p>
          <a:p>
            <a:pPr indent="-342900" lvl="0" marL="914400" rtl="0" algn="l">
              <a:lnSpc>
                <a:spcPct val="90000"/>
              </a:lnSpc>
              <a:spcBef>
                <a:spcPts val="0"/>
              </a:spcBef>
              <a:spcAft>
                <a:spcPts val="0"/>
              </a:spcAft>
              <a:buSzPts val="1800"/>
              <a:buChar char="●"/>
            </a:pPr>
            <a:r>
              <a:rPr lang="en-US" sz="1800"/>
              <a:t>What is the influence of different weather conditions, such as rain, snow, or fog, on the occurrence and severity of accidents, and are there associations between particular types of accidents and specific weather conditions?</a:t>
            </a:r>
            <a:endParaRPr sz="1800"/>
          </a:p>
        </p:txBody>
      </p:sp>
      <p:sp>
        <p:nvSpPr>
          <p:cNvPr id="74" name="Google Shape;74;p15"/>
          <p:cNvSpPr txBox="1"/>
          <p:nvPr>
            <p:ph type="title"/>
          </p:nvPr>
        </p:nvSpPr>
        <p:spPr>
          <a:xfrm>
            <a:off x="943662" y="359917"/>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838200" y="1455700"/>
            <a:ext cx="10515600" cy="347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a:t>b.	Dataset Overview</a:t>
            </a:r>
            <a:endParaRPr/>
          </a:p>
          <a:p>
            <a:pPr indent="-342900" lvl="0" marL="914400" rtl="0" algn="l">
              <a:lnSpc>
                <a:spcPct val="90000"/>
              </a:lnSpc>
              <a:spcBef>
                <a:spcPts val="1000"/>
              </a:spcBef>
              <a:spcAft>
                <a:spcPts val="0"/>
              </a:spcAft>
              <a:buSzPts val="1800"/>
              <a:buChar char="●"/>
            </a:pPr>
            <a:r>
              <a:rPr lang="en-US" sz="1800"/>
              <a:t>This is a countrywide car accident dataset that covers 49 states of the USA.</a:t>
            </a:r>
            <a:endParaRPr sz="1800"/>
          </a:p>
          <a:p>
            <a:pPr indent="-342900" lvl="0" marL="914400" rtl="0" algn="l">
              <a:lnSpc>
                <a:spcPct val="90000"/>
              </a:lnSpc>
              <a:spcBef>
                <a:spcPts val="0"/>
              </a:spcBef>
              <a:spcAft>
                <a:spcPts val="0"/>
              </a:spcAft>
              <a:buSzPts val="1800"/>
              <a:buChar char="●"/>
            </a:pPr>
            <a:r>
              <a:rPr lang="en-US" sz="1800"/>
              <a:t>This dataset was collected in real-time using multiple Traffic APIs.</a:t>
            </a:r>
            <a:endParaRPr sz="1800"/>
          </a:p>
          <a:p>
            <a:pPr indent="-342900" lvl="0" marL="914400" rtl="0" algn="l">
              <a:lnSpc>
                <a:spcPct val="90000"/>
              </a:lnSpc>
              <a:spcBef>
                <a:spcPts val="0"/>
              </a:spcBef>
              <a:spcAft>
                <a:spcPts val="0"/>
              </a:spcAft>
              <a:buSzPts val="1800"/>
              <a:buChar char="●"/>
            </a:pPr>
            <a:r>
              <a:rPr lang="en-US" sz="1800"/>
              <a:t>The source dataset contains 46 attributes.</a:t>
            </a:r>
            <a:endParaRPr sz="1800"/>
          </a:p>
          <a:p>
            <a:pPr indent="-342900" lvl="0" marL="914400" rtl="0" algn="l">
              <a:lnSpc>
                <a:spcPct val="90000"/>
              </a:lnSpc>
              <a:spcBef>
                <a:spcPts val="0"/>
              </a:spcBef>
              <a:spcAft>
                <a:spcPts val="0"/>
              </a:spcAft>
              <a:buSzPts val="1800"/>
              <a:buChar char="●"/>
            </a:pPr>
            <a:r>
              <a:rPr lang="en-US" sz="1800"/>
              <a:t>There are over 7.7 million instances recorded over numerous locations in USA.</a:t>
            </a:r>
            <a:endParaRPr sz="1800"/>
          </a:p>
          <a:p>
            <a:pPr indent="-342900" lvl="0" marL="914400" rtl="0" algn="l">
              <a:lnSpc>
                <a:spcPct val="90000"/>
              </a:lnSpc>
              <a:spcBef>
                <a:spcPts val="0"/>
              </a:spcBef>
              <a:spcAft>
                <a:spcPts val="0"/>
              </a:spcAft>
              <a:buSzPts val="1800"/>
              <a:buChar char="●"/>
            </a:pPr>
            <a:r>
              <a:rPr lang="en-US" sz="1800"/>
              <a:t>It records multiple features like the location of the accident, the severity, presence of amenity in the proximity etc.</a:t>
            </a:r>
            <a:endParaRPr sz="1800"/>
          </a:p>
          <a:p>
            <a:pPr indent="-342900" lvl="0" marL="914400" rtl="0" algn="l">
              <a:lnSpc>
                <a:spcPct val="90000"/>
              </a:lnSpc>
              <a:spcBef>
                <a:spcPts val="0"/>
              </a:spcBef>
              <a:spcAft>
                <a:spcPts val="0"/>
              </a:spcAft>
              <a:buSzPts val="1800"/>
              <a:buChar char="●"/>
            </a:pPr>
            <a:r>
              <a:rPr lang="en-US" sz="1800"/>
              <a:t>For the future scope of the project, additional features like response time of paramedics in the cities, severity proportion have been incorporated for the prediction of new location of the paramedic services. </a:t>
            </a:r>
            <a:endParaRPr sz="1800"/>
          </a:p>
        </p:txBody>
      </p:sp>
      <p:sp>
        <p:nvSpPr>
          <p:cNvPr id="80" name="Google Shape;80;p16"/>
          <p:cNvSpPr txBox="1"/>
          <p:nvPr>
            <p:ph type="title"/>
          </p:nvPr>
        </p:nvSpPr>
        <p:spPr>
          <a:xfrm>
            <a:off x="854412" y="402617"/>
            <a:ext cx="10483200" cy="975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Arial"/>
              <a:buNone/>
            </a:pPr>
            <a:r>
              <a:rPr lang="en-US"/>
              <a:t>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204600" y="2095125"/>
            <a:ext cx="2875200" cy="3474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lang="en-US"/>
              <a:t>Accident </a:t>
            </a:r>
            <a:endParaRPr/>
          </a:p>
          <a:p>
            <a:pPr indent="0" lvl="0" marL="0" rtl="0" algn="ctr">
              <a:lnSpc>
                <a:spcPct val="90000"/>
              </a:lnSpc>
              <a:spcBef>
                <a:spcPts val="1000"/>
              </a:spcBef>
              <a:spcAft>
                <a:spcPts val="0"/>
              </a:spcAft>
              <a:buNone/>
            </a:pPr>
            <a:r>
              <a:rPr lang="en-US"/>
              <a:t>Count over </a:t>
            </a:r>
            <a:endParaRPr/>
          </a:p>
          <a:p>
            <a:pPr indent="0" lvl="0" marL="0" rtl="0" algn="ctr">
              <a:lnSpc>
                <a:spcPct val="90000"/>
              </a:lnSpc>
              <a:spcBef>
                <a:spcPts val="1000"/>
              </a:spcBef>
              <a:spcAft>
                <a:spcPts val="0"/>
              </a:spcAft>
              <a:buNone/>
            </a:pPr>
            <a:r>
              <a:rPr lang="en-US"/>
              <a:t>the US.</a:t>
            </a:r>
            <a:endParaRPr/>
          </a:p>
        </p:txBody>
      </p:sp>
      <p:sp>
        <p:nvSpPr>
          <p:cNvPr id="86" name="Google Shape;86;p17"/>
          <p:cNvSpPr txBox="1"/>
          <p:nvPr>
            <p:ph type="title"/>
          </p:nvPr>
        </p:nvSpPr>
        <p:spPr>
          <a:xfrm>
            <a:off x="163660" y="877700"/>
            <a:ext cx="2138700" cy="97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4000"/>
              <a:buFont typeface="Arial"/>
              <a:buNone/>
            </a:pPr>
            <a:r>
              <a:rPr lang="en-US"/>
              <a:t>EDA</a:t>
            </a:r>
            <a:endParaRPr/>
          </a:p>
        </p:txBody>
      </p:sp>
      <p:pic>
        <p:nvPicPr>
          <p:cNvPr id="87" name="Google Shape;87;p17"/>
          <p:cNvPicPr preferRelativeResize="0"/>
          <p:nvPr/>
        </p:nvPicPr>
        <p:blipFill>
          <a:blip r:embed="rId3">
            <a:alphaModFix/>
          </a:blip>
          <a:stretch>
            <a:fillRect/>
          </a:stretch>
        </p:blipFill>
        <p:spPr>
          <a:xfrm>
            <a:off x="2302350" y="0"/>
            <a:ext cx="9889652" cy="54953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41200" y="1033900"/>
            <a:ext cx="11850900" cy="347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a:t>Top 10 States with Most Accidents: </a:t>
            </a:r>
            <a:r>
              <a:rPr lang="en-US"/>
              <a:t>   </a:t>
            </a:r>
            <a:r>
              <a:rPr lang="en-US"/>
              <a:t>    </a:t>
            </a:r>
            <a:r>
              <a:rPr lang="en-US"/>
              <a:t>Accidents by Time of Day:</a:t>
            </a:r>
            <a:endParaRPr/>
          </a:p>
        </p:txBody>
      </p:sp>
      <p:sp>
        <p:nvSpPr>
          <p:cNvPr id="93" name="Google Shape;93;p18"/>
          <p:cNvSpPr txBox="1"/>
          <p:nvPr>
            <p:ph type="title"/>
          </p:nvPr>
        </p:nvSpPr>
        <p:spPr>
          <a:xfrm>
            <a:off x="854412" y="58892"/>
            <a:ext cx="10483200" cy="97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4000"/>
              <a:buFont typeface="Arial"/>
              <a:buNone/>
            </a:pPr>
            <a:r>
              <a:rPr lang="en-US"/>
              <a:t>EDA</a:t>
            </a:r>
            <a:endParaRPr/>
          </a:p>
        </p:txBody>
      </p:sp>
      <p:pic>
        <p:nvPicPr>
          <p:cNvPr id="94" name="Google Shape;94;p18"/>
          <p:cNvPicPr preferRelativeResize="0"/>
          <p:nvPr/>
        </p:nvPicPr>
        <p:blipFill>
          <a:blip r:embed="rId3">
            <a:alphaModFix/>
          </a:blip>
          <a:stretch>
            <a:fillRect/>
          </a:stretch>
        </p:blipFill>
        <p:spPr>
          <a:xfrm>
            <a:off x="0" y="1601775"/>
            <a:ext cx="6367076" cy="3858851"/>
          </a:xfrm>
          <a:prstGeom prst="rect">
            <a:avLst/>
          </a:prstGeom>
          <a:noFill/>
          <a:ln cap="flat" cmpd="sng" w="9525">
            <a:solidFill>
              <a:schemeClr val="dk1"/>
            </a:solidFill>
            <a:prstDash val="solid"/>
            <a:round/>
            <a:headEnd len="sm" w="sm" type="none"/>
            <a:tailEnd len="sm" w="sm" type="none"/>
          </a:ln>
        </p:spPr>
      </p:pic>
      <p:cxnSp>
        <p:nvCxnSpPr>
          <p:cNvPr id="95" name="Google Shape;95;p18"/>
          <p:cNvCxnSpPr/>
          <p:nvPr/>
        </p:nvCxnSpPr>
        <p:spPr>
          <a:xfrm>
            <a:off x="6482775" y="1073725"/>
            <a:ext cx="0" cy="4386900"/>
          </a:xfrm>
          <a:prstGeom prst="straightConnector1">
            <a:avLst/>
          </a:prstGeom>
          <a:noFill/>
          <a:ln cap="flat" cmpd="sng" w="28575">
            <a:solidFill>
              <a:schemeClr val="dk2"/>
            </a:solidFill>
            <a:prstDash val="solid"/>
            <a:round/>
            <a:headEnd len="med" w="med" type="none"/>
            <a:tailEnd len="med" w="med" type="none"/>
          </a:ln>
        </p:spPr>
      </p:cxnSp>
      <p:pic>
        <p:nvPicPr>
          <p:cNvPr id="96" name="Google Shape;96;p18"/>
          <p:cNvPicPr preferRelativeResize="0"/>
          <p:nvPr/>
        </p:nvPicPr>
        <p:blipFill>
          <a:blip r:embed="rId4">
            <a:alphaModFix/>
          </a:blip>
          <a:stretch>
            <a:fillRect/>
          </a:stretch>
        </p:blipFill>
        <p:spPr>
          <a:xfrm>
            <a:off x="6598475" y="1601775"/>
            <a:ext cx="5593524" cy="38588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41200" y="1033900"/>
            <a:ext cx="11850900" cy="347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a:t>Car Accidents by Hour</a:t>
            </a:r>
            <a:r>
              <a:rPr lang="en-US"/>
              <a:t>: </a:t>
            </a:r>
            <a:r>
              <a:rPr lang="en-US"/>
              <a:t>                     </a:t>
            </a:r>
            <a:r>
              <a:rPr lang="en-US"/>
              <a:t>Accidents by Day and Hour:</a:t>
            </a:r>
            <a:endParaRPr/>
          </a:p>
        </p:txBody>
      </p:sp>
      <p:sp>
        <p:nvSpPr>
          <p:cNvPr id="102" name="Google Shape;102;p19"/>
          <p:cNvSpPr txBox="1"/>
          <p:nvPr>
            <p:ph type="title"/>
          </p:nvPr>
        </p:nvSpPr>
        <p:spPr>
          <a:xfrm>
            <a:off x="854412" y="58892"/>
            <a:ext cx="10483200" cy="97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4000"/>
              <a:buFont typeface="Arial"/>
              <a:buNone/>
            </a:pPr>
            <a:r>
              <a:rPr lang="en-US"/>
              <a:t>EDA</a:t>
            </a:r>
            <a:endParaRPr/>
          </a:p>
        </p:txBody>
      </p:sp>
      <p:cxnSp>
        <p:nvCxnSpPr>
          <p:cNvPr id="103" name="Google Shape;103;p19"/>
          <p:cNvCxnSpPr/>
          <p:nvPr/>
        </p:nvCxnSpPr>
        <p:spPr>
          <a:xfrm>
            <a:off x="6096000" y="1033900"/>
            <a:ext cx="0" cy="4386900"/>
          </a:xfrm>
          <a:prstGeom prst="straightConnector1">
            <a:avLst/>
          </a:prstGeom>
          <a:noFill/>
          <a:ln cap="flat" cmpd="sng" w="28575">
            <a:solidFill>
              <a:schemeClr val="dk2"/>
            </a:solidFill>
            <a:prstDash val="solid"/>
            <a:round/>
            <a:headEnd len="med" w="med" type="none"/>
            <a:tailEnd len="med" w="med" type="none"/>
          </a:ln>
        </p:spPr>
      </p:cxnSp>
      <p:pic>
        <p:nvPicPr>
          <p:cNvPr id="104" name="Google Shape;104;p19"/>
          <p:cNvPicPr preferRelativeResize="0"/>
          <p:nvPr/>
        </p:nvPicPr>
        <p:blipFill>
          <a:blip r:embed="rId3">
            <a:alphaModFix/>
          </a:blip>
          <a:stretch>
            <a:fillRect/>
          </a:stretch>
        </p:blipFill>
        <p:spPr>
          <a:xfrm>
            <a:off x="6228200" y="1615775"/>
            <a:ext cx="5884176" cy="3585449"/>
          </a:xfrm>
          <a:prstGeom prst="rect">
            <a:avLst/>
          </a:prstGeom>
          <a:noFill/>
          <a:ln cap="flat" cmpd="sng" w="9525">
            <a:solidFill>
              <a:schemeClr val="dk1"/>
            </a:solidFill>
            <a:prstDash val="solid"/>
            <a:round/>
            <a:headEnd len="sm" w="sm" type="none"/>
            <a:tailEnd len="sm" w="sm" type="none"/>
          </a:ln>
        </p:spPr>
      </p:pic>
      <p:pic>
        <p:nvPicPr>
          <p:cNvPr id="105" name="Google Shape;105;p19"/>
          <p:cNvPicPr preferRelativeResize="0"/>
          <p:nvPr/>
        </p:nvPicPr>
        <p:blipFill>
          <a:blip r:embed="rId4">
            <a:alphaModFix/>
          </a:blip>
          <a:stretch>
            <a:fillRect/>
          </a:stretch>
        </p:blipFill>
        <p:spPr>
          <a:xfrm>
            <a:off x="341200" y="1615775"/>
            <a:ext cx="5622600" cy="35854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0" y="1376050"/>
            <a:ext cx="2726400" cy="3474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1000"/>
              </a:spcBef>
              <a:spcAft>
                <a:spcPts val="0"/>
              </a:spcAft>
              <a:buNone/>
            </a:pPr>
            <a:r>
              <a:rPr lang="en-US"/>
              <a:t>Severity of accidents mapped with the weather condition</a:t>
            </a:r>
            <a:endParaRPr/>
          </a:p>
        </p:txBody>
      </p:sp>
      <p:sp>
        <p:nvSpPr>
          <p:cNvPr id="111" name="Google Shape;111;p20"/>
          <p:cNvSpPr txBox="1"/>
          <p:nvPr>
            <p:ph type="title"/>
          </p:nvPr>
        </p:nvSpPr>
        <p:spPr>
          <a:xfrm>
            <a:off x="561610" y="594450"/>
            <a:ext cx="1603200" cy="97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4000"/>
              <a:buFont typeface="Arial"/>
              <a:buNone/>
            </a:pPr>
            <a:r>
              <a:rPr lang="en-US"/>
              <a:t>EDA</a:t>
            </a:r>
            <a:endParaRPr/>
          </a:p>
        </p:txBody>
      </p:sp>
      <p:pic>
        <p:nvPicPr>
          <p:cNvPr id="112" name="Google Shape;112;p20"/>
          <p:cNvPicPr preferRelativeResize="0"/>
          <p:nvPr/>
        </p:nvPicPr>
        <p:blipFill>
          <a:blip r:embed="rId3">
            <a:alphaModFix/>
          </a:blip>
          <a:stretch>
            <a:fillRect/>
          </a:stretch>
        </p:blipFill>
        <p:spPr>
          <a:xfrm>
            <a:off x="2636100" y="0"/>
            <a:ext cx="9555900" cy="5510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