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8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6" r:id="rId29"/>
    <p:sldId id="288" r:id="rId30"/>
    <p:sldId id="375" r:id="rId31"/>
    <p:sldId id="289" r:id="rId32"/>
    <p:sldId id="292" r:id="rId33"/>
    <p:sldId id="293" r:id="rId34"/>
    <p:sldId id="295" r:id="rId35"/>
    <p:sldId id="397" r:id="rId36"/>
    <p:sldId id="343" r:id="rId37"/>
    <p:sldId id="345" r:id="rId38"/>
    <p:sldId id="398" r:id="rId39"/>
    <p:sldId id="347" r:id="rId40"/>
    <p:sldId id="348" r:id="rId41"/>
    <p:sldId id="354" r:id="rId42"/>
    <p:sldId id="399" r:id="rId43"/>
    <p:sldId id="400" r:id="rId44"/>
    <p:sldId id="403" r:id="rId45"/>
    <p:sldId id="362" r:id="rId46"/>
    <p:sldId id="363" r:id="rId47"/>
    <p:sldId id="364" r:id="rId48"/>
    <p:sldId id="299" r:id="rId49"/>
    <p:sldId id="298" r:id="rId50"/>
    <p:sldId id="401" r:id="rId51"/>
    <p:sldId id="402" r:id="rId52"/>
    <p:sldId id="296" r:id="rId53"/>
    <p:sldId id="297" r:id="rId54"/>
    <p:sldId id="300" r:id="rId55"/>
    <p:sldId id="367" r:id="rId56"/>
    <p:sldId id="368" r:id="rId57"/>
    <p:sldId id="369" r:id="rId58"/>
    <p:sldId id="304" r:id="rId59"/>
    <p:sldId id="410" r:id="rId60"/>
    <p:sldId id="407" r:id="rId61"/>
    <p:sldId id="408" r:id="rId62"/>
    <p:sldId id="409" r:id="rId63"/>
    <p:sldId id="305" r:id="rId64"/>
    <p:sldId id="306" r:id="rId65"/>
    <p:sldId id="307" r:id="rId66"/>
    <p:sldId id="370" r:id="rId67"/>
    <p:sldId id="371" r:id="rId68"/>
    <p:sldId id="380" r:id="rId69"/>
    <p:sldId id="381" r:id="rId70"/>
    <p:sldId id="382" r:id="rId71"/>
    <p:sldId id="392" r:id="rId72"/>
    <p:sldId id="393" r:id="rId73"/>
    <p:sldId id="394" r:id="rId74"/>
    <p:sldId id="395" r:id="rId75"/>
    <p:sldId id="383" r:id="rId76"/>
    <p:sldId id="396" r:id="rId77"/>
    <p:sldId id="384" r:id="rId78"/>
    <p:sldId id="385" r:id="rId79"/>
    <p:sldId id="404" r:id="rId80"/>
    <p:sldId id="405" r:id="rId81"/>
    <p:sldId id="406" r:id="rId82"/>
    <p:sldId id="386" r:id="rId83"/>
    <p:sldId id="387" r:id="rId84"/>
    <p:sldId id="388" r:id="rId85"/>
    <p:sldId id="389" r:id="rId86"/>
    <p:sldId id="390" r:id="rId87"/>
    <p:sldId id="391" r:id="rId88"/>
    <p:sldId id="372" r:id="rId89"/>
    <p:sldId id="314" r:id="rId90"/>
    <p:sldId id="315" r:id="rId91"/>
    <p:sldId id="316" r:id="rId92"/>
    <p:sldId id="317" r:id="rId93"/>
    <p:sldId id="318" r:id="rId94"/>
    <p:sldId id="319" r:id="rId95"/>
    <p:sldId id="376" r:id="rId96"/>
    <p:sldId id="377" r:id="rId97"/>
    <p:sldId id="378" r:id="rId98"/>
    <p:sldId id="379" r:id="rId99"/>
    <p:sldId id="334" r:id="rId100"/>
    <p:sldId id="336" r:id="rId101"/>
    <p:sldId id="337" r:id="rId102"/>
    <p:sldId id="373" r:id="rId103"/>
    <p:sldId id="37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60"/>
  </p:normalViewPr>
  <p:slideViewPr>
    <p:cSldViewPr>
      <p:cViewPr varScale="1">
        <p:scale>
          <a:sx n="69" d="100"/>
          <a:sy n="69" d="100"/>
        </p:scale>
        <p:origin x="58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49AE3-A955-4FE3-A7F9-AB97CDC79EE5}" type="datetimeFigureOut">
              <a:rPr lang="en-US" smtClean="0"/>
              <a:pPr/>
              <a:t>12-Oct-20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CE031-F0BE-4E1C-BB12-CBF520E5C919}" type="slidenum">
              <a:rPr lang="en-US" smtClean="0"/>
              <a:pPr/>
              <a:t>‹#›</a:t>
            </a:fld>
            <a:endParaRPr lang="en-US"/>
          </a:p>
        </p:txBody>
      </p:sp>
    </p:spTree>
    <p:extLst>
      <p:ext uri="{BB962C8B-B14F-4D97-AF65-F5344CB8AC3E}">
        <p14:creationId xmlns:p14="http://schemas.microsoft.com/office/powerpoint/2010/main" val="320832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CE031-F0BE-4E1C-BB12-CBF520E5C91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p:cNvSpPr>
            <a:spLocks noGrp="1" noChangeArrowheads="1"/>
          </p:cNvSpPr>
          <p:nvPr>
            <p:ph type="sldNum" sz="quarter"/>
          </p:nvPr>
        </p:nvSpPr>
        <p:spPr>
          <a:noFill/>
        </p:spPr>
        <p:txBody>
          <a:bodyPr/>
          <a:lstStyle/>
          <a:p>
            <a:pPr>
              <a:buFont typeface="Times New Roman" pitchFamily="18" charset="0"/>
              <a:buNone/>
            </a:pPr>
            <a:fld id="{59D18D08-494F-4E43-B9DB-4A7AF6D0C62F}" type="slidenum">
              <a:rPr lang="en-US" smtClean="0">
                <a:latin typeface="Times New Roman" pitchFamily="18" charset="0"/>
              </a:rPr>
              <a:pPr>
                <a:buFont typeface="Times New Roman" pitchFamily="18" charset="0"/>
                <a:buNone/>
              </a:pPr>
              <a:t>22</a:t>
            </a:fld>
            <a:endParaRPr lang="en-US">
              <a:latin typeface="Times New Roman" pitchFamily="18" charset="0"/>
            </a:endParaRPr>
          </a:p>
        </p:txBody>
      </p:sp>
      <p:sp>
        <p:nvSpPr>
          <p:cNvPr id="10649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6500"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a:spLocks noGrp="1" noChangeArrowheads="1"/>
          </p:cNvSpPr>
          <p:nvPr>
            <p:ph type="sldNum" sz="quarter"/>
          </p:nvPr>
        </p:nvSpPr>
        <p:spPr>
          <a:noFill/>
        </p:spPr>
        <p:txBody>
          <a:bodyPr/>
          <a:lstStyle/>
          <a:p>
            <a:pPr>
              <a:buFont typeface="Times New Roman" pitchFamily="18" charset="0"/>
              <a:buNone/>
            </a:pPr>
            <a:fld id="{C764B7A1-0851-43F2-8157-72AE7EBAC388}" type="slidenum">
              <a:rPr lang="en-US" smtClean="0">
                <a:latin typeface="Times New Roman" pitchFamily="18" charset="0"/>
              </a:rPr>
              <a:pPr>
                <a:buFont typeface="Times New Roman" pitchFamily="18" charset="0"/>
                <a:buNone/>
              </a:pPr>
              <a:t>23</a:t>
            </a:fld>
            <a:endParaRPr lang="en-US">
              <a:latin typeface="Times New Roman" pitchFamily="18" charset="0"/>
            </a:endParaRPr>
          </a:p>
        </p:txBody>
      </p:sp>
      <p:sp>
        <p:nvSpPr>
          <p:cNvPr id="10752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7524"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p:cNvSpPr>
            <a:spLocks noGrp="1" noChangeArrowheads="1"/>
          </p:cNvSpPr>
          <p:nvPr>
            <p:ph type="sldNum" sz="quarter"/>
          </p:nvPr>
        </p:nvSpPr>
        <p:spPr>
          <a:noFill/>
        </p:spPr>
        <p:txBody>
          <a:bodyPr/>
          <a:lstStyle/>
          <a:p>
            <a:pPr>
              <a:buFont typeface="Times New Roman" pitchFamily="18" charset="0"/>
              <a:buNone/>
            </a:pPr>
            <a:fld id="{5ACCFC52-13A2-428D-88F3-7B4893933615}" type="slidenum">
              <a:rPr lang="en-US" smtClean="0">
                <a:latin typeface="Times New Roman" pitchFamily="18" charset="0"/>
              </a:rPr>
              <a:pPr>
                <a:buFont typeface="Times New Roman" pitchFamily="18" charset="0"/>
                <a:buNone/>
              </a:pPr>
              <a:t>24</a:t>
            </a:fld>
            <a:endParaRPr lang="en-US">
              <a:latin typeface="Times New Roman" pitchFamily="18" charset="0"/>
            </a:endParaRPr>
          </a:p>
        </p:txBody>
      </p:sp>
      <p:sp>
        <p:nvSpPr>
          <p:cNvPr id="10854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8548"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p:cNvSpPr>
            <a:spLocks noGrp="1" noChangeArrowheads="1"/>
          </p:cNvSpPr>
          <p:nvPr>
            <p:ph type="sldNum" sz="quarter"/>
          </p:nvPr>
        </p:nvSpPr>
        <p:spPr>
          <a:noFill/>
        </p:spPr>
        <p:txBody>
          <a:bodyPr/>
          <a:lstStyle/>
          <a:p>
            <a:pPr>
              <a:buFont typeface="Times New Roman" pitchFamily="18" charset="0"/>
              <a:buNone/>
            </a:pPr>
            <a:fld id="{4CBBD9DB-9785-4292-9F6F-B98AA80922F8}" type="slidenum">
              <a:rPr lang="en-US" smtClean="0">
                <a:latin typeface="Times New Roman" pitchFamily="18" charset="0"/>
              </a:rPr>
              <a:pPr>
                <a:buFont typeface="Times New Roman" pitchFamily="18" charset="0"/>
                <a:buNone/>
              </a:pPr>
              <a:t>25</a:t>
            </a:fld>
            <a:endParaRPr lang="en-US">
              <a:latin typeface="Times New Roman" pitchFamily="18" charset="0"/>
            </a:endParaRPr>
          </a:p>
        </p:txBody>
      </p:sp>
      <p:sp>
        <p:nvSpPr>
          <p:cNvPr id="10957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957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p:cNvSpPr>
            <a:spLocks noGrp="1" noChangeArrowheads="1"/>
          </p:cNvSpPr>
          <p:nvPr>
            <p:ph type="sldNum" sz="quarter"/>
          </p:nvPr>
        </p:nvSpPr>
        <p:spPr>
          <a:noFill/>
        </p:spPr>
        <p:txBody>
          <a:bodyPr/>
          <a:lstStyle/>
          <a:p>
            <a:pPr>
              <a:buFont typeface="Times New Roman" pitchFamily="18" charset="0"/>
              <a:buNone/>
            </a:pPr>
            <a:fld id="{35F57FCC-880A-4DE2-9E6A-8E74A243D4B6}" type="slidenum">
              <a:rPr lang="en-US" smtClean="0">
                <a:latin typeface="Times New Roman" pitchFamily="18" charset="0"/>
              </a:rPr>
              <a:pPr>
                <a:buFont typeface="Times New Roman" pitchFamily="18" charset="0"/>
                <a:buNone/>
              </a:pPr>
              <a:t>26</a:t>
            </a:fld>
            <a:endParaRPr lang="en-US">
              <a:latin typeface="Times New Roman" pitchFamily="18" charset="0"/>
            </a:endParaRPr>
          </a:p>
        </p:txBody>
      </p:sp>
      <p:sp>
        <p:nvSpPr>
          <p:cNvPr id="11059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059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p:cNvSpPr>
            <a:spLocks noGrp="1" noChangeArrowheads="1"/>
          </p:cNvSpPr>
          <p:nvPr>
            <p:ph type="sldNum" sz="quarter"/>
          </p:nvPr>
        </p:nvSpPr>
        <p:spPr>
          <a:noFill/>
        </p:spPr>
        <p:txBody>
          <a:bodyPr/>
          <a:lstStyle/>
          <a:p>
            <a:pPr>
              <a:buFont typeface="Times New Roman" pitchFamily="18" charset="0"/>
              <a:buNone/>
            </a:pPr>
            <a:fld id="{5A504E15-C8FC-45B7-B15F-E5E224DE3460}" type="slidenum">
              <a:rPr lang="en-US" smtClean="0">
                <a:latin typeface="Times New Roman" pitchFamily="18" charset="0"/>
              </a:rPr>
              <a:pPr>
                <a:buFont typeface="Times New Roman" pitchFamily="18" charset="0"/>
                <a:buNone/>
              </a:pPr>
              <a:t>27</a:t>
            </a:fld>
            <a:endParaRPr lang="en-US">
              <a:latin typeface="Times New Roman" pitchFamily="18" charset="0"/>
            </a:endParaRPr>
          </a:p>
        </p:txBody>
      </p:sp>
      <p:sp>
        <p:nvSpPr>
          <p:cNvPr id="11366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3668"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8"/>
          <p:cNvSpPr>
            <a:spLocks noGrp="1" noChangeArrowheads="1"/>
          </p:cNvSpPr>
          <p:nvPr>
            <p:ph type="sldNum" sz="quarter"/>
          </p:nvPr>
        </p:nvSpPr>
        <p:spPr>
          <a:noFill/>
        </p:spPr>
        <p:txBody>
          <a:bodyPr/>
          <a:lstStyle/>
          <a:p>
            <a:pPr>
              <a:buFont typeface="Times New Roman" pitchFamily="18" charset="0"/>
              <a:buNone/>
            </a:pPr>
            <a:fld id="{428EDEE3-0D56-4066-8D98-CF21817B40A9}" type="slidenum">
              <a:rPr lang="en-US" smtClean="0">
                <a:latin typeface="Times New Roman" pitchFamily="18" charset="0"/>
              </a:rPr>
              <a:pPr>
                <a:buFont typeface="Times New Roman" pitchFamily="18" charset="0"/>
                <a:buNone/>
              </a:pPr>
              <a:t>28</a:t>
            </a:fld>
            <a:endParaRPr lang="en-US">
              <a:latin typeface="Times New Roman" pitchFamily="18" charset="0"/>
            </a:endParaRPr>
          </a:p>
        </p:txBody>
      </p:sp>
      <p:sp>
        <p:nvSpPr>
          <p:cNvPr id="11469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469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p>
            <a:pPr>
              <a:buFont typeface="Times New Roman" pitchFamily="18" charset="0"/>
              <a:buNone/>
            </a:pPr>
            <a:fld id="{35BD50A3-F914-4589-B047-31BE1E42B43D}" type="slidenum">
              <a:rPr lang="en-US" smtClean="0">
                <a:latin typeface="Times New Roman" pitchFamily="18" charset="0"/>
              </a:rPr>
              <a:pPr>
                <a:buFont typeface="Times New Roman" pitchFamily="18" charset="0"/>
                <a:buNone/>
              </a:pPr>
              <a:t>29</a:t>
            </a:fld>
            <a:endParaRPr lang="en-US">
              <a:latin typeface="Times New Roman" pitchFamily="18" charset="0"/>
            </a:endParaRPr>
          </a:p>
        </p:txBody>
      </p:sp>
      <p:sp>
        <p:nvSpPr>
          <p:cNvPr id="8704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87044"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p:spPr>
        <p:txBody>
          <a:bodyPr/>
          <a:lstStyle/>
          <a:p>
            <a:pPr>
              <a:buFont typeface="Times New Roman" pitchFamily="18" charset="0"/>
              <a:buNone/>
            </a:pPr>
            <a:fld id="{62ECB0D4-A258-426F-9D72-1AEF7517EED6}" type="slidenum">
              <a:rPr lang="en-US" smtClean="0">
                <a:latin typeface="Times New Roman" pitchFamily="18" charset="0"/>
              </a:rPr>
              <a:pPr>
                <a:buFont typeface="Times New Roman" pitchFamily="18" charset="0"/>
                <a:buNone/>
              </a:pPr>
              <a:t>31</a:t>
            </a:fld>
            <a:endParaRPr lang="en-US">
              <a:latin typeface="Times New Roman" pitchFamily="18" charset="0"/>
            </a:endParaRPr>
          </a:p>
        </p:txBody>
      </p:sp>
      <p:sp>
        <p:nvSpPr>
          <p:cNvPr id="8806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88068"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p:nvPr>
        </p:nvSpPr>
        <p:spPr>
          <a:noFill/>
        </p:spPr>
        <p:txBody>
          <a:bodyPr/>
          <a:lstStyle/>
          <a:p>
            <a:pPr>
              <a:buFont typeface="Times New Roman" pitchFamily="18" charset="0"/>
              <a:buNone/>
            </a:pPr>
            <a:fld id="{067E8C50-1088-4503-BF2D-CFE67FAADE9E}" type="slidenum">
              <a:rPr lang="en-US" smtClean="0">
                <a:latin typeface="Times New Roman" pitchFamily="18" charset="0"/>
              </a:rPr>
              <a:pPr>
                <a:buFont typeface="Times New Roman" pitchFamily="18" charset="0"/>
                <a:buNone/>
              </a:pPr>
              <a:t>34</a:t>
            </a:fld>
            <a:endParaRPr lang="en-US">
              <a:latin typeface="Times New Roman" pitchFamily="18" charset="0"/>
            </a:endParaRPr>
          </a:p>
        </p:txBody>
      </p:sp>
      <p:sp>
        <p:nvSpPr>
          <p:cNvPr id="9625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96260"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a:spLocks noGrp="1" noChangeArrowheads="1"/>
          </p:cNvSpPr>
          <p:nvPr>
            <p:ph type="sldNum" sz="quarter"/>
          </p:nvPr>
        </p:nvSpPr>
        <p:spPr>
          <a:noFill/>
        </p:spPr>
        <p:txBody>
          <a:bodyPr/>
          <a:lstStyle/>
          <a:p>
            <a:pPr>
              <a:buFont typeface="Times New Roman" pitchFamily="18" charset="0"/>
              <a:buNone/>
            </a:pPr>
            <a:fld id="{ACB31280-25F1-4E85-B4FE-B327A40E8A37}" type="slidenum">
              <a:rPr lang="en-US" smtClean="0">
                <a:latin typeface="Times New Roman" pitchFamily="18" charset="0"/>
              </a:rPr>
              <a:pPr>
                <a:buFont typeface="Times New Roman" pitchFamily="18" charset="0"/>
                <a:buNone/>
              </a:pPr>
              <a:t>13</a:t>
            </a:fld>
            <a:endParaRPr lang="en-US">
              <a:latin typeface="Times New Roman" pitchFamily="18" charset="0"/>
            </a:endParaRPr>
          </a:p>
        </p:txBody>
      </p:sp>
      <p:sp>
        <p:nvSpPr>
          <p:cNvPr id="972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5071970-298C-41C3-BE48-5382E1CE908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endParaRPr>
          </a:p>
        </p:txBody>
      </p:sp>
      <p:sp>
        <p:nvSpPr>
          <p:cNvPr id="97284" name="Rectangle 2"/>
          <p:cNvSpPr>
            <a:spLocks noGrp="1" noRot="1" noChangeAspect="1" noChangeArrowheads="1" noTextEdit="1"/>
          </p:cNvSpPr>
          <p:nvPr>
            <p:ph type="sldImg"/>
          </p:nvPr>
        </p:nvSpPr>
        <p:spPr>
          <a:xfrm>
            <a:off x="1143000" y="685800"/>
            <a:ext cx="4570413" cy="3427413"/>
          </a:xfrm>
          <a:solidFill>
            <a:srgbClr val="FFFFFF"/>
          </a:solidFill>
          <a:ln/>
        </p:spPr>
      </p:sp>
      <p:sp>
        <p:nvSpPr>
          <p:cNvPr id="97285" name="Rectangle 3"/>
          <p:cNvSpPr>
            <a:spLocks noGrp="1" noChangeArrowheads="1"/>
          </p:cNvSpPr>
          <p:nvPr>
            <p:ph type="body" idx="1"/>
          </p:nvPr>
        </p:nvSpPr>
        <p:spPr>
          <a:xfrm>
            <a:off x="914400" y="4343400"/>
            <a:ext cx="5027613" cy="4113213"/>
          </a:xfrm>
          <a:noFill/>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atin typeface="Times New Roman" pitchFamily="18" charset="0"/>
              <a:ea typeface="新細明體" charset="0"/>
              <a:cs typeface="新細明體"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p:cNvSpPr>
            <a:spLocks noGrp="1" noChangeArrowheads="1"/>
          </p:cNvSpPr>
          <p:nvPr>
            <p:ph type="sldNum" sz="quarter"/>
          </p:nvPr>
        </p:nvSpPr>
        <p:spPr>
          <a:noFill/>
        </p:spPr>
        <p:txBody>
          <a:bodyPr/>
          <a:lstStyle/>
          <a:p>
            <a:pPr>
              <a:buFont typeface="Times New Roman" pitchFamily="18" charset="0"/>
              <a:buNone/>
            </a:pPr>
            <a:fld id="{DC41BDFC-F25A-49C2-BF26-8D44C2119CE9}" type="slidenum">
              <a:rPr lang="en-US" smtClean="0">
                <a:latin typeface="Times New Roman" pitchFamily="18" charset="0"/>
                <a:cs typeface="Arial" pitchFamily="34" charset="0"/>
              </a:rPr>
              <a:pPr>
                <a:buFont typeface="Times New Roman" pitchFamily="18" charset="0"/>
                <a:buNone/>
              </a:pPr>
              <a:t>36</a:t>
            </a:fld>
            <a:endParaRPr lang="en-US">
              <a:latin typeface="Times New Roman" pitchFamily="18" charset="0"/>
              <a:cs typeface="Arial" pitchFamily="34" charset="0"/>
            </a:endParaRPr>
          </a:p>
        </p:txBody>
      </p:sp>
      <p:sp>
        <p:nvSpPr>
          <p:cNvPr id="11571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571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p:cNvSpPr>
            <a:spLocks noGrp="1" noChangeArrowheads="1"/>
          </p:cNvSpPr>
          <p:nvPr>
            <p:ph type="sldNum" sz="quarter"/>
          </p:nvPr>
        </p:nvSpPr>
        <p:spPr>
          <a:noFill/>
        </p:spPr>
        <p:txBody>
          <a:bodyPr/>
          <a:lstStyle/>
          <a:p>
            <a:pPr>
              <a:buFont typeface="Times New Roman" pitchFamily="18" charset="0"/>
              <a:buNone/>
            </a:pPr>
            <a:fld id="{FF225E4C-085D-40A6-8EFB-72A80126BEF9}" type="slidenum">
              <a:rPr lang="en-US" smtClean="0">
                <a:latin typeface="Times New Roman" pitchFamily="18" charset="0"/>
                <a:cs typeface="Arial" pitchFamily="34" charset="0"/>
              </a:rPr>
              <a:pPr>
                <a:buFont typeface="Times New Roman" pitchFamily="18" charset="0"/>
                <a:buNone/>
              </a:pPr>
              <a:t>37</a:t>
            </a:fld>
            <a:endParaRPr lang="en-US">
              <a:latin typeface="Times New Roman" pitchFamily="18" charset="0"/>
              <a:cs typeface="Arial" pitchFamily="34" charset="0"/>
            </a:endParaRPr>
          </a:p>
        </p:txBody>
      </p:sp>
      <p:sp>
        <p:nvSpPr>
          <p:cNvPr id="11776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7764"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p:cNvSpPr>
            <a:spLocks noGrp="1" noChangeArrowheads="1"/>
          </p:cNvSpPr>
          <p:nvPr>
            <p:ph type="sldNum" sz="quarter"/>
          </p:nvPr>
        </p:nvSpPr>
        <p:spPr>
          <a:noFill/>
        </p:spPr>
        <p:txBody>
          <a:bodyPr/>
          <a:lstStyle/>
          <a:p>
            <a:pPr>
              <a:buFont typeface="Times New Roman" pitchFamily="18" charset="0"/>
              <a:buNone/>
            </a:pPr>
            <a:fld id="{592FCB38-8F32-4BE6-B3C4-B61E306FB6C2}" type="slidenum">
              <a:rPr lang="en-US" smtClean="0">
                <a:latin typeface="Times New Roman" pitchFamily="18" charset="0"/>
                <a:cs typeface="Arial" pitchFamily="34" charset="0"/>
              </a:rPr>
              <a:pPr>
                <a:buFont typeface="Times New Roman" pitchFamily="18" charset="0"/>
                <a:buNone/>
              </a:pPr>
              <a:t>39</a:t>
            </a:fld>
            <a:endParaRPr lang="en-US">
              <a:latin typeface="Times New Roman" pitchFamily="18" charset="0"/>
              <a:cs typeface="Arial" pitchFamily="34" charset="0"/>
            </a:endParaRPr>
          </a:p>
        </p:txBody>
      </p:sp>
      <p:sp>
        <p:nvSpPr>
          <p:cNvPr id="11981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981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8"/>
          <p:cNvSpPr>
            <a:spLocks noGrp="1" noChangeArrowheads="1"/>
          </p:cNvSpPr>
          <p:nvPr>
            <p:ph type="sldNum" sz="quarter"/>
          </p:nvPr>
        </p:nvSpPr>
        <p:spPr>
          <a:noFill/>
        </p:spPr>
        <p:txBody>
          <a:bodyPr/>
          <a:lstStyle/>
          <a:p>
            <a:pPr>
              <a:buFont typeface="Times New Roman" pitchFamily="18" charset="0"/>
              <a:buNone/>
            </a:pPr>
            <a:fld id="{50580519-5A68-4F81-B7A5-B22D5B7BBC96}" type="slidenum">
              <a:rPr lang="en-US" smtClean="0">
                <a:latin typeface="Times New Roman" pitchFamily="18" charset="0"/>
                <a:cs typeface="Arial" pitchFamily="34" charset="0"/>
              </a:rPr>
              <a:pPr>
                <a:buFont typeface="Times New Roman" pitchFamily="18" charset="0"/>
                <a:buNone/>
              </a:pPr>
              <a:t>40</a:t>
            </a:fld>
            <a:endParaRPr lang="en-US">
              <a:latin typeface="Times New Roman" pitchFamily="18" charset="0"/>
              <a:cs typeface="Arial" pitchFamily="34" charset="0"/>
            </a:endParaRPr>
          </a:p>
        </p:txBody>
      </p:sp>
      <p:sp>
        <p:nvSpPr>
          <p:cNvPr id="12083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2083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8"/>
          <p:cNvSpPr>
            <a:spLocks noGrp="1" noChangeArrowheads="1"/>
          </p:cNvSpPr>
          <p:nvPr>
            <p:ph type="sldNum" sz="quarter"/>
          </p:nvPr>
        </p:nvSpPr>
        <p:spPr>
          <a:noFill/>
        </p:spPr>
        <p:txBody>
          <a:bodyPr/>
          <a:lstStyle/>
          <a:p>
            <a:pPr>
              <a:buFont typeface="Times New Roman" pitchFamily="18" charset="0"/>
              <a:buNone/>
            </a:pPr>
            <a:fld id="{E1F8297E-D12F-4286-A19D-02137A7790F1}" type="slidenum">
              <a:rPr lang="en-US" smtClean="0">
                <a:latin typeface="Times New Roman" pitchFamily="18" charset="0"/>
                <a:cs typeface="Arial" pitchFamily="34" charset="0"/>
              </a:rPr>
              <a:pPr>
                <a:buFont typeface="Times New Roman" pitchFamily="18" charset="0"/>
                <a:buNone/>
              </a:pPr>
              <a:t>45</a:t>
            </a:fld>
            <a:endParaRPr lang="en-US">
              <a:latin typeface="Times New Roman" pitchFamily="18" charset="0"/>
              <a:cs typeface="Arial" pitchFamily="34" charset="0"/>
            </a:endParaRPr>
          </a:p>
        </p:txBody>
      </p:sp>
      <p:sp>
        <p:nvSpPr>
          <p:cNvPr id="13414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4148"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8"/>
          <p:cNvSpPr>
            <a:spLocks noGrp="1" noChangeArrowheads="1"/>
          </p:cNvSpPr>
          <p:nvPr>
            <p:ph type="sldNum" sz="quarter"/>
          </p:nvPr>
        </p:nvSpPr>
        <p:spPr>
          <a:noFill/>
        </p:spPr>
        <p:txBody>
          <a:bodyPr/>
          <a:lstStyle/>
          <a:p>
            <a:pPr>
              <a:buFont typeface="Times New Roman" pitchFamily="18" charset="0"/>
              <a:buNone/>
            </a:pPr>
            <a:fld id="{6F1A9073-7F37-4563-8A6A-4EB2B1F0711B}" type="slidenum">
              <a:rPr lang="en-US" smtClean="0">
                <a:latin typeface="Times New Roman" pitchFamily="18" charset="0"/>
                <a:cs typeface="Arial" pitchFamily="34" charset="0"/>
              </a:rPr>
              <a:pPr>
                <a:buFont typeface="Times New Roman" pitchFamily="18" charset="0"/>
                <a:buNone/>
              </a:pPr>
              <a:t>46</a:t>
            </a:fld>
            <a:endParaRPr lang="en-US">
              <a:latin typeface="Times New Roman" pitchFamily="18" charset="0"/>
              <a:cs typeface="Arial" pitchFamily="34" charset="0"/>
            </a:endParaRPr>
          </a:p>
        </p:txBody>
      </p:sp>
      <p:sp>
        <p:nvSpPr>
          <p:cNvPr id="13517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517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8"/>
          <p:cNvSpPr>
            <a:spLocks noGrp="1" noChangeArrowheads="1"/>
          </p:cNvSpPr>
          <p:nvPr>
            <p:ph type="sldNum" sz="quarter"/>
          </p:nvPr>
        </p:nvSpPr>
        <p:spPr>
          <a:noFill/>
        </p:spPr>
        <p:txBody>
          <a:bodyPr/>
          <a:lstStyle/>
          <a:p>
            <a:pPr>
              <a:buFont typeface="Times New Roman" pitchFamily="18" charset="0"/>
              <a:buNone/>
            </a:pPr>
            <a:fld id="{3C2E393B-6FB2-4176-9CB9-61B18439B1C6}" type="slidenum">
              <a:rPr lang="en-US" smtClean="0">
                <a:latin typeface="Times New Roman" pitchFamily="18" charset="0"/>
                <a:cs typeface="Arial" pitchFamily="34" charset="0"/>
              </a:rPr>
              <a:pPr>
                <a:buFont typeface="Times New Roman" pitchFamily="18" charset="0"/>
                <a:buNone/>
              </a:pPr>
              <a:t>47</a:t>
            </a:fld>
            <a:endParaRPr lang="en-US">
              <a:latin typeface="Times New Roman" pitchFamily="18" charset="0"/>
              <a:cs typeface="Arial" pitchFamily="34" charset="0"/>
            </a:endParaRPr>
          </a:p>
        </p:txBody>
      </p:sp>
      <p:sp>
        <p:nvSpPr>
          <p:cNvPr id="13619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619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pPr>
              <a:buFont typeface="Times New Roman" pitchFamily="18" charset="0"/>
              <a:buNone/>
            </a:pPr>
            <a:fld id="{108B5EB0-AF30-48FF-9991-B0F8CE6016E4}" type="slidenum">
              <a:rPr lang="en-US" smtClean="0">
                <a:latin typeface="Times New Roman" pitchFamily="18" charset="0"/>
                <a:cs typeface="Arial" pitchFamily="34" charset="0"/>
              </a:rPr>
              <a:pPr>
                <a:buFont typeface="Times New Roman" pitchFamily="18" charset="0"/>
                <a:buNone/>
              </a:pPr>
              <a:t>66</a:t>
            </a:fld>
            <a:endParaRPr lang="en-US">
              <a:latin typeface="Times New Roman" pitchFamily="18" charset="0"/>
              <a:cs typeface="Arial" pitchFamily="34" charset="0"/>
            </a:endParaRPr>
          </a:p>
        </p:txBody>
      </p:sp>
      <p:sp>
        <p:nvSpPr>
          <p:cNvPr id="6656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5DF55C9-6E29-4DBE-88A2-2FD8FFD1FD2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000000"/>
              </a:solidFill>
            </a:endParaRPr>
          </a:p>
        </p:txBody>
      </p:sp>
      <p:sp>
        <p:nvSpPr>
          <p:cNvPr id="6656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6D7142B-1B39-4955-9767-4FE0C3DD44DC}"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000000"/>
              </a:solidFill>
            </a:endParaRPr>
          </a:p>
        </p:txBody>
      </p:sp>
      <p:sp>
        <p:nvSpPr>
          <p:cNvPr id="6656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6566"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pPr>
              <a:buFont typeface="Times New Roman" pitchFamily="18" charset="0"/>
              <a:buNone/>
            </a:pPr>
            <a:fld id="{FD9A0D70-666E-4E0E-AC50-61D76F370130}" type="slidenum">
              <a:rPr lang="en-US" smtClean="0">
                <a:latin typeface="Times New Roman" pitchFamily="18" charset="0"/>
                <a:cs typeface="Arial" pitchFamily="34" charset="0"/>
              </a:rPr>
              <a:pPr>
                <a:buFont typeface="Times New Roman" pitchFamily="18" charset="0"/>
                <a:buNone/>
              </a:pPr>
              <a:t>67</a:t>
            </a:fld>
            <a:endParaRPr lang="en-US">
              <a:latin typeface="Times New Roman" pitchFamily="18" charset="0"/>
              <a:cs typeface="Arial" pitchFamily="34" charset="0"/>
            </a:endParaRPr>
          </a:p>
        </p:txBody>
      </p:sp>
      <p:sp>
        <p:nvSpPr>
          <p:cNvPr id="6758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FC20DE8-5155-495E-95D8-B3D936160D8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sz="1200">
              <a:solidFill>
                <a:srgbClr val="000000"/>
              </a:solidFill>
            </a:endParaRPr>
          </a:p>
        </p:txBody>
      </p:sp>
      <p:sp>
        <p:nvSpPr>
          <p:cNvPr id="67588"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35AE894-0A42-438F-8508-6665E2266B4F}"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sz="1200">
              <a:solidFill>
                <a:srgbClr val="000000"/>
              </a:solidFill>
            </a:endParaRPr>
          </a:p>
        </p:txBody>
      </p:sp>
      <p:sp>
        <p:nvSpPr>
          <p:cNvPr id="67589"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7590"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ln/>
        </p:spPr>
      </p:sp>
      <p:sp>
        <p:nvSpPr>
          <p:cNvPr id="150531"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p:cNvSpPr>
            <a:spLocks noGrp="1" noChangeArrowheads="1"/>
          </p:cNvSpPr>
          <p:nvPr>
            <p:ph type="sldNum" sz="quarter"/>
          </p:nvPr>
        </p:nvSpPr>
        <p:spPr>
          <a:noFill/>
        </p:spPr>
        <p:txBody>
          <a:bodyPr/>
          <a:lstStyle/>
          <a:p>
            <a:pPr>
              <a:buFont typeface="Times New Roman" pitchFamily="18" charset="0"/>
              <a:buNone/>
            </a:pPr>
            <a:fld id="{788D0928-C59F-4649-9C61-EB835C22E2FD}" type="slidenum">
              <a:rPr lang="en-US" smtClean="0">
                <a:latin typeface="Times New Roman" pitchFamily="18" charset="0"/>
              </a:rPr>
              <a:pPr>
                <a:buFont typeface="Times New Roman" pitchFamily="18" charset="0"/>
                <a:buNone/>
              </a:pPr>
              <a:t>15</a:t>
            </a:fld>
            <a:endParaRPr lang="en-US">
              <a:latin typeface="Times New Roman" pitchFamily="18" charset="0"/>
            </a:endParaRPr>
          </a:p>
        </p:txBody>
      </p:sp>
      <p:sp>
        <p:nvSpPr>
          <p:cNvPr id="993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9933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ln/>
        </p:spPr>
      </p:sp>
      <p:sp>
        <p:nvSpPr>
          <p:cNvPr id="151555"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a:ln/>
        </p:spPr>
      </p:sp>
      <p:sp>
        <p:nvSpPr>
          <p:cNvPr id="152579"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ln/>
        </p:spPr>
      </p:sp>
      <p:sp>
        <p:nvSpPr>
          <p:cNvPr id="153603"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ln/>
        </p:spPr>
      </p:sp>
      <p:sp>
        <p:nvSpPr>
          <p:cNvPr id="144387"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ln/>
        </p:spPr>
      </p:sp>
      <p:sp>
        <p:nvSpPr>
          <p:cNvPr id="145411"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
          <p:cNvSpPr>
            <a:spLocks noGrp="1" noRot="1" noChangeAspect="1" noChangeArrowheads="1" noTextEdit="1"/>
          </p:cNvSpPr>
          <p:nvPr>
            <p:ph type="sldImg"/>
          </p:nvPr>
        </p:nvSpPr>
        <p:spPr>
          <a:ln/>
        </p:spPr>
      </p:sp>
      <p:sp>
        <p:nvSpPr>
          <p:cNvPr id="147459"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ln/>
        </p:spPr>
      </p:sp>
      <p:sp>
        <p:nvSpPr>
          <p:cNvPr id="148483" name="Rectangle 2"/>
          <p:cNvSpPr txBox="1">
            <a:spLocks noGrp="1" noChangeArrowheads="1"/>
          </p:cNvSpPr>
          <p:nvPr>
            <p:ph type="body" idx="1"/>
          </p:nvPr>
        </p:nvSpPr>
        <p:spPr>
          <a:noFill/>
          <a:ln/>
        </p:spPr>
        <p:txBody>
          <a:bodyPr wrap="none" lIns="91414" tIns="45706" rIns="91414" bIns="45706" anchor="ct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a:ln/>
        </p:spPr>
      </p:sp>
      <p:sp>
        <p:nvSpPr>
          <p:cNvPr id="149507" name="Rectangle 2"/>
          <p:cNvSpPr txBox="1">
            <a:spLocks noGrp="1" noChangeArrowheads="1"/>
          </p:cNvSpPr>
          <p:nvPr>
            <p:ph type="body" idx="1"/>
          </p:nvPr>
        </p:nvSpPr>
        <p:spPr>
          <a:noFill/>
          <a:ln/>
        </p:spPr>
        <p:txBody>
          <a:bodyPr wrap="none" lIns="91414" tIns="45706" rIns="91414" bIns="45706"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pPr>
              <a:buFont typeface="Times New Roman" pitchFamily="18" charset="0"/>
              <a:buNone/>
            </a:pPr>
            <a:fld id="{3AB45971-9D3E-4005-A36A-CE58694EA223}" type="slidenum">
              <a:rPr lang="en-US" smtClean="0">
                <a:latin typeface="Times New Roman" pitchFamily="18" charset="0"/>
                <a:cs typeface="Arial" pitchFamily="34" charset="0"/>
              </a:rPr>
              <a:pPr>
                <a:buFont typeface="Times New Roman" pitchFamily="18" charset="0"/>
                <a:buNone/>
              </a:pPr>
              <a:t>88</a:t>
            </a:fld>
            <a:endParaRPr lang="en-US">
              <a:latin typeface="Times New Roman" pitchFamily="18" charset="0"/>
              <a:cs typeface="Arial" pitchFamily="34" charset="0"/>
            </a:endParaRPr>
          </a:p>
        </p:txBody>
      </p:sp>
      <p:sp>
        <p:nvSpPr>
          <p:cNvPr id="6963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00178CF-D29A-48D5-AEBE-57274DF5A84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88</a:t>
            </a:fld>
            <a:endParaRPr lang="en-US" sz="1200">
              <a:solidFill>
                <a:srgbClr val="000000"/>
              </a:solidFill>
            </a:endParaRPr>
          </a:p>
        </p:txBody>
      </p:sp>
      <p:sp>
        <p:nvSpPr>
          <p:cNvPr id="6963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688A02D-6F42-4913-9A00-5B65848ACBD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88</a:t>
            </a:fld>
            <a:endParaRPr lang="en-US" sz="1200">
              <a:solidFill>
                <a:srgbClr val="000000"/>
              </a:solidFill>
            </a:endParaRPr>
          </a:p>
        </p:txBody>
      </p:sp>
      <p:sp>
        <p:nvSpPr>
          <p:cNvPr id="6963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9638"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8"/>
          <p:cNvSpPr>
            <a:spLocks noGrp="1" noChangeArrowheads="1"/>
          </p:cNvSpPr>
          <p:nvPr>
            <p:ph type="sldNum" sz="quarter"/>
          </p:nvPr>
        </p:nvSpPr>
        <p:spPr>
          <a:noFill/>
        </p:spPr>
        <p:txBody>
          <a:bodyPr/>
          <a:lstStyle/>
          <a:p>
            <a:pPr>
              <a:buFont typeface="Times New Roman" pitchFamily="18" charset="0"/>
              <a:buNone/>
            </a:pPr>
            <a:fld id="{6A0A0AA0-A15B-40B1-899B-BE005658BCB2}" type="slidenum">
              <a:rPr lang="en-US" smtClean="0">
                <a:latin typeface="Times New Roman" pitchFamily="18" charset="0"/>
              </a:rPr>
              <a:pPr>
                <a:buFont typeface="Times New Roman" pitchFamily="18" charset="0"/>
                <a:buNone/>
              </a:pPr>
              <a:t>16</a:t>
            </a:fld>
            <a:endParaRPr lang="en-US">
              <a:latin typeface="Times New Roman" pitchFamily="18" charset="0"/>
            </a:endParaRPr>
          </a:p>
        </p:txBody>
      </p:sp>
      <p:sp>
        <p:nvSpPr>
          <p:cNvPr id="10035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035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1"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5"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5539"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9"/>
          <p:cNvSpPr>
            <a:spLocks noGrp="1" noChangeArrowheads="1"/>
          </p:cNvSpPr>
          <p:nvPr>
            <p:ph type="sldNum" sz="quarter"/>
          </p:nvPr>
        </p:nvSpPr>
        <p:spPr>
          <a:noFill/>
        </p:spPr>
        <p:txBody>
          <a:bodyPr/>
          <a:lstStyle/>
          <a:p>
            <a:pPr>
              <a:buFont typeface="Times New Roman" pitchFamily="18" charset="0"/>
              <a:buNone/>
            </a:pPr>
            <a:fld id="{B74F74F5-6F10-4C36-BCF6-11365AFF6848}" type="slidenum">
              <a:rPr lang="en-US" smtClean="0">
                <a:latin typeface="Times New Roman" pitchFamily="18" charset="0"/>
              </a:rPr>
              <a:pPr>
                <a:buFont typeface="Times New Roman" pitchFamily="18" charset="0"/>
                <a:buNone/>
              </a:pPr>
              <a:t>95</a:t>
            </a:fld>
            <a:endParaRPr lang="en-US">
              <a:latin typeface="Times New Roman" pitchFamily="18" charset="0"/>
            </a:endParaRPr>
          </a:p>
        </p:txBody>
      </p:sp>
      <p:sp>
        <p:nvSpPr>
          <p:cNvPr id="12083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20836" name="Rectangle 2"/>
          <p:cNvSpPr>
            <a:spLocks noGrp="1" noChangeArrowheads="1"/>
          </p:cNvSpPr>
          <p:nvPr>
            <p:ph type="body" idx="1"/>
          </p:nvPr>
        </p:nvSpPr>
        <p:spPr>
          <a:xfrm>
            <a:off x="914400" y="4343400"/>
            <a:ext cx="5026025" cy="4205288"/>
          </a:xfrm>
          <a:noFill/>
          <a:ln/>
        </p:spPr>
        <p:txBody>
          <a:bodyPr wrap="none" anchor="ctr"/>
          <a:lstStyle/>
          <a:p>
            <a:endParaRPr 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pPr>
              <a:buFont typeface="Times New Roman" pitchFamily="18" charset="0"/>
              <a:buNone/>
            </a:pPr>
            <a:fld id="{B1F8E35B-14CC-4827-B570-EADE2C33A8B7}" type="slidenum">
              <a:rPr lang="en-US" smtClean="0">
                <a:latin typeface="Times New Roman" pitchFamily="18" charset="0"/>
                <a:cs typeface="Arial" pitchFamily="34" charset="0"/>
              </a:rPr>
              <a:pPr>
                <a:buFont typeface="Times New Roman" pitchFamily="18" charset="0"/>
                <a:buNone/>
              </a:pPr>
              <a:t>99</a:t>
            </a:fld>
            <a:endParaRPr lang="en-US">
              <a:latin typeface="Times New Roman" pitchFamily="18" charset="0"/>
              <a:cs typeface="Arial" pitchFamily="34" charset="0"/>
            </a:endParaRPr>
          </a:p>
        </p:txBody>
      </p:sp>
      <p:sp>
        <p:nvSpPr>
          <p:cNvPr id="8192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58D6F58-4017-4036-BE7C-B4A65E769CD7}"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99</a:t>
            </a:fld>
            <a:endParaRPr lang="en-US" sz="1200">
              <a:solidFill>
                <a:srgbClr val="000000"/>
              </a:solidFill>
            </a:endParaRPr>
          </a:p>
        </p:txBody>
      </p:sp>
      <p:sp>
        <p:nvSpPr>
          <p:cNvPr id="8192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E19F3D-73B6-4527-AF24-353DFDFE12CE}"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99</a:t>
            </a:fld>
            <a:endParaRPr lang="en-US" sz="1200">
              <a:solidFill>
                <a:srgbClr val="000000"/>
              </a:solidFill>
            </a:endParaRPr>
          </a:p>
        </p:txBody>
      </p:sp>
      <p:sp>
        <p:nvSpPr>
          <p:cNvPr id="8192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1926"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p>
            <a:pPr>
              <a:buFont typeface="Times New Roman" pitchFamily="18" charset="0"/>
              <a:buNone/>
            </a:pPr>
            <a:fld id="{B5DBEF64-19F4-45CB-B161-AC5BF427421B}" type="slidenum">
              <a:rPr lang="en-US" smtClean="0">
                <a:latin typeface="Times New Roman" pitchFamily="18" charset="0"/>
                <a:cs typeface="Arial" pitchFamily="34" charset="0"/>
              </a:rPr>
              <a:pPr>
                <a:buFont typeface="Times New Roman" pitchFamily="18" charset="0"/>
                <a:buNone/>
              </a:pPr>
              <a:t>100</a:t>
            </a:fld>
            <a:endParaRPr lang="en-US">
              <a:latin typeface="Times New Roman" pitchFamily="18" charset="0"/>
              <a:cs typeface="Arial" pitchFamily="34" charset="0"/>
            </a:endParaRPr>
          </a:p>
        </p:txBody>
      </p:sp>
      <p:sp>
        <p:nvSpPr>
          <p:cNvPr id="8397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AB63509-020C-41B0-B8FF-6702817F3EB8}"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100</a:t>
            </a:fld>
            <a:endParaRPr lang="en-US" sz="1200">
              <a:solidFill>
                <a:srgbClr val="000000"/>
              </a:solidFill>
            </a:endParaRPr>
          </a:p>
        </p:txBody>
      </p:sp>
      <p:sp>
        <p:nvSpPr>
          <p:cNvPr id="8397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5907A10-FE40-4CAD-97BB-D977EA278360}"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100</a:t>
            </a:fld>
            <a:endParaRPr lang="en-US" sz="1200">
              <a:solidFill>
                <a:srgbClr val="000000"/>
              </a:solidFill>
            </a:endParaRPr>
          </a:p>
        </p:txBody>
      </p:sp>
      <p:sp>
        <p:nvSpPr>
          <p:cNvPr id="8397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3974"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p>
            <a:pPr>
              <a:buFont typeface="Times New Roman" pitchFamily="18" charset="0"/>
              <a:buNone/>
            </a:pPr>
            <a:fld id="{81E5C911-1460-4B7C-9A90-343B61180B45}" type="slidenum">
              <a:rPr lang="en-US" smtClean="0">
                <a:latin typeface="Times New Roman" pitchFamily="18" charset="0"/>
                <a:cs typeface="Arial" pitchFamily="34" charset="0"/>
              </a:rPr>
              <a:pPr>
                <a:buFont typeface="Times New Roman" pitchFamily="18" charset="0"/>
                <a:buNone/>
              </a:pPr>
              <a:t>101</a:t>
            </a:fld>
            <a:endParaRPr lang="en-US">
              <a:latin typeface="Times New Roman" pitchFamily="18" charset="0"/>
              <a:cs typeface="Arial" pitchFamily="34" charset="0"/>
            </a:endParaRPr>
          </a:p>
        </p:txBody>
      </p:sp>
      <p:sp>
        <p:nvSpPr>
          <p:cNvPr id="8499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5EF1B1B-BA0C-4345-A856-7874222C65A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101</a:t>
            </a:fld>
            <a:endParaRPr lang="en-US" sz="1200">
              <a:solidFill>
                <a:srgbClr val="000000"/>
              </a:solidFill>
            </a:endParaRPr>
          </a:p>
        </p:txBody>
      </p:sp>
      <p:sp>
        <p:nvSpPr>
          <p:cNvPr id="8499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FD47952-AD17-40F0-BC97-0A3B77E1C04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101</a:t>
            </a:fld>
            <a:endParaRPr lang="en-US" sz="1200">
              <a:solidFill>
                <a:srgbClr val="000000"/>
              </a:solidFill>
            </a:endParaRPr>
          </a:p>
        </p:txBody>
      </p:sp>
      <p:sp>
        <p:nvSpPr>
          <p:cNvPr id="8499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4998"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p:cNvSpPr>
            <a:spLocks noGrp="1" noChangeArrowheads="1"/>
          </p:cNvSpPr>
          <p:nvPr>
            <p:ph type="sldNum" sz="quarter"/>
          </p:nvPr>
        </p:nvSpPr>
        <p:spPr>
          <a:noFill/>
        </p:spPr>
        <p:txBody>
          <a:bodyPr/>
          <a:lstStyle/>
          <a:p>
            <a:pPr>
              <a:buFont typeface="Times New Roman" pitchFamily="18" charset="0"/>
              <a:buNone/>
            </a:pPr>
            <a:fld id="{1D7CFA2A-2A7E-4D45-BA59-314C78AC33B7}" type="slidenum">
              <a:rPr lang="en-US" smtClean="0">
                <a:latin typeface="Times New Roman" pitchFamily="18" charset="0"/>
              </a:rPr>
              <a:pPr>
                <a:buFont typeface="Times New Roman" pitchFamily="18" charset="0"/>
                <a:buNone/>
              </a:pPr>
              <a:t>102</a:t>
            </a:fld>
            <a:endParaRPr lang="en-US">
              <a:latin typeface="Times New Roman" pitchFamily="18" charset="0"/>
            </a:endParaRPr>
          </a:p>
        </p:txBody>
      </p:sp>
      <p:sp>
        <p:nvSpPr>
          <p:cNvPr id="12185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61F2549-A788-4EE6-BAAB-15B349A59A9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102</a:t>
            </a:fld>
            <a:endParaRPr lang="en-US" sz="1200">
              <a:solidFill>
                <a:srgbClr val="000000"/>
              </a:solidFill>
            </a:endParaRPr>
          </a:p>
        </p:txBody>
      </p:sp>
      <p:sp>
        <p:nvSpPr>
          <p:cNvPr id="12186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1861" name="Rectangle 3"/>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8"/>
          <p:cNvSpPr>
            <a:spLocks noGrp="1" noChangeArrowheads="1"/>
          </p:cNvSpPr>
          <p:nvPr>
            <p:ph type="sldNum" sz="quarter"/>
          </p:nvPr>
        </p:nvSpPr>
        <p:spPr>
          <a:noFill/>
        </p:spPr>
        <p:txBody>
          <a:bodyPr/>
          <a:lstStyle/>
          <a:p>
            <a:pPr>
              <a:buFont typeface="Times New Roman" pitchFamily="18" charset="0"/>
              <a:buNone/>
            </a:pPr>
            <a:fld id="{24714D04-7B6F-406E-9390-8585B0814BB3}" type="slidenum">
              <a:rPr lang="en-US" smtClean="0">
                <a:latin typeface="Times New Roman" pitchFamily="18" charset="0"/>
              </a:rPr>
              <a:pPr>
                <a:buFont typeface="Times New Roman" pitchFamily="18" charset="0"/>
                <a:buNone/>
              </a:pPr>
              <a:t>103</a:t>
            </a:fld>
            <a:endParaRPr lang="en-US">
              <a:latin typeface="Times New Roman" pitchFamily="18" charset="0"/>
            </a:endParaRPr>
          </a:p>
        </p:txBody>
      </p:sp>
      <p:sp>
        <p:nvSpPr>
          <p:cNvPr id="1228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5C4637-099B-436B-8B9D-DCF4CCAA56C9}"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US" sz="1200">
              <a:solidFill>
                <a:srgbClr val="000000"/>
              </a:solidFill>
            </a:endParaRPr>
          </a:p>
        </p:txBody>
      </p:sp>
      <p:sp>
        <p:nvSpPr>
          <p:cNvPr id="1228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2885" name="Rectangle 3"/>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a:spLocks noGrp="1" noChangeArrowheads="1"/>
          </p:cNvSpPr>
          <p:nvPr>
            <p:ph type="sldNum" sz="quarter"/>
          </p:nvPr>
        </p:nvSpPr>
        <p:spPr>
          <a:noFill/>
        </p:spPr>
        <p:txBody>
          <a:bodyPr/>
          <a:lstStyle/>
          <a:p>
            <a:pPr>
              <a:buFont typeface="Times New Roman" pitchFamily="18" charset="0"/>
              <a:buNone/>
            </a:pPr>
            <a:fld id="{4F111FE0-6FCE-40DB-86BA-E4AD68FCCF2A}" type="slidenum">
              <a:rPr lang="en-US" smtClean="0">
                <a:latin typeface="Times New Roman" pitchFamily="18" charset="0"/>
              </a:rPr>
              <a:pPr>
                <a:buFont typeface="Times New Roman" pitchFamily="18" charset="0"/>
                <a:buNone/>
              </a:pPr>
              <a:t>17</a:t>
            </a:fld>
            <a:endParaRPr lang="en-US">
              <a:latin typeface="Times New Roman" pitchFamily="18" charset="0"/>
            </a:endParaRPr>
          </a:p>
        </p:txBody>
      </p:sp>
      <p:sp>
        <p:nvSpPr>
          <p:cNvPr id="10137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1380"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p:cNvSpPr>
            <a:spLocks noGrp="1" noChangeArrowheads="1"/>
          </p:cNvSpPr>
          <p:nvPr>
            <p:ph type="sldNum" sz="quarter"/>
          </p:nvPr>
        </p:nvSpPr>
        <p:spPr>
          <a:noFill/>
        </p:spPr>
        <p:txBody>
          <a:bodyPr/>
          <a:lstStyle/>
          <a:p>
            <a:pPr>
              <a:buFont typeface="Times New Roman" pitchFamily="18" charset="0"/>
              <a:buNone/>
            </a:pPr>
            <a:fld id="{05FFB0CD-56E9-4159-BB2F-6DE2D6EADD94}" type="slidenum">
              <a:rPr lang="en-US" smtClean="0">
                <a:latin typeface="Times New Roman" pitchFamily="18" charset="0"/>
              </a:rPr>
              <a:pPr>
                <a:buFont typeface="Times New Roman" pitchFamily="18" charset="0"/>
                <a:buNone/>
              </a:pPr>
              <a:t>18</a:t>
            </a:fld>
            <a:endParaRPr lang="en-US">
              <a:latin typeface="Times New Roman" pitchFamily="18" charset="0"/>
            </a:endParaRPr>
          </a:p>
        </p:txBody>
      </p:sp>
      <p:sp>
        <p:nvSpPr>
          <p:cNvPr id="10240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2404"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a:spLocks noGrp="1" noChangeArrowheads="1"/>
          </p:cNvSpPr>
          <p:nvPr>
            <p:ph type="sldNum" sz="quarter"/>
          </p:nvPr>
        </p:nvSpPr>
        <p:spPr>
          <a:noFill/>
        </p:spPr>
        <p:txBody>
          <a:bodyPr/>
          <a:lstStyle/>
          <a:p>
            <a:pPr>
              <a:buFont typeface="Times New Roman" pitchFamily="18" charset="0"/>
              <a:buNone/>
            </a:pPr>
            <a:fld id="{6CFCF9CD-B045-4EFE-81D1-E1F5D4E1DB6A}" type="slidenum">
              <a:rPr lang="en-US" smtClean="0">
                <a:latin typeface="Times New Roman" pitchFamily="18" charset="0"/>
              </a:rPr>
              <a:pPr>
                <a:buFont typeface="Times New Roman" pitchFamily="18" charset="0"/>
                <a:buNone/>
              </a:pPr>
              <a:t>19</a:t>
            </a:fld>
            <a:endParaRPr lang="en-US">
              <a:latin typeface="Times New Roman" pitchFamily="18" charset="0"/>
            </a:endParaRPr>
          </a:p>
        </p:txBody>
      </p:sp>
      <p:sp>
        <p:nvSpPr>
          <p:cNvPr id="10342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3428"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p:cNvSpPr>
            <a:spLocks noGrp="1" noChangeArrowheads="1"/>
          </p:cNvSpPr>
          <p:nvPr>
            <p:ph type="sldNum" sz="quarter"/>
          </p:nvPr>
        </p:nvSpPr>
        <p:spPr>
          <a:noFill/>
        </p:spPr>
        <p:txBody>
          <a:bodyPr/>
          <a:lstStyle/>
          <a:p>
            <a:pPr>
              <a:buFont typeface="Times New Roman" pitchFamily="18" charset="0"/>
              <a:buNone/>
            </a:pPr>
            <a:fld id="{B15DDCEB-88C4-411B-8AEB-E85D739246CD}" type="slidenum">
              <a:rPr lang="en-US" smtClean="0">
                <a:latin typeface="Times New Roman" pitchFamily="18" charset="0"/>
              </a:rPr>
              <a:pPr>
                <a:buFont typeface="Times New Roman" pitchFamily="18" charset="0"/>
                <a:buNone/>
              </a:pPr>
              <a:t>20</a:t>
            </a:fld>
            <a:endParaRPr lang="en-US">
              <a:latin typeface="Times New Roman" pitchFamily="18" charset="0"/>
            </a:endParaRPr>
          </a:p>
        </p:txBody>
      </p:sp>
      <p:sp>
        <p:nvSpPr>
          <p:cNvPr id="10445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4452"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p:cNvSpPr>
            <a:spLocks noGrp="1" noChangeArrowheads="1"/>
          </p:cNvSpPr>
          <p:nvPr>
            <p:ph type="sldNum" sz="quarter"/>
          </p:nvPr>
        </p:nvSpPr>
        <p:spPr>
          <a:noFill/>
        </p:spPr>
        <p:txBody>
          <a:bodyPr/>
          <a:lstStyle/>
          <a:p>
            <a:pPr>
              <a:buFont typeface="Times New Roman" pitchFamily="18" charset="0"/>
              <a:buNone/>
            </a:pPr>
            <a:fld id="{C688D610-3E50-419A-9571-B32D921D6FB4}" type="slidenum">
              <a:rPr lang="en-US" smtClean="0">
                <a:latin typeface="Times New Roman" pitchFamily="18" charset="0"/>
              </a:rPr>
              <a:pPr>
                <a:buFont typeface="Times New Roman" pitchFamily="18" charset="0"/>
                <a:buNone/>
              </a:pPr>
              <a:t>21</a:t>
            </a:fld>
            <a:endParaRPr lang="en-US">
              <a:latin typeface="Times New Roman" pitchFamily="18" charset="0"/>
            </a:endParaRPr>
          </a:p>
        </p:txBody>
      </p:sp>
      <p:sp>
        <p:nvSpPr>
          <p:cNvPr id="10547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5476" name="Rectangle 2"/>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78107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0006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a:prstGeom prst="rect">
            <a:avLst/>
          </a:prstGeom>
        </p:spPr>
        <p:txBody>
          <a:bodyPr/>
          <a:lstStyle>
            <a:lvl1pPr>
              <a:defRPr sz="4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1027" name="Picture 2"/>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45" name="Rectangle 21"/>
          <p:cNvSpPr>
            <a:spLocks noChangeArrowheads="1"/>
          </p:cNvSpPr>
          <p:nvPr/>
        </p:nvSpPr>
        <p:spPr bwMode="auto">
          <a:xfrm>
            <a:off x="-6802" y="6515101"/>
            <a:ext cx="9142413" cy="342899"/>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72573" y="6534150"/>
            <a:ext cx="9063038" cy="263791"/>
          </a:xfrm>
          <a:prstGeom prst="rect">
            <a:avLst/>
          </a:prstGeom>
          <a:noFill/>
          <a:ln w="9525">
            <a:noFill/>
            <a:round/>
            <a:headEnd/>
            <a:tailEnd/>
          </a:ln>
          <a:effectLst/>
        </p:spPr>
        <p:txBody>
          <a:bodyPr wrap="square"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Bharati Vidyapeeth’s Institute of Computer Applications and Management, New Delhi-63,  by Dr. Anupam </a:t>
            </a:r>
            <a:r>
              <a:rPr lang="en-US" sz="1100" b="1" dirty="0" err="1">
                <a:solidFill>
                  <a:srgbClr val="FFFFFF"/>
                </a:solidFill>
                <a:latin typeface="Arial" charset="0"/>
              </a:rPr>
              <a:t>Baliyan</a:t>
            </a:r>
            <a:r>
              <a:rPr lang="en-US" sz="1100" b="1" dirty="0">
                <a:solidFill>
                  <a:srgbClr val="FFFFFF"/>
                </a:solidFill>
                <a:latin typeface="Arial" charset="0"/>
              </a:rPr>
              <a:t>                     U1.</a:t>
            </a:r>
            <a:fld id="{7BEFDA29-B314-4D97-8507-570A5B8B1DB7}" type="slidenum">
              <a:rPr lang="en-US" sz="1100" b="1" smtClean="0">
                <a:solidFill>
                  <a:srgbClr val="FFFFFF"/>
                </a:solidFill>
                <a:latin typeface="Arial" charset="0"/>
              </a:rPr>
              <a:t>‹#›</a:t>
            </a:fld>
            <a:endParaRPr lang="en-US" sz="1100" b="1" dirty="0">
              <a:solidFill>
                <a:srgbClr val="FFFFFF"/>
              </a:solidFill>
              <a:latin typeface="Arial" charset="0"/>
            </a:endParaRPr>
          </a:p>
        </p:txBody>
      </p:sp>
      <p:sp>
        <p:nvSpPr>
          <p:cNvPr id="1048" name="Text Box 24"/>
          <p:cNvSpPr txBox="1">
            <a:spLocks noChangeArrowheads="1"/>
          </p:cNvSpPr>
          <p:nvPr userDrawn="1"/>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userDrawn="1"/>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userDrawn="1"/>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descr="http://t0.gstatic.com/images?q=tbn:ANd9GcSafcIJvhcdf3RRwpwd2Z6Ews5ScS5xeUGsWSvqOSJd_0L7yF3d"/>
          <p:cNvPicPr>
            <a:picLocks noChangeAspect="1" noChangeArrowheads="1"/>
          </p:cNvPicPr>
          <p:nvPr/>
        </p:nvPicPr>
        <p:blipFill>
          <a:blip r:embed="rId3"/>
          <a:srcRect/>
          <a:stretch>
            <a:fillRect/>
          </a:stretch>
        </p:blipFill>
        <p:spPr bwMode="auto">
          <a:xfrm>
            <a:off x="2971800" y="1066800"/>
            <a:ext cx="5105400" cy="3048809"/>
          </a:xfrm>
          <a:prstGeom prst="rect">
            <a:avLst/>
          </a:prstGeom>
          <a:noFill/>
        </p:spPr>
      </p:pic>
      <p:sp>
        <p:nvSpPr>
          <p:cNvPr id="3" name="Subtitle 2"/>
          <p:cNvSpPr>
            <a:spLocks noGrp="1"/>
          </p:cNvSpPr>
          <p:nvPr>
            <p:ph type="subTitle" idx="1"/>
          </p:nvPr>
        </p:nvSpPr>
        <p:spPr>
          <a:xfrm>
            <a:off x="762000" y="3733800"/>
            <a:ext cx="6400800" cy="1752600"/>
          </a:xfrm>
        </p:spPr>
        <p:txBody>
          <a:bodyPr/>
          <a:lstStyle/>
          <a:p>
            <a:r>
              <a:rPr lang="en-US" sz="3200" b="1" dirty="0"/>
              <a:t>UNIT I </a:t>
            </a:r>
          </a:p>
          <a:p>
            <a:endParaRPr lang="en-US" sz="1400" b="1" dirty="0"/>
          </a:p>
          <a:p>
            <a:r>
              <a:rPr lang="en-US" sz="3200" b="1" dirty="0"/>
              <a:t>LINUX : The Operating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828800"/>
            <a:ext cx="7729538" cy="4406900"/>
          </a:xfrm>
        </p:spPr>
        <p:txBody>
          <a:bodyPr/>
          <a:lstStyle/>
          <a:p>
            <a:r>
              <a:rPr lang="en-US" dirty="0">
                <a:latin typeface="+mj-lt"/>
              </a:rPr>
              <a:t>HP – UX </a:t>
            </a:r>
          </a:p>
          <a:p>
            <a:r>
              <a:rPr lang="en-US" dirty="0">
                <a:latin typeface="+mj-lt"/>
              </a:rPr>
              <a:t>Solaris</a:t>
            </a:r>
          </a:p>
          <a:p>
            <a:r>
              <a:rPr lang="en-US" dirty="0">
                <a:latin typeface="+mj-lt"/>
              </a:rPr>
              <a:t>IBM AIX</a:t>
            </a:r>
          </a:p>
          <a:p>
            <a:r>
              <a:rPr lang="en-US" dirty="0">
                <a:latin typeface="+mj-lt"/>
              </a:rPr>
              <a:t>Mac OS</a:t>
            </a:r>
          </a:p>
          <a:p>
            <a:r>
              <a:rPr lang="en-US" dirty="0">
                <a:latin typeface="+mj-lt"/>
              </a:rPr>
              <a:t>IRIX</a:t>
            </a:r>
          </a:p>
          <a:p>
            <a:r>
              <a:rPr lang="en-US" dirty="0">
                <a:latin typeface="+mj-lt"/>
              </a:rPr>
              <a:t>Apple OS X</a:t>
            </a:r>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 Unix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66750" y="150812"/>
            <a:ext cx="9101137"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System Management Commands (Cont.)</a:t>
            </a:r>
          </a:p>
        </p:txBody>
      </p:sp>
      <p:sp>
        <p:nvSpPr>
          <p:cNvPr id="27651"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7652" name="Text Box 3"/>
          <p:cNvSpPr txBox="1">
            <a:spLocks noChangeArrowheads="1"/>
          </p:cNvSpPr>
          <p:nvPr/>
        </p:nvSpPr>
        <p:spPr bwMode="auto">
          <a:xfrm>
            <a:off x="381000" y="990600"/>
            <a:ext cx="8096250" cy="5105400"/>
          </a:xfrm>
          <a:prstGeom prst="rect">
            <a:avLst/>
          </a:prstGeom>
          <a:noFill/>
          <a:ln w="9525">
            <a:noFill/>
            <a:round/>
            <a:headEnd/>
            <a:tailEnd/>
          </a:ln>
        </p:spPr>
        <p:txBody>
          <a:bodyPr lIns="90000" tIns="46800" rIns="90000" bIns="46800"/>
          <a:lstStyle/>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su</a:t>
            </a:r>
            <a:r>
              <a:rPr lang="en-US" sz="2400" b="1" dirty="0">
                <a:solidFill>
                  <a:schemeClr val="tx1"/>
                </a:solidFill>
                <a:latin typeface="+mj-lt"/>
              </a:rPr>
              <a:t> </a:t>
            </a:r>
            <a:r>
              <a:rPr lang="en-US" sz="2400" dirty="0">
                <a:solidFill>
                  <a:schemeClr val="tx1"/>
                </a:solidFill>
                <a:latin typeface="+mj-lt"/>
              </a:rPr>
              <a:t>Single user login. (</a:t>
            </a:r>
            <a:r>
              <a:rPr lang="en-US" sz="2400" dirty="0" err="1">
                <a:solidFill>
                  <a:schemeClr val="tx1"/>
                </a:solidFill>
                <a:latin typeface="+mj-lt"/>
              </a:rPr>
              <a:t>su</a:t>
            </a:r>
            <a:r>
              <a:rPr lang="en-US" sz="2400" dirty="0">
                <a:solidFill>
                  <a:schemeClr val="tx1"/>
                </a:solidFill>
                <a:latin typeface="+mj-lt"/>
              </a:rPr>
              <a:t> -)</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useradd</a:t>
            </a:r>
            <a:r>
              <a:rPr lang="en-US" sz="2400" b="1" dirty="0">
                <a:solidFill>
                  <a:schemeClr val="tx1"/>
                </a:solidFill>
                <a:latin typeface="+mj-lt"/>
              </a:rPr>
              <a:t> </a:t>
            </a:r>
            <a:r>
              <a:rPr lang="en-US" sz="2400" dirty="0">
                <a:solidFill>
                  <a:schemeClr val="tx1"/>
                </a:solidFill>
                <a:latin typeface="+mj-lt"/>
              </a:rPr>
              <a:t>Create a new user or update default new user information. (</a:t>
            </a:r>
            <a:r>
              <a:rPr lang="en-US" sz="2400" dirty="0" err="1">
                <a:solidFill>
                  <a:schemeClr val="tx1"/>
                </a:solidFill>
                <a:latin typeface="+mj-lt"/>
              </a:rPr>
              <a:t>useradd</a:t>
            </a:r>
            <a:r>
              <a:rPr lang="en-US" sz="2400" dirty="0">
                <a:solidFill>
                  <a:schemeClr val="tx1"/>
                </a:solidFill>
                <a:latin typeface="+mj-lt"/>
              </a:rPr>
              <a:t> –g &lt;group&gt; -s &lt;shell&gt; -c &lt;comment&gt; –d &lt;home directory&gt; &lt;username&gt;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userdel</a:t>
            </a:r>
            <a:r>
              <a:rPr lang="en-US" sz="2400" dirty="0">
                <a:solidFill>
                  <a:schemeClr val="tx1"/>
                </a:solidFill>
                <a:latin typeface="+mj-lt"/>
              </a:rPr>
              <a:t> Delete a user account and related files. (</a:t>
            </a:r>
            <a:r>
              <a:rPr lang="en-US" sz="2400" dirty="0" err="1">
                <a:solidFill>
                  <a:schemeClr val="tx1"/>
                </a:solidFill>
                <a:latin typeface="+mj-lt"/>
              </a:rPr>
              <a:t>userdel</a:t>
            </a:r>
            <a:r>
              <a:rPr lang="en-US" sz="2400" dirty="0">
                <a:solidFill>
                  <a:schemeClr val="tx1"/>
                </a:solidFill>
                <a:latin typeface="+mj-lt"/>
              </a:rPr>
              <a:t> &lt;user name&gt;)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usermod</a:t>
            </a:r>
            <a:r>
              <a:rPr lang="en-US" sz="2400" dirty="0">
                <a:solidFill>
                  <a:schemeClr val="tx1"/>
                </a:solidFill>
                <a:latin typeface="+mj-lt"/>
              </a:rPr>
              <a:t> Modify a user account.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users </a:t>
            </a:r>
            <a:r>
              <a:rPr lang="en-US" sz="2400" dirty="0">
                <a:solidFill>
                  <a:schemeClr val="tx1"/>
                </a:solidFill>
                <a:latin typeface="+mj-lt"/>
              </a:rPr>
              <a:t>Print the user names of users currently logged in.</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wall</a:t>
            </a:r>
            <a:r>
              <a:rPr lang="en-US" sz="2400" dirty="0">
                <a:solidFill>
                  <a:schemeClr val="tx1"/>
                </a:solidFill>
                <a:latin typeface="+mj-lt"/>
              </a:rPr>
              <a:t> Send a message to everybody's terminal. (wall “text message”)</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who</a:t>
            </a:r>
            <a:r>
              <a:rPr lang="en-US" sz="2400" dirty="0">
                <a:solidFill>
                  <a:schemeClr val="tx1"/>
                </a:solidFill>
                <a:latin typeface="+mj-lt"/>
              </a:rPr>
              <a:t> Display the users logged in.</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Who am </a:t>
            </a:r>
            <a:r>
              <a:rPr lang="en-US" sz="2400" b="1" dirty="0" err="1">
                <a:solidFill>
                  <a:schemeClr val="tx1"/>
                </a:solidFill>
                <a:latin typeface="+mj-lt"/>
              </a:rPr>
              <a:t>i</a:t>
            </a:r>
            <a:r>
              <a:rPr lang="en-US" sz="2400" dirty="0">
                <a:solidFill>
                  <a:schemeClr val="tx1"/>
                </a:solidFill>
                <a:latin typeface="+mj-lt"/>
              </a:rPr>
              <a:t> Print effective user id.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8679"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39725" indent="-339725" algn="just">
              <a:lnSpc>
                <a:spcPct val="80000"/>
              </a:lnSpc>
              <a:spcBef>
                <a:spcPts val="575"/>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System Time</a:t>
            </a:r>
          </a:p>
          <a:p>
            <a:pPr marL="339725" indent="-339725" algn="just">
              <a:lnSpc>
                <a:spcPct val="80000"/>
              </a:lnSpc>
              <a:spcBef>
                <a:spcPts val="1438"/>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cal</a:t>
            </a:r>
            <a:r>
              <a:rPr lang="en-US" sz="2400" dirty="0">
                <a:solidFill>
                  <a:srgbClr val="000066"/>
                </a:solidFill>
                <a:latin typeface="+mj-lt"/>
              </a:rPr>
              <a:t> Calendar. (cal, cal 2005)</a:t>
            </a:r>
          </a:p>
          <a:p>
            <a:pPr marL="339725" indent="-339725" algn="just">
              <a:lnSpc>
                <a:spcPct val="80000"/>
              </a:lnSpc>
              <a:spcBef>
                <a:spcPts val="1438"/>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date</a:t>
            </a:r>
            <a:r>
              <a:rPr lang="en-US" sz="2400" dirty="0">
                <a:solidFill>
                  <a:srgbClr val="000066"/>
                </a:solidFill>
                <a:latin typeface="+mj-lt"/>
              </a:rPr>
              <a:t> Print or set the system date and time. (date, date </a:t>
            </a:r>
            <a:r>
              <a:rPr lang="en-US" sz="2400" dirty="0" err="1">
                <a:solidFill>
                  <a:srgbClr val="000066"/>
                </a:solidFill>
                <a:latin typeface="+mj-lt"/>
              </a:rPr>
              <a:t>MMDDhhmm</a:t>
            </a:r>
            <a:r>
              <a:rPr lang="en-US" sz="2400" dirty="0">
                <a:solidFill>
                  <a:srgbClr val="000066"/>
                </a:solidFill>
                <a:latin typeface="+mj-lt"/>
              </a:rPr>
              <a:t>[[CC]YY][.</a:t>
            </a:r>
            <a:r>
              <a:rPr lang="en-US" sz="2400" dirty="0" err="1">
                <a:solidFill>
                  <a:srgbClr val="000066"/>
                </a:solidFill>
                <a:latin typeface="+mj-lt"/>
              </a:rPr>
              <a:t>ss</a:t>
            </a:r>
            <a:r>
              <a:rPr lang="en-US" sz="2400" dirty="0">
                <a:solidFill>
                  <a:srgbClr val="000066"/>
                </a:solidFill>
                <a:latin typeface="+mj-lt"/>
              </a:rPr>
              <a:t>]) </a:t>
            </a:r>
          </a:p>
          <a:p>
            <a:pPr marL="339725" indent="-339725">
              <a:spcBef>
                <a:spcPts val="575"/>
              </a:spcBef>
              <a:buClrTx/>
              <a:buSzTx/>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400" dirty="0">
              <a:solidFill>
                <a:srgbClr val="000066"/>
              </a:solidFill>
              <a:latin typeface="+mj-lt"/>
            </a:endParaRPr>
          </a:p>
        </p:txBody>
      </p:sp>
      <p:sp>
        <p:nvSpPr>
          <p:cNvPr id="5" name="Text Box 1">
            <a:extLst>
              <a:ext uri="{FF2B5EF4-FFF2-40B4-BE49-F238E27FC236}">
                <a16:creationId xmlns:a16="http://schemas.microsoft.com/office/drawing/2014/main" id="{E538C7B3-2011-484C-9C39-DE6371E65663}"/>
              </a:ext>
            </a:extLst>
          </p:cNvPr>
          <p:cNvSpPr txBox="1">
            <a:spLocks noChangeArrowheads="1"/>
          </p:cNvSpPr>
          <p:nvPr/>
        </p:nvSpPr>
        <p:spPr bwMode="auto">
          <a:xfrm>
            <a:off x="1371600" y="159543"/>
            <a:ext cx="8020050"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System Management Commands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242888" y="1014413"/>
            <a:ext cx="8709025" cy="5224462"/>
          </a:xfrm>
          <a:prstGeom prst="rect">
            <a:avLst/>
          </a:prstGeom>
          <a:noFill/>
          <a:ln w="9525">
            <a:noFill/>
            <a:round/>
            <a:headEnd/>
            <a:tailEnd/>
          </a:ln>
        </p:spPr>
        <p:txBody>
          <a:bodyPr wrap="none" anchor="ctr"/>
          <a:lstStyle/>
          <a:p>
            <a:endParaRPr lang="en-US"/>
          </a:p>
        </p:txBody>
      </p:sp>
      <p:sp>
        <p:nvSpPr>
          <p:cNvPr id="71683" name="Rectangle 2"/>
          <p:cNvSpPr>
            <a:spLocks noChangeArrowheads="1"/>
          </p:cNvSpPr>
          <p:nvPr/>
        </p:nvSpPr>
        <p:spPr bwMode="auto">
          <a:xfrm>
            <a:off x="2760663" y="0"/>
            <a:ext cx="3705158" cy="710067"/>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Short Questions</a:t>
            </a:r>
            <a:endParaRPr lang="en-US" sz="4400" dirty="0">
              <a:solidFill>
                <a:srgbClr val="FFFF00"/>
              </a:solidFill>
            </a:endParaRPr>
          </a:p>
        </p:txBody>
      </p:sp>
      <p:sp>
        <p:nvSpPr>
          <p:cNvPr id="71684" name="Text Box 3"/>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Describe the salient features of the file system in Linux.</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How does </a:t>
            </a:r>
            <a:r>
              <a:rPr lang="en-US" sz="2800" dirty="0" err="1">
                <a:solidFill>
                  <a:srgbClr val="000000"/>
                </a:solidFill>
                <a:latin typeface="+mj-lt"/>
              </a:rPr>
              <a:t>unix</a:t>
            </a:r>
            <a:r>
              <a:rPr lang="en-US" sz="2800" dirty="0">
                <a:solidFill>
                  <a:srgbClr val="000000"/>
                </a:solidFill>
                <a:latin typeface="+mj-lt"/>
              </a:rPr>
              <a:t> provide file protection.</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What  are the two </a:t>
            </a:r>
            <a:r>
              <a:rPr lang="en-US" sz="2800" dirty="0" err="1">
                <a:solidFill>
                  <a:srgbClr val="000000"/>
                </a:solidFill>
                <a:latin typeface="+mj-lt"/>
              </a:rPr>
              <a:t>linux</a:t>
            </a:r>
            <a:r>
              <a:rPr lang="en-US" sz="2800" dirty="0">
                <a:solidFill>
                  <a:srgbClr val="000000"/>
                </a:solidFill>
                <a:latin typeface="+mj-lt"/>
              </a:rPr>
              <a:t>  boot loaders ? Which one is legacy boot loader ?</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Why might we want to store LILO or GRUB in a </a:t>
            </a:r>
            <a:r>
              <a:rPr lang="en-US" sz="2800" dirty="0" err="1">
                <a:solidFill>
                  <a:srgbClr val="000000"/>
                </a:solidFill>
                <a:latin typeface="+mj-lt"/>
              </a:rPr>
              <a:t>linux</a:t>
            </a:r>
            <a:r>
              <a:rPr lang="en-US" sz="2800" dirty="0">
                <a:solidFill>
                  <a:srgbClr val="000000"/>
                </a:solidFill>
                <a:latin typeface="+mj-lt"/>
              </a:rPr>
              <a:t> partition instead of master booth record.</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Explain the booting process in Linux?</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What is the relation between Unix and Linux ?</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242888" y="1014413"/>
            <a:ext cx="8709025" cy="5224462"/>
          </a:xfrm>
          <a:prstGeom prst="rect">
            <a:avLst/>
          </a:prstGeom>
          <a:noFill/>
          <a:ln w="9525">
            <a:noFill/>
            <a:round/>
            <a:headEnd/>
            <a:tailEnd/>
          </a:ln>
        </p:spPr>
        <p:txBody>
          <a:bodyPr wrap="none" anchor="ctr"/>
          <a:lstStyle/>
          <a:p>
            <a:endParaRPr lang="en-US"/>
          </a:p>
        </p:txBody>
      </p:sp>
      <p:sp>
        <p:nvSpPr>
          <p:cNvPr id="72707" name="Rectangle 2"/>
          <p:cNvSpPr>
            <a:spLocks noChangeArrowheads="1"/>
          </p:cNvSpPr>
          <p:nvPr/>
        </p:nvSpPr>
        <p:spPr bwMode="auto">
          <a:xfrm>
            <a:off x="2760663" y="0"/>
            <a:ext cx="3618596" cy="710067"/>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Long Questions</a:t>
            </a:r>
            <a:endParaRPr lang="en-US" sz="4000" b="1" dirty="0">
              <a:solidFill>
                <a:srgbClr val="FFFF00"/>
              </a:solidFill>
            </a:endParaRPr>
          </a:p>
        </p:txBody>
      </p:sp>
      <p:sp>
        <p:nvSpPr>
          <p:cNvPr id="72708" name="Text Box 3"/>
          <p:cNvSpPr txBox="1">
            <a:spLocks noChangeArrowheads="1"/>
          </p:cNvSpPr>
          <p:nvPr/>
        </p:nvSpPr>
        <p:spPr bwMode="auto">
          <a:xfrm>
            <a:off x="242889" y="1014413"/>
            <a:ext cx="8443912" cy="5222875"/>
          </a:xfrm>
          <a:prstGeom prst="rect">
            <a:avLst/>
          </a:prstGeom>
          <a:noFill/>
          <a:ln w="9525">
            <a:noFill/>
            <a:round/>
            <a:headEnd/>
            <a:tailEnd/>
          </a:ln>
        </p:spPr>
        <p:txBody>
          <a:bodyPr lIns="90000" tIns="46800" rIns="90000" bIns="46800"/>
          <a:lstStyle/>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Explain different function of Linux architecture. Also explain its architecture?</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What is security features in Linux explain ?</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Briefly describes four reasons why </a:t>
            </a:r>
            <a:r>
              <a:rPr lang="en-US" sz="2400" dirty="0" err="1">
                <a:solidFill>
                  <a:srgbClr val="000000"/>
                </a:solidFill>
                <a:latin typeface="+mj-lt"/>
              </a:rPr>
              <a:t>linux</a:t>
            </a:r>
            <a:r>
              <a:rPr lang="en-US" sz="2400" dirty="0">
                <a:solidFill>
                  <a:srgbClr val="000000"/>
                </a:solidFill>
                <a:latin typeface="+mj-lt"/>
              </a:rPr>
              <a:t> would not be a viable choice for a business operating system ?</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400" dirty="0">
              <a:solidFill>
                <a:srgbClr val="000000"/>
              </a:solidFill>
              <a:latin typeface="+mj-lt"/>
            </a:endParaRP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How would our approach to a </a:t>
            </a:r>
            <a:r>
              <a:rPr lang="en-US" sz="2400" dirty="0" err="1">
                <a:solidFill>
                  <a:srgbClr val="000000"/>
                </a:solidFill>
                <a:latin typeface="+mj-lt"/>
              </a:rPr>
              <a:t>linux</a:t>
            </a:r>
            <a:r>
              <a:rPr lang="en-US" sz="2400" dirty="0">
                <a:solidFill>
                  <a:srgbClr val="000000"/>
                </a:solidFill>
                <a:latin typeface="+mj-lt"/>
              </a:rPr>
              <a:t> installation be different if we are offering a product or service.</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91538" cy="4635500"/>
          </a:xfrm>
        </p:spPr>
        <p:txBody>
          <a:bodyPr/>
          <a:lstStyle/>
          <a:p>
            <a:r>
              <a:rPr lang="en-US" dirty="0">
                <a:latin typeface="+mj-lt"/>
              </a:rPr>
              <a:t>Multi user and Multi tasking</a:t>
            </a:r>
          </a:p>
          <a:p>
            <a:r>
              <a:rPr lang="en-US" dirty="0">
                <a:latin typeface="+mj-lt"/>
              </a:rPr>
              <a:t>Multi processor</a:t>
            </a:r>
          </a:p>
          <a:p>
            <a:r>
              <a:rPr lang="en-US" dirty="0">
                <a:latin typeface="+mj-lt"/>
              </a:rPr>
              <a:t>Multi threading</a:t>
            </a:r>
          </a:p>
          <a:p>
            <a:r>
              <a:rPr lang="en-US" dirty="0">
                <a:latin typeface="+mj-lt"/>
              </a:rPr>
              <a:t>Highly customizable</a:t>
            </a:r>
          </a:p>
          <a:p>
            <a:r>
              <a:rPr lang="en-US" dirty="0">
                <a:latin typeface="+mj-lt"/>
              </a:rPr>
              <a:t>Secure</a:t>
            </a:r>
          </a:p>
          <a:p>
            <a:r>
              <a:rPr lang="en-US" dirty="0">
                <a:latin typeface="+mj-lt"/>
              </a:rPr>
              <a:t>Freely distributed and Open source</a:t>
            </a:r>
          </a:p>
          <a:p>
            <a:r>
              <a:rPr lang="en-US" dirty="0">
                <a:latin typeface="+mj-lt"/>
              </a:rPr>
              <a:t>Stable</a:t>
            </a:r>
          </a:p>
          <a:p>
            <a:r>
              <a:rPr lang="en-US" dirty="0">
                <a:latin typeface="+mj-lt"/>
              </a:rPr>
              <a:t>Network </a:t>
            </a:r>
            <a:r>
              <a:rPr lang="en-US" dirty="0" err="1">
                <a:latin typeface="+mj-lt"/>
              </a:rPr>
              <a:t>Friendlinesss</a:t>
            </a:r>
            <a:endParaRPr lang="en-US" dirty="0">
              <a:latin typeface="+mj-lt"/>
            </a:endParaRPr>
          </a:p>
          <a:p>
            <a:pPr>
              <a:buNone/>
            </a:pPr>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 Features of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415338" cy="4711700"/>
          </a:xfrm>
        </p:spPr>
        <p:txBody>
          <a:bodyPr/>
          <a:lstStyle/>
          <a:p>
            <a:r>
              <a:rPr lang="en-US" dirty="0">
                <a:latin typeface="+mj-lt"/>
              </a:rPr>
              <a:t>Flexible</a:t>
            </a:r>
          </a:p>
          <a:p>
            <a:r>
              <a:rPr lang="en-US" dirty="0">
                <a:latin typeface="+mj-lt"/>
              </a:rPr>
              <a:t>Compatible</a:t>
            </a:r>
          </a:p>
          <a:p>
            <a:r>
              <a:rPr lang="en-US" dirty="0">
                <a:latin typeface="+mj-lt"/>
              </a:rPr>
              <a:t>Fast and easy installation</a:t>
            </a:r>
          </a:p>
          <a:p>
            <a:r>
              <a:rPr lang="en-US" dirty="0">
                <a:latin typeface="+mj-lt"/>
              </a:rPr>
              <a:t>Hierarchical file system</a:t>
            </a:r>
          </a:p>
          <a:p>
            <a:r>
              <a:rPr lang="en-US" dirty="0">
                <a:latin typeface="+mj-lt"/>
              </a:rPr>
              <a:t>Supports various common file systems</a:t>
            </a:r>
          </a:p>
          <a:p>
            <a:r>
              <a:rPr lang="en-US" dirty="0">
                <a:latin typeface="+mj-lt"/>
              </a:rPr>
              <a:t>Supports many networking protocols like TCP, IP, IPv6, AX.25, X.25, DDP(</a:t>
            </a:r>
            <a:r>
              <a:rPr lang="en-US" dirty="0" err="1">
                <a:latin typeface="+mj-lt"/>
              </a:rPr>
              <a:t>Appletalk</a:t>
            </a:r>
            <a:r>
              <a:rPr lang="en-US" dirty="0">
                <a:latin typeface="+mj-lt"/>
              </a:rPr>
              <a:t>), etc.</a:t>
            </a:r>
          </a:p>
          <a:p>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 Features of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533400" y="1752600"/>
            <a:ext cx="8305800" cy="4572000"/>
          </a:xfrm>
          <a:prstGeom prst="rect">
            <a:avLst/>
          </a:prstGeom>
          <a:noFill/>
          <a:ln w="9525">
            <a:noFill/>
            <a:round/>
            <a:headEnd/>
            <a:tailEnd/>
          </a:ln>
        </p:spPr>
        <p:txBody>
          <a:bodyPr lIns="90000" tIns="46800" rIns="90000" bIns="46800"/>
          <a:lstStyle/>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Support multiple, simultaneously logged in users</a:t>
            </a:r>
          </a:p>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Hierarchical file system,</a:t>
            </a:r>
          </a:p>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Support for running processes in foreground or background mode</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Written in C</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Windows manager (KDE, Gnome)</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Various office applications such as </a:t>
            </a:r>
            <a:r>
              <a:rPr lang="en-US" sz="2400" dirty="0" err="1">
                <a:solidFill>
                  <a:srgbClr val="000000"/>
                </a:solidFill>
                <a:latin typeface="+mj-lt"/>
              </a:rPr>
              <a:t>OpenOfice</a:t>
            </a:r>
            <a:endParaRPr lang="en-US" sz="2400" dirty="0">
              <a:solidFill>
                <a:srgbClr val="000000"/>
              </a:solidFill>
              <a:latin typeface="+mj-lt"/>
            </a:endParaRP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Shells like </a:t>
            </a:r>
            <a:r>
              <a:rPr lang="en-US" sz="2400" dirty="0" err="1">
                <a:solidFill>
                  <a:srgbClr val="000000"/>
                </a:solidFill>
                <a:latin typeface="+mj-lt"/>
              </a:rPr>
              <a:t>ksh</a:t>
            </a:r>
            <a:r>
              <a:rPr lang="en-US" sz="2400" dirty="0">
                <a:solidFill>
                  <a:srgbClr val="000000"/>
                </a:solidFill>
                <a:latin typeface="+mj-lt"/>
              </a:rPr>
              <a:t>, </a:t>
            </a:r>
            <a:r>
              <a:rPr lang="en-US" sz="2400" dirty="0" err="1">
                <a:solidFill>
                  <a:srgbClr val="000000"/>
                </a:solidFill>
                <a:latin typeface="+mj-lt"/>
              </a:rPr>
              <a:t>csh</a:t>
            </a:r>
            <a:r>
              <a:rPr lang="en-US" sz="2400" dirty="0">
                <a:solidFill>
                  <a:srgbClr val="000000"/>
                </a:solidFill>
                <a:latin typeface="+mj-lt"/>
              </a:rPr>
              <a:t>, bash.</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Development tools like </a:t>
            </a:r>
            <a:r>
              <a:rPr lang="en-US" sz="2400" dirty="0" err="1">
                <a:solidFill>
                  <a:srgbClr val="000000"/>
                </a:solidFill>
                <a:latin typeface="+mj-lt"/>
              </a:rPr>
              <a:t>perl</a:t>
            </a:r>
            <a:r>
              <a:rPr lang="en-US" sz="2400" dirty="0">
                <a:solidFill>
                  <a:srgbClr val="000000"/>
                </a:solidFill>
                <a:latin typeface="+mj-lt"/>
              </a:rPr>
              <a:t>, python</a:t>
            </a:r>
            <a:r>
              <a:rPr lang="en-US" sz="2400">
                <a:solidFill>
                  <a:srgbClr val="000000"/>
                </a:solidFill>
                <a:latin typeface="+mj-lt"/>
              </a:rPr>
              <a:t>, C/C</a:t>
            </a:r>
            <a:r>
              <a:rPr lang="en-US" sz="2400" dirty="0">
                <a:solidFill>
                  <a:srgbClr val="000000"/>
                </a:solidFill>
                <a:latin typeface="+mj-lt"/>
              </a:rPr>
              <a:t>++ compiler etc</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Back up and recovery tools</a:t>
            </a:r>
          </a:p>
        </p:txBody>
      </p:sp>
      <p:sp>
        <p:nvSpPr>
          <p:cNvPr id="26627" name="Text Box 2"/>
          <p:cNvSpPr txBox="1">
            <a:spLocks noChangeArrowheads="1"/>
          </p:cNvSpPr>
          <p:nvPr/>
        </p:nvSpPr>
        <p:spPr bwMode="auto">
          <a:xfrm>
            <a:off x="1447800" y="-3175"/>
            <a:ext cx="7696200" cy="763588"/>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UNIX/Linux : Common Features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additive="repl">
                                        <p:cTn id="6" dur="1" fill="hold">
                                          <p:stCondLst>
                                            <p:cond delay="0"/>
                                          </p:stCondLst>
                                        </p:cTn>
                                        <p:tgtEl>
                                          <p:spTgt spid="28673">
                                            <p:txEl>
                                              <p:pRg st="0" end="0"/>
                                            </p:txEl>
                                          </p:spTgt>
                                        </p:tgtEl>
                                        <p:attrNameLst>
                                          <p:attrName>style.visibility</p:attrName>
                                        </p:attrNameLst>
                                      </p:cBhvr>
                                      <p:to>
                                        <p:strVal val="visible"/>
                                      </p:to>
                                    </p:set>
                                    <p:animEffect transition="in" filter="barn(inHorizontal)">
                                      <p:cBhvr additive="repl">
                                        <p:cTn id="7" dur="500"/>
                                        <p:tgtEl>
                                          <p:spTgt spid="286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additive="repl">
                                        <p:cTn id="11" dur="1" fill="hold">
                                          <p:stCondLst>
                                            <p:cond delay="0"/>
                                          </p:stCondLst>
                                        </p:cTn>
                                        <p:tgtEl>
                                          <p:spTgt spid="28673">
                                            <p:txEl>
                                              <p:pRg st="1" end="1"/>
                                            </p:txEl>
                                          </p:spTgt>
                                        </p:tgtEl>
                                        <p:attrNameLst>
                                          <p:attrName>style.visibility</p:attrName>
                                        </p:attrNameLst>
                                      </p:cBhvr>
                                      <p:to>
                                        <p:strVal val="visible"/>
                                      </p:to>
                                    </p:set>
                                    <p:animEffect transition="in" filter="barn(inHorizontal)">
                                      <p:cBhvr additive="repl">
                                        <p:cTn id="12" dur="500"/>
                                        <p:tgtEl>
                                          <p:spTgt spid="286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additive="repl">
                                        <p:cTn id="16" dur="1" fill="hold">
                                          <p:stCondLst>
                                            <p:cond delay="0"/>
                                          </p:stCondLst>
                                        </p:cTn>
                                        <p:tgtEl>
                                          <p:spTgt spid="28673">
                                            <p:txEl>
                                              <p:pRg st="2" end="2"/>
                                            </p:txEl>
                                          </p:spTgt>
                                        </p:tgtEl>
                                        <p:attrNameLst>
                                          <p:attrName>style.visibility</p:attrName>
                                        </p:attrNameLst>
                                      </p:cBhvr>
                                      <p:to>
                                        <p:strVal val="visible"/>
                                      </p:to>
                                    </p:set>
                                    <p:animEffect transition="in" filter="barn(inHorizontal)">
                                      <p:cBhvr additive="repl">
                                        <p:cTn id="17" dur="500"/>
                                        <p:tgtEl>
                                          <p:spTgt spid="286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additive="repl">
                                        <p:cTn id="21" dur="1" fill="hold">
                                          <p:stCondLst>
                                            <p:cond delay="0"/>
                                          </p:stCondLst>
                                        </p:cTn>
                                        <p:tgtEl>
                                          <p:spTgt spid="28673">
                                            <p:txEl>
                                              <p:pRg st="3" end="3"/>
                                            </p:txEl>
                                          </p:spTgt>
                                        </p:tgtEl>
                                        <p:attrNameLst>
                                          <p:attrName>style.visibility</p:attrName>
                                        </p:attrNameLst>
                                      </p:cBhvr>
                                      <p:to>
                                        <p:strVal val="visible"/>
                                      </p:to>
                                    </p:set>
                                    <p:animEffect transition="in" filter="barn(inHorizontal)">
                                      <p:cBhvr additive="repl">
                                        <p:cTn id="22" dur="500"/>
                                        <p:tgtEl>
                                          <p:spTgt spid="286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additive="repl">
                                        <p:cTn id="26" dur="1" fill="hold">
                                          <p:stCondLst>
                                            <p:cond delay="0"/>
                                          </p:stCondLst>
                                        </p:cTn>
                                        <p:tgtEl>
                                          <p:spTgt spid="28673">
                                            <p:txEl>
                                              <p:pRg st="4" end="4"/>
                                            </p:txEl>
                                          </p:spTgt>
                                        </p:tgtEl>
                                        <p:attrNameLst>
                                          <p:attrName>style.visibility</p:attrName>
                                        </p:attrNameLst>
                                      </p:cBhvr>
                                      <p:to>
                                        <p:strVal val="visible"/>
                                      </p:to>
                                    </p:set>
                                    <p:animEffect transition="in" filter="barn(inHorizontal)">
                                      <p:cBhvr additive="repl">
                                        <p:cTn id="27" dur="500"/>
                                        <p:tgtEl>
                                          <p:spTgt spid="286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additive="repl">
                                        <p:cTn id="31" dur="1" fill="hold">
                                          <p:stCondLst>
                                            <p:cond delay="0"/>
                                          </p:stCondLst>
                                        </p:cTn>
                                        <p:tgtEl>
                                          <p:spTgt spid="28673">
                                            <p:txEl>
                                              <p:pRg st="5" end="5"/>
                                            </p:txEl>
                                          </p:spTgt>
                                        </p:tgtEl>
                                        <p:attrNameLst>
                                          <p:attrName>style.visibility</p:attrName>
                                        </p:attrNameLst>
                                      </p:cBhvr>
                                      <p:to>
                                        <p:strVal val="visible"/>
                                      </p:to>
                                    </p:set>
                                    <p:animEffect transition="in" filter="barn(inHorizontal)">
                                      <p:cBhvr additive="repl">
                                        <p:cTn id="32" dur="500"/>
                                        <p:tgtEl>
                                          <p:spTgt spid="286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additive="repl">
                                        <p:cTn id="36" dur="1" fill="hold">
                                          <p:stCondLst>
                                            <p:cond delay="0"/>
                                          </p:stCondLst>
                                        </p:cTn>
                                        <p:tgtEl>
                                          <p:spTgt spid="28673">
                                            <p:txEl>
                                              <p:pRg st="6" end="6"/>
                                            </p:txEl>
                                          </p:spTgt>
                                        </p:tgtEl>
                                        <p:attrNameLst>
                                          <p:attrName>style.visibility</p:attrName>
                                        </p:attrNameLst>
                                      </p:cBhvr>
                                      <p:to>
                                        <p:strVal val="visible"/>
                                      </p:to>
                                    </p:set>
                                    <p:animEffect transition="in" filter="barn(inHorizontal)">
                                      <p:cBhvr additive="repl">
                                        <p:cTn id="37" dur="500"/>
                                        <p:tgtEl>
                                          <p:spTgt spid="286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additive="repl">
                                        <p:cTn id="41" dur="1" fill="hold">
                                          <p:stCondLst>
                                            <p:cond delay="0"/>
                                          </p:stCondLst>
                                        </p:cTn>
                                        <p:tgtEl>
                                          <p:spTgt spid="28673">
                                            <p:txEl>
                                              <p:pRg st="7" end="7"/>
                                            </p:txEl>
                                          </p:spTgt>
                                        </p:tgtEl>
                                        <p:attrNameLst>
                                          <p:attrName>style.visibility</p:attrName>
                                        </p:attrNameLst>
                                      </p:cBhvr>
                                      <p:to>
                                        <p:strVal val="visible"/>
                                      </p:to>
                                    </p:set>
                                    <p:animEffect transition="in" filter="barn(inHorizontal)">
                                      <p:cBhvr additive="repl">
                                        <p:cTn id="42" dur="500"/>
                                        <p:tgtEl>
                                          <p:spTgt spid="2867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additive="repl">
                                        <p:cTn id="46" dur="1" fill="hold">
                                          <p:stCondLst>
                                            <p:cond delay="0"/>
                                          </p:stCondLst>
                                        </p:cTn>
                                        <p:tgtEl>
                                          <p:spTgt spid="28673">
                                            <p:txEl>
                                              <p:pRg st="8" end="8"/>
                                            </p:txEl>
                                          </p:spTgt>
                                        </p:tgtEl>
                                        <p:attrNameLst>
                                          <p:attrName>style.visibility</p:attrName>
                                        </p:attrNameLst>
                                      </p:cBhvr>
                                      <p:to>
                                        <p:strVal val="visible"/>
                                      </p:to>
                                    </p:set>
                                    <p:animEffect transition="in" filter="barn(inHorizontal)">
                                      <p:cBhvr additive="repl">
                                        <p:cTn id="47" dur="500"/>
                                        <p:tgtEl>
                                          <p:spTgt spid="286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47800" y="-3175"/>
            <a:ext cx="7696200" cy="763588"/>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UNIX/Linux : Differences</a:t>
            </a:r>
          </a:p>
        </p:txBody>
      </p:sp>
      <p:sp>
        <p:nvSpPr>
          <p:cNvPr id="3" name="TextBox 2"/>
          <p:cNvSpPr txBox="1"/>
          <p:nvPr/>
        </p:nvSpPr>
        <p:spPr>
          <a:xfrm>
            <a:off x="381000" y="1447800"/>
            <a:ext cx="7315200" cy="5078313"/>
          </a:xfrm>
          <a:prstGeom prst="rect">
            <a:avLst/>
          </a:prstGeom>
          <a:noFill/>
        </p:spPr>
        <p:txBody>
          <a:bodyPr wrap="square" rtlCol="0">
            <a:spAutoFit/>
          </a:bodyPr>
          <a:lstStyle/>
          <a:p>
            <a:pPr>
              <a:buFont typeface="Arial" pitchFamily="34" charset="0"/>
              <a:buChar char="•"/>
            </a:pPr>
            <a:r>
              <a:rPr lang="en-US" dirty="0"/>
              <a:t> </a:t>
            </a:r>
            <a:r>
              <a:rPr lang="en-US" sz="2400" dirty="0">
                <a:latin typeface="+mj-lt"/>
              </a:rPr>
              <a:t>Linux is just a kernel</a:t>
            </a:r>
          </a:p>
          <a:p>
            <a:pPr>
              <a:buFont typeface="Arial" pitchFamily="34" charset="0"/>
              <a:buChar char="•"/>
            </a:pPr>
            <a:r>
              <a:rPr lang="en-US" sz="2400" dirty="0">
                <a:latin typeface="+mj-lt"/>
              </a:rPr>
              <a:t> License and cost</a:t>
            </a:r>
          </a:p>
          <a:p>
            <a:pPr>
              <a:buFont typeface="Arial" pitchFamily="34" charset="0"/>
              <a:buChar char="•"/>
            </a:pPr>
            <a:r>
              <a:rPr lang="en-US" sz="2400" dirty="0">
                <a:latin typeface="+mj-lt"/>
              </a:rPr>
              <a:t> Security firewall software</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System start up scripts</a:t>
            </a:r>
          </a:p>
          <a:p>
            <a:r>
              <a:rPr lang="en-US" sz="2400" dirty="0">
                <a:latin typeface="+mj-lt"/>
              </a:rPr>
              <a:t>	HP – UX : /</a:t>
            </a:r>
            <a:r>
              <a:rPr lang="en-US" sz="2400" dirty="0" err="1">
                <a:latin typeface="+mj-lt"/>
              </a:rPr>
              <a:t>sbin</a:t>
            </a:r>
            <a:r>
              <a:rPr lang="en-US" sz="2400" dirty="0">
                <a:latin typeface="+mj-lt"/>
              </a:rPr>
              <a:t>/</a:t>
            </a:r>
            <a:r>
              <a:rPr lang="en-US" sz="2400" dirty="0" err="1">
                <a:latin typeface="+mj-lt"/>
              </a:rPr>
              <a:t>init.d</a:t>
            </a:r>
            <a:endParaRPr lang="en-US" sz="2400" dirty="0">
              <a:latin typeface="+mj-lt"/>
            </a:endParaRPr>
          </a:p>
          <a:p>
            <a:r>
              <a:rPr lang="en-US" sz="2400" dirty="0">
                <a:latin typeface="+mj-lt"/>
              </a:rPr>
              <a:t>	AIX         : /</a:t>
            </a:r>
            <a:r>
              <a:rPr lang="en-US" sz="2400" dirty="0" err="1">
                <a:latin typeface="+mj-lt"/>
              </a:rPr>
              <a:t>etx</a:t>
            </a:r>
            <a:r>
              <a:rPr lang="en-US" sz="2400" dirty="0">
                <a:latin typeface="+mj-lt"/>
              </a:rPr>
              <a:t>/</a:t>
            </a:r>
            <a:r>
              <a:rPr lang="en-US" sz="2400" dirty="0" err="1">
                <a:latin typeface="+mj-lt"/>
              </a:rPr>
              <a:t>rc.d</a:t>
            </a:r>
            <a:r>
              <a:rPr lang="en-US" sz="2400" dirty="0">
                <a:latin typeface="+mj-lt"/>
              </a:rPr>
              <a:t>/</a:t>
            </a:r>
            <a:r>
              <a:rPr lang="en-US" sz="2400" dirty="0" err="1">
                <a:latin typeface="+mj-lt"/>
              </a:rPr>
              <a:t>init.d</a:t>
            </a:r>
            <a:endParaRPr lang="en-US" sz="2400" dirty="0">
              <a:latin typeface="+mj-lt"/>
            </a:endParaRPr>
          </a:p>
          <a:p>
            <a:r>
              <a:rPr lang="en-US" sz="2400" dirty="0">
                <a:latin typeface="+mj-lt"/>
              </a:rPr>
              <a:t>	Linux      : /etc/</a:t>
            </a:r>
            <a:r>
              <a:rPr lang="en-US" sz="2400" dirty="0" err="1">
                <a:latin typeface="+mj-lt"/>
              </a:rPr>
              <a:t>init.d</a:t>
            </a:r>
            <a:endParaRPr lang="en-US" sz="2400" dirty="0">
              <a:latin typeface="+mj-lt"/>
            </a:endParaRPr>
          </a:p>
          <a:p>
            <a:endParaRPr lang="en-US" sz="2400" dirty="0">
              <a:latin typeface="+mj-lt"/>
            </a:endParaRPr>
          </a:p>
          <a:p>
            <a:pPr>
              <a:buFont typeface="Arial" pitchFamily="34" charset="0"/>
              <a:buChar char="•"/>
            </a:pPr>
            <a:r>
              <a:rPr lang="en-US" sz="2400" dirty="0">
                <a:latin typeface="+mj-lt"/>
              </a:rPr>
              <a:t> User friendly</a:t>
            </a:r>
          </a:p>
          <a:p>
            <a:pPr>
              <a:buFont typeface="Arial" pitchFamily="34" charset="0"/>
              <a:buChar char="•"/>
            </a:pPr>
            <a:r>
              <a:rPr lang="en-US" sz="2400" dirty="0">
                <a:latin typeface="+mj-lt"/>
              </a:rPr>
              <a:t> Types of users</a:t>
            </a:r>
          </a:p>
          <a:p>
            <a:pPr>
              <a:buFont typeface="Arial" pitchFamily="34" charset="0"/>
              <a:buChar char="•"/>
            </a:pPr>
            <a:r>
              <a:rPr lang="en-US" sz="2400" dirty="0">
                <a:latin typeface="+mj-lt"/>
              </a:rPr>
              <a:t>File system support</a:t>
            </a:r>
          </a:p>
          <a:p>
            <a:pPr>
              <a:buFont typeface="Arial" pitchFamily="34" charset="0"/>
              <a:buChar char="•"/>
            </a:pPr>
            <a:endParaRPr lang="en-US" dirty="0"/>
          </a:p>
          <a:p>
            <a:pPr>
              <a:buFont typeface="Arial" pitchFamily="34" charset="0"/>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524000" y="228600"/>
            <a:ext cx="7620000" cy="609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FFFF00"/>
                </a:solidFill>
              </a:rPr>
              <a:t>Installation of </a:t>
            </a:r>
            <a:r>
              <a:rPr lang="en-US" sz="2800" b="1" dirty="0" err="1">
                <a:solidFill>
                  <a:srgbClr val="FFFF00"/>
                </a:solidFill>
              </a:rPr>
              <a:t>Mandriva</a:t>
            </a:r>
            <a:r>
              <a:rPr lang="en-US" sz="2800" b="1" dirty="0">
                <a:solidFill>
                  <a:srgbClr val="FFFF00"/>
                </a:solidFill>
              </a:rPr>
              <a:t> Linux 2010 Steps</a:t>
            </a:r>
          </a:p>
        </p:txBody>
      </p:sp>
      <p:pic>
        <p:nvPicPr>
          <p:cNvPr id="28675" name="Picture 2"/>
          <p:cNvPicPr>
            <a:picLocks noChangeAspect="1" noChangeArrowheads="1"/>
          </p:cNvPicPr>
          <p:nvPr/>
        </p:nvPicPr>
        <p:blipFill>
          <a:blip r:embed="rId3"/>
          <a:srcRect/>
          <a:stretch>
            <a:fillRect/>
          </a:stretch>
        </p:blipFill>
        <p:spPr bwMode="auto">
          <a:xfrm>
            <a:off x="0" y="914400"/>
            <a:ext cx="9144000" cy="53816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371600" y="0"/>
            <a:ext cx="8001000" cy="381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Choosing your Language</a:t>
            </a:r>
            <a:br>
              <a:rPr lang="en-US" sz="4400" b="1" dirty="0">
                <a:solidFill>
                  <a:srgbClr val="FFFF00"/>
                </a:solidFill>
                <a:latin typeface="+mj-lt"/>
              </a:rPr>
            </a:br>
            <a:endParaRPr lang="en-US" sz="4400" b="1" dirty="0">
              <a:solidFill>
                <a:srgbClr val="FFFF00"/>
              </a:solidFill>
              <a:latin typeface="+mj-lt"/>
            </a:endParaRPr>
          </a:p>
        </p:txBody>
      </p:sp>
      <p:pic>
        <p:nvPicPr>
          <p:cNvPr id="29699" name="Picture 2"/>
          <p:cNvPicPr>
            <a:picLocks noChangeAspect="1" noChangeArrowheads="1"/>
          </p:cNvPicPr>
          <p:nvPr/>
        </p:nvPicPr>
        <p:blipFill>
          <a:blip r:embed="rId3"/>
          <a:srcRect/>
          <a:stretch>
            <a:fillRect/>
          </a:stretch>
        </p:blipFill>
        <p:spPr bwMode="auto">
          <a:xfrm>
            <a:off x="246063" y="990600"/>
            <a:ext cx="8593137" cy="5334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676400" y="0"/>
            <a:ext cx="7467600" cy="11604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License Terms of the Distribution </a:t>
            </a:r>
            <a:br>
              <a:rPr lang="en-US" sz="3500" b="1" dirty="0">
                <a:solidFill>
                  <a:srgbClr val="FFFF00"/>
                </a:solidFill>
                <a:latin typeface="+mj-lt"/>
              </a:rPr>
            </a:br>
            <a:endParaRPr lang="en-US" sz="3500" b="1" dirty="0">
              <a:solidFill>
                <a:srgbClr val="FFFF00"/>
              </a:solidFill>
              <a:latin typeface="+mj-lt"/>
            </a:endParaRPr>
          </a:p>
        </p:txBody>
      </p:sp>
      <p:sp>
        <p:nvSpPr>
          <p:cNvPr id="30723"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0724" name="Picture 3"/>
          <p:cNvPicPr>
            <a:picLocks noChangeAspect="1" noChangeArrowheads="1"/>
          </p:cNvPicPr>
          <p:nvPr/>
        </p:nvPicPr>
        <p:blipFill>
          <a:blip r:embed="rId3"/>
          <a:srcRect/>
          <a:stretch>
            <a:fillRect/>
          </a:stretch>
        </p:blipFill>
        <p:spPr bwMode="auto">
          <a:xfrm>
            <a:off x="762000" y="838200"/>
            <a:ext cx="7620000" cy="54483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Installation Class</a:t>
            </a:r>
          </a:p>
        </p:txBody>
      </p:sp>
      <p:sp>
        <p:nvSpPr>
          <p:cNvPr id="31747"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1748"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600200" y="228600"/>
            <a:ext cx="7543800" cy="13128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FFFF00"/>
                </a:solidFill>
                <a:latin typeface="+mj-lt"/>
              </a:rPr>
              <a:t>Where to Install Mandriva on your Hard Disk</a:t>
            </a:r>
            <a:br>
              <a:rPr lang="en-US" sz="2800" b="1">
                <a:solidFill>
                  <a:srgbClr val="FFFF00"/>
                </a:solidFill>
                <a:latin typeface="+mj-lt"/>
              </a:rPr>
            </a:br>
            <a:endParaRPr lang="en-US" sz="2800" b="1">
              <a:solidFill>
                <a:srgbClr val="FFFF00"/>
              </a:solidFill>
              <a:latin typeface="+mj-lt"/>
            </a:endParaRPr>
          </a:p>
        </p:txBody>
      </p:sp>
      <p:sp>
        <p:nvSpPr>
          <p:cNvPr id="3277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2772" name="Picture 3"/>
          <p:cNvPicPr>
            <a:picLocks noChangeAspect="1" noChangeArrowheads="1"/>
          </p:cNvPicPr>
          <p:nvPr/>
        </p:nvPicPr>
        <p:blipFill>
          <a:blip r:embed="rId3"/>
          <a:srcRect/>
          <a:stretch>
            <a:fillRect/>
          </a:stretch>
        </p:blipFill>
        <p:spPr bwMode="auto">
          <a:xfrm>
            <a:off x="762000" y="1066800"/>
            <a:ext cx="7620000" cy="5334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Linux – The Operating System</a:t>
            </a:r>
          </a:p>
        </p:txBody>
      </p:sp>
      <p:sp>
        <p:nvSpPr>
          <p:cNvPr id="4" name="TextBox 3"/>
          <p:cNvSpPr txBox="1"/>
          <p:nvPr/>
        </p:nvSpPr>
        <p:spPr>
          <a:xfrm>
            <a:off x="457200" y="1524000"/>
            <a:ext cx="7924800" cy="3108543"/>
          </a:xfrm>
          <a:prstGeom prst="rect">
            <a:avLst/>
          </a:prstGeom>
          <a:noFill/>
        </p:spPr>
        <p:txBody>
          <a:bodyPr wrap="square" rtlCol="0">
            <a:spAutoFit/>
          </a:bodyPr>
          <a:lstStyle/>
          <a:p>
            <a:r>
              <a:rPr lang="en-US" sz="2800" dirty="0">
                <a:latin typeface="+mj-lt"/>
              </a:rPr>
              <a:t>Linux is a </a:t>
            </a:r>
            <a:r>
              <a:rPr lang="en-US" sz="2800" b="1" i="1" dirty="0">
                <a:latin typeface="+mj-lt"/>
              </a:rPr>
              <a:t>freely distributed</a:t>
            </a:r>
            <a:r>
              <a:rPr lang="en-US" sz="2800" dirty="0">
                <a:latin typeface="+mj-lt"/>
              </a:rPr>
              <a:t> operating system that</a:t>
            </a:r>
          </a:p>
          <a:p>
            <a:pPr>
              <a:buFont typeface="Arial" pitchFamily="34" charset="0"/>
              <a:buChar char="•"/>
            </a:pPr>
            <a:endParaRPr lang="en-US" sz="2800" dirty="0">
              <a:latin typeface="+mj-lt"/>
            </a:endParaRPr>
          </a:p>
          <a:p>
            <a:pPr>
              <a:buFont typeface="Arial" pitchFamily="34" charset="0"/>
              <a:buChar char="•"/>
            </a:pPr>
            <a:r>
              <a:rPr lang="en-US" sz="2800" dirty="0">
                <a:latin typeface="+mj-lt"/>
              </a:rPr>
              <a:t> Manages computer hardware resources (hard disk, I/O devices, Memory etc)</a:t>
            </a:r>
          </a:p>
          <a:p>
            <a:pPr>
              <a:buFont typeface="Arial" pitchFamily="34" charset="0"/>
              <a:buChar char="•"/>
            </a:pPr>
            <a:endParaRPr lang="en-US" sz="2800" dirty="0">
              <a:latin typeface="+mj-lt"/>
            </a:endParaRPr>
          </a:p>
          <a:p>
            <a:pPr>
              <a:buFont typeface="Arial" pitchFamily="34" charset="0"/>
              <a:buChar char="•"/>
            </a:pPr>
            <a:r>
              <a:rPr lang="en-US" sz="2800" dirty="0">
                <a:latin typeface="+mj-lt"/>
              </a:rPr>
              <a:t> Provides common services for efficient execution to various application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Package Selection </a:t>
            </a:r>
          </a:p>
        </p:txBody>
      </p:sp>
      <p:sp>
        <p:nvSpPr>
          <p:cNvPr id="3379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3796" name="Picture 3"/>
          <p:cNvPicPr>
            <a:picLocks noChangeAspect="1" noChangeArrowheads="1"/>
          </p:cNvPicPr>
          <p:nvPr/>
        </p:nvPicPr>
        <p:blipFill>
          <a:blip r:embed="rId3"/>
          <a:srcRect/>
          <a:stretch>
            <a:fillRect/>
          </a:stretch>
        </p:blipFill>
        <p:spPr bwMode="auto">
          <a:xfrm>
            <a:off x="762000" y="1066800"/>
            <a:ext cx="7648575" cy="5214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600200" y="0"/>
            <a:ext cx="7543800" cy="12366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Choosing a Graphical Environment </a:t>
            </a:r>
            <a:r>
              <a:rPr lang="en-US" sz="4000" b="1" dirty="0">
                <a:solidFill>
                  <a:srgbClr val="FFFF00"/>
                </a:solidFill>
                <a:latin typeface="+mj-lt"/>
              </a:rPr>
              <a:t/>
            </a:r>
            <a:br>
              <a:rPr lang="en-US" sz="4000" b="1" dirty="0">
                <a:solidFill>
                  <a:srgbClr val="FFFF00"/>
                </a:solidFill>
                <a:latin typeface="+mj-lt"/>
              </a:rPr>
            </a:br>
            <a:endParaRPr lang="en-US" sz="4000" b="1" dirty="0">
              <a:solidFill>
                <a:srgbClr val="FFFF00"/>
              </a:solidFill>
              <a:latin typeface="+mj-lt"/>
            </a:endParaRPr>
          </a:p>
        </p:txBody>
      </p:sp>
      <p:sp>
        <p:nvSpPr>
          <p:cNvPr id="34819"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4820"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524000" y="0"/>
            <a:ext cx="76200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a:solidFill>
                  <a:srgbClr val="FFFF00"/>
                </a:solidFill>
                <a:latin typeface="+mj-lt"/>
              </a:rPr>
              <a:t>Choosing Package Groups to Install</a:t>
            </a:r>
          </a:p>
        </p:txBody>
      </p:sp>
      <p:sp>
        <p:nvSpPr>
          <p:cNvPr id="35843"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5844"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914400" y="304800"/>
            <a:ext cx="8229600" cy="1800225"/>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FFFF00"/>
                </a:solidFill>
                <a:latin typeface="+mj-lt"/>
              </a:rPr>
              <a:t>Choosing Individual Packages to Install </a:t>
            </a:r>
            <a:br>
              <a:rPr lang="en-US" sz="2800" b="1" dirty="0">
                <a:solidFill>
                  <a:srgbClr val="FFFF00"/>
                </a:solidFill>
                <a:latin typeface="+mj-lt"/>
              </a:rPr>
            </a:br>
            <a:endParaRPr lang="en-US" sz="2800" b="1" dirty="0">
              <a:solidFill>
                <a:srgbClr val="FFFF00"/>
              </a:solidFill>
              <a:latin typeface="+mj-lt"/>
            </a:endParaRPr>
          </a:p>
        </p:txBody>
      </p:sp>
      <p:sp>
        <p:nvSpPr>
          <p:cNvPr id="36867"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6868"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User Management </a:t>
            </a:r>
          </a:p>
        </p:txBody>
      </p:sp>
      <p:sp>
        <p:nvSpPr>
          <p:cNvPr id="3789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7892" name="Picture 3"/>
          <p:cNvPicPr>
            <a:picLocks noChangeAspect="1" noChangeArrowheads="1"/>
          </p:cNvPicPr>
          <p:nvPr/>
        </p:nvPicPr>
        <p:blipFill>
          <a:blip r:embed="rId3"/>
          <a:srcRect/>
          <a:stretch>
            <a:fillRect/>
          </a:stretch>
        </p:blipFill>
        <p:spPr bwMode="auto">
          <a:xfrm>
            <a:off x="762000" y="1066800"/>
            <a:ext cx="7620000" cy="52197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600200" y="0"/>
            <a:ext cx="75438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Installing a </a:t>
            </a:r>
            <a:r>
              <a:rPr lang="en-US" sz="4400" b="1" dirty="0" err="1">
                <a:solidFill>
                  <a:srgbClr val="FFFF00"/>
                </a:solidFill>
                <a:latin typeface="+mj-lt"/>
              </a:rPr>
              <a:t>Bootloader</a:t>
            </a:r>
            <a:r>
              <a:rPr lang="en-US" sz="4400" b="1" dirty="0">
                <a:solidFill>
                  <a:srgbClr val="FFFF00"/>
                </a:solidFill>
                <a:latin typeface="+mj-lt"/>
              </a:rPr>
              <a:t/>
            </a:r>
            <a:br>
              <a:rPr lang="en-US" sz="4400" b="1" dirty="0">
                <a:solidFill>
                  <a:srgbClr val="FFFF00"/>
                </a:solidFill>
                <a:latin typeface="+mj-lt"/>
              </a:rPr>
            </a:br>
            <a:endParaRPr lang="en-US" sz="4400" b="1" dirty="0">
              <a:solidFill>
                <a:srgbClr val="FFFF00"/>
              </a:solidFill>
              <a:latin typeface="+mj-lt"/>
            </a:endParaRPr>
          </a:p>
        </p:txBody>
      </p:sp>
      <p:sp>
        <p:nvSpPr>
          <p:cNvPr id="3891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8916"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Checking Miscellaneous Parameters</a:t>
            </a:r>
          </a:p>
        </p:txBody>
      </p:sp>
      <p:sp>
        <p:nvSpPr>
          <p:cNvPr id="39939"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9940" name="Picture 3"/>
          <p:cNvPicPr>
            <a:picLocks noChangeAspect="1" noChangeArrowheads="1"/>
          </p:cNvPicPr>
          <p:nvPr/>
        </p:nvPicPr>
        <p:blipFill>
          <a:blip r:embed="rId3"/>
          <a:srcRect/>
          <a:stretch>
            <a:fillRect/>
          </a:stretch>
        </p:blipFill>
        <p:spPr bwMode="auto">
          <a:xfrm>
            <a:off x="762000" y="1143000"/>
            <a:ext cx="7620000" cy="5143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600200" y="0"/>
            <a:ext cx="7543800" cy="11604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Installing Updates from the Internet </a:t>
            </a:r>
            <a:br>
              <a:rPr lang="en-US" sz="3500" b="1" dirty="0">
                <a:solidFill>
                  <a:srgbClr val="FFFF00"/>
                </a:solidFill>
                <a:latin typeface="+mj-lt"/>
              </a:rPr>
            </a:br>
            <a:endParaRPr lang="en-US" sz="3500" b="1" dirty="0">
              <a:solidFill>
                <a:srgbClr val="FFFF00"/>
              </a:solidFill>
              <a:latin typeface="+mj-lt"/>
            </a:endParaRPr>
          </a:p>
        </p:txBody>
      </p:sp>
      <p:sp>
        <p:nvSpPr>
          <p:cNvPr id="4301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43012"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676400" y="0"/>
            <a:ext cx="74676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It's All Done! </a:t>
            </a:r>
            <a:br>
              <a:rPr lang="en-US" sz="4400" b="1" dirty="0">
                <a:solidFill>
                  <a:srgbClr val="FFFF00"/>
                </a:solidFill>
                <a:latin typeface="+mj-lt"/>
              </a:rPr>
            </a:br>
            <a:endParaRPr lang="en-US" sz="4400" b="1" dirty="0">
              <a:solidFill>
                <a:srgbClr val="FFFF00"/>
              </a:solidFill>
              <a:latin typeface="+mj-lt"/>
            </a:endParaRPr>
          </a:p>
        </p:txBody>
      </p:sp>
      <p:sp>
        <p:nvSpPr>
          <p:cNvPr id="4403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44036"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Architecture: Overview</a:t>
            </a:r>
          </a:p>
        </p:txBody>
      </p:sp>
      <p:sp>
        <p:nvSpPr>
          <p:cNvPr id="16387" name="Oval 2"/>
          <p:cNvSpPr>
            <a:spLocks noChangeArrowheads="1"/>
          </p:cNvSpPr>
          <p:nvPr/>
        </p:nvSpPr>
        <p:spPr bwMode="auto">
          <a:xfrm>
            <a:off x="1066800" y="1371600"/>
            <a:ext cx="7010400" cy="4953000"/>
          </a:xfrm>
          <a:prstGeom prst="ellipse">
            <a:avLst/>
          </a:prstGeom>
          <a:solidFill>
            <a:srgbClr val="FFFFFF"/>
          </a:solidFill>
          <a:ln w="44280">
            <a:solidFill>
              <a:srgbClr val="FF0000"/>
            </a:solidFill>
            <a:miter lim="800000"/>
            <a:headEnd/>
            <a:tailEnd/>
          </a:ln>
        </p:spPr>
        <p:txBody>
          <a:bodyPr wrap="none" anchor="ctr"/>
          <a:lstStyle/>
          <a:p>
            <a:endParaRPr lang="en-US"/>
          </a:p>
        </p:txBody>
      </p:sp>
      <p:sp>
        <p:nvSpPr>
          <p:cNvPr id="16388" name="Oval 3"/>
          <p:cNvSpPr>
            <a:spLocks noChangeArrowheads="1"/>
          </p:cNvSpPr>
          <p:nvPr/>
        </p:nvSpPr>
        <p:spPr bwMode="auto">
          <a:xfrm>
            <a:off x="1981200" y="2057400"/>
            <a:ext cx="4800600" cy="3429000"/>
          </a:xfrm>
          <a:prstGeom prst="ellipse">
            <a:avLst/>
          </a:prstGeom>
          <a:noFill/>
          <a:ln w="41400">
            <a:solidFill>
              <a:srgbClr val="993366"/>
            </a:solidFill>
            <a:miter lim="800000"/>
            <a:headEnd/>
            <a:tailEnd/>
          </a:ln>
        </p:spPr>
        <p:txBody>
          <a:bodyPr wrap="none" anchor="ctr"/>
          <a:lstStyle/>
          <a:p>
            <a:endParaRPr lang="en-US"/>
          </a:p>
        </p:txBody>
      </p:sp>
      <p:sp>
        <p:nvSpPr>
          <p:cNvPr id="16389" name="Oval 4"/>
          <p:cNvSpPr>
            <a:spLocks noChangeArrowheads="1"/>
          </p:cNvSpPr>
          <p:nvPr/>
        </p:nvSpPr>
        <p:spPr bwMode="auto">
          <a:xfrm>
            <a:off x="2743200" y="2514600"/>
            <a:ext cx="3276600" cy="2133600"/>
          </a:xfrm>
          <a:prstGeom prst="ellipse">
            <a:avLst/>
          </a:prstGeom>
          <a:solidFill>
            <a:srgbClr val="FFFFFF"/>
          </a:solidFill>
          <a:ln w="44280">
            <a:solidFill>
              <a:srgbClr val="FF9900"/>
            </a:solidFill>
            <a:miter lim="800000"/>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Kernel</a:t>
            </a:r>
          </a:p>
        </p:txBody>
      </p:sp>
      <p:sp>
        <p:nvSpPr>
          <p:cNvPr id="16390" name="Text Box 5"/>
          <p:cNvSpPr txBox="1">
            <a:spLocks noChangeArrowheads="1"/>
          </p:cNvSpPr>
          <p:nvPr/>
        </p:nvSpPr>
        <p:spPr bwMode="auto">
          <a:xfrm>
            <a:off x="2895600" y="4648200"/>
            <a:ext cx="3276600" cy="586957"/>
          </a:xfrm>
          <a:prstGeom prst="rect">
            <a:avLst/>
          </a:prstGeom>
          <a:noFill/>
          <a:ln w="9525">
            <a:noFill/>
            <a:round/>
            <a:headEnd/>
            <a:tailEnd/>
          </a:ln>
        </p:spPr>
        <p:txBody>
          <a:bodyPr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O/S Services</a:t>
            </a:r>
          </a:p>
        </p:txBody>
      </p:sp>
      <p:sp>
        <p:nvSpPr>
          <p:cNvPr id="16391" name="Text Box 6"/>
          <p:cNvSpPr txBox="1">
            <a:spLocks noChangeArrowheads="1"/>
          </p:cNvSpPr>
          <p:nvPr/>
        </p:nvSpPr>
        <p:spPr bwMode="auto">
          <a:xfrm>
            <a:off x="1905000" y="5410200"/>
            <a:ext cx="5105400" cy="586957"/>
          </a:xfrm>
          <a:prstGeom prst="rect">
            <a:avLst/>
          </a:prstGeom>
          <a:noFill/>
          <a:ln w="9525">
            <a:noFill/>
            <a:round/>
            <a:headEnd/>
            <a:tailEnd/>
          </a:ln>
        </p:spPr>
        <p:txBody>
          <a:bodyPr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User Applications</a:t>
            </a:r>
          </a:p>
        </p:txBody>
      </p:sp>
      <p:sp>
        <p:nvSpPr>
          <p:cNvPr id="16392" name="Oval 7"/>
          <p:cNvSpPr>
            <a:spLocks noChangeArrowheads="1"/>
          </p:cNvSpPr>
          <p:nvPr/>
        </p:nvSpPr>
        <p:spPr bwMode="auto">
          <a:xfrm>
            <a:off x="3505200" y="2895600"/>
            <a:ext cx="1295400" cy="990600"/>
          </a:xfrm>
          <a:prstGeom prst="ellipse">
            <a:avLst/>
          </a:prstGeom>
          <a:solidFill>
            <a:srgbClr val="FFFFFF"/>
          </a:solidFill>
          <a:ln w="44280">
            <a:solidFill>
              <a:srgbClr val="333333"/>
            </a:solidFill>
            <a:miter lim="800000"/>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p:txBody>
      </p:sp>
      <p:sp>
        <p:nvSpPr>
          <p:cNvPr id="16393" name="Text Box 8"/>
          <p:cNvSpPr txBox="1">
            <a:spLocks noChangeArrowheads="1"/>
          </p:cNvSpPr>
          <p:nvPr/>
        </p:nvSpPr>
        <p:spPr bwMode="auto">
          <a:xfrm>
            <a:off x="3810000" y="3124200"/>
            <a:ext cx="776288" cy="457200"/>
          </a:xfrm>
          <a:prstGeom prst="rect">
            <a:avLst/>
          </a:prstGeom>
          <a:solidFill>
            <a:srgbClr val="FFFFFF"/>
          </a:solidFill>
          <a:ln w="9525">
            <a:noFill/>
            <a:round/>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0000"/>
                </a:solidFill>
              </a:rPr>
              <a:t>H/W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2133600" cy="685800"/>
          </a:xfrm>
        </p:spPr>
        <p:txBody>
          <a:bodyPr/>
          <a:lstStyle/>
          <a:p>
            <a:r>
              <a:rPr lang="en-US" dirty="0"/>
              <a:t> </a:t>
            </a:r>
            <a:r>
              <a:rPr lang="en-US" sz="4800" b="1" dirty="0">
                <a:solidFill>
                  <a:srgbClr val="FBEF03"/>
                </a:solidFill>
              </a:rPr>
              <a:t>Unix</a:t>
            </a:r>
            <a:endParaRPr lang="en-US" b="1" dirty="0">
              <a:solidFill>
                <a:srgbClr val="FBEF03"/>
              </a:solidFill>
            </a:endParaRPr>
          </a:p>
        </p:txBody>
      </p:sp>
      <p:sp>
        <p:nvSpPr>
          <p:cNvPr id="3" name="Content Placeholder 2"/>
          <p:cNvSpPr>
            <a:spLocks noGrp="1"/>
          </p:cNvSpPr>
          <p:nvPr>
            <p:ph idx="1"/>
          </p:nvPr>
        </p:nvSpPr>
        <p:spPr>
          <a:xfrm>
            <a:off x="381000" y="1371600"/>
            <a:ext cx="7867650" cy="4495800"/>
          </a:xfrm>
        </p:spPr>
        <p:txBody>
          <a:bodyPr/>
          <a:lstStyle/>
          <a:p>
            <a:pPr algn="just"/>
            <a:r>
              <a:rPr lang="en-US" sz="2400" dirty="0">
                <a:solidFill>
                  <a:srgbClr val="000066"/>
                </a:solidFill>
                <a:latin typeface="+mj-lt"/>
              </a:rPr>
              <a:t>The development began in 1960’s under the name </a:t>
            </a:r>
            <a:r>
              <a:rPr lang="en-US" sz="2400" dirty="0" err="1">
                <a:solidFill>
                  <a:srgbClr val="000066"/>
                </a:solidFill>
                <a:latin typeface="+mj-lt"/>
              </a:rPr>
              <a:t>Multics</a:t>
            </a:r>
            <a:r>
              <a:rPr lang="en-US" sz="2400" dirty="0">
                <a:solidFill>
                  <a:srgbClr val="000066"/>
                </a:solidFill>
                <a:latin typeface="+mj-lt"/>
              </a:rPr>
              <a:t>.</a:t>
            </a:r>
          </a:p>
          <a:p>
            <a:pPr algn="just"/>
            <a:r>
              <a:rPr lang="en-US" sz="2400" dirty="0">
                <a:solidFill>
                  <a:srgbClr val="000066"/>
                </a:solidFill>
                <a:latin typeface="+mj-lt"/>
              </a:rPr>
              <a:t>First Version was created in Bell Labs in 1969 by Ken Thompson and Dennis Ritchie, and it was named </a:t>
            </a:r>
            <a:r>
              <a:rPr lang="en-US" sz="2400" dirty="0" err="1">
                <a:solidFill>
                  <a:srgbClr val="000066"/>
                </a:solidFill>
                <a:latin typeface="+mj-lt"/>
              </a:rPr>
              <a:t>Unics</a:t>
            </a:r>
            <a:r>
              <a:rPr lang="en-US" sz="2400" dirty="0">
                <a:solidFill>
                  <a:srgbClr val="000066"/>
                </a:solidFill>
                <a:latin typeface="+mj-lt"/>
              </a:rPr>
              <a:t>.</a:t>
            </a:r>
          </a:p>
          <a:p>
            <a:pPr algn="just"/>
            <a:r>
              <a:rPr lang="en-US" sz="2400" dirty="0">
                <a:solidFill>
                  <a:srgbClr val="000066"/>
                </a:solidFill>
                <a:latin typeface="+mj-lt"/>
              </a:rPr>
              <a:t>Unix was entirely written in C language.</a:t>
            </a:r>
          </a:p>
          <a:p>
            <a:pPr algn="just"/>
            <a:r>
              <a:rPr lang="en-US" sz="2400" dirty="0">
                <a:solidFill>
                  <a:srgbClr val="000066"/>
                </a:solidFill>
                <a:latin typeface="+mj-lt"/>
              </a:rPr>
              <a:t>In 1980’s, AT&amp;T Bell Labs implemented commercial license on Unix distribution and the first version System V was commercialized.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descr="http://www.techtinker.com/linux/images/UnixArchitecture.gif"/>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18435" name="AutoShape 4" descr="http://www.techtinker.com/linux/images/UnixArchitecture.gif"/>
          <p:cNvSpPr>
            <a:spLocks noChangeAspect="1" noChangeArrowheads="1"/>
          </p:cNvSpPr>
          <p:nvPr/>
        </p:nvSpPr>
        <p:spPr bwMode="auto">
          <a:xfrm>
            <a:off x="320675" y="-30163"/>
            <a:ext cx="304800" cy="304801"/>
          </a:xfrm>
          <a:prstGeom prst="rect">
            <a:avLst/>
          </a:prstGeom>
          <a:noFill/>
          <a:ln w="9525">
            <a:noFill/>
            <a:miter lim="800000"/>
            <a:headEnd/>
            <a:tailEnd/>
          </a:ln>
        </p:spPr>
        <p:txBody>
          <a:bodyPr/>
          <a:lstStyle/>
          <a:p>
            <a:endParaRPr lang="en-US"/>
          </a:p>
        </p:txBody>
      </p:sp>
      <p:pic>
        <p:nvPicPr>
          <p:cNvPr id="18436" name="Picture 6" descr="http://www.techtinker.com/linux/images/UnixArchitecture.gif"/>
          <p:cNvPicPr>
            <a:picLocks noChangeAspect="1" noChangeArrowheads="1"/>
          </p:cNvPicPr>
          <p:nvPr/>
        </p:nvPicPr>
        <p:blipFill>
          <a:blip r:embed="rId2"/>
          <a:srcRect/>
          <a:stretch>
            <a:fillRect/>
          </a:stretch>
        </p:blipFill>
        <p:spPr bwMode="auto">
          <a:xfrm>
            <a:off x="1600200" y="990600"/>
            <a:ext cx="5486400" cy="5486400"/>
          </a:xfrm>
          <a:prstGeom prst="rect">
            <a:avLst/>
          </a:prstGeom>
          <a:noFill/>
          <a:ln w="9525">
            <a:noFill/>
            <a:miter lim="800000"/>
            <a:headEnd/>
            <a:tailEnd/>
          </a:ln>
        </p:spPr>
      </p:pic>
      <p:sp>
        <p:nvSpPr>
          <p:cNvPr id="18437"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Linux Architecture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Architecture</a:t>
            </a:r>
          </a:p>
        </p:txBody>
      </p:sp>
      <p:sp>
        <p:nvSpPr>
          <p:cNvPr id="1741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sp>
        <p:nvSpPr>
          <p:cNvPr id="17413" name="Rounded Rectangle 5"/>
          <p:cNvSpPr>
            <a:spLocks noChangeArrowheads="1"/>
          </p:cNvSpPr>
          <p:nvPr/>
        </p:nvSpPr>
        <p:spPr bwMode="auto">
          <a:xfrm>
            <a:off x="685800" y="2362200"/>
            <a:ext cx="7696200" cy="685800"/>
          </a:xfrm>
          <a:prstGeom prst="roundRect">
            <a:avLst>
              <a:gd name="adj" fmla="val 16667"/>
            </a:avLst>
          </a:prstGeom>
          <a:noFill/>
          <a:ln w="9525" algn="ctr">
            <a:solidFill>
              <a:schemeClr val="tx1"/>
            </a:solidFill>
            <a:round/>
            <a:headEnd/>
            <a:tailEnd/>
          </a:ln>
        </p:spPr>
        <p:txBody>
          <a:bodyPr/>
          <a:lstStyle/>
          <a:p>
            <a:endParaRPr lang="en-US"/>
          </a:p>
        </p:txBody>
      </p:sp>
      <p:sp>
        <p:nvSpPr>
          <p:cNvPr id="17414" name="Rounded Rectangle 15"/>
          <p:cNvSpPr>
            <a:spLocks noChangeArrowheads="1"/>
          </p:cNvSpPr>
          <p:nvPr/>
        </p:nvSpPr>
        <p:spPr bwMode="auto">
          <a:xfrm>
            <a:off x="14478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5" name="Rounded Rectangle 16"/>
          <p:cNvSpPr>
            <a:spLocks noChangeArrowheads="1"/>
          </p:cNvSpPr>
          <p:nvPr/>
        </p:nvSpPr>
        <p:spPr bwMode="auto">
          <a:xfrm>
            <a:off x="685800" y="3124200"/>
            <a:ext cx="7696200" cy="685800"/>
          </a:xfrm>
          <a:prstGeom prst="roundRect">
            <a:avLst>
              <a:gd name="adj" fmla="val 16667"/>
            </a:avLst>
          </a:prstGeom>
          <a:noFill/>
          <a:ln w="9525" algn="ctr">
            <a:solidFill>
              <a:schemeClr val="tx1"/>
            </a:solidFill>
            <a:round/>
            <a:headEnd/>
            <a:tailEnd/>
          </a:ln>
        </p:spPr>
        <p:txBody>
          <a:bodyPr/>
          <a:lstStyle/>
          <a:p>
            <a:endParaRPr lang="en-US"/>
          </a:p>
        </p:txBody>
      </p:sp>
      <p:sp>
        <p:nvSpPr>
          <p:cNvPr id="17416" name="Rounded Rectangle 20"/>
          <p:cNvSpPr>
            <a:spLocks noChangeArrowheads="1"/>
          </p:cNvSpPr>
          <p:nvPr/>
        </p:nvSpPr>
        <p:spPr bwMode="auto">
          <a:xfrm>
            <a:off x="304800" y="5105400"/>
            <a:ext cx="8458200" cy="1219200"/>
          </a:xfrm>
          <a:prstGeom prst="roundRect">
            <a:avLst>
              <a:gd name="adj" fmla="val 16667"/>
            </a:avLst>
          </a:prstGeom>
          <a:noFill/>
          <a:ln w="9525" algn="ctr">
            <a:solidFill>
              <a:schemeClr val="tx1"/>
            </a:solidFill>
            <a:round/>
            <a:headEnd/>
            <a:tailEnd/>
          </a:ln>
        </p:spPr>
        <p:txBody>
          <a:bodyPr/>
          <a:lstStyle/>
          <a:p>
            <a:endParaRPr lang="en-US"/>
          </a:p>
        </p:txBody>
      </p:sp>
      <p:sp>
        <p:nvSpPr>
          <p:cNvPr id="17417" name="Rounded Rectangle 21"/>
          <p:cNvSpPr>
            <a:spLocks noChangeArrowheads="1"/>
          </p:cNvSpPr>
          <p:nvPr/>
        </p:nvSpPr>
        <p:spPr bwMode="auto">
          <a:xfrm>
            <a:off x="63246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8" name="Rounded Rectangle 22"/>
          <p:cNvSpPr>
            <a:spLocks noChangeArrowheads="1"/>
          </p:cNvSpPr>
          <p:nvPr/>
        </p:nvSpPr>
        <p:spPr bwMode="auto">
          <a:xfrm>
            <a:off x="38862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9" name="Rounded Rectangle 23"/>
          <p:cNvSpPr>
            <a:spLocks noChangeArrowheads="1"/>
          </p:cNvSpPr>
          <p:nvPr/>
        </p:nvSpPr>
        <p:spPr bwMode="auto">
          <a:xfrm>
            <a:off x="685800" y="3886200"/>
            <a:ext cx="7696200" cy="685800"/>
          </a:xfrm>
          <a:prstGeom prst="roundRect">
            <a:avLst>
              <a:gd name="adj" fmla="val 16667"/>
            </a:avLst>
          </a:prstGeom>
          <a:noFill/>
          <a:ln w="9525" algn="ctr">
            <a:solidFill>
              <a:schemeClr val="tx1"/>
            </a:solidFill>
            <a:round/>
            <a:headEnd/>
            <a:tailEnd/>
          </a:ln>
        </p:spPr>
        <p:txBody>
          <a:bodyPr/>
          <a:lstStyle/>
          <a:p>
            <a:endParaRPr lang="en-US"/>
          </a:p>
        </p:txBody>
      </p:sp>
      <p:cxnSp>
        <p:nvCxnSpPr>
          <p:cNvPr id="17420" name="Straight Arrow Connector 25"/>
          <p:cNvCxnSpPr>
            <a:cxnSpLocks noChangeShapeType="1"/>
          </p:cNvCxnSpPr>
          <p:nvPr/>
        </p:nvCxnSpPr>
        <p:spPr bwMode="auto">
          <a:xfrm rot="5400000">
            <a:off x="4362450" y="4857750"/>
            <a:ext cx="304800" cy="38100"/>
          </a:xfrm>
          <a:prstGeom prst="straightConnector1">
            <a:avLst/>
          </a:prstGeom>
          <a:noFill/>
          <a:ln w="9525" algn="ctr">
            <a:solidFill>
              <a:schemeClr val="tx1"/>
            </a:solidFill>
            <a:round/>
            <a:headEnd/>
            <a:tailEnd type="arrow" w="med" len="med"/>
          </a:ln>
        </p:spPr>
      </p:cxnSp>
      <p:sp>
        <p:nvSpPr>
          <p:cNvPr id="17421" name="Rounded Rectangle 27"/>
          <p:cNvSpPr>
            <a:spLocks noChangeArrowheads="1"/>
          </p:cNvSpPr>
          <p:nvPr/>
        </p:nvSpPr>
        <p:spPr bwMode="auto">
          <a:xfrm>
            <a:off x="4648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2" name="Rounded Rectangle 28"/>
          <p:cNvSpPr>
            <a:spLocks noChangeArrowheads="1"/>
          </p:cNvSpPr>
          <p:nvPr/>
        </p:nvSpPr>
        <p:spPr bwMode="auto">
          <a:xfrm>
            <a:off x="2743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3" name="Rounded Rectangle 29"/>
          <p:cNvSpPr>
            <a:spLocks noChangeArrowheads="1"/>
          </p:cNvSpPr>
          <p:nvPr/>
        </p:nvSpPr>
        <p:spPr bwMode="auto">
          <a:xfrm>
            <a:off x="7620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4" name="Rounded Rectangle 30"/>
          <p:cNvSpPr>
            <a:spLocks noChangeArrowheads="1"/>
          </p:cNvSpPr>
          <p:nvPr/>
        </p:nvSpPr>
        <p:spPr bwMode="auto">
          <a:xfrm>
            <a:off x="6553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5" name="TextBox 31"/>
          <p:cNvSpPr txBox="1">
            <a:spLocks noChangeArrowheads="1"/>
          </p:cNvSpPr>
          <p:nvPr/>
        </p:nvSpPr>
        <p:spPr bwMode="auto">
          <a:xfrm>
            <a:off x="457200" y="5334000"/>
            <a:ext cx="990600" cy="646331"/>
          </a:xfrm>
          <a:prstGeom prst="rect">
            <a:avLst/>
          </a:prstGeom>
          <a:noFill/>
          <a:ln w="9525">
            <a:noFill/>
            <a:miter lim="800000"/>
            <a:headEnd/>
            <a:tailEnd/>
          </a:ln>
        </p:spPr>
        <p:txBody>
          <a:bodyPr>
            <a:spAutoFit/>
          </a:bodyPr>
          <a:lstStyle/>
          <a:p>
            <a:r>
              <a:rPr lang="en-US" dirty="0">
                <a:solidFill>
                  <a:schemeClr val="tx1"/>
                </a:solidFill>
              </a:rPr>
              <a:t>Hard</a:t>
            </a:r>
          </a:p>
          <a:p>
            <a:r>
              <a:rPr lang="en-US" dirty="0">
                <a:solidFill>
                  <a:schemeClr val="tx1"/>
                </a:solidFill>
              </a:rPr>
              <a:t>ware</a:t>
            </a:r>
          </a:p>
        </p:txBody>
      </p:sp>
      <p:sp>
        <p:nvSpPr>
          <p:cNvPr id="17426" name="TextBox 32"/>
          <p:cNvSpPr txBox="1">
            <a:spLocks noChangeArrowheads="1"/>
          </p:cNvSpPr>
          <p:nvPr/>
        </p:nvSpPr>
        <p:spPr bwMode="auto">
          <a:xfrm>
            <a:off x="914400" y="1295400"/>
            <a:ext cx="1447800" cy="830263"/>
          </a:xfrm>
          <a:prstGeom prst="rect">
            <a:avLst/>
          </a:prstGeom>
          <a:noFill/>
          <a:ln w="9525">
            <a:noFill/>
            <a:miter lim="800000"/>
            <a:headEnd/>
            <a:tailEnd/>
          </a:ln>
        </p:spPr>
        <p:txBody>
          <a:bodyPr>
            <a:spAutoFit/>
          </a:bodyPr>
          <a:lstStyle/>
          <a:p>
            <a:r>
              <a:rPr lang="en-US">
                <a:solidFill>
                  <a:schemeClr val="tx1"/>
                </a:solidFill>
              </a:rPr>
              <a:t>System Softwares</a:t>
            </a:r>
          </a:p>
        </p:txBody>
      </p:sp>
      <p:sp>
        <p:nvSpPr>
          <p:cNvPr id="17427" name="TextBox 33"/>
          <p:cNvSpPr txBox="1">
            <a:spLocks noChangeArrowheads="1"/>
          </p:cNvSpPr>
          <p:nvPr/>
        </p:nvSpPr>
        <p:spPr bwMode="auto">
          <a:xfrm>
            <a:off x="2819400" y="1295400"/>
            <a:ext cx="1295400" cy="830263"/>
          </a:xfrm>
          <a:prstGeom prst="rect">
            <a:avLst/>
          </a:prstGeom>
          <a:noFill/>
          <a:ln w="9525">
            <a:noFill/>
            <a:miter lim="800000"/>
            <a:headEnd/>
            <a:tailEnd/>
          </a:ln>
        </p:spPr>
        <p:txBody>
          <a:bodyPr>
            <a:spAutoFit/>
          </a:bodyPr>
          <a:lstStyle/>
          <a:p>
            <a:pPr algn="just"/>
            <a:r>
              <a:rPr lang="en-US">
                <a:solidFill>
                  <a:schemeClr val="tx1"/>
                </a:solidFill>
              </a:rPr>
              <a:t>User</a:t>
            </a:r>
          </a:p>
          <a:p>
            <a:pPr algn="just"/>
            <a:r>
              <a:rPr lang="en-US">
                <a:solidFill>
                  <a:schemeClr val="tx1"/>
                </a:solidFill>
              </a:rPr>
              <a:t>Process</a:t>
            </a:r>
          </a:p>
        </p:txBody>
      </p:sp>
      <p:sp>
        <p:nvSpPr>
          <p:cNvPr id="17428" name="TextBox 34"/>
          <p:cNvSpPr txBox="1">
            <a:spLocks noChangeArrowheads="1"/>
          </p:cNvSpPr>
          <p:nvPr/>
        </p:nvSpPr>
        <p:spPr bwMode="auto">
          <a:xfrm>
            <a:off x="4953000" y="1295400"/>
            <a:ext cx="990600" cy="830263"/>
          </a:xfrm>
          <a:prstGeom prst="rect">
            <a:avLst/>
          </a:prstGeom>
          <a:noFill/>
          <a:ln w="9525">
            <a:noFill/>
            <a:miter lim="800000"/>
            <a:headEnd/>
            <a:tailEnd/>
          </a:ln>
        </p:spPr>
        <p:txBody>
          <a:bodyPr>
            <a:spAutoFit/>
          </a:bodyPr>
          <a:lstStyle/>
          <a:p>
            <a:r>
              <a:rPr lang="en-US">
                <a:solidFill>
                  <a:schemeClr val="tx1"/>
                </a:solidFill>
              </a:rPr>
              <a:t>User</a:t>
            </a:r>
          </a:p>
          <a:p>
            <a:r>
              <a:rPr lang="en-US">
                <a:solidFill>
                  <a:schemeClr val="tx1"/>
                </a:solidFill>
              </a:rPr>
              <a:t>Utility</a:t>
            </a:r>
          </a:p>
        </p:txBody>
      </p:sp>
      <p:sp>
        <p:nvSpPr>
          <p:cNvPr id="17429" name="TextBox 35"/>
          <p:cNvSpPr txBox="1">
            <a:spLocks noChangeArrowheads="1"/>
          </p:cNvSpPr>
          <p:nvPr/>
        </p:nvSpPr>
        <p:spPr bwMode="auto">
          <a:xfrm>
            <a:off x="6629400" y="1447800"/>
            <a:ext cx="1447800" cy="400050"/>
          </a:xfrm>
          <a:prstGeom prst="rect">
            <a:avLst/>
          </a:prstGeom>
          <a:noFill/>
          <a:ln w="9525">
            <a:noFill/>
            <a:miter lim="800000"/>
            <a:headEnd/>
            <a:tailEnd/>
          </a:ln>
        </p:spPr>
        <p:txBody>
          <a:bodyPr wrap="square">
            <a:spAutoFit/>
          </a:bodyPr>
          <a:lstStyle/>
          <a:p>
            <a:r>
              <a:rPr lang="en-US" sz="2000" dirty="0">
                <a:solidFill>
                  <a:schemeClr val="tx1"/>
                </a:solidFill>
              </a:rPr>
              <a:t>Compilers</a:t>
            </a:r>
          </a:p>
        </p:txBody>
      </p:sp>
      <p:sp>
        <p:nvSpPr>
          <p:cNvPr id="17430" name="TextBox 36"/>
          <p:cNvSpPr txBox="1">
            <a:spLocks noChangeArrowheads="1"/>
          </p:cNvSpPr>
          <p:nvPr/>
        </p:nvSpPr>
        <p:spPr bwMode="auto">
          <a:xfrm>
            <a:off x="3124200" y="2438400"/>
            <a:ext cx="2895600" cy="461963"/>
          </a:xfrm>
          <a:prstGeom prst="rect">
            <a:avLst/>
          </a:prstGeom>
          <a:noFill/>
          <a:ln w="9525">
            <a:noFill/>
            <a:miter lim="800000"/>
            <a:headEnd/>
            <a:tailEnd/>
          </a:ln>
        </p:spPr>
        <p:txBody>
          <a:bodyPr>
            <a:spAutoFit/>
          </a:bodyPr>
          <a:lstStyle/>
          <a:p>
            <a:r>
              <a:rPr lang="en-US">
                <a:solidFill>
                  <a:schemeClr val="tx1"/>
                </a:solidFill>
              </a:rPr>
              <a:t>System Libraries</a:t>
            </a:r>
          </a:p>
        </p:txBody>
      </p:sp>
      <p:sp>
        <p:nvSpPr>
          <p:cNvPr id="17431" name="TextBox 37"/>
          <p:cNvSpPr txBox="1">
            <a:spLocks noChangeArrowheads="1"/>
          </p:cNvSpPr>
          <p:nvPr/>
        </p:nvSpPr>
        <p:spPr bwMode="auto">
          <a:xfrm>
            <a:off x="3657600" y="3200400"/>
            <a:ext cx="1447800" cy="457200"/>
          </a:xfrm>
          <a:prstGeom prst="rect">
            <a:avLst/>
          </a:prstGeom>
          <a:noFill/>
          <a:ln w="9525">
            <a:noFill/>
            <a:miter lim="800000"/>
            <a:headEnd/>
            <a:tailEnd/>
          </a:ln>
        </p:spPr>
        <p:txBody>
          <a:bodyPr>
            <a:spAutoFit/>
          </a:bodyPr>
          <a:lstStyle/>
          <a:p>
            <a:r>
              <a:rPr lang="en-US">
                <a:solidFill>
                  <a:schemeClr val="tx1"/>
                </a:solidFill>
              </a:rPr>
              <a:t>Kernel</a:t>
            </a:r>
          </a:p>
        </p:txBody>
      </p:sp>
      <p:sp>
        <p:nvSpPr>
          <p:cNvPr id="17432" name="TextBox 38"/>
          <p:cNvSpPr txBox="1">
            <a:spLocks noChangeArrowheads="1"/>
          </p:cNvSpPr>
          <p:nvPr/>
        </p:nvSpPr>
        <p:spPr bwMode="auto">
          <a:xfrm>
            <a:off x="3276600" y="3962400"/>
            <a:ext cx="2743200" cy="461963"/>
          </a:xfrm>
          <a:prstGeom prst="rect">
            <a:avLst/>
          </a:prstGeom>
          <a:noFill/>
          <a:ln w="9525">
            <a:noFill/>
            <a:miter lim="800000"/>
            <a:headEnd/>
            <a:tailEnd/>
          </a:ln>
        </p:spPr>
        <p:txBody>
          <a:bodyPr>
            <a:spAutoFit/>
          </a:bodyPr>
          <a:lstStyle/>
          <a:p>
            <a:r>
              <a:rPr lang="en-US">
                <a:solidFill>
                  <a:schemeClr val="tx1"/>
                </a:solidFill>
              </a:rPr>
              <a:t>Kernel Modules</a:t>
            </a:r>
          </a:p>
        </p:txBody>
      </p:sp>
      <p:sp>
        <p:nvSpPr>
          <p:cNvPr id="17433" name="TextBox 39"/>
          <p:cNvSpPr txBox="1">
            <a:spLocks noChangeArrowheads="1"/>
          </p:cNvSpPr>
          <p:nvPr/>
        </p:nvSpPr>
        <p:spPr bwMode="auto">
          <a:xfrm>
            <a:off x="2133600" y="5486400"/>
            <a:ext cx="990600" cy="461963"/>
          </a:xfrm>
          <a:prstGeom prst="rect">
            <a:avLst/>
          </a:prstGeom>
          <a:noFill/>
          <a:ln w="9525">
            <a:noFill/>
            <a:miter lim="800000"/>
            <a:headEnd/>
            <a:tailEnd/>
          </a:ln>
        </p:spPr>
        <p:txBody>
          <a:bodyPr>
            <a:spAutoFit/>
          </a:bodyPr>
          <a:lstStyle/>
          <a:p>
            <a:r>
              <a:rPr lang="en-US">
                <a:solidFill>
                  <a:schemeClr val="tx1"/>
                </a:solidFill>
              </a:rPr>
              <a:t>CPU</a:t>
            </a:r>
          </a:p>
        </p:txBody>
      </p:sp>
      <p:sp>
        <p:nvSpPr>
          <p:cNvPr id="17434" name="TextBox 40"/>
          <p:cNvSpPr txBox="1">
            <a:spLocks noChangeArrowheads="1"/>
          </p:cNvSpPr>
          <p:nvPr/>
        </p:nvSpPr>
        <p:spPr bwMode="auto">
          <a:xfrm>
            <a:off x="4495800" y="5486400"/>
            <a:ext cx="990600" cy="461963"/>
          </a:xfrm>
          <a:prstGeom prst="rect">
            <a:avLst/>
          </a:prstGeom>
          <a:noFill/>
          <a:ln w="9525">
            <a:noFill/>
            <a:miter lim="800000"/>
            <a:headEnd/>
            <a:tailEnd/>
          </a:ln>
        </p:spPr>
        <p:txBody>
          <a:bodyPr>
            <a:spAutoFit/>
          </a:bodyPr>
          <a:lstStyle/>
          <a:p>
            <a:r>
              <a:rPr lang="en-US">
                <a:solidFill>
                  <a:schemeClr val="tx1"/>
                </a:solidFill>
              </a:rPr>
              <a:t>RAM</a:t>
            </a:r>
          </a:p>
        </p:txBody>
      </p:sp>
      <p:sp>
        <p:nvSpPr>
          <p:cNvPr id="17435" name="TextBox 41"/>
          <p:cNvSpPr txBox="1">
            <a:spLocks noChangeArrowheads="1"/>
          </p:cNvSpPr>
          <p:nvPr/>
        </p:nvSpPr>
        <p:spPr bwMode="auto">
          <a:xfrm>
            <a:off x="7162800" y="5486400"/>
            <a:ext cx="990600" cy="461963"/>
          </a:xfrm>
          <a:prstGeom prst="rect">
            <a:avLst/>
          </a:prstGeom>
          <a:noFill/>
          <a:ln w="9525">
            <a:noFill/>
            <a:miter lim="800000"/>
            <a:headEnd/>
            <a:tailEnd/>
          </a:ln>
        </p:spPr>
        <p:txBody>
          <a:bodyPr>
            <a:spAutoFit/>
          </a:bodyPr>
          <a:lstStyle/>
          <a:p>
            <a:r>
              <a:rPr lang="en-US">
                <a:solidFill>
                  <a:schemeClr val="tx1"/>
                </a:solidFill>
              </a:rPr>
              <a:t>I/O</a:t>
            </a:r>
          </a:p>
        </p:txBody>
      </p:sp>
      <p:sp>
        <p:nvSpPr>
          <p:cNvPr id="17436" name="Rounded Rectangle 42"/>
          <p:cNvSpPr>
            <a:spLocks noChangeArrowheads="1"/>
          </p:cNvSpPr>
          <p:nvPr/>
        </p:nvSpPr>
        <p:spPr bwMode="auto">
          <a:xfrm>
            <a:off x="381000" y="1066800"/>
            <a:ext cx="8153400" cy="3657600"/>
          </a:xfrm>
          <a:prstGeom prst="roundRect">
            <a:avLst>
              <a:gd name="adj" fmla="val 16667"/>
            </a:avLst>
          </a:prstGeom>
          <a:noFill/>
          <a:ln w="9525" algn="ctr">
            <a:solidFill>
              <a:schemeClr val="tx1"/>
            </a:solidFill>
            <a:round/>
            <a:headEnd/>
            <a:tailEn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OS Components</a:t>
            </a:r>
          </a:p>
        </p:txBody>
      </p:sp>
      <p:sp>
        <p:nvSpPr>
          <p:cNvPr id="3" name="TextBox 2"/>
          <p:cNvSpPr txBox="1"/>
          <p:nvPr/>
        </p:nvSpPr>
        <p:spPr>
          <a:xfrm>
            <a:off x="609600" y="1371600"/>
            <a:ext cx="8001000" cy="4154984"/>
          </a:xfrm>
          <a:prstGeom prst="rect">
            <a:avLst/>
          </a:prstGeom>
          <a:noFill/>
        </p:spPr>
        <p:txBody>
          <a:bodyPr wrap="square" rtlCol="0">
            <a:spAutoFit/>
          </a:bodyPr>
          <a:lstStyle/>
          <a:p>
            <a:r>
              <a:rPr lang="en-US" sz="2400" dirty="0">
                <a:latin typeface="+mj-lt"/>
              </a:rPr>
              <a:t>Linux Operating System has primarily 3 major components:</a:t>
            </a:r>
          </a:p>
          <a:p>
            <a:endParaRPr lang="en-US" sz="2400" dirty="0">
              <a:latin typeface="+mj-lt"/>
            </a:endParaRPr>
          </a:p>
          <a:p>
            <a:pPr>
              <a:buFont typeface="Arial" pitchFamily="34" charset="0"/>
              <a:buChar char="•"/>
            </a:pPr>
            <a:r>
              <a:rPr lang="en-US" sz="2400" b="1" dirty="0">
                <a:latin typeface="+mj-lt"/>
              </a:rPr>
              <a:t>Kernel</a:t>
            </a:r>
            <a:r>
              <a:rPr lang="en-US" sz="2400" dirty="0">
                <a:latin typeface="+mj-lt"/>
              </a:rPr>
              <a:t> – consists of various modules and it directly interacts with the underlying hardware.</a:t>
            </a:r>
          </a:p>
          <a:p>
            <a:endParaRPr lang="en-US" sz="2400" dirty="0">
              <a:latin typeface="+mj-lt"/>
            </a:endParaRPr>
          </a:p>
          <a:p>
            <a:pPr>
              <a:buFont typeface="Arial" pitchFamily="34" charset="0"/>
              <a:buChar char="•"/>
            </a:pPr>
            <a:r>
              <a:rPr lang="en-US" sz="2400" b="1" dirty="0">
                <a:latin typeface="+mj-lt"/>
              </a:rPr>
              <a:t>System Libraries</a:t>
            </a:r>
            <a:r>
              <a:rPr lang="en-US" sz="2400" dirty="0">
                <a:latin typeface="+mj-lt"/>
              </a:rPr>
              <a:t> – are the special functions or programs using which application programs or system utilities accesses kernel’s features</a:t>
            </a:r>
          </a:p>
          <a:p>
            <a:endParaRPr lang="en-US" sz="2400" dirty="0">
              <a:latin typeface="+mj-lt"/>
            </a:endParaRPr>
          </a:p>
          <a:p>
            <a:pPr>
              <a:buFont typeface="Arial" pitchFamily="34" charset="0"/>
              <a:buChar char="•"/>
            </a:pPr>
            <a:r>
              <a:rPr lang="en-US" sz="2400" b="1" dirty="0">
                <a:latin typeface="+mj-lt"/>
              </a:rPr>
              <a:t>System utility </a:t>
            </a:r>
            <a:r>
              <a:rPr lang="en-US" sz="2400" dirty="0">
                <a:latin typeface="+mj-lt"/>
              </a:rPr>
              <a:t>– programs that are responsible to do specialized, individual level tasks.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Kernel mode </a:t>
            </a:r>
            <a:r>
              <a:rPr lang="en-US" sz="4400" b="1" dirty="0" err="1">
                <a:solidFill>
                  <a:srgbClr val="FFFF00"/>
                </a:solidFill>
                <a:latin typeface="+mj-lt"/>
              </a:rPr>
              <a:t>vs</a:t>
            </a:r>
            <a:r>
              <a:rPr lang="en-US" sz="4400" b="1" dirty="0">
                <a:solidFill>
                  <a:srgbClr val="FFFF00"/>
                </a:solidFill>
                <a:latin typeface="+mj-lt"/>
              </a:rPr>
              <a:t> User mode</a:t>
            </a:r>
          </a:p>
        </p:txBody>
      </p:sp>
      <p:sp>
        <p:nvSpPr>
          <p:cNvPr id="3" name="TextBox 2"/>
          <p:cNvSpPr txBox="1"/>
          <p:nvPr/>
        </p:nvSpPr>
        <p:spPr>
          <a:xfrm>
            <a:off x="685800" y="1524000"/>
            <a:ext cx="7315200" cy="3416320"/>
          </a:xfrm>
          <a:prstGeom prst="rect">
            <a:avLst/>
          </a:prstGeom>
          <a:noFill/>
        </p:spPr>
        <p:txBody>
          <a:bodyPr wrap="square" rtlCol="0">
            <a:spAutoFit/>
          </a:bodyPr>
          <a:lstStyle/>
          <a:p>
            <a:pPr algn="just"/>
            <a:r>
              <a:rPr lang="en-US" sz="2400" dirty="0">
                <a:latin typeface="+mj-lt"/>
              </a:rPr>
              <a:t>Kernel component code executes in a special privileged mode called </a:t>
            </a:r>
            <a:r>
              <a:rPr lang="en-US" sz="2400" b="1" u="sng" dirty="0">
                <a:latin typeface="+mj-lt"/>
              </a:rPr>
              <a:t>kernel mode </a:t>
            </a:r>
            <a:r>
              <a:rPr lang="en-US" sz="2400" dirty="0">
                <a:latin typeface="+mj-lt"/>
              </a:rPr>
              <a:t> with full access to all resources of the computer.</a:t>
            </a:r>
          </a:p>
          <a:p>
            <a:pPr algn="just"/>
            <a:endParaRPr lang="en-US" sz="2400" dirty="0">
              <a:latin typeface="+mj-lt"/>
            </a:endParaRPr>
          </a:p>
          <a:p>
            <a:pPr algn="just"/>
            <a:endParaRPr lang="en-US" sz="2400" dirty="0">
              <a:latin typeface="+mj-lt"/>
            </a:endParaRPr>
          </a:p>
          <a:p>
            <a:pPr algn="just"/>
            <a:endParaRPr lang="en-US" sz="2400" b="1" u="sng" dirty="0">
              <a:latin typeface="+mj-lt"/>
            </a:endParaRPr>
          </a:p>
          <a:p>
            <a:pPr algn="just"/>
            <a:r>
              <a:rPr lang="en-US" sz="2400" dirty="0">
                <a:latin typeface="+mj-lt"/>
              </a:rPr>
              <a:t>User programs and other system programs work in</a:t>
            </a:r>
            <a:r>
              <a:rPr lang="en-US" sz="2400" b="1" u="sng" dirty="0">
                <a:latin typeface="+mj-lt"/>
              </a:rPr>
              <a:t> user mode </a:t>
            </a:r>
            <a:r>
              <a:rPr lang="en-US" sz="2400" dirty="0">
                <a:latin typeface="+mj-lt"/>
              </a:rPr>
              <a:t>which has no access to system hardware and kernel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Applications &amp; User-Space</a:t>
            </a:r>
          </a:p>
        </p:txBody>
      </p:sp>
      <p:sp>
        <p:nvSpPr>
          <p:cNvPr id="25603" name="Text Box 2"/>
          <p:cNvSpPr txBox="1">
            <a:spLocks noChangeArrowheads="1"/>
          </p:cNvSpPr>
          <p:nvPr/>
        </p:nvSpPr>
        <p:spPr bwMode="auto">
          <a:xfrm>
            <a:off x="436563" y="1371600"/>
            <a:ext cx="8707437" cy="5222875"/>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User applications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Execute in </a:t>
            </a:r>
            <a:r>
              <a:rPr lang="en-US" sz="2400" b="1" i="1" dirty="0">
                <a:solidFill>
                  <a:srgbClr val="000000"/>
                </a:solidFill>
                <a:latin typeface="+mj-lt"/>
              </a:rPr>
              <a:t>User-Space</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Can access a subset of machine’s available resources</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Are unable to make a direct access to hardware.</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Communicate with the kernel via </a:t>
            </a:r>
            <a:r>
              <a:rPr lang="en-US" sz="2400" b="1" i="1" dirty="0">
                <a:solidFill>
                  <a:srgbClr val="000000"/>
                </a:solidFill>
                <a:latin typeface="+mj-lt"/>
              </a:rPr>
              <a:t>system calls</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Use predefined libraries that rely on </a:t>
            </a:r>
            <a:r>
              <a:rPr lang="en-US" sz="2400" i="1" dirty="0">
                <a:solidFill>
                  <a:srgbClr val="000000"/>
                </a:solidFill>
                <a:latin typeface="+mj-lt"/>
              </a:rPr>
              <a:t>System Call Interface</a:t>
            </a:r>
            <a:r>
              <a:rPr lang="en-US" sz="2400" dirty="0">
                <a:solidFill>
                  <a:srgbClr val="000000"/>
                </a:solidFill>
                <a:latin typeface="+mj-lt"/>
              </a:rPr>
              <a:t> to instruct the kernel to carry out tasks on their behalf.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Booting Process</a:t>
            </a:r>
          </a:p>
        </p:txBody>
      </p:sp>
      <p:sp>
        <p:nvSpPr>
          <p:cNvPr id="3" name="Rectangle 2"/>
          <p:cNvSpPr/>
          <p:nvPr/>
        </p:nvSpPr>
        <p:spPr>
          <a:xfrm>
            <a:off x="457200" y="1143000"/>
            <a:ext cx="8305800" cy="4991110"/>
          </a:xfrm>
          <a:prstGeom prst="rect">
            <a:avLst/>
          </a:prstGeom>
        </p:spPr>
        <p:txBody>
          <a:bodyPr wrap="square">
            <a:spAutoFit/>
          </a:bodyPr>
          <a:lstStyle/>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Booting is a bootstrapping process that starts operating systems when the user turns on a computer system </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dirty="0">
              <a:solidFill>
                <a:srgbClr val="000000"/>
              </a:solidFill>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The stages in the Linux Booting process are as follows: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1. System Start Up</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2. BIOS (Basic Input Output)</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3. MBR (Master Boot Record)			- Boot loader Stage 1</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4. GRUB (Grand Unified Boot loader)	- Boot Loader Stage 2</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5. Kernel</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6. Init</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a:solidFill>
                  <a:srgbClr val="000000"/>
                </a:solidFill>
              </a:rPr>
              <a:t>	7. Run level</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447800" y="0"/>
            <a:ext cx="76962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System startup</a:t>
            </a:r>
            <a:r>
              <a:rPr lang="en-US" sz="4400" dirty="0">
                <a:solidFill>
                  <a:srgbClr val="FFFF00"/>
                </a:solidFill>
                <a:latin typeface="+mj-lt"/>
              </a:rPr>
              <a:t/>
            </a:r>
            <a:br>
              <a:rPr lang="en-US" sz="4400" dirty="0">
                <a:solidFill>
                  <a:srgbClr val="FFFF00"/>
                </a:solidFill>
                <a:latin typeface="+mj-lt"/>
              </a:rPr>
            </a:br>
            <a:endParaRPr lang="en-US" sz="4400" dirty="0">
              <a:solidFill>
                <a:srgbClr val="FFFF00"/>
              </a:solidFill>
              <a:latin typeface="+mj-lt"/>
            </a:endParaRPr>
          </a:p>
        </p:txBody>
      </p:sp>
      <p:sp>
        <p:nvSpPr>
          <p:cNvPr id="45059" name="Text Box 2"/>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500" b="1" dirty="0">
                <a:solidFill>
                  <a:srgbClr val="000000"/>
                </a:solidFill>
                <a:latin typeface="+mj-lt"/>
              </a:rPr>
              <a:t>How computer startup?</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latin typeface="+mj-lt"/>
              </a:rPr>
              <a:t>When you power on your system, the power is supplied to SMPS and to all the devices connected to the machine.</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latin typeface="+mj-lt"/>
              </a:rPr>
              <a:t>The CPU starts running its sequence of operations stored in its memory.</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latin typeface="+mj-lt"/>
              </a:rPr>
              <a:t>The first instruction it will run is to pass control to BIOS to do the POST.</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524000" y="0"/>
            <a:ext cx="73152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FFFF00"/>
                </a:solidFill>
                <a:latin typeface="+mj-lt"/>
              </a:rPr>
              <a:t>How Linux boot?</a:t>
            </a:r>
          </a:p>
        </p:txBody>
      </p:sp>
      <p:pic>
        <p:nvPicPr>
          <p:cNvPr id="95234" name="Picture 2" descr="http://static.thegeekstuff.com/wp-content/uploads/2011/02/linux-boot-process.png"/>
          <p:cNvPicPr>
            <a:picLocks noChangeAspect="1" noChangeArrowheads="1"/>
          </p:cNvPicPr>
          <p:nvPr/>
        </p:nvPicPr>
        <p:blipFill>
          <a:blip r:embed="rId3"/>
          <a:srcRect/>
          <a:stretch>
            <a:fillRect/>
          </a:stretch>
        </p:blipFill>
        <p:spPr bwMode="auto">
          <a:xfrm>
            <a:off x="1676400" y="1066800"/>
            <a:ext cx="6019800" cy="5159116"/>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447800" y="0"/>
            <a:ext cx="76962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BIOS</a:t>
            </a:r>
            <a:endParaRPr lang="en-US" sz="4400" dirty="0">
              <a:solidFill>
                <a:srgbClr val="FFFF00"/>
              </a:solidFill>
              <a:latin typeface="+mj-lt"/>
            </a:endParaRPr>
          </a:p>
        </p:txBody>
      </p:sp>
      <p:sp>
        <p:nvSpPr>
          <p:cNvPr id="3" name="TextBox 2"/>
          <p:cNvSpPr txBox="1"/>
          <p:nvPr/>
        </p:nvSpPr>
        <p:spPr>
          <a:xfrm>
            <a:off x="457200" y="1447800"/>
            <a:ext cx="7315200" cy="5539978"/>
          </a:xfrm>
          <a:prstGeom prst="rect">
            <a:avLst/>
          </a:prstGeom>
          <a:noFill/>
        </p:spPr>
        <p:txBody>
          <a:bodyPr wrap="square" rtlCol="0">
            <a:spAutoFit/>
          </a:bodyPr>
          <a:lstStyle/>
          <a:p>
            <a:r>
              <a:rPr lang="en-US" sz="2400" dirty="0"/>
              <a:t>The BIOS takes care of Following:</a:t>
            </a:r>
          </a:p>
          <a:p>
            <a:endParaRPr lang="en-US" sz="2400" dirty="0"/>
          </a:p>
          <a:p>
            <a:pPr marL="342900" indent="-342900">
              <a:buFont typeface="Wingdings" pitchFamily="2" charset="2"/>
              <a:buChar char="§"/>
            </a:pPr>
            <a:r>
              <a:rPr lang="en-US" sz="2400" dirty="0"/>
              <a:t>POST (Power On Self Test) checks for the availability of hardware.</a:t>
            </a:r>
          </a:p>
          <a:p>
            <a:pPr marL="342900" indent="-342900">
              <a:buFont typeface="Wingdings" pitchFamily="2" charset="2"/>
              <a:buChar char="§"/>
            </a:pPr>
            <a:endParaRPr lang="en-US" sz="2400" dirty="0"/>
          </a:p>
          <a:p>
            <a:pPr marL="342900" indent="-342900">
              <a:buFont typeface="Wingdings" pitchFamily="2" charset="2"/>
              <a:buChar char="§"/>
            </a:pPr>
            <a:r>
              <a:rPr lang="en-US" sz="2400" dirty="0"/>
              <a:t>Selecting first Boot device – It detects the bootable device such as CD, Floppy or Hard disk.</a:t>
            </a:r>
          </a:p>
          <a:p>
            <a:pPr marL="342900" indent="-342900"/>
            <a:r>
              <a:rPr lang="en-US" sz="2400" dirty="0"/>
              <a:t>	It searches, loads and executes the boot loader program stage1 (MBR).</a:t>
            </a:r>
          </a:p>
          <a:p>
            <a:pPr marL="342900" indent="-342900"/>
            <a:endParaRPr lang="en-US" sz="2400" dirty="0"/>
          </a:p>
          <a:p>
            <a:pPr marL="342900" indent="-342900">
              <a:buFont typeface="Wingdings" pitchFamily="2" charset="2"/>
              <a:buChar char="§"/>
            </a:pPr>
            <a:r>
              <a:rPr lang="en-US" sz="2400" dirty="0"/>
              <a:t>Control is given to this program. Once the boot loader program is detected and loaded into the memory, BIOS gives the control to it. </a:t>
            </a:r>
          </a:p>
          <a:p>
            <a:pPr marL="342900" indent="-342900">
              <a:buFont typeface="Wingdings" pitchFamily="2" charset="2"/>
              <a:buChar char="§"/>
            </a:pPr>
            <a:endParaRPr lang="en-US" sz="2400" dirty="0"/>
          </a:p>
          <a:p>
            <a:pPr marL="342900" indent="-342900"/>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4400" b="1" dirty="0">
                <a:solidFill>
                  <a:srgbClr val="FFFF00"/>
                </a:solidFill>
              </a:rPr>
              <a:t>MBR</a:t>
            </a:r>
            <a:r>
              <a:rPr lang="th-TH" sz="4400" b="1" dirty="0">
                <a:solidFill>
                  <a:srgbClr val="FFFF00"/>
                </a:solidFill>
              </a:rPr>
              <a:t> </a:t>
            </a:r>
            <a:r>
              <a:rPr lang="en-US" sz="4400" b="1" dirty="0">
                <a:solidFill>
                  <a:srgbClr val="FFFF00"/>
                </a:solidFill>
              </a:rPr>
              <a:t>(Master Boot Record)</a:t>
            </a:r>
          </a:p>
        </p:txBody>
      </p:sp>
      <p:sp>
        <p:nvSpPr>
          <p:cNvPr id="49155" name="Text Box 2"/>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3200" b="1" dirty="0">
              <a:solidFill>
                <a:srgbClr val="000000"/>
              </a:solidFill>
              <a:latin typeface="+mj-lt"/>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rPr>
              <a:t>The MBR is a 512-byte sector, located in the first sector on the disk .</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rPr>
              <a:t>MBR is a location on disk which have details about </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rPr>
              <a:t>			1. Primary Boot Loader Code (446 bytes)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rPr>
              <a:t>			2. Partition Table (64 bytes)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rPr>
              <a:t>			3. Magic number (2 bytes)</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0000"/>
                </a:solidFill>
                <a:latin typeface="+mj-lt"/>
              </a:rPr>
              <a:t>It loads second stage boot loader (GRUB).</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solidFill>
                  <a:srgbClr val="000000"/>
                </a:solidFill>
                <a:latin typeface="+mj-lt"/>
              </a:rPr>
              <a:t>GRUB is loaded from first sector of first partition.</a:t>
            </a:r>
            <a:endParaRPr lang="en-US" sz="2500" dirty="0">
              <a:solidFill>
                <a:srgbClr val="000000"/>
              </a:solidFill>
              <a:latin typeface="+mj-lt"/>
            </a:endParaRP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500" dirty="0">
              <a:solidFill>
                <a:srgbClr val="000000"/>
              </a:solidFill>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520112" cy="5221287"/>
          </a:xfrm>
        </p:spPr>
        <p:txBody>
          <a:bodyPr/>
          <a:lstStyle/>
          <a:p>
            <a:pPr algn="just"/>
            <a:r>
              <a:rPr lang="en-US" sz="2400" dirty="0">
                <a:solidFill>
                  <a:srgbClr val="000066"/>
                </a:solidFill>
                <a:latin typeface="+mj-lt"/>
              </a:rPr>
              <a:t>The &amp;University of California, Berkeley, continued the development of its own version of Unix, called BSD (</a:t>
            </a:r>
            <a:r>
              <a:rPr lang="en-US" sz="2400" dirty="0" err="1">
                <a:solidFill>
                  <a:srgbClr val="000066"/>
                </a:solidFill>
                <a:latin typeface="+mj-lt"/>
              </a:rPr>
              <a:t>Berkely</a:t>
            </a:r>
            <a:r>
              <a:rPr lang="en-US" sz="2400" dirty="0">
                <a:solidFill>
                  <a:srgbClr val="000066"/>
                </a:solidFill>
                <a:latin typeface="+mj-lt"/>
              </a:rPr>
              <a:t> Software Distribution).</a:t>
            </a:r>
          </a:p>
          <a:p>
            <a:pPr algn="just"/>
            <a:r>
              <a:rPr lang="en-US" sz="2400" dirty="0">
                <a:latin typeface="+mj-lt"/>
              </a:rPr>
              <a:t>Through 1980’s and 90’s, many </a:t>
            </a:r>
            <a:r>
              <a:rPr lang="en-US" sz="2400" dirty="0" err="1">
                <a:latin typeface="+mj-lt"/>
              </a:rPr>
              <a:t>companis</a:t>
            </a:r>
            <a:r>
              <a:rPr lang="en-US" sz="2400" dirty="0">
                <a:latin typeface="+mj-lt"/>
              </a:rPr>
              <a:t> commercialized and licensed their own versions of Unix.</a:t>
            </a:r>
          </a:p>
          <a:p>
            <a:pPr algn="just"/>
            <a:r>
              <a:rPr lang="en-US" sz="2400" dirty="0">
                <a:latin typeface="+mj-lt"/>
              </a:rPr>
              <a:t>In early 1990’s, AT&amp;T sold all their rights including its further development to Novell.</a:t>
            </a:r>
          </a:p>
          <a:p>
            <a:pPr algn="just"/>
            <a:r>
              <a:rPr lang="en-US" sz="2400" dirty="0">
                <a:latin typeface="+mj-lt"/>
              </a:rPr>
              <a:t>In 1995, Novell sold all their rights including its further development to SCO (Santa Cruz Operation).</a:t>
            </a:r>
          </a:p>
          <a:p>
            <a:pPr algn="just"/>
            <a:r>
              <a:rPr lang="en-US" sz="2400" dirty="0">
                <a:latin typeface="+mj-lt"/>
              </a:rPr>
              <a:t>In 2005, Sun Microsystems released the majority of its code with Open Solaris</a:t>
            </a:r>
          </a:p>
          <a:p>
            <a:pPr algn="just"/>
            <a:r>
              <a:rPr lang="en-US" sz="2400" dirty="0">
                <a:latin typeface="+mj-lt"/>
              </a:rPr>
              <a:t>BSD continued its development and released free version of </a:t>
            </a:r>
            <a:r>
              <a:rPr lang="en-US" sz="2400" dirty="0" err="1">
                <a:latin typeface="+mj-lt"/>
              </a:rPr>
              <a:t>unix</a:t>
            </a:r>
            <a:r>
              <a:rPr lang="en-US" sz="2400" dirty="0">
                <a:latin typeface="+mj-lt"/>
              </a:rPr>
              <a:t>, called FreeBSD.</a:t>
            </a:r>
          </a:p>
        </p:txBody>
      </p:sp>
      <p:sp>
        <p:nvSpPr>
          <p:cNvPr id="4" name="Title 1"/>
          <p:cNvSpPr>
            <a:spLocks noGrp="1"/>
          </p:cNvSpPr>
          <p:nvPr>
            <p:ph type="title"/>
          </p:nvPr>
        </p:nvSpPr>
        <p:spPr>
          <a:xfrm>
            <a:off x="3581400" y="0"/>
            <a:ext cx="2133600" cy="685800"/>
          </a:xfrm>
        </p:spPr>
        <p:txBody>
          <a:bodyPr/>
          <a:lstStyle/>
          <a:p>
            <a:r>
              <a:rPr lang="en-US" dirty="0"/>
              <a:t> </a:t>
            </a:r>
            <a:r>
              <a:rPr lang="en-US" sz="4800" b="1" dirty="0">
                <a:solidFill>
                  <a:srgbClr val="FBEF03"/>
                </a:solidFill>
              </a:rPr>
              <a:t>Unix</a:t>
            </a:r>
            <a:endParaRPr lang="en-US" b="1" dirty="0">
              <a:solidFill>
                <a:srgbClr val="FBEF0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MBR</a:t>
            </a:r>
            <a:r>
              <a:rPr lang="th-TH" sz="4400" b="1" dirty="0">
                <a:solidFill>
                  <a:srgbClr val="FFFF00"/>
                </a:solidFill>
                <a:latin typeface="+mj-lt"/>
              </a:rPr>
              <a:t> </a:t>
            </a:r>
            <a:r>
              <a:rPr lang="en-US" sz="4400" b="1" dirty="0">
                <a:solidFill>
                  <a:srgbClr val="FFFF00"/>
                </a:solidFill>
                <a:latin typeface="+mj-lt"/>
              </a:rPr>
              <a:t>(Master Boot Record)</a:t>
            </a:r>
          </a:p>
        </p:txBody>
      </p:sp>
      <p:grpSp>
        <p:nvGrpSpPr>
          <p:cNvPr id="2" name="Group 2"/>
          <p:cNvGrpSpPr>
            <a:grpSpLocks/>
          </p:cNvGrpSpPr>
          <p:nvPr/>
        </p:nvGrpSpPr>
        <p:grpSpPr bwMode="auto">
          <a:xfrm>
            <a:off x="762000" y="990600"/>
            <a:ext cx="7466013" cy="5446713"/>
            <a:chOff x="480" y="624"/>
            <a:chExt cx="4703" cy="3431"/>
          </a:xfrm>
        </p:grpSpPr>
        <p:pic>
          <p:nvPicPr>
            <p:cNvPr id="50180" name="Picture 3"/>
            <p:cNvPicPr>
              <a:picLocks noChangeAspect="1" noChangeArrowheads="1"/>
            </p:cNvPicPr>
            <p:nvPr/>
          </p:nvPicPr>
          <p:blipFill>
            <a:blip r:embed="rId3"/>
            <a:srcRect/>
            <a:stretch>
              <a:fillRect/>
            </a:stretch>
          </p:blipFill>
          <p:spPr bwMode="auto">
            <a:xfrm>
              <a:off x="480" y="624"/>
              <a:ext cx="4704" cy="3432"/>
            </a:xfrm>
            <a:prstGeom prst="rect">
              <a:avLst/>
            </a:prstGeom>
            <a:noFill/>
            <a:ln w="9525">
              <a:noFill/>
              <a:round/>
              <a:headEnd/>
              <a:tailEnd/>
            </a:ln>
          </p:spPr>
        </p:pic>
        <p:sp>
          <p:nvSpPr>
            <p:cNvPr id="50181" name="Text Box 4"/>
            <p:cNvSpPr txBox="1">
              <a:spLocks noChangeArrowheads="1"/>
            </p:cNvSpPr>
            <p:nvPr/>
          </p:nvSpPr>
          <p:spPr bwMode="auto">
            <a:xfrm>
              <a:off x="480" y="624"/>
              <a:ext cx="4704" cy="3432"/>
            </a:xfrm>
            <a:prstGeom prst="rect">
              <a:avLst/>
            </a:prstGeom>
            <a:noFill/>
            <a:ln w="9525">
              <a:noFill/>
              <a:round/>
              <a:headEnd/>
              <a:tailEnd/>
            </a:ln>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228600" y="1066800"/>
            <a:ext cx="8458200" cy="5262979"/>
          </a:xfrm>
          <a:prstGeom prst="rect">
            <a:avLst/>
          </a:prstGeom>
          <a:noFill/>
          <a:ln w="9525">
            <a:noFill/>
            <a:miter lim="800000"/>
            <a:headEnd/>
            <a:tailEnd/>
          </a:ln>
        </p:spPr>
        <p:txBody>
          <a:bodyPr wrap="square">
            <a:spAutoFit/>
          </a:bodyPr>
          <a:lstStyle/>
          <a:p>
            <a:pPr>
              <a:buFont typeface="Arial" pitchFamily="34" charset="0"/>
              <a:buChar char="•"/>
            </a:pPr>
            <a:r>
              <a:rPr lang="en-US" sz="2400" dirty="0">
                <a:solidFill>
                  <a:schemeClr val="tx1"/>
                </a:solidFill>
                <a:latin typeface="+mj-lt"/>
              </a:rPr>
              <a:t> GRUB stands for </a:t>
            </a:r>
            <a:r>
              <a:rPr lang="en-US" sz="2400" b="1" dirty="0" err="1">
                <a:solidFill>
                  <a:schemeClr val="tx1"/>
                </a:solidFill>
                <a:latin typeface="+mj-lt"/>
              </a:rPr>
              <a:t>GRand</a:t>
            </a:r>
            <a:r>
              <a:rPr lang="en-US" sz="2400" b="1" dirty="0">
                <a:solidFill>
                  <a:schemeClr val="tx1"/>
                </a:solidFill>
                <a:latin typeface="+mj-lt"/>
              </a:rPr>
              <a:t> Unified </a:t>
            </a:r>
            <a:r>
              <a:rPr lang="en-US" sz="2400" b="1" dirty="0" err="1">
                <a:solidFill>
                  <a:schemeClr val="tx1"/>
                </a:solidFill>
                <a:latin typeface="+mj-lt"/>
              </a:rPr>
              <a:t>Bootloader</a:t>
            </a:r>
            <a:r>
              <a:rPr lang="en-US" sz="2400" b="1" dirty="0">
                <a:solidFill>
                  <a:schemeClr val="tx1"/>
                </a:solidFill>
                <a:latin typeface="+mj-lt"/>
              </a:rPr>
              <a:t>.</a:t>
            </a:r>
          </a:p>
          <a:p>
            <a:pPr>
              <a:buFont typeface="Arial" pitchFamily="34" charset="0"/>
              <a:buChar char="•"/>
            </a:pPr>
            <a:endParaRPr lang="en-US" sz="2400" b="1" dirty="0">
              <a:solidFill>
                <a:schemeClr val="tx1"/>
              </a:solidFill>
              <a:latin typeface="+mj-lt"/>
            </a:endParaRPr>
          </a:p>
          <a:p>
            <a:pPr>
              <a:buFont typeface="Arial" pitchFamily="34" charset="0"/>
              <a:buChar char="•"/>
            </a:pPr>
            <a:r>
              <a:rPr lang="en-US" sz="2400" dirty="0">
                <a:latin typeface="+mj-lt"/>
              </a:rPr>
              <a:t> If you have multiple kernel images installed on your system, you can choose which one to be executed.</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It loads the default kernel image into the memory as specified in the grub configuration file.</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Grub configuration file is /boot/grub/</a:t>
            </a:r>
            <a:r>
              <a:rPr lang="en-US" sz="2400" dirty="0" err="1">
                <a:latin typeface="+mj-lt"/>
              </a:rPr>
              <a:t>grub.conf</a:t>
            </a:r>
            <a:r>
              <a:rPr lang="en-US" sz="2400" dirty="0">
                <a:latin typeface="+mj-lt"/>
              </a:rPr>
              <a:t>.</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GRUB has the knowledge of the </a:t>
            </a:r>
            <a:r>
              <a:rPr lang="en-US" sz="2400" dirty="0" err="1">
                <a:latin typeface="+mj-lt"/>
              </a:rPr>
              <a:t>filesystem</a:t>
            </a:r>
            <a:r>
              <a:rPr lang="en-US" sz="2400" dirty="0">
                <a:latin typeface="+mj-lt"/>
              </a:rPr>
              <a:t> (the older Linux loader LILO didn’t understand </a:t>
            </a:r>
            <a:r>
              <a:rPr lang="en-US" sz="2400" dirty="0" err="1">
                <a:latin typeface="+mj-lt"/>
              </a:rPr>
              <a:t>filesystem</a:t>
            </a:r>
            <a:r>
              <a:rPr lang="en-US" sz="2400" dirty="0">
                <a:latin typeface="+mj-lt"/>
              </a:rPr>
              <a:t>).</a:t>
            </a:r>
          </a:p>
          <a:p>
            <a:pPr>
              <a:buFont typeface="Arial" pitchFamily="34" charset="0"/>
              <a:buChar char="•"/>
            </a:pPr>
            <a:endParaRPr lang="en-US" sz="2400" dirty="0">
              <a:latin typeface="+mj-lt"/>
            </a:endParaRPr>
          </a:p>
          <a:p>
            <a:pPr>
              <a:buFont typeface="Arial" pitchFamily="34" charset="0"/>
              <a:buChar char="•"/>
            </a:pPr>
            <a:r>
              <a:rPr lang="en-US" sz="2400" b="1" dirty="0">
                <a:solidFill>
                  <a:schemeClr val="tx1"/>
                </a:solidFill>
                <a:latin typeface="+mj-lt"/>
              </a:rPr>
              <a:t> It passes the control to the kernel.</a:t>
            </a:r>
          </a:p>
        </p:txBody>
      </p:sp>
      <p:sp>
        <p:nvSpPr>
          <p:cNvPr id="56323"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a:solidFill>
                  <a:srgbClr val="FFFF00"/>
                </a:solidFill>
                <a:latin typeface="+mj-lt"/>
              </a:rPr>
              <a:t>GRUB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a:solidFill>
                  <a:srgbClr val="FFFF00"/>
                </a:solidFill>
                <a:latin typeface="+mj-lt"/>
              </a:rPr>
              <a:t>Kernel</a:t>
            </a:r>
          </a:p>
        </p:txBody>
      </p:sp>
      <p:sp>
        <p:nvSpPr>
          <p:cNvPr id="3" name="TextBox 2"/>
          <p:cNvSpPr txBox="1"/>
          <p:nvPr/>
        </p:nvSpPr>
        <p:spPr>
          <a:xfrm>
            <a:off x="304800" y="990600"/>
            <a:ext cx="8001000" cy="5262979"/>
          </a:xfrm>
          <a:prstGeom prst="rect">
            <a:avLst/>
          </a:prstGeom>
          <a:noFill/>
        </p:spPr>
        <p:txBody>
          <a:bodyPr wrap="square" rtlCol="0">
            <a:spAutoFit/>
          </a:bodyPr>
          <a:lstStyle/>
          <a:p>
            <a:pPr algn="just">
              <a:buFont typeface="Arial" pitchFamily="34" charset="0"/>
              <a:buChar char="•"/>
            </a:pPr>
            <a:r>
              <a:rPr lang="en-US" dirty="0"/>
              <a:t> </a:t>
            </a:r>
            <a:r>
              <a:rPr lang="en-US" sz="2400" dirty="0">
                <a:latin typeface="+mj-lt"/>
              </a:rPr>
              <a:t>It mounts the root file system as specified in the “root=” in   </a:t>
            </a:r>
          </a:p>
          <a:p>
            <a:pPr algn="just"/>
            <a:r>
              <a:rPr lang="en-US" sz="2400" dirty="0">
                <a:latin typeface="+mj-lt"/>
              </a:rPr>
              <a:t>  </a:t>
            </a:r>
            <a:r>
              <a:rPr lang="en-US" sz="2400" dirty="0" err="1">
                <a:latin typeface="+mj-lt"/>
              </a:rPr>
              <a:t>grub.conf</a:t>
            </a:r>
            <a:r>
              <a:rPr lang="en-US" sz="2400" dirty="0">
                <a:latin typeface="+mj-lt"/>
              </a:rPr>
              <a:t> .</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Kernel initializes and configures the computer’s memory and </a:t>
            </a:r>
          </a:p>
          <a:p>
            <a:pPr algn="just"/>
            <a:r>
              <a:rPr lang="en-US" sz="2400" dirty="0">
                <a:latin typeface="+mj-lt"/>
              </a:rPr>
              <a:t> configures the various hardware attached to the system.</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 </a:t>
            </a:r>
            <a:r>
              <a:rPr lang="en-US" sz="2400" dirty="0" err="1">
                <a:latin typeface="+mj-lt"/>
              </a:rPr>
              <a:t>initrd</a:t>
            </a:r>
            <a:r>
              <a:rPr lang="en-US" sz="2400" dirty="0">
                <a:latin typeface="+mj-lt"/>
              </a:rPr>
              <a:t> (Initial RAM disk) is booted and mounts as the </a:t>
            </a:r>
          </a:p>
          <a:p>
            <a:pPr algn="just"/>
            <a:r>
              <a:rPr lang="en-US" sz="2400" dirty="0">
                <a:latin typeface="+mj-lt"/>
              </a:rPr>
              <a:t>  temporary root File system that allows the kernel to fully boot </a:t>
            </a:r>
          </a:p>
          <a:p>
            <a:pPr algn="just"/>
            <a:r>
              <a:rPr lang="en-US" sz="2400" dirty="0">
                <a:latin typeface="+mj-lt"/>
              </a:rPr>
              <a:t>  without having to mount any physical disks.</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 After the kernel is booted, the </a:t>
            </a:r>
            <a:r>
              <a:rPr lang="en-US" sz="2400" dirty="0" err="1">
                <a:latin typeface="+mj-lt"/>
              </a:rPr>
              <a:t>initrd</a:t>
            </a:r>
            <a:r>
              <a:rPr lang="en-US" sz="2400" dirty="0">
                <a:latin typeface="+mj-lt"/>
              </a:rPr>
              <a:t> file system is </a:t>
            </a:r>
            <a:r>
              <a:rPr lang="en-US" sz="2400" dirty="0" err="1">
                <a:latin typeface="+mj-lt"/>
              </a:rPr>
              <a:t>unmounted</a:t>
            </a:r>
            <a:r>
              <a:rPr lang="en-US" sz="2400" dirty="0">
                <a:latin typeface="+mj-lt"/>
              </a:rPr>
              <a:t> </a:t>
            </a:r>
          </a:p>
          <a:p>
            <a:pPr algn="just"/>
            <a:r>
              <a:rPr lang="en-US" sz="2400" dirty="0">
                <a:latin typeface="+mj-lt"/>
              </a:rPr>
              <a:t>  and real root file system is mounted.</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 Kernel executes the /</a:t>
            </a:r>
            <a:r>
              <a:rPr lang="en-US" sz="2400" dirty="0" err="1">
                <a:latin typeface="+mj-lt"/>
              </a:rPr>
              <a:t>sbin</a:t>
            </a:r>
            <a:r>
              <a:rPr lang="en-US" sz="2400" dirty="0">
                <a:latin typeface="+mj-lt"/>
              </a:rPr>
              <a:t>/init program.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a:solidFill>
                  <a:srgbClr val="FFFF00"/>
                </a:solidFill>
                <a:latin typeface="+mj-lt"/>
              </a:rPr>
              <a:t>Init</a:t>
            </a:r>
          </a:p>
        </p:txBody>
      </p:sp>
      <p:sp>
        <p:nvSpPr>
          <p:cNvPr id="4" name="TextBox 3"/>
          <p:cNvSpPr txBox="1"/>
          <p:nvPr/>
        </p:nvSpPr>
        <p:spPr>
          <a:xfrm>
            <a:off x="381000" y="990600"/>
            <a:ext cx="8305800" cy="5509200"/>
          </a:xfrm>
          <a:prstGeom prst="rect">
            <a:avLst/>
          </a:prstGeom>
          <a:noFill/>
        </p:spPr>
        <p:txBody>
          <a:bodyPr wrap="square" rtlCol="0">
            <a:spAutoFit/>
          </a:bodyPr>
          <a:lstStyle/>
          <a:p>
            <a:pPr>
              <a:buFont typeface="Arial" pitchFamily="34" charset="0"/>
              <a:buChar char="•"/>
            </a:pPr>
            <a:r>
              <a:rPr lang="en-US" dirty="0"/>
              <a:t> </a:t>
            </a:r>
            <a:r>
              <a:rPr lang="en-US" sz="2200" dirty="0">
                <a:latin typeface="+mj-lt"/>
              </a:rPr>
              <a:t>Init is the first program to be executed by the Linux kernel and therefore has always the </a:t>
            </a:r>
            <a:r>
              <a:rPr lang="en-US" sz="2200" dirty="0" err="1">
                <a:latin typeface="+mj-lt"/>
              </a:rPr>
              <a:t>Pid</a:t>
            </a:r>
            <a:r>
              <a:rPr lang="en-US" sz="2200" dirty="0">
                <a:latin typeface="+mj-lt"/>
              </a:rPr>
              <a:t> of 1.</a:t>
            </a:r>
          </a:p>
          <a:p>
            <a:pPr>
              <a:buFont typeface="Arial" pitchFamily="34" charset="0"/>
              <a:buChar char="•"/>
            </a:pPr>
            <a:endParaRPr lang="en-US" sz="2200" dirty="0">
              <a:latin typeface="+mj-lt"/>
            </a:endParaRPr>
          </a:p>
          <a:p>
            <a:pPr>
              <a:buFont typeface="Arial" pitchFamily="34" charset="0"/>
              <a:buChar char="•"/>
            </a:pPr>
            <a:r>
              <a:rPr lang="en-US" sz="2200" dirty="0">
                <a:latin typeface="+mj-lt"/>
              </a:rPr>
              <a:t>It is considered as the parent process of all the processes that run under Linux.</a:t>
            </a:r>
          </a:p>
          <a:p>
            <a:pPr>
              <a:buFont typeface="Arial" pitchFamily="34" charset="0"/>
              <a:buChar char="•"/>
            </a:pPr>
            <a:endParaRPr lang="en-US" sz="2200" dirty="0">
              <a:latin typeface="+mj-lt"/>
            </a:endParaRPr>
          </a:p>
          <a:p>
            <a:pPr>
              <a:buFont typeface="Arial" pitchFamily="34" charset="0"/>
              <a:buChar char="•"/>
            </a:pPr>
            <a:r>
              <a:rPr lang="en-US" sz="2200" dirty="0">
                <a:latin typeface="+mj-lt"/>
              </a:rPr>
              <a:t>The first process it runs is the script /etc/</a:t>
            </a:r>
            <a:r>
              <a:rPr lang="en-US" sz="2200" dirty="0" err="1">
                <a:latin typeface="+mj-lt"/>
              </a:rPr>
              <a:t>rc.d</a:t>
            </a:r>
            <a:r>
              <a:rPr lang="en-US" sz="2200" dirty="0">
                <a:latin typeface="+mj-lt"/>
              </a:rPr>
              <a:t>/</a:t>
            </a:r>
            <a:r>
              <a:rPr lang="en-US" sz="2200" dirty="0" err="1">
                <a:latin typeface="+mj-lt"/>
              </a:rPr>
              <a:t>rc.sysinit</a:t>
            </a:r>
            <a:r>
              <a:rPr lang="en-US" sz="2200" dirty="0">
                <a:latin typeface="+mj-lt"/>
              </a:rPr>
              <a:t>.</a:t>
            </a:r>
          </a:p>
          <a:p>
            <a:pPr>
              <a:buFont typeface="Arial" pitchFamily="34" charset="0"/>
              <a:buChar char="•"/>
            </a:pPr>
            <a:endParaRPr lang="en-US" sz="2200" dirty="0">
              <a:latin typeface="+mj-lt"/>
            </a:endParaRPr>
          </a:p>
          <a:p>
            <a:pPr>
              <a:buFont typeface="Arial" pitchFamily="34" charset="0"/>
              <a:buChar char="•"/>
            </a:pPr>
            <a:r>
              <a:rPr lang="en-US" sz="2200" dirty="0">
                <a:latin typeface="+mj-lt"/>
              </a:rPr>
              <a:t> Then it runs /etc/</a:t>
            </a:r>
            <a:r>
              <a:rPr lang="en-US" sz="2200" dirty="0" err="1">
                <a:latin typeface="+mj-lt"/>
              </a:rPr>
              <a:t>inittab</a:t>
            </a:r>
            <a:r>
              <a:rPr lang="en-US" sz="2200" dirty="0">
                <a:latin typeface="+mj-lt"/>
              </a:rPr>
              <a:t> to identify the default run level.</a:t>
            </a:r>
          </a:p>
          <a:p>
            <a:pPr>
              <a:buFont typeface="Arial" pitchFamily="34" charset="0"/>
              <a:buChar char="•"/>
            </a:pPr>
            <a:endParaRPr lang="en-US" sz="2200" dirty="0">
              <a:latin typeface="+mj-lt"/>
            </a:endParaRPr>
          </a:p>
          <a:p>
            <a:pPr>
              <a:buFont typeface="Arial" pitchFamily="34" charset="0"/>
              <a:buChar char="•"/>
            </a:pPr>
            <a:r>
              <a:rPr lang="en-US" sz="2200" dirty="0">
                <a:latin typeface="+mj-lt"/>
              </a:rPr>
              <a:t> Then the init command sets the </a:t>
            </a:r>
            <a:r>
              <a:rPr lang="en-US" sz="2200" dirty="0" err="1">
                <a:latin typeface="+mj-lt"/>
              </a:rPr>
              <a:t>the</a:t>
            </a:r>
            <a:r>
              <a:rPr lang="en-US" sz="2200" dirty="0">
                <a:latin typeface="+mj-lt"/>
              </a:rPr>
              <a:t> source function library /etc/</a:t>
            </a:r>
            <a:r>
              <a:rPr lang="en-US" sz="2200" dirty="0" err="1">
                <a:latin typeface="+mj-lt"/>
              </a:rPr>
              <a:t>rc.d</a:t>
            </a:r>
            <a:r>
              <a:rPr lang="en-US" sz="2200" dirty="0">
                <a:latin typeface="+mj-lt"/>
              </a:rPr>
              <a:t>/</a:t>
            </a:r>
            <a:r>
              <a:rPr lang="en-US" sz="2200" dirty="0" err="1">
                <a:latin typeface="+mj-lt"/>
              </a:rPr>
              <a:t>init.d</a:t>
            </a:r>
            <a:r>
              <a:rPr lang="en-US" sz="2200" dirty="0">
                <a:latin typeface="+mj-lt"/>
              </a:rPr>
              <a:t>/functions for the system which configures how to start, kill and determine the </a:t>
            </a:r>
            <a:r>
              <a:rPr lang="en-US" sz="2200" dirty="0" err="1">
                <a:latin typeface="+mj-lt"/>
              </a:rPr>
              <a:t>Pid</a:t>
            </a:r>
            <a:r>
              <a:rPr lang="en-US" sz="2200" dirty="0">
                <a:latin typeface="+mj-lt"/>
              </a:rPr>
              <a:t> of the program.</a:t>
            </a:r>
          </a:p>
          <a:p>
            <a:pPr>
              <a:buFont typeface="Arial" pitchFamily="34" charset="0"/>
              <a:buChar char="•"/>
            </a:pPr>
            <a:endParaRPr lang="en-US" sz="2200" dirty="0">
              <a:latin typeface="+mj-lt"/>
            </a:endParaRPr>
          </a:p>
          <a:p>
            <a:pPr>
              <a:buFont typeface="Arial" pitchFamily="34" charset="0"/>
              <a:buChar char="•"/>
            </a:pPr>
            <a:r>
              <a:rPr lang="en-US" sz="2200" dirty="0">
                <a:latin typeface="+mj-lt"/>
              </a:rPr>
              <a:t>For each run level, there is specific </a:t>
            </a:r>
            <a:r>
              <a:rPr lang="en-US" sz="2200" dirty="0" err="1">
                <a:latin typeface="+mj-lt"/>
              </a:rPr>
              <a:t>rc</a:t>
            </a:r>
            <a:r>
              <a:rPr lang="en-US" sz="2200" dirty="0">
                <a:latin typeface="+mj-lt"/>
              </a:rPr>
              <a:t> directory. For </a:t>
            </a:r>
            <a:r>
              <a:rPr lang="en-US" sz="2200" dirty="0" err="1">
                <a:latin typeface="+mj-lt"/>
              </a:rPr>
              <a:t>eg</a:t>
            </a:r>
            <a:r>
              <a:rPr lang="en-US" sz="2200" dirty="0">
                <a:latin typeface="+mj-lt"/>
              </a:rPr>
              <a:t> : etc/</a:t>
            </a:r>
            <a:r>
              <a:rPr lang="en-US" sz="2200" dirty="0" err="1">
                <a:latin typeface="+mj-lt"/>
              </a:rPr>
              <a:t>rc.d</a:t>
            </a:r>
            <a:r>
              <a:rPr lang="en-US" sz="2200" dirty="0">
                <a:latin typeface="+mj-lt"/>
              </a:rPr>
              <a:t>/rc5.d for run level 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1447800"/>
            <a:ext cx="6096000" cy="5447645"/>
          </a:xfrm>
          <a:prstGeom prst="rect">
            <a:avLst/>
          </a:prstGeom>
        </p:spPr>
        <p:txBody>
          <a:bodyPr wrap="square">
            <a:spAutoFit/>
          </a:bodyPr>
          <a:lstStyle/>
          <a:p>
            <a:r>
              <a:rPr lang="en-US" sz="2000" b="1" dirty="0"/>
              <a:t>Following are the available run levels </a:t>
            </a:r>
          </a:p>
          <a:p>
            <a:endParaRPr lang="en-US" dirty="0"/>
          </a:p>
          <a:p>
            <a:r>
              <a:rPr lang="en-US" dirty="0"/>
              <a:t>1 – </a:t>
            </a:r>
            <a:r>
              <a:rPr lang="en-US" sz="2000" dirty="0"/>
              <a:t>Single user mode</a:t>
            </a:r>
          </a:p>
          <a:p>
            <a:endParaRPr lang="en-US" sz="2000" dirty="0"/>
          </a:p>
          <a:p>
            <a:r>
              <a:rPr lang="en-US" sz="2000" dirty="0"/>
              <a:t>2 – Multiuser, without NFS</a:t>
            </a:r>
          </a:p>
          <a:p>
            <a:endParaRPr lang="en-US" sz="2000" dirty="0"/>
          </a:p>
          <a:p>
            <a:r>
              <a:rPr lang="en-US" sz="2000" dirty="0"/>
              <a:t>3 – Full multiuser mode</a:t>
            </a:r>
          </a:p>
          <a:p>
            <a:endParaRPr lang="en-US" sz="2000" dirty="0"/>
          </a:p>
          <a:p>
            <a:r>
              <a:rPr lang="en-US" sz="2000" dirty="0"/>
              <a:t>4 – unused</a:t>
            </a:r>
          </a:p>
          <a:p>
            <a:endParaRPr lang="en-US" sz="2000" dirty="0"/>
          </a:p>
          <a:p>
            <a:r>
              <a:rPr lang="en-US" sz="2000" dirty="0"/>
              <a:t>5 – X11</a:t>
            </a:r>
          </a:p>
          <a:p>
            <a:endParaRPr lang="en-US" sz="2000" dirty="0"/>
          </a:p>
          <a:p>
            <a:r>
              <a:rPr lang="en-US" sz="2000" dirty="0"/>
              <a:t>6 – reboot</a:t>
            </a:r>
          </a:p>
          <a:p>
            <a:endParaRPr lang="en-US" dirty="0"/>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DC6D23FB-6A3E-40AE-A681-5FFB44AE1044}"/>
              </a:ext>
            </a:extLst>
          </p:cNvPr>
          <p:cNvSpPr>
            <a:spLocks noChangeArrowheads="1"/>
          </p:cNvSpPr>
          <p:nvPr/>
        </p:nvSpPr>
        <p:spPr bwMode="auto">
          <a:xfrm>
            <a:off x="2286000" y="0"/>
            <a:ext cx="5181600" cy="708025"/>
          </a:xfrm>
          <a:prstGeom prst="rect">
            <a:avLst/>
          </a:prstGeom>
          <a:noFill/>
          <a:ln w="9525">
            <a:noFill/>
            <a:miter lim="800000"/>
            <a:headEnd/>
            <a:tailEnd/>
          </a:ln>
        </p:spPr>
        <p:txBody>
          <a:bodyPr wrap="square">
            <a:spAutoFit/>
          </a:bodyPr>
          <a:lstStyle/>
          <a:p>
            <a:pPr algn="ctr"/>
            <a:r>
              <a:rPr lang="en-US" sz="4000" b="1" dirty="0">
                <a:solidFill>
                  <a:srgbClr val="FFFF00"/>
                </a:solidFill>
                <a:latin typeface="+mj-lt"/>
              </a:rPr>
              <a:t>Run Levels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3716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cs typeface="Times New Roman" pitchFamily="18" charset="0"/>
              </a:rPr>
              <a:t>Shutting Down </a:t>
            </a:r>
          </a:p>
        </p:txBody>
      </p:sp>
      <p:sp>
        <p:nvSpPr>
          <p:cNvPr id="64515" name="Text Box 2"/>
          <p:cNvSpPr txBox="1">
            <a:spLocks noChangeArrowheads="1"/>
          </p:cNvSpPr>
          <p:nvPr/>
        </p:nvSpPr>
        <p:spPr bwMode="auto">
          <a:xfrm>
            <a:off x="457200" y="1371600"/>
            <a:ext cx="8305800" cy="5029200"/>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command</a:t>
            </a:r>
            <a:r>
              <a:rPr lang="en-US" b="1" dirty="0">
                <a:solidFill>
                  <a:srgbClr val="000000"/>
                </a:solidFill>
                <a:latin typeface="+mj-lt"/>
                <a:cs typeface="Courier New" pitchFamily="49" charset="0"/>
              </a:rPr>
              <a:t> </a:t>
            </a:r>
            <a:r>
              <a:rPr lang="en-US" dirty="0">
                <a:solidFill>
                  <a:srgbClr val="000000"/>
                </a:solidFill>
                <a:latin typeface="+mj-lt"/>
                <a:cs typeface="Courier New" pitchFamily="49" charset="0"/>
              </a:rPr>
              <a:t>&gt;</a:t>
            </a:r>
            <a:r>
              <a:rPr lang="en-US" b="1" dirty="0">
                <a:solidFill>
                  <a:srgbClr val="000000"/>
                </a:solidFill>
                <a:latin typeface="+mj-lt"/>
                <a:cs typeface="Courier New" pitchFamily="49" charset="0"/>
              </a:rPr>
              <a:t> /</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a:t>
            </a:r>
            <a:r>
              <a:rPr lang="en-US"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Two most common uses are: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 -h now</a:t>
            </a:r>
            <a:r>
              <a:rPr lang="en-US" b="1" dirty="0">
                <a:solidFill>
                  <a:srgbClr val="000000"/>
                </a:solidFill>
                <a:latin typeface="+mj-lt"/>
                <a:cs typeface="Times New Roman" pitchFamily="18" charset="0"/>
              </a:rPr>
              <a:t>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 -r now</a:t>
            </a:r>
            <a:r>
              <a:rPr lang="en-US" b="1"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After shutting everything down, the </a:t>
            </a:r>
            <a:r>
              <a:rPr lang="en-US" dirty="0">
                <a:solidFill>
                  <a:srgbClr val="000000"/>
                </a:solidFill>
                <a:latin typeface="+mj-lt"/>
                <a:cs typeface="Courier New" pitchFamily="49" charset="0"/>
              </a:rPr>
              <a:t>-h</a:t>
            </a:r>
            <a:r>
              <a:rPr lang="en-US" dirty="0">
                <a:solidFill>
                  <a:srgbClr val="000000"/>
                </a:solidFill>
                <a:latin typeface="+mj-lt"/>
                <a:cs typeface="Times New Roman" pitchFamily="18" charset="0"/>
              </a:rPr>
              <a:t> option will </a:t>
            </a:r>
            <a:r>
              <a:rPr lang="en-US" b="1" dirty="0">
                <a:solidFill>
                  <a:srgbClr val="000000"/>
                </a:solidFill>
                <a:latin typeface="+mj-lt"/>
                <a:cs typeface="Times New Roman" pitchFamily="18" charset="0"/>
              </a:rPr>
              <a:t>halt</a:t>
            </a:r>
            <a:r>
              <a:rPr lang="en-US" dirty="0">
                <a:solidFill>
                  <a:srgbClr val="000000"/>
                </a:solidFill>
                <a:latin typeface="+mj-lt"/>
                <a:cs typeface="Times New Roman" pitchFamily="18" charset="0"/>
              </a:rPr>
              <a:t> the machine, and the </a:t>
            </a:r>
            <a:r>
              <a:rPr lang="en-US" dirty="0">
                <a:solidFill>
                  <a:srgbClr val="000000"/>
                </a:solidFill>
                <a:latin typeface="+mj-lt"/>
                <a:cs typeface="Courier New" pitchFamily="49" charset="0"/>
              </a:rPr>
              <a:t>-r</a:t>
            </a:r>
            <a:r>
              <a:rPr lang="en-US" dirty="0">
                <a:solidFill>
                  <a:srgbClr val="000000"/>
                </a:solidFill>
                <a:latin typeface="+mj-lt"/>
                <a:cs typeface="Times New Roman" pitchFamily="18" charset="0"/>
              </a:rPr>
              <a:t> option will </a:t>
            </a:r>
            <a:r>
              <a:rPr lang="en-US" b="1" dirty="0">
                <a:solidFill>
                  <a:srgbClr val="000000"/>
                </a:solidFill>
                <a:latin typeface="+mj-lt"/>
                <a:cs typeface="Times New Roman" pitchFamily="18" charset="0"/>
              </a:rPr>
              <a:t>reboot</a:t>
            </a:r>
            <a:r>
              <a:rPr lang="en-US"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Non-root users can use the </a:t>
            </a:r>
            <a:r>
              <a:rPr lang="en-US" b="1" dirty="0">
                <a:solidFill>
                  <a:srgbClr val="000000"/>
                </a:solidFill>
                <a:latin typeface="+mj-lt"/>
                <a:cs typeface="Courier New" pitchFamily="49" charset="0"/>
              </a:rPr>
              <a:t>reboot</a:t>
            </a:r>
            <a:r>
              <a:rPr lang="en-US" b="1" dirty="0">
                <a:solidFill>
                  <a:srgbClr val="000000"/>
                </a:solidFill>
                <a:latin typeface="+mj-lt"/>
                <a:cs typeface="Times New Roman" pitchFamily="18" charset="0"/>
              </a:rPr>
              <a:t> </a:t>
            </a:r>
            <a:r>
              <a:rPr lang="en-US" dirty="0">
                <a:solidFill>
                  <a:srgbClr val="000000"/>
                </a:solidFill>
                <a:latin typeface="+mj-lt"/>
                <a:cs typeface="Times New Roman" pitchFamily="18" charset="0"/>
              </a:rPr>
              <a:t>and </a:t>
            </a:r>
            <a:r>
              <a:rPr lang="en-US" b="1" dirty="0">
                <a:solidFill>
                  <a:srgbClr val="000000"/>
                </a:solidFill>
                <a:latin typeface="+mj-lt"/>
                <a:cs typeface="Courier New" pitchFamily="49" charset="0"/>
              </a:rPr>
              <a:t>halt</a:t>
            </a:r>
            <a:r>
              <a:rPr lang="en-US" b="1" dirty="0">
                <a:solidFill>
                  <a:srgbClr val="000000"/>
                </a:solidFill>
                <a:latin typeface="+mj-lt"/>
                <a:cs typeface="Times New Roman" pitchFamily="18" charset="0"/>
              </a:rPr>
              <a:t> </a:t>
            </a:r>
            <a:r>
              <a:rPr lang="en-US" dirty="0">
                <a:solidFill>
                  <a:srgbClr val="000000"/>
                </a:solidFill>
                <a:latin typeface="+mj-lt"/>
                <a:cs typeface="Times New Roman" pitchFamily="18" charset="0"/>
              </a:rPr>
              <a:t>commands to shut down the system while in </a:t>
            </a:r>
            <a:r>
              <a:rPr lang="en-US" dirty="0" err="1">
                <a:solidFill>
                  <a:srgbClr val="000000"/>
                </a:solidFill>
                <a:latin typeface="+mj-lt"/>
                <a:cs typeface="Times New Roman" pitchFamily="18" charset="0"/>
              </a:rPr>
              <a:t>runlevels</a:t>
            </a:r>
            <a:r>
              <a:rPr lang="en-US" dirty="0">
                <a:solidFill>
                  <a:srgbClr val="000000"/>
                </a:solidFill>
                <a:latin typeface="+mj-lt"/>
                <a:cs typeface="Times New Roman" pitchFamily="18" charset="0"/>
              </a:rPr>
              <a:t> 1 through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Shutdown: Warning</a:t>
            </a:r>
          </a:p>
        </p:txBody>
      </p:sp>
      <p:sp>
        <p:nvSpPr>
          <p:cNvPr id="65539" name="Text Box 2"/>
          <p:cNvSpPr txBox="1">
            <a:spLocks noChangeArrowheads="1"/>
          </p:cNvSpPr>
          <p:nvPr/>
        </p:nvSpPr>
        <p:spPr bwMode="auto">
          <a:xfrm>
            <a:off x="76200" y="1311306"/>
            <a:ext cx="8305800" cy="4648200"/>
          </a:xfrm>
          <a:prstGeom prst="rect">
            <a:avLst/>
          </a:prstGeom>
          <a:noFill/>
          <a:ln w="9525">
            <a:noFill/>
            <a:round/>
            <a:headEnd/>
            <a:tailEnd/>
          </a:ln>
        </p:spPr>
        <p:txBody>
          <a:bodyPr lIns="90000" tIns="46800" rIns="90000" bIns="46800"/>
          <a:lstStyle/>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When Linux system is shutdown</a:t>
            </a: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dirty="0">
              <a:solidFill>
                <a:srgbClr val="000000"/>
              </a:solidFill>
              <a:latin typeface="+mj-lt"/>
              <a:cs typeface="Times New Roman" pitchFamily="18" charset="0"/>
            </a:endParaRP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File systems are </a:t>
            </a:r>
            <a:r>
              <a:rPr lang="en-US" sz="2800" dirty="0" err="1">
                <a:solidFill>
                  <a:srgbClr val="000000"/>
                </a:solidFill>
                <a:latin typeface="+mj-lt"/>
                <a:cs typeface="Times New Roman" pitchFamily="18" charset="0"/>
              </a:rPr>
              <a:t>unmounted</a:t>
            </a:r>
            <a:r>
              <a:rPr lang="en-US" sz="2800" dirty="0">
                <a:solidFill>
                  <a:srgbClr val="000000"/>
                </a:solidFill>
                <a:latin typeface="+mj-lt"/>
                <a:cs typeface="Times New Roman" pitchFamily="18" charset="0"/>
              </a:rPr>
              <a:t>, </a:t>
            </a: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User processes (if anybody is still logged in) are killed </a:t>
            </a:r>
          </a:p>
          <a:p>
            <a:pPr marL="741363" lvl="1" indent="-284163">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Daemons( back ground process) are shut down.</a:t>
            </a: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When that is done, </a:t>
            </a:r>
            <a:r>
              <a:rPr lang="en-US" sz="2800" dirty="0" err="1">
                <a:solidFill>
                  <a:srgbClr val="000000"/>
                </a:solidFill>
                <a:latin typeface="+mj-lt"/>
                <a:cs typeface="Times New Roman" pitchFamily="18" charset="0"/>
              </a:rPr>
              <a:t>init</a:t>
            </a:r>
            <a:r>
              <a:rPr lang="en-US" sz="2800" dirty="0">
                <a:solidFill>
                  <a:srgbClr val="000000"/>
                </a:solidFill>
                <a:latin typeface="+mj-lt"/>
                <a:cs typeface="Times New Roman" pitchFamily="18" charset="0"/>
              </a:rPr>
              <a:t> prints out a message that you can power down the machine. </a:t>
            </a: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000000"/>
              </a:solidFill>
              <a:latin typeface="+mj-lt"/>
              <a:cs typeface="Times New Roman" pitchFamily="18" charset="0"/>
            </a:endParaRP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000000"/>
              </a:solidFill>
              <a:latin typeface="+mj-lt"/>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Shell Startup</a:t>
            </a:r>
          </a:p>
        </p:txBody>
      </p:sp>
      <p:sp>
        <p:nvSpPr>
          <p:cNvPr id="66563" name="Text Box 2"/>
          <p:cNvSpPr txBox="1">
            <a:spLocks noChangeArrowheads="1"/>
          </p:cNvSpPr>
          <p:nvPr/>
        </p:nvSpPr>
        <p:spPr bwMode="auto">
          <a:xfrm>
            <a:off x="609600" y="1524000"/>
            <a:ext cx="7924800" cy="4419600"/>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When an interactive login shell starts, it automatically executes one or more pre-defined files.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Different shells execute different files: </a:t>
            </a:r>
            <a:r>
              <a:rPr lang="en-US" i="1" dirty="0">
                <a:solidFill>
                  <a:srgbClr val="000000"/>
                </a:solidFill>
                <a:latin typeface="+mj-lt"/>
              </a:rPr>
              <a:t>listed in corresponding documentation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The Bourne shell (</a:t>
            </a:r>
            <a:r>
              <a:rPr lang="en-US" b="1" dirty="0">
                <a:solidFill>
                  <a:srgbClr val="000000"/>
                </a:solidFill>
                <a:latin typeface="+mj-lt"/>
              </a:rPr>
              <a:t>/bin/</a:t>
            </a:r>
            <a:r>
              <a:rPr lang="en-US" b="1" dirty="0" err="1">
                <a:solidFill>
                  <a:srgbClr val="000000"/>
                </a:solidFill>
                <a:latin typeface="+mj-lt"/>
              </a:rPr>
              <a:t>sh</a:t>
            </a:r>
            <a:r>
              <a:rPr lang="en-US" dirty="0">
                <a:solidFill>
                  <a:srgbClr val="000000"/>
                </a:solidFill>
                <a:latin typeface="+mj-lt"/>
              </a:rPr>
              <a:t>) and its derivatives execute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etc</a:t>
            </a:r>
            <a:r>
              <a:rPr lang="en-US" b="1" dirty="0">
                <a:solidFill>
                  <a:srgbClr val="000000"/>
                </a:solidFill>
                <a:latin typeface="+mj-lt"/>
                <a:cs typeface="Courier New" pitchFamily="49" charset="0"/>
              </a:rPr>
              <a:t>/profile</a:t>
            </a:r>
            <a:r>
              <a:rPr lang="en-US" b="1" dirty="0">
                <a:solidFill>
                  <a:srgbClr val="000000"/>
                </a:solidFill>
                <a:latin typeface="+mj-lt"/>
              </a:rPr>
              <a:t>: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.profile</a:t>
            </a:r>
            <a:r>
              <a:rPr lang="en-US" b="1" dirty="0">
                <a:solidFill>
                  <a:srgbClr val="000000"/>
                </a:solidFill>
                <a:latin typeface="+mj-lt"/>
              </a:rPr>
              <a:t> </a:t>
            </a:r>
            <a:r>
              <a:rPr lang="en-US" dirty="0">
                <a:solidFill>
                  <a:srgbClr val="000000"/>
                </a:solidFill>
                <a:latin typeface="+mj-lt"/>
              </a:rPr>
              <a:t>in the user's home directory: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5800" y="1143000"/>
            <a:ext cx="7696200" cy="4493538"/>
          </a:xfrm>
          <a:prstGeom prst="rect">
            <a:avLst/>
          </a:prstGeom>
        </p:spPr>
        <p:txBody>
          <a:bodyPr wrap="square">
            <a:spAutoFit/>
          </a:bodyPr>
          <a:lstStyle/>
          <a:p>
            <a:pPr algn="just">
              <a:buFont typeface="Arial" pitchFamily="34" charset="0"/>
              <a:buChar char="•"/>
            </a:pPr>
            <a:r>
              <a:rPr lang="en-US" sz="2200" dirty="0">
                <a:latin typeface="+mj-lt"/>
              </a:rPr>
              <a:t>A file system is a mean to organize data expected to be retained after a program terminates and</a:t>
            </a:r>
          </a:p>
          <a:p>
            <a:pPr algn="just"/>
            <a:endParaRPr lang="en-US" sz="2200" dirty="0">
              <a:latin typeface="+mj-lt"/>
            </a:endParaRPr>
          </a:p>
          <a:p>
            <a:pPr algn="just">
              <a:buFont typeface="Arial" pitchFamily="34" charset="0"/>
              <a:buChar char="•"/>
            </a:pPr>
            <a:r>
              <a:rPr lang="en-US" sz="2200" dirty="0">
                <a:latin typeface="+mj-lt"/>
              </a:rPr>
              <a:t> Manage the available space on the device which contained it.</a:t>
            </a:r>
          </a:p>
          <a:p>
            <a:pPr algn="just">
              <a:buFont typeface="Arial" pitchFamily="34" charset="0"/>
              <a:buChar char="•"/>
            </a:pPr>
            <a:endParaRPr lang="en-US" sz="2200" dirty="0">
              <a:latin typeface="+mj-lt"/>
            </a:endParaRPr>
          </a:p>
          <a:p>
            <a:pPr algn="just">
              <a:buFont typeface="Arial" pitchFamily="34" charset="0"/>
              <a:buChar char="•"/>
            </a:pPr>
            <a:r>
              <a:rPr lang="en-US" sz="2200" dirty="0">
                <a:latin typeface="+mj-lt"/>
              </a:rPr>
              <a:t>File systems organize files into logical hierarchical structures with directories, soft links and so on held in blocks on physical devices. Devices that can contain file systems are known as block devices.</a:t>
            </a:r>
          </a:p>
          <a:p>
            <a:pPr algn="just">
              <a:buFont typeface="Arial" pitchFamily="34" charset="0"/>
              <a:buChar char="•"/>
            </a:pPr>
            <a:endParaRPr lang="en-US" sz="2200" dirty="0">
              <a:latin typeface="+mj-lt"/>
            </a:endParaRPr>
          </a:p>
          <a:p>
            <a:pPr algn="just">
              <a:buFont typeface="Arial" pitchFamily="34" charset="0"/>
              <a:buChar char="•"/>
            </a:pPr>
            <a:r>
              <a:rPr lang="en-US" sz="2200" dirty="0">
                <a:latin typeface="+mj-lt"/>
              </a:rPr>
              <a:t>It is the task of each block device driver to map a request to read a particular block of its device into terms meaningful to its device; the particular track, sector and cylinder of its hard disk where the block is kept</a:t>
            </a:r>
          </a:p>
        </p:txBody>
      </p:sp>
      <p:sp>
        <p:nvSpPr>
          <p:cNvPr id="3" name="Text Box 1"/>
          <p:cNvSpPr txBox="1">
            <a:spLocks noChangeArrowheads="1"/>
          </p:cNvSpPr>
          <p:nvPr/>
        </p:nvSpPr>
        <p:spPr bwMode="auto">
          <a:xfrm>
            <a:off x="16764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Linux File System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828800" y="52449"/>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Linux File System (Cont.)</a:t>
            </a:r>
          </a:p>
        </p:txBody>
      </p:sp>
      <p:pic>
        <p:nvPicPr>
          <p:cNvPr id="76804" name="Picture 4" descr="http://static.thegeekstuff.com/wp-content/uploads/2010/11/filesystem-structure.png"/>
          <p:cNvPicPr>
            <a:picLocks noChangeAspect="1" noChangeArrowheads="1"/>
          </p:cNvPicPr>
          <p:nvPr/>
        </p:nvPicPr>
        <p:blipFill>
          <a:blip r:embed="rId2"/>
          <a:srcRect/>
          <a:stretch>
            <a:fillRect/>
          </a:stretch>
        </p:blipFill>
        <p:spPr bwMode="auto">
          <a:xfrm>
            <a:off x="2057400" y="1066800"/>
            <a:ext cx="5105400" cy="521806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5353050" cy="5221287"/>
          </a:xfrm>
        </p:spPr>
        <p:txBody>
          <a:bodyPr/>
          <a:lstStyle/>
          <a:p>
            <a:pPr marL="339725" indent="-339725" algn="jus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latin typeface="+mj-lt"/>
              </a:rPr>
              <a:t>The name "Linux" comes from the Linux kernel, originally written in 1991 by </a:t>
            </a:r>
            <a:r>
              <a:rPr lang="en-US" sz="2400" b="1" dirty="0" err="1">
                <a:latin typeface="+mj-lt"/>
              </a:rPr>
              <a:t>Linus</a:t>
            </a:r>
            <a:r>
              <a:rPr lang="en-US" sz="2400" b="1" dirty="0">
                <a:latin typeface="+mj-lt"/>
              </a:rPr>
              <a:t> </a:t>
            </a:r>
            <a:r>
              <a:rPr lang="en-US" sz="2400" b="1" dirty="0" err="1">
                <a:latin typeface="+mj-lt"/>
              </a:rPr>
              <a:t>Torvalds</a:t>
            </a:r>
            <a:r>
              <a:rPr lang="en-US" sz="2400" b="1" dirty="0">
                <a:latin typeface="+mj-lt"/>
              </a:rPr>
              <a:t>. </a:t>
            </a:r>
          </a:p>
          <a:p>
            <a:pPr algn="just"/>
            <a:endParaRPr lang="en-US" sz="2400" dirty="0">
              <a:latin typeface="+mj-lt"/>
            </a:endParaRPr>
          </a:p>
          <a:p>
            <a:pPr algn="just"/>
            <a:r>
              <a:rPr lang="en-US" sz="2400" dirty="0">
                <a:latin typeface="+mj-lt"/>
              </a:rPr>
              <a:t>In April 1991, </a:t>
            </a:r>
            <a:r>
              <a:rPr lang="en-US" sz="2400" dirty="0" err="1">
                <a:latin typeface="+mj-lt"/>
              </a:rPr>
              <a:t>Linus</a:t>
            </a:r>
            <a:r>
              <a:rPr lang="en-US" sz="2400" dirty="0">
                <a:latin typeface="+mj-lt"/>
              </a:rPr>
              <a:t> </a:t>
            </a:r>
            <a:r>
              <a:rPr lang="en-US" sz="2400" dirty="0" err="1">
                <a:latin typeface="+mj-lt"/>
              </a:rPr>
              <a:t>Torvalds</a:t>
            </a:r>
            <a:r>
              <a:rPr lang="en-US" sz="2400" dirty="0">
                <a:latin typeface="+mj-lt"/>
              </a:rPr>
              <a:t>, a </a:t>
            </a:r>
            <a:r>
              <a:rPr lang="en-US" sz="2400" b="1" dirty="0">
                <a:latin typeface="+mj-lt"/>
              </a:rPr>
              <a:t>21-year-old student </a:t>
            </a:r>
            <a:r>
              <a:rPr lang="en-US" sz="2400" dirty="0">
                <a:latin typeface="+mj-lt"/>
              </a:rPr>
              <a:t>at the University of Helsinki, Finland started working on some simple ideas for an operating system and developed his own kernel.</a:t>
            </a:r>
          </a:p>
        </p:txBody>
      </p:sp>
      <p:pic>
        <p:nvPicPr>
          <p:cNvPr id="28675" name="Picture 3"/>
          <p:cNvPicPr>
            <a:picLocks noChangeAspect="1" noChangeArrowheads="1"/>
          </p:cNvPicPr>
          <p:nvPr/>
        </p:nvPicPr>
        <p:blipFill>
          <a:blip r:embed="rId2"/>
          <a:srcRect/>
          <a:stretch>
            <a:fillRect/>
          </a:stretch>
        </p:blipFill>
        <p:spPr bwMode="auto">
          <a:xfrm>
            <a:off x="6019800" y="1295400"/>
            <a:ext cx="2816679" cy="3810000"/>
          </a:xfrm>
          <a:prstGeom prst="rect">
            <a:avLst/>
          </a:prstGeom>
          <a:noFill/>
          <a:ln w="9525">
            <a:noFill/>
            <a:miter lim="800000"/>
            <a:headEnd/>
            <a:tailEnd/>
          </a:ln>
          <a:effectLst/>
        </p:spPr>
      </p:pic>
      <p:sp>
        <p:nvSpPr>
          <p:cNvPr id="4" name="Title 1"/>
          <p:cNvSpPr>
            <a:spLocks noGrp="1"/>
          </p:cNvSpPr>
          <p:nvPr>
            <p:ph type="title"/>
          </p:nvPr>
        </p:nvSpPr>
        <p:spPr>
          <a:xfrm>
            <a:off x="2057400" y="0"/>
            <a:ext cx="5562600" cy="685800"/>
          </a:xfrm>
        </p:spPr>
        <p:txBody>
          <a:bodyPr/>
          <a:lstStyle/>
          <a:p>
            <a:r>
              <a:rPr lang="en-US" dirty="0"/>
              <a:t> </a:t>
            </a:r>
            <a:r>
              <a:rPr lang="en-US" sz="4800" b="1" dirty="0">
                <a:solidFill>
                  <a:srgbClr val="FBEF03"/>
                </a:solidFill>
              </a:rPr>
              <a:t>History Of Linux</a:t>
            </a:r>
            <a:endParaRPr lang="en-US" b="1" dirty="0">
              <a:solidFill>
                <a:srgbClr val="FBEF0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1295400"/>
            <a:ext cx="7543800" cy="3785652"/>
          </a:xfrm>
          <a:prstGeom prst="rect">
            <a:avLst/>
          </a:prstGeom>
        </p:spPr>
        <p:txBody>
          <a:bodyPr wrap="square">
            <a:spAutoFit/>
          </a:bodyPr>
          <a:lstStyle/>
          <a:p>
            <a:pPr algn="just">
              <a:buFont typeface="Arial" pitchFamily="34" charset="0"/>
              <a:buChar char="•"/>
            </a:pPr>
            <a:r>
              <a:rPr lang="en-US" sz="2000" dirty="0"/>
              <a:t>   </a:t>
            </a:r>
            <a:r>
              <a:rPr lang="en-US" sz="2400" dirty="0">
                <a:latin typeface="+mj-lt"/>
              </a:rPr>
              <a:t>The  MINIX file system was used as Linux first file </a:t>
            </a:r>
          </a:p>
          <a:p>
            <a:pPr algn="just"/>
            <a:r>
              <a:rPr lang="en-US" sz="2400" dirty="0">
                <a:latin typeface="+mj-lt"/>
              </a:rPr>
              <a:t>    system. </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  </a:t>
            </a:r>
            <a:r>
              <a:rPr lang="en-US" sz="2400" dirty="0" err="1">
                <a:latin typeface="+mj-lt"/>
              </a:rPr>
              <a:t>Minix</a:t>
            </a:r>
            <a:r>
              <a:rPr lang="en-US" sz="2400" dirty="0">
                <a:latin typeface="+mj-lt"/>
              </a:rPr>
              <a:t> file system was mostly free of bugs, but used16-bit  </a:t>
            </a:r>
          </a:p>
          <a:p>
            <a:pPr algn="just"/>
            <a:r>
              <a:rPr lang="en-US" sz="2400" dirty="0">
                <a:latin typeface="+mj-lt"/>
              </a:rPr>
              <a:t>   offsets internally and thus had a maximum size Limit of </a:t>
            </a:r>
          </a:p>
          <a:p>
            <a:pPr algn="just"/>
            <a:r>
              <a:rPr lang="en-US" sz="2400" dirty="0">
                <a:latin typeface="+mj-lt"/>
              </a:rPr>
              <a:t>   only 64 MB </a:t>
            </a:r>
          </a:p>
          <a:p>
            <a:pPr algn="just">
              <a:buFont typeface="Arial" pitchFamily="34" charset="0"/>
              <a:buChar char="•"/>
            </a:pPr>
            <a:endParaRPr lang="en-US" sz="2400" dirty="0">
              <a:latin typeface="+mj-lt"/>
            </a:endParaRPr>
          </a:p>
          <a:p>
            <a:pPr algn="just">
              <a:buFont typeface="Arial" pitchFamily="34" charset="0"/>
              <a:buChar char="•"/>
            </a:pPr>
            <a:r>
              <a:rPr lang="en-US" sz="2400" dirty="0">
                <a:latin typeface="+mj-lt"/>
              </a:rPr>
              <a:t> There was also a filename length limit of 14 characters  </a:t>
            </a:r>
          </a:p>
          <a:p>
            <a:pPr algn="just"/>
            <a:r>
              <a:rPr lang="en-US" sz="2400" dirty="0">
                <a:latin typeface="+mj-lt"/>
              </a:rPr>
              <a:t>  Because of these limitations, work begin on a replacement  </a:t>
            </a:r>
          </a:p>
          <a:p>
            <a:pPr algn="just"/>
            <a:r>
              <a:rPr lang="en-US" sz="2400" dirty="0">
                <a:latin typeface="+mj-lt"/>
              </a:rPr>
              <a:t>  native file system for Linux.</a:t>
            </a:r>
          </a:p>
        </p:txBody>
      </p:sp>
      <p:sp>
        <p:nvSpPr>
          <p:cNvPr id="3" name="Text Box 1">
            <a:extLst>
              <a:ext uri="{FF2B5EF4-FFF2-40B4-BE49-F238E27FC236}">
                <a16:creationId xmlns:a16="http://schemas.microsoft.com/office/drawing/2014/main" id="{C99E1AC8-D629-4715-BF3F-034F4F84F23C}"/>
              </a:ext>
            </a:extLst>
          </p:cNvPr>
          <p:cNvSpPr txBox="1">
            <a:spLocks noChangeArrowheads="1"/>
          </p:cNvSpPr>
          <p:nvPr/>
        </p:nvSpPr>
        <p:spPr bwMode="auto">
          <a:xfrm>
            <a:off x="1828800" y="52449"/>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Linux File System (Cont.)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1219201"/>
            <a:ext cx="7848600" cy="4893647"/>
          </a:xfrm>
          <a:prstGeom prst="rect">
            <a:avLst/>
          </a:prstGeom>
        </p:spPr>
        <p:txBody>
          <a:bodyPr wrap="square">
            <a:spAutoFit/>
          </a:bodyPr>
          <a:lstStyle/>
          <a:p>
            <a:pPr>
              <a:buFont typeface="Arial" pitchFamily="34" charset="0"/>
              <a:buChar char="•"/>
            </a:pPr>
            <a:r>
              <a:rPr lang="en-US" sz="2400" dirty="0">
                <a:latin typeface="+mj-lt"/>
              </a:rPr>
              <a:t> The extended file system (ext), was released in April 1992 as </a:t>
            </a:r>
          </a:p>
          <a:p>
            <a:r>
              <a:rPr lang="en-US" sz="2400" dirty="0">
                <a:latin typeface="+mj-lt"/>
              </a:rPr>
              <a:t>   the first file system using the API.</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The ext file system solved the two major problems in the </a:t>
            </a:r>
          </a:p>
          <a:p>
            <a:r>
              <a:rPr lang="en-US" sz="2400" dirty="0">
                <a:latin typeface="+mj-lt"/>
              </a:rPr>
              <a:t>   </a:t>
            </a:r>
            <a:r>
              <a:rPr lang="en-US" sz="2400" dirty="0" err="1">
                <a:latin typeface="+mj-lt"/>
              </a:rPr>
              <a:t>Minix</a:t>
            </a:r>
            <a:r>
              <a:rPr lang="en-US" sz="2400" dirty="0">
                <a:latin typeface="+mj-lt"/>
              </a:rPr>
              <a:t> file system (maximum partition size and filename </a:t>
            </a:r>
          </a:p>
          <a:p>
            <a:r>
              <a:rPr lang="en-US" sz="2400" dirty="0">
                <a:latin typeface="+mj-lt"/>
              </a:rPr>
              <a:t>   length limitation to 14 characters)</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It allowed 2 gigabytes of data and filenames of up to 255 </a:t>
            </a:r>
          </a:p>
          <a:p>
            <a:r>
              <a:rPr lang="en-US" sz="2400" dirty="0">
                <a:latin typeface="+mj-lt"/>
              </a:rPr>
              <a:t>   characters. </a:t>
            </a:r>
          </a:p>
          <a:p>
            <a:pPr>
              <a:buFont typeface="Arial" pitchFamily="34" charset="0"/>
              <a:buChar char="•"/>
            </a:pPr>
            <a:endParaRPr lang="en-US" sz="2400" dirty="0">
              <a:latin typeface="+mj-lt"/>
            </a:endParaRPr>
          </a:p>
          <a:p>
            <a:pPr>
              <a:buFont typeface="Arial" pitchFamily="34" charset="0"/>
              <a:buChar char="•"/>
            </a:pPr>
            <a:r>
              <a:rPr lang="en-US" sz="2400" dirty="0">
                <a:latin typeface="+mj-lt"/>
              </a:rPr>
              <a:t> But it still had problems: there was no support of separate </a:t>
            </a:r>
          </a:p>
          <a:p>
            <a:r>
              <a:rPr lang="en-US" sz="2400" dirty="0">
                <a:latin typeface="+mj-lt"/>
              </a:rPr>
              <a:t>   timestamp for file access, </a:t>
            </a:r>
            <a:r>
              <a:rPr lang="en-US" sz="2400" dirty="0" err="1">
                <a:latin typeface="+mj-lt"/>
              </a:rPr>
              <a:t>inode</a:t>
            </a:r>
            <a:r>
              <a:rPr lang="en-US" sz="2400" dirty="0">
                <a:latin typeface="+mj-lt"/>
              </a:rPr>
              <a:t> modification, and data </a:t>
            </a:r>
          </a:p>
          <a:p>
            <a:r>
              <a:rPr lang="en-US" sz="2400" dirty="0">
                <a:latin typeface="+mj-lt"/>
              </a:rPr>
              <a:t>   modification</a:t>
            </a:r>
          </a:p>
        </p:txBody>
      </p:sp>
      <p:sp>
        <p:nvSpPr>
          <p:cNvPr id="3" name="Text Box 1">
            <a:extLst>
              <a:ext uri="{FF2B5EF4-FFF2-40B4-BE49-F238E27FC236}">
                <a16:creationId xmlns:a16="http://schemas.microsoft.com/office/drawing/2014/main" id="{94505669-4086-43DD-86A7-9DDCD4B10864}"/>
              </a:ext>
            </a:extLst>
          </p:cNvPr>
          <p:cNvSpPr txBox="1">
            <a:spLocks noChangeArrowheads="1"/>
          </p:cNvSpPr>
          <p:nvPr/>
        </p:nvSpPr>
        <p:spPr bwMode="auto">
          <a:xfrm>
            <a:off x="1828800" y="52449"/>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Linux File System (Cont.)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288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File System (Cont.)</a:t>
            </a:r>
          </a:p>
        </p:txBody>
      </p:sp>
      <p:graphicFrame>
        <p:nvGraphicFramePr>
          <p:cNvPr id="3" name="Table 2"/>
          <p:cNvGraphicFramePr>
            <a:graphicFrameLocks noGrp="1"/>
          </p:cNvGraphicFramePr>
          <p:nvPr/>
        </p:nvGraphicFramePr>
        <p:xfrm>
          <a:off x="381000" y="1066803"/>
          <a:ext cx="8534399" cy="5265800"/>
        </p:xfrm>
        <a:graphic>
          <a:graphicData uri="http://schemas.openxmlformats.org/drawingml/2006/table">
            <a:tbl>
              <a:tblPr/>
              <a:tblGrid>
                <a:gridCol w="1295400">
                  <a:extLst>
                    <a:ext uri="{9D8B030D-6E8A-4147-A177-3AD203B41FA5}">
                      <a16:colId xmlns:a16="http://schemas.microsoft.com/office/drawing/2014/main" val="20000"/>
                    </a:ext>
                  </a:extLst>
                </a:gridCol>
                <a:gridCol w="7238999">
                  <a:extLst>
                    <a:ext uri="{9D8B030D-6E8A-4147-A177-3AD203B41FA5}">
                      <a16:colId xmlns:a16="http://schemas.microsoft.com/office/drawing/2014/main" val="20001"/>
                    </a:ext>
                  </a:extLst>
                </a:gridCol>
              </a:tblGrid>
              <a:tr h="580907">
                <a:tc>
                  <a:txBody>
                    <a:bodyPr/>
                    <a:lstStyle/>
                    <a:p>
                      <a:pPr algn="l"/>
                      <a:r>
                        <a:rPr lang="en-US" sz="2000" b="1" dirty="0">
                          <a:latin typeface="+mj-lt"/>
                        </a:rPr>
                        <a:t>Directory</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2000" b="1" dirty="0">
                          <a:latin typeface="+mj-lt"/>
                        </a:rPr>
                        <a:t>Content</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0"/>
                  </a:ext>
                </a:extLst>
              </a:tr>
              <a:tr h="580907">
                <a:tc>
                  <a:txBody>
                    <a:bodyPr/>
                    <a:lstStyle/>
                    <a:p>
                      <a:pPr algn="l"/>
                      <a:r>
                        <a:rPr lang="en-US" sz="1800" dirty="0">
                          <a:latin typeface="+mj-lt"/>
                        </a:rPr>
                        <a:t>/bin</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Common programs, shared by the system, the system administrator and the users.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1"/>
                  </a:ext>
                </a:extLst>
              </a:tr>
              <a:tr h="856541">
                <a:tc>
                  <a:txBody>
                    <a:bodyPr/>
                    <a:lstStyle/>
                    <a:p>
                      <a:pPr algn="l"/>
                      <a:r>
                        <a:rPr lang="en-US" sz="1800" dirty="0">
                          <a:latin typeface="+mj-lt"/>
                        </a:rPr>
                        <a:t>/boot</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The startup files and the kernel</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2"/>
                  </a:ext>
                </a:extLst>
              </a:tr>
              <a:tr h="580907">
                <a:tc>
                  <a:txBody>
                    <a:bodyPr/>
                    <a:lstStyle/>
                    <a:p>
                      <a:pPr algn="l"/>
                      <a:r>
                        <a:rPr lang="en-US" sz="1800">
                          <a:latin typeface="+mj-lt"/>
                        </a:rPr>
                        <a:t>/dev</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Contains references to all the CPU peripheral hardware, which are represented as files with special properties.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3"/>
                  </a:ext>
                </a:extLst>
              </a:tr>
              <a:tr h="580907">
                <a:tc>
                  <a:txBody>
                    <a:bodyPr/>
                    <a:lstStyle/>
                    <a:p>
                      <a:pPr algn="l"/>
                      <a:r>
                        <a:rPr lang="en-US" sz="1800">
                          <a:latin typeface="+mj-lt"/>
                        </a:rPr>
                        <a:t>/etc</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Most important system configuration files are in /etc, this directory contains data similar to those in the Control Panel in Windows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4"/>
                  </a:ext>
                </a:extLst>
              </a:tr>
              <a:tr h="305272">
                <a:tc>
                  <a:txBody>
                    <a:bodyPr/>
                    <a:lstStyle/>
                    <a:p>
                      <a:pPr algn="l"/>
                      <a:r>
                        <a:rPr lang="en-US" sz="1800">
                          <a:latin typeface="+mj-lt"/>
                        </a:rPr>
                        <a:t>/home</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Home directories of the common users.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5"/>
                  </a:ext>
                </a:extLst>
              </a:tr>
              <a:tr h="305272">
                <a:tc>
                  <a:txBody>
                    <a:bodyPr/>
                    <a:lstStyle/>
                    <a:p>
                      <a:pPr algn="l"/>
                      <a:r>
                        <a:rPr lang="en-US" sz="1800" dirty="0">
                          <a:latin typeface="+mj-lt"/>
                        </a:rPr>
                        <a:t>/</a:t>
                      </a:r>
                      <a:r>
                        <a:rPr lang="en-US" sz="1800" dirty="0" err="1">
                          <a:latin typeface="+mj-lt"/>
                        </a:rPr>
                        <a:t>init.d</a:t>
                      </a:r>
                      <a:endParaRPr lang="en-US" sz="1800" dirty="0">
                        <a:latin typeface="+mj-lt"/>
                      </a:endParaRP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Information for booting. Do not remove!</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6"/>
                  </a:ext>
                </a:extLst>
              </a:tr>
              <a:tr h="580907">
                <a:tc>
                  <a:txBody>
                    <a:bodyPr/>
                    <a:lstStyle/>
                    <a:p>
                      <a:pPr algn="l"/>
                      <a:r>
                        <a:rPr lang="en-US" sz="1800">
                          <a:latin typeface="+mj-lt"/>
                        </a:rPr>
                        <a:t>/lib</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Library files, includes files for all kinds of programs needed by the system and the users.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7"/>
                  </a:ext>
                </a:extLst>
              </a:tr>
              <a:tr h="580907">
                <a:tc>
                  <a:txBody>
                    <a:bodyPr/>
                    <a:lstStyle/>
                    <a:p>
                      <a:pPr algn="l"/>
                      <a:r>
                        <a:rPr lang="en-US" sz="1800">
                          <a:latin typeface="+mj-lt"/>
                        </a:rPr>
                        <a:t>/lost+found</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Every partition has a </a:t>
                      </a:r>
                      <a:r>
                        <a:rPr lang="en-US" sz="1800" dirty="0" err="1">
                          <a:latin typeface="+mj-lt"/>
                        </a:rPr>
                        <a:t>lost+found</a:t>
                      </a:r>
                      <a:r>
                        <a:rPr lang="en-US" sz="1800" dirty="0">
                          <a:latin typeface="+mj-lt"/>
                        </a:rPr>
                        <a:t> in its upper directory. Files that were saved during failures are here.</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8"/>
                  </a:ext>
                </a:extLst>
              </a:tr>
              <a:tr h="305272">
                <a:tc>
                  <a:txBody>
                    <a:bodyPr/>
                    <a:lstStyle/>
                    <a:p>
                      <a:pPr algn="l"/>
                      <a:r>
                        <a:rPr lang="en-US" sz="1800">
                          <a:latin typeface="+mj-lt"/>
                        </a:rPr>
                        <a:t>/misc</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For miscellaneous purposes.</a:t>
                      </a:r>
                    </a:p>
                  </a:txBody>
                  <a:tcPr marL="32774" marR="32774" marT="16387" marB="16387"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288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File System (Cont.)</a:t>
            </a:r>
          </a:p>
        </p:txBody>
      </p:sp>
      <p:graphicFrame>
        <p:nvGraphicFramePr>
          <p:cNvPr id="3" name="Table 2"/>
          <p:cNvGraphicFramePr>
            <a:graphicFrameLocks noGrp="1"/>
          </p:cNvGraphicFramePr>
          <p:nvPr/>
        </p:nvGraphicFramePr>
        <p:xfrm>
          <a:off x="380997" y="1196181"/>
          <a:ext cx="8458202" cy="4747417"/>
        </p:xfrm>
        <a:graphic>
          <a:graphicData uri="http://schemas.openxmlformats.org/drawingml/2006/table">
            <a:tbl>
              <a:tblPr/>
              <a:tblGrid>
                <a:gridCol w="990603">
                  <a:extLst>
                    <a:ext uri="{9D8B030D-6E8A-4147-A177-3AD203B41FA5}">
                      <a16:colId xmlns:a16="http://schemas.microsoft.com/office/drawing/2014/main" val="20000"/>
                    </a:ext>
                  </a:extLst>
                </a:gridCol>
                <a:gridCol w="7467599">
                  <a:extLst>
                    <a:ext uri="{9D8B030D-6E8A-4147-A177-3AD203B41FA5}">
                      <a16:colId xmlns:a16="http://schemas.microsoft.com/office/drawing/2014/main" val="20001"/>
                    </a:ext>
                  </a:extLst>
                </a:gridCol>
              </a:tblGrid>
              <a:tr h="414010">
                <a:tc>
                  <a:txBody>
                    <a:bodyPr/>
                    <a:lstStyle/>
                    <a:p>
                      <a:pPr algn="l"/>
                      <a:r>
                        <a:rPr lang="en-US" sz="1800" dirty="0">
                          <a:latin typeface="+mj-lt"/>
                        </a:rPr>
                        <a:t>/</a:t>
                      </a:r>
                      <a:r>
                        <a:rPr lang="en-US" sz="1800" dirty="0" err="1">
                          <a:latin typeface="+mj-lt"/>
                        </a:rPr>
                        <a:t>mnt</a:t>
                      </a:r>
                      <a:endParaRPr lang="en-US" sz="1800" dirty="0">
                        <a:latin typeface="+mj-lt"/>
                      </a:endParaRP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Standard mount point for external file systems, e.g. a CD-ROM</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0"/>
                  </a:ext>
                </a:extLst>
              </a:tr>
              <a:tr h="334949">
                <a:tc>
                  <a:txBody>
                    <a:bodyPr/>
                    <a:lstStyle/>
                    <a:p>
                      <a:pPr algn="l"/>
                      <a:r>
                        <a:rPr lang="en-US" sz="1800">
                          <a:latin typeface="+mj-lt"/>
                        </a:rPr>
                        <a:t>/net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Standard mount point for entire remote file systems</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1"/>
                  </a:ext>
                </a:extLst>
              </a:tr>
              <a:tr h="334949">
                <a:tc>
                  <a:txBody>
                    <a:bodyPr/>
                    <a:lstStyle/>
                    <a:p>
                      <a:pPr algn="l"/>
                      <a:r>
                        <a:rPr lang="en-US" sz="1800">
                          <a:latin typeface="+mj-lt"/>
                        </a:rPr>
                        <a:t>/opt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Typically contains extra and third party software.</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2"/>
                  </a:ext>
                </a:extLst>
              </a:tr>
              <a:tr h="987255">
                <a:tc>
                  <a:txBody>
                    <a:bodyPr/>
                    <a:lstStyle/>
                    <a:p>
                      <a:pPr algn="l"/>
                      <a:r>
                        <a:rPr lang="en-US" sz="1800">
                          <a:latin typeface="+mj-lt"/>
                        </a:rPr>
                        <a:t>/proc</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A virtual file system containing information about system resources. </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3"/>
                  </a:ext>
                </a:extLst>
              </a:tr>
              <a:tr h="605091">
                <a:tc>
                  <a:txBody>
                    <a:bodyPr/>
                    <a:lstStyle/>
                    <a:p>
                      <a:pPr algn="l"/>
                      <a:r>
                        <a:rPr lang="en-US" sz="1800">
                          <a:latin typeface="+mj-lt"/>
                        </a:rPr>
                        <a:t>/root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The administrative user's home directory. </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4"/>
                  </a:ext>
                </a:extLst>
              </a:tr>
              <a:tr h="334949">
                <a:tc>
                  <a:txBody>
                    <a:bodyPr/>
                    <a:lstStyle/>
                    <a:p>
                      <a:pPr algn="l"/>
                      <a:r>
                        <a:rPr lang="en-US" sz="1800">
                          <a:latin typeface="+mj-lt"/>
                        </a:rPr>
                        <a:t>/sbin</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Programs for use by the system and the system administrator.</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5"/>
                  </a:ext>
                </a:extLst>
              </a:tr>
              <a:tr h="414010">
                <a:tc>
                  <a:txBody>
                    <a:bodyPr/>
                    <a:lstStyle/>
                    <a:p>
                      <a:pPr algn="l"/>
                      <a:r>
                        <a:rPr lang="en-US" sz="1800">
                          <a:latin typeface="+mj-lt"/>
                        </a:rPr>
                        <a:t>/tmp</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Temporary space for use by the system, cleaned upon reboot.</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6"/>
                  </a:ext>
                </a:extLst>
              </a:tr>
              <a:tr h="334949">
                <a:tc>
                  <a:txBody>
                    <a:bodyPr/>
                    <a:lstStyle/>
                    <a:p>
                      <a:pPr algn="l"/>
                      <a:r>
                        <a:rPr lang="en-US" sz="1800">
                          <a:latin typeface="+mj-lt"/>
                        </a:rPr>
                        <a:t>/usr</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Programs, libraries, documentation etc. for all user-related programs.</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7"/>
                  </a:ext>
                </a:extLst>
              </a:tr>
              <a:tr h="987255">
                <a:tc>
                  <a:txBody>
                    <a:bodyPr/>
                    <a:lstStyle/>
                    <a:p>
                      <a:pPr algn="l"/>
                      <a:r>
                        <a:rPr lang="en-US" sz="1800">
                          <a:latin typeface="+mj-lt"/>
                        </a:rPr>
                        <a:t>/var</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Storage for all variable files and temporary files created by users, such as log files, the mail queue, the print spooler area, space for temporary storage of files downloaded from the Internet.</a:t>
                      </a:r>
                    </a:p>
                  </a:txBody>
                  <a:tcPr marL="28823" marR="28823" marT="14411" marB="14411"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71600" y="0"/>
            <a:ext cx="82296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ext2FS: Added Features</a:t>
            </a:r>
          </a:p>
        </p:txBody>
      </p:sp>
      <p:sp>
        <p:nvSpPr>
          <p:cNvPr id="34819" name="Rectangle 3"/>
          <p:cNvSpPr>
            <a:spLocks noGrp="1" noChangeArrowheads="1"/>
          </p:cNvSpPr>
          <p:nvPr>
            <p:ph type="body" idx="1"/>
          </p:nvPr>
        </p:nvSpPr>
        <p:spPr>
          <a:xfrm>
            <a:off x="457200" y="1066800"/>
            <a:ext cx="8001000" cy="4876800"/>
          </a:xfrm>
        </p:spPr>
        <p:txBody>
          <a:bodyPr/>
          <a:lstStyle/>
          <a:p>
            <a:pPr algn="just">
              <a:lnSpc>
                <a:spcPct val="90000"/>
              </a:lnSpc>
            </a:pPr>
            <a:r>
              <a:rPr lang="en-US" sz="1600" dirty="0"/>
              <a:t>Ext2 stands for second extended file system</a:t>
            </a:r>
          </a:p>
          <a:p>
            <a:pPr algn="just">
              <a:lnSpc>
                <a:spcPct val="90000"/>
              </a:lnSpc>
            </a:pPr>
            <a:r>
              <a:rPr lang="en-US" sz="1600" dirty="0"/>
              <a:t>Was introduced in 1993</a:t>
            </a:r>
          </a:p>
          <a:p>
            <a:pPr algn="just">
              <a:lnSpc>
                <a:spcPct val="90000"/>
              </a:lnSpc>
            </a:pPr>
            <a:r>
              <a:rPr lang="en-US" sz="1600" dirty="0"/>
              <a:t>Developed by Remy Card</a:t>
            </a:r>
          </a:p>
          <a:p>
            <a:pPr algn="just">
              <a:lnSpc>
                <a:spcPct val="90000"/>
              </a:lnSpc>
            </a:pPr>
            <a:r>
              <a:rPr lang="en-US" sz="1600" dirty="0"/>
              <a:t>It does not have journaling feature</a:t>
            </a:r>
          </a:p>
          <a:p>
            <a:pPr algn="just">
              <a:lnSpc>
                <a:spcPct val="90000"/>
              </a:lnSpc>
            </a:pPr>
            <a:r>
              <a:rPr lang="en-US" sz="1600" dirty="0"/>
              <a:t>Maximum individual file size can be from 16 GB to 2 TB</a:t>
            </a:r>
          </a:p>
          <a:p>
            <a:pPr algn="just">
              <a:lnSpc>
                <a:spcPct val="90000"/>
              </a:lnSpc>
            </a:pPr>
            <a:r>
              <a:rPr lang="en-US" sz="1600" dirty="0"/>
              <a:t>Overall file system size can be from 2 TB to 32 TB</a:t>
            </a:r>
          </a:p>
          <a:p>
            <a:pPr algn="just">
              <a:lnSpc>
                <a:spcPct val="90000"/>
              </a:lnSpc>
            </a:pPr>
            <a:r>
              <a:rPr lang="en-US" sz="1600" dirty="0"/>
              <a:t>Allows the administrator to choose the logical block size when creating the file system.</a:t>
            </a:r>
          </a:p>
          <a:p>
            <a:pPr algn="just">
              <a:lnSpc>
                <a:spcPct val="90000"/>
              </a:lnSpc>
            </a:pPr>
            <a:r>
              <a:rPr lang="en-US" sz="1600" dirty="0"/>
              <a:t>Implements fast symbolic links. </a:t>
            </a:r>
          </a:p>
          <a:p>
            <a:pPr lvl="1" algn="just">
              <a:lnSpc>
                <a:spcPct val="90000"/>
              </a:lnSpc>
            </a:pPr>
            <a:r>
              <a:rPr lang="en-US" sz="1600" dirty="0"/>
              <a:t>Does not use any data block on the file system. </a:t>
            </a:r>
          </a:p>
          <a:p>
            <a:pPr lvl="1" algn="just">
              <a:lnSpc>
                <a:spcPct val="90000"/>
              </a:lnSpc>
            </a:pPr>
            <a:r>
              <a:rPr lang="en-US" sz="1600" dirty="0"/>
              <a:t>The target name is not stored in a data block but in the </a:t>
            </a:r>
            <a:r>
              <a:rPr lang="en-US" sz="1600" dirty="0" err="1"/>
              <a:t>inode</a:t>
            </a:r>
            <a:r>
              <a:rPr lang="en-US" sz="1600" dirty="0"/>
              <a:t> itself. </a:t>
            </a:r>
          </a:p>
          <a:p>
            <a:pPr lvl="1" algn="just">
              <a:lnSpc>
                <a:spcPct val="90000"/>
              </a:lnSpc>
            </a:pPr>
            <a:r>
              <a:rPr lang="en-US" sz="1600" dirty="0"/>
              <a:t>Can save some disk space (no data block needs to be allocated) </a:t>
            </a:r>
          </a:p>
          <a:p>
            <a:pPr lvl="1" algn="just">
              <a:lnSpc>
                <a:spcPct val="90000"/>
              </a:lnSpc>
            </a:pPr>
            <a:r>
              <a:rPr lang="en-US" sz="1600" dirty="0"/>
              <a:t>Speeds up link operations (there is no need to read a data block when accessing such a link). </a:t>
            </a:r>
          </a:p>
          <a:p>
            <a:pPr lvl="1" algn="just">
              <a:lnSpc>
                <a:spcPct val="90000"/>
              </a:lnSpc>
            </a:pPr>
            <a:r>
              <a:rPr lang="en-US" sz="1600" dirty="0"/>
              <a:t>As the space available in the </a:t>
            </a:r>
            <a:r>
              <a:rPr lang="en-US" sz="1600" dirty="0" err="1"/>
              <a:t>inode</a:t>
            </a:r>
            <a:r>
              <a:rPr lang="en-US" sz="1600" dirty="0"/>
              <a:t> is limited so not every link can be implemented as a fast symbolic link.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89819" y="22041"/>
            <a:ext cx="7772400" cy="1143000"/>
          </a:xfrm>
        </p:spPr>
        <p:txBody>
          <a:bodyPr/>
          <a:lstStyle/>
          <a:p>
            <a:r>
              <a:rPr lang="en-US" altLang="zh-TW" sz="4000" b="1" dirty="0">
                <a:solidFill>
                  <a:srgbClr val="FBEF03"/>
                </a:solidFill>
              </a:rPr>
              <a:t>The ext2 </a:t>
            </a:r>
            <a:r>
              <a:rPr lang="en-US" altLang="zh-TW" sz="4000" b="1" dirty="0" err="1">
                <a:solidFill>
                  <a:srgbClr val="FBEF03"/>
                </a:solidFill>
              </a:rPr>
              <a:t>Inode</a:t>
            </a:r>
            <a:endParaRPr lang="en-US" altLang="zh-TW" sz="4000" b="1" dirty="0">
              <a:solidFill>
                <a:srgbClr val="FBEF03"/>
              </a:solidFill>
            </a:endParaRPr>
          </a:p>
        </p:txBody>
      </p:sp>
      <p:sp>
        <p:nvSpPr>
          <p:cNvPr id="166918" name="Rectangle 6"/>
          <p:cNvSpPr>
            <a:spLocks noChangeArrowheads="1"/>
          </p:cNvSpPr>
          <p:nvPr/>
        </p:nvSpPr>
        <p:spPr bwMode="auto">
          <a:xfrm>
            <a:off x="1219200" y="1066800"/>
            <a:ext cx="2298700" cy="3603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Mode</a:t>
            </a:r>
          </a:p>
        </p:txBody>
      </p:sp>
      <p:sp>
        <p:nvSpPr>
          <p:cNvPr id="166919" name="Rectangle 7"/>
          <p:cNvSpPr>
            <a:spLocks noChangeArrowheads="1"/>
          </p:cNvSpPr>
          <p:nvPr/>
        </p:nvSpPr>
        <p:spPr bwMode="auto">
          <a:xfrm>
            <a:off x="1219200" y="1427163"/>
            <a:ext cx="2298700" cy="4492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Owner Info</a:t>
            </a:r>
          </a:p>
        </p:txBody>
      </p:sp>
      <p:sp>
        <p:nvSpPr>
          <p:cNvPr id="166920" name="Rectangle 8"/>
          <p:cNvSpPr>
            <a:spLocks noChangeArrowheads="1"/>
          </p:cNvSpPr>
          <p:nvPr/>
        </p:nvSpPr>
        <p:spPr bwMode="auto">
          <a:xfrm>
            <a:off x="1219200" y="1876425"/>
            <a:ext cx="2298700" cy="3603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Size</a:t>
            </a:r>
          </a:p>
        </p:txBody>
      </p:sp>
      <p:sp>
        <p:nvSpPr>
          <p:cNvPr id="166921" name="Rectangle 9"/>
          <p:cNvSpPr>
            <a:spLocks noChangeArrowheads="1"/>
          </p:cNvSpPr>
          <p:nvPr/>
        </p:nvSpPr>
        <p:spPr bwMode="auto">
          <a:xfrm>
            <a:off x="1219200" y="2236788"/>
            <a:ext cx="2298700" cy="4492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t>Timestamps</a:t>
            </a:r>
          </a:p>
        </p:txBody>
      </p:sp>
      <p:sp>
        <p:nvSpPr>
          <p:cNvPr id="166922" name="Rectangle 10"/>
          <p:cNvSpPr>
            <a:spLocks noChangeArrowheads="1"/>
          </p:cNvSpPr>
          <p:nvPr/>
        </p:nvSpPr>
        <p:spPr bwMode="auto">
          <a:xfrm>
            <a:off x="1219200" y="2686050"/>
            <a:ext cx="2298700" cy="12588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Direct Blocks</a:t>
            </a:r>
          </a:p>
        </p:txBody>
      </p:sp>
      <p:sp>
        <p:nvSpPr>
          <p:cNvPr id="166923" name="Rectangle 11"/>
          <p:cNvSpPr>
            <a:spLocks noChangeArrowheads="1"/>
          </p:cNvSpPr>
          <p:nvPr/>
        </p:nvSpPr>
        <p:spPr bwMode="auto">
          <a:xfrm>
            <a:off x="1219200" y="3944938"/>
            <a:ext cx="2298700" cy="53975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Indirect blocks</a:t>
            </a:r>
          </a:p>
        </p:txBody>
      </p:sp>
      <p:sp>
        <p:nvSpPr>
          <p:cNvPr id="166924" name="Rectangle 12"/>
          <p:cNvSpPr>
            <a:spLocks noChangeArrowheads="1"/>
          </p:cNvSpPr>
          <p:nvPr/>
        </p:nvSpPr>
        <p:spPr bwMode="auto">
          <a:xfrm>
            <a:off x="1219200" y="4484688"/>
            <a:ext cx="2298700" cy="53975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Double Indirect</a:t>
            </a:r>
          </a:p>
        </p:txBody>
      </p:sp>
      <p:sp>
        <p:nvSpPr>
          <p:cNvPr id="166925" name="Rectangle 13"/>
          <p:cNvSpPr>
            <a:spLocks noChangeArrowheads="1"/>
          </p:cNvSpPr>
          <p:nvPr/>
        </p:nvSpPr>
        <p:spPr bwMode="auto">
          <a:xfrm>
            <a:off x="1219200" y="5024438"/>
            <a:ext cx="2298700" cy="71913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Triple Indirect</a:t>
            </a:r>
          </a:p>
        </p:txBody>
      </p:sp>
      <p:sp>
        <p:nvSpPr>
          <p:cNvPr id="166926" name="Line 14"/>
          <p:cNvSpPr>
            <a:spLocks noChangeShapeType="1"/>
          </p:cNvSpPr>
          <p:nvPr/>
        </p:nvSpPr>
        <p:spPr bwMode="auto">
          <a:xfrm>
            <a:off x="3517900" y="2865438"/>
            <a:ext cx="1590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7" name="Line 15"/>
          <p:cNvSpPr>
            <a:spLocks noChangeShapeType="1"/>
          </p:cNvSpPr>
          <p:nvPr/>
        </p:nvSpPr>
        <p:spPr bwMode="auto">
          <a:xfrm flipV="1">
            <a:off x="5108575" y="232568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8" name="Line 16"/>
          <p:cNvSpPr>
            <a:spLocks noChangeShapeType="1"/>
          </p:cNvSpPr>
          <p:nvPr/>
        </p:nvSpPr>
        <p:spPr bwMode="auto">
          <a:xfrm>
            <a:off x="5108575" y="2325688"/>
            <a:ext cx="1149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9" name="Rectangle 17"/>
          <p:cNvSpPr>
            <a:spLocks noChangeArrowheads="1"/>
          </p:cNvSpPr>
          <p:nvPr/>
        </p:nvSpPr>
        <p:spPr bwMode="auto">
          <a:xfrm>
            <a:off x="6345238" y="2236788"/>
            <a:ext cx="796925" cy="358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30" name="Line 18"/>
          <p:cNvSpPr>
            <a:spLocks noChangeShapeType="1"/>
          </p:cNvSpPr>
          <p:nvPr/>
        </p:nvSpPr>
        <p:spPr bwMode="auto">
          <a:xfrm>
            <a:off x="3517900" y="3135313"/>
            <a:ext cx="1766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1" name="Line 19"/>
          <p:cNvSpPr>
            <a:spLocks noChangeShapeType="1"/>
          </p:cNvSpPr>
          <p:nvPr/>
        </p:nvSpPr>
        <p:spPr bwMode="auto">
          <a:xfrm flipV="1">
            <a:off x="5284788" y="2955925"/>
            <a:ext cx="0" cy="179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2" name="Line 20"/>
          <p:cNvSpPr>
            <a:spLocks noChangeShapeType="1"/>
          </p:cNvSpPr>
          <p:nvPr/>
        </p:nvSpPr>
        <p:spPr bwMode="auto">
          <a:xfrm>
            <a:off x="5284788" y="2955925"/>
            <a:ext cx="884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3" name="Rectangle 21"/>
          <p:cNvSpPr>
            <a:spLocks noChangeArrowheads="1"/>
          </p:cNvSpPr>
          <p:nvPr/>
        </p:nvSpPr>
        <p:spPr bwMode="auto">
          <a:xfrm>
            <a:off x="6345238" y="2865438"/>
            <a:ext cx="796925" cy="36036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34" name="Line 22"/>
          <p:cNvSpPr>
            <a:spLocks noChangeShapeType="1"/>
          </p:cNvSpPr>
          <p:nvPr/>
        </p:nvSpPr>
        <p:spPr bwMode="auto">
          <a:xfrm>
            <a:off x="3517900" y="4214813"/>
            <a:ext cx="1149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5" name="Line 23"/>
          <p:cNvSpPr>
            <a:spLocks noChangeShapeType="1"/>
          </p:cNvSpPr>
          <p:nvPr/>
        </p:nvSpPr>
        <p:spPr bwMode="auto">
          <a:xfrm flipV="1">
            <a:off x="4667250" y="385445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6" name="Line 24"/>
          <p:cNvSpPr>
            <a:spLocks noChangeShapeType="1"/>
          </p:cNvSpPr>
          <p:nvPr/>
        </p:nvSpPr>
        <p:spPr bwMode="auto">
          <a:xfrm>
            <a:off x="4667250" y="3854450"/>
            <a:ext cx="6175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7" name="Rectangle 25"/>
          <p:cNvSpPr>
            <a:spLocks noChangeArrowheads="1"/>
          </p:cNvSpPr>
          <p:nvPr/>
        </p:nvSpPr>
        <p:spPr bwMode="auto">
          <a:xfrm>
            <a:off x="5284788" y="3854450"/>
            <a:ext cx="442912" cy="720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8" name="Line 26"/>
          <p:cNvSpPr>
            <a:spLocks noChangeShapeType="1"/>
          </p:cNvSpPr>
          <p:nvPr/>
        </p:nvSpPr>
        <p:spPr bwMode="auto">
          <a:xfrm>
            <a:off x="5727700" y="4035425"/>
            <a:ext cx="795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9" name="Line 27"/>
          <p:cNvSpPr>
            <a:spLocks noChangeShapeType="1"/>
          </p:cNvSpPr>
          <p:nvPr/>
        </p:nvSpPr>
        <p:spPr bwMode="auto">
          <a:xfrm flipH="1" flipV="1">
            <a:off x="6523038" y="3765550"/>
            <a:ext cx="0" cy="269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0" name="Line 28"/>
          <p:cNvSpPr>
            <a:spLocks noChangeShapeType="1"/>
          </p:cNvSpPr>
          <p:nvPr/>
        </p:nvSpPr>
        <p:spPr bwMode="auto">
          <a:xfrm>
            <a:off x="6523038" y="3765550"/>
            <a:ext cx="530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1" name="Rectangle 29"/>
          <p:cNvSpPr>
            <a:spLocks noChangeArrowheads="1"/>
          </p:cNvSpPr>
          <p:nvPr/>
        </p:nvSpPr>
        <p:spPr bwMode="auto">
          <a:xfrm>
            <a:off x="7142163" y="3675063"/>
            <a:ext cx="706437" cy="36036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42" name="Line 30"/>
          <p:cNvSpPr>
            <a:spLocks noChangeShapeType="1"/>
          </p:cNvSpPr>
          <p:nvPr/>
        </p:nvSpPr>
        <p:spPr bwMode="auto">
          <a:xfrm>
            <a:off x="5727700" y="4394200"/>
            <a:ext cx="12366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3" name="Rectangle 31"/>
          <p:cNvSpPr>
            <a:spLocks noChangeArrowheads="1"/>
          </p:cNvSpPr>
          <p:nvPr/>
        </p:nvSpPr>
        <p:spPr bwMode="auto">
          <a:xfrm>
            <a:off x="7053263" y="4214813"/>
            <a:ext cx="795337" cy="36036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44" name="Line 32"/>
          <p:cNvSpPr>
            <a:spLocks noChangeShapeType="1"/>
          </p:cNvSpPr>
          <p:nvPr/>
        </p:nvSpPr>
        <p:spPr bwMode="auto">
          <a:xfrm>
            <a:off x="3517900" y="4845050"/>
            <a:ext cx="882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5" name="Rectangle 33"/>
          <p:cNvSpPr>
            <a:spLocks noChangeArrowheads="1"/>
          </p:cNvSpPr>
          <p:nvPr/>
        </p:nvSpPr>
        <p:spPr bwMode="auto">
          <a:xfrm>
            <a:off x="4400550" y="4754563"/>
            <a:ext cx="354013" cy="7191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6" name="Line 34"/>
          <p:cNvSpPr>
            <a:spLocks noChangeShapeType="1"/>
          </p:cNvSpPr>
          <p:nvPr/>
        </p:nvSpPr>
        <p:spPr bwMode="auto">
          <a:xfrm>
            <a:off x="4754563" y="4845050"/>
            <a:ext cx="708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7" name="Line 35"/>
          <p:cNvSpPr>
            <a:spLocks noChangeShapeType="1"/>
          </p:cNvSpPr>
          <p:nvPr/>
        </p:nvSpPr>
        <p:spPr bwMode="auto">
          <a:xfrm>
            <a:off x="4754563" y="5114925"/>
            <a:ext cx="26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8" name="Line 36"/>
          <p:cNvSpPr>
            <a:spLocks noChangeShapeType="1"/>
          </p:cNvSpPr>
          <p:nvPr/>
        </p:nvSpPr>
        <p:spPr bwMode="auto">
          <a:xfrm>
            <a:off x="5019675" y="5114925"/>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9" name="Line 37"/>
          <p:cNvSpPr>
            <a:spLocks noChangeShapeType="1"/>
          </p:cNvSpPr>
          <p:nvPr/>
        </p:nvSpPr>
        <p:spPr bwMode="auto">
          <a:xfrm>
            <a:off x="5019675" y="5834063"/>
            <a:ext cx="4429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0" name="Rectangle 38"/>
          <p:cNvSpPr>
            <a:spLocks noChangeArrowheads="1"/>
          </p:cNvSpPr>
          <p:nvPr/>
        </p:nvSpPr>
        <p:spPr bwMode="auto">
          <a:xfrm>
            <a:off x="5462588" y="4845050"/>
            <a:ext cx="352425" cy="6286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1" name="Rectangle 39"/>
          <p:cNvSpPr>
            <a:spLocks noChangeArrowheads="1"/>
          </p:cNvSpPr>
          <p:nvPr/>
        </p:nvSpPr>
        <p:spPr bwMode="auto">
          <a:xfrm>
            <a:off x="5462588" y="5653088"/>
            <a:ext cx="352425" cy="6302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2" name="Line 40"/>
          <p:cNvSpPr>
            <a:spLocks noChangeShapeType="1"/>
          </p:cNvSpPr>
          <p:nvPr/>
        </p:nvSpPr>
        <p:spPr bwMode="auto">
          <a:xfrm>
            <a:off x="5815013" y="4933950"/>
            <a:ext cx="10620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3" name="Rectangle 41"/>
          <p:cNvSpPr>
            <a:spLocks noChangeArrowheads="1"/>
          </p:cNvSpPr>
          <p:nvPr/>
        </p:nvSpPr>
        <p:spPr bwMode="auto">
          <a:xfrm>
            <a:off x="6877050" y="4845050"/>
            <a:ext cx="706438" cy="358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54" name="Line 42"/>
          <p:cNvSpPr>
            <a:spLocks noChangeShapeType="1"/>
          </p:cNvSpPr>
          <p:nvPr/>
        </p:nvSpPr>
        <p:spPr bwMode="auto">
          <a:xfrm>
            <a:off x="5815013" y="5114925"/>
            <a:ext cx="3540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5" name="Line 43"/>
          <p:cNvSpPr>
            <a:spLocks noChangeShapeType="1"/>
          </p:cNvSpPr>
          <p:nvPr/>
        </p:nvSpPr>
        <p:spPr bwMode="auto">
          <a:xfrm>
            <a:off x="6169025" y="5114925"/>
            <a:ext cx="0" cy="449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6" name="Line 44"/>
          <p:cNvSpPr>
            <a:spLocks noChangeShapeType="1"/>
          </p:cNvSpPr>
          <p:nvPr/>
        </p:nvSpPr>
        <p:spPr bwMode="auto">
          <a:xfrm>
            <a:off x="6169025" y="5564188"/>
            <a:ext cx="708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7" name="Rectangle 45"/>
          <p:cNvSpPr>
            <a:spLocks noChangeArrowheads="1"/>
          </p:cNvSpPr>
          <p:nvPr/>
        </p:nvSpPr>
        <p:spPr bwMode="auto">
          <a:xfrm>
            <a:off x="6877050" y="5473700"/>
            <a:ext cx="795338" cy="3603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58" name="Line 46"/>
          <p:cNvSpPr>
            <a:spLocks noChangeShapeType="1"/>
          </p:cNvSpPr>
          <p:nvPr/>
        </p:nvSpPr>
        <p:spPr bwMode="auto">
          <a:xfrm>
            <a:off x="5815013" y="6192838"/>
            <a:ext cx="973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9" name="Rectangle 47"/>
          <p:cNvSpPr>
            <a:spLocks noChangeArrowheads="1"/>
          </p:cNvSpPr>
          <p:nvPr/>
        </p:nvSpPr>
        <p:spPr bwMode="auto">
          <a:xfrm>
            <a:off x="6877050" y="5937674"/>
            <a:ext cx="795338" cy="44926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t>data</a:t>
            </a:r>
          </a:p>
        </p:txBody>
      </p:sp>
    </p:spTree>
    <p:extLst>
      <p:ext uri="{BB962C8B-B14F-4D97-AF65-F5344CB8AC3E}">
        <p14:creationId xmlns:p14="http://schemas.microsoft.com/office/powerpoint/2010/main" val="1166234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err="1">
                <a:solidFill>
                  <a:srgbClr val="FFFF00"/>
                </a:solidFill>
              </a:rPr>
              <a:t>Inode</a:t>
            </a:r>
            <a:endParaRPr lang="en-US" sz="4000" b="1" dirty="0">
              <a:solidFill>
                <a:srgbClr val="FFFF00"/>
              </a:solidFill>
            </a:endParaRPr>
          </a:p>
        </p:txBody>
      </p:sp>
      <p:sp>
        <p:nvSpPr>
          <p:cNvPr id="31747" name="Rectangle 3"/>
          <p:cNvSpPr>
            <a:spLocks noGrp="1" noChangeArrowheads="1"/>
          </p:cNvSpPr>
          <p:nvPr>
            <p:ph type="body" idx="1"/>
          </p:nvPr>
        </p:nvSpPr>
        <p:spPr>
          <a:xfrm>
            <a:off x="381000" y="990600"/>
            <a:ext cx="8458200" cy="5257800"/>
          </a:xfrm>
        </p:spPr>
        <p:txBody>
          <a:bodyPr/>
          <a:lstStyle/>
          <a:p>
            <a:pPr algn="just"/>
            <a:r>
              <a:rPr lang="en-US" sz="2400" dirty="0">
                <a:latin typeface="+mj-lt"/>
              </a:rPr>
              <a:t>A data structure that describes each file in the file system</a:t>
            </a:r>
          </a:p>
          <a:p>
            <a:pPr algn="just"/>
            <a:r>
              <a:rPr lang="en-US" sz="2400" dirty="0">
                <a:latin typeface="+mj-lt"/>
                <a:cs typeface="Times New Roman" pitchFamily="18" charset="0"/>
              </a:rPr>
              <a:t>Maintains file attributes and the blocks that the data within a file occupies.</a:t>
            </a:r>
          </a:p>
          <a:p>
            <a:pPr algn="just"/>
            <a:r>
              <a:rPr lang="en-US" sz="2400" dirty="0">
                <a:latin typeface="+mj-lt"/>
                <a:cs typeface="Times New Roman" pitchFamily="18" charset="0"/>
              </a:rPr>
              <a:t>Every file is described by a single </a:t>
            </a:r>
            <a:r>
              <a:rPr lang="en-US" sz="2400" dirty="0" err="1">
                <a:latin typeface="+mj-lt"/>
                <a:cs typeface="Times New Roman" pitchFamily="18" charset="0"/>
              </a:rPr>
              <a:t>inode</a:t>
            </a:r>
            <a:r>
              <a:rPr lang="en-US" sz="2400" dirty="0">
                <a:latin typeface="+mj-lt"/>
                <a:cs typeface="Times New Roman" pitchFamily="18" charset="0"/>
              </a:rPr>
              <a:t> </a:t>
            </a:r>
          </a:p>
          <a:p>
            <a:pPr algn="just"/>
            <a:r>
              <a:rPr lang="en-US" sz="2400" dirty="0">
                <a:latin typeface="+mj-lt"/>
                <a:cs typeface="Times New Roman" pitchFamily="18" charset="0"/>
              </a:rPr>
              <a:t>Each </a:t>
            </a:r>
            <a:r>
              <a:rPr lang="en-US" sz="2400" dirty="0" err="1">
                <a:latin typeface="+mj-lt"/>
                <a:cs typeface="Times New Roman" pitchFamily="18" charset="0"/>
              </a:rPr>
              <a:t>inode</a:t>
            </a:r>
            <a:r>
              <a:rPr lang="en-US" sz="2400" dirty="0">
                <a:latin typeface="+mj-lt"/>
                <a:cs typeface="Times New Roman" pitchFamily="18" charset="0"/>
              </a:rPr>
              <a:t> has a single unique number identifying it.</a:t>
            </a:r>
          </a:p>
          <a:p>
            <a:pPr algn="just"/>
            <a:r>
              <a:rPr lang="en-US" sz="2400" dirty="0">
                <a:latin typeface="+mj-lt"/>
                <a:cs typeface="Times New Roman" pitchFamily="18" charset="0"/>
              </a:rPr>
              <a:t>The </a:t>
            </a:r>
            <a:r>
              <a:rPr lang="en-US" sz="2400" dirty="0" err="1">
                <a:latin typeface="+mj-lt"/>
                <a:cs typeface="Times New Roman" pitchFamily="18" charset="0"/>
              </a:rPr>
              <a:t>inodes</a:t>
            </a:r>
            <a:r>
              <a:rPr lang="en-US" sz="2400" dirty="0">
                <a:latin typeface="+mj-lt"/>
                <a:cs typeface="Times New Roman" pitchFamily="18" charset="0"/>
              </a:rPr>
              <a:t> for the file system are all kept together in </a:t>
            </a:r>
            <a:r>
              <a:rPr lang="en-US" sz="2400" dirty="0" err="1">
                <a:latin typeface="+mj-lt"/>
                <a:cs typeface="Times New Roman" pitchFamily="18" charset="0"/>
              </a:rPr>
              <a:t>inode</a:t>
            </a:r>
            <a:r>
              <a:rPr lang="en-US" sz="2400" dirty="0">
                <a:latin typeface="+mj-lt"/>
                <a:cs typeface="Times New Roman" pitchFamily="18" charset="0"/>
              </a:rPr>
              <a:t> tables.</a:t>
            </a:r>
          </a:p>
          <a:p>
            <a:pPr algn="just"/>
            <a:r>
              <a:rPr lang="en-US" sz="2400" dirty="0">
                <a:latin typeface="+mj-lt"/>
                <a:cs typeface="Times New Roman" pitchFamily="18" charset="0"/>
              </a:rPr>
              <a:t>Directories are simply special files (themselves described by </a:t>
            </a:r>
            <a:r>
              <a:rPr lang="en-US" sz="2400" dirty="0" err="1">
                <a:latin typeface="+mj-lt"/>
                <a:cs typeface="Times New Roman" pitchFamily="18" charset="0"/>
              </a:rPr>
              <a:t>inodes</a:t>
            </a:r>
            <a:r>
              <a:rPr lang="en-US" sz="2400" dirty="0">
                <a:latin typeface="+mj-lt"/>
                <a:cs typeface="Times New Roman" pitchFamily="18" charset="0"/>
              </a:rPr>
              <a:t>) which contain pointers to the </a:t>
            </a:r>
            <a:r>
              <a:rPr lang="en-US" sz="2400" dirty="0" err="1">
                <a:latin typeface="+mj-lt"/>
                <a:cs typeface="Times New Roman" pitchFamily="18" charset="0"/>
              </a:rPr>
              <a:t>inodes</a:t>
            </a:r>
            <a:r>
              <a:rPr lang="en-US" sz="2400" dirty="0">
                <a:latin typeface="+mj-lt"/>
                <a:cs typeface="Times New Roman" pitchFamily="18" charset="0"/>
              </a:rPr>
              <a:t> of their directory entries. </a:t>
            </a:r>
          </a:p>
        </p:txBody>
      </p:sp>
    </p:spTree>
    <p:extLst>
      <p:ext uri="{BB962C8B-B14F-4D97-AF65-F5344CB8AC3E}">
        <p14:creationId xmlns:p14="http://schemas.microsoft.com/office/powerpoint/2010/main" val="690001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1524000" y="0"/>
            <a:ext cx="76200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Directory Entries</a:t>
            </a:r>
          </a:p>
        </p:txBody>
      </p:sp>
      <p:sp>
        <p:nvSpPr>
          <p:cNvPr id="33795" name="Rectangle 3"/>
          <p:cNvSpPr>
            <a:spLocks noGrp="1" noChangeArrowheads="1"/>
          </p:cNvSpPr>
          <p:nvPr>
            <p:ph type="body" idx="1"/>
          </p:nvPr>
        </p:nvSpPr>
        <p:spPr/>
        <p:txBody>
          <a:bodyPr/>
          <a:lstStyle/>
          <a:p>
            <a:pPr algn="just"/>
            <a:r>
              <a:rPr lang="en-US" sz="2400" dirty="0">
                <a:latin typeface="+mj-lt"/>
                <a:cs typeface="Times New Roman" pitchFamily="18" charset="0"/>
              </a:rPr>
              <a:t>A directory file is a list of directory entries, each one containing the following information: </a:t>
            </a:r>
          </a:p>
          <a:p>
            <a:pPr algn="just"/>
            <a:r>
              <a:rPr lang="en-US" sz="2400" b="1" dirty="0" err="1">
                <a:latin typeface="+mj-lt"/>
                <a:cs typeface="Times New Roman" pitchFamily="18" charset="0"/>
              </a:rPr>
              <a:t>inode</a:t>
            </a:r>
            <a:r>
              <a:rPr lang="en-US" sz="2400" dirty="0">
                <a:latin typeface="+mj-lt"/>
                <a:cs typeface="Times New Roman" pitchFamily="18" charset="0"/>
              </a:rPr>
              <a:t> </a:t>
            </a:r>
          </a:p>
          <a:p>
            <a:pPr lvl="1" algn="just"/>
            <a:r>
              <a:rPr lang="en-US" dirty="0">
                <a:latin typeface="+mj-lt"/>
                <a:cs typeface="Times New Roman" pitchFamily="18" charset="0"/>
              </a:rPr>
              <a:t>The </a:t>
            </a:r>
            <a:r>
              <a:rPr lang="en-US" dirty="0" err="1">
                <a:latin typeface="+mj-lt"/>
                <a:cs typeface="Times New Roman" pitchFamily="18" charset="0"/>
              </a:rPr>
              <a:t>inode</a:t>
            </a:r>
            <a:r>
              <a:rPr lang="en-US" dirty="0">
                <a:latin typeface="+mj-lt"/>
                <a:cs typeface="Times New Roman" pitchFamily="18" charset="0"/>
              </a:rPr>
              <a:t> for this directory entry.</a:t>
            </a:r>
          </a:p>
          <a:p>
            <a:pPr lvl="1" algn="just"/>
            <a:r>
              <a:rPr lang="en-US" dirty="0">
                <a:latin typeface="+mj-lt"/>
                <a:cs typeface="Times New Roman" pitchFamily="18" charset="0"/>
              </a:rPr>
              <a:t>This is an index into the array of </a:t>
            </a:r>
            <a:r>
              <a:rPr lang="en-US" dirty="0" err="1">
                <a:latin typeface="+mj-lt"/>
                <a:cs typeface="Times New Roman" pitchFamily="18" charset="0"/>
              </a:rPr>
              <a:t>inodes</a:t>
            </a:r>
            <a:r>
              <a:rPr lang="en-US" dirty="0">
                <a:latin typeface="+mj-lt"/>
                <a:cs typeface="Times New Roman" pitchFamily="18" charset="0"/>
              </a:rPr>
              <a:t> held in the </a:t>
            </a:r>
            <a:r>
              <a:rPr lang="en-US" dirty="0" err="1">
                <a:latin typeface="+mj-lt"/>
                <a:cs typeface="Times New Roman" pitchFamily="18" charset="0"/>
              </a:rPr>
              <a:t>Inode</a:t>
            </a:r>
            <a:r>
              <a:rPr lang="en-US" dirty="0">
                <a:latin typeface="+mj-lt"/>
                <a:cs typeface="Times New Roman" pitchFamily="18" charset="0"/>
              </a:rPr>
              <a:t> Table of the Block Group. </a:t>
            </a:r>
          </a:p>
          <a:p>
            <a:pPr algn="just"/>
            <a:r>
              <a:rPr lang="en-US" sz="2400" b="1" dirty="0">
                <a:latin typeface="+mj-lt"/>
                <a:cs typeface="Times New Roman" pitchFamily="18" charset="0"/>
              </a:rPr>
              <a:t>name length</a:t>
            </a:r>
            <a:r>
              <a:rPr lang="en-US" sz="2400" dirty="0">
                <a:latin typeface="+mj-lt"/>
                <a:cs typeface="Times New Roman" pitchFamily="18" charset="0"/>
              </a:rPr>
              <a:t> </a:t>
            </a:r>
          </a:p>
          <a:p>
            <a:pPr lvl="1" algn="just"/>
            <a:r>
              <a:rPr lang="en-US" dirty="0">
                <a:latin typeface="+mj-lt"/>
                <a:cs typeface="Times New Roman" pitchFamily="18" charset="0"/>
              </a:rPr>
              <a:t>The length of this directory entry in bytes, </a:t>
            </a:r>
          </a:p>
          <a:p>
            <a:pPr algn="just"/>
            <a:r>
              <a:rPr lang="en-US" sz="2400" b="1" dirty="0">
                <a:latin typeface="+mj-lt"/>
                <a:cs typeface="Times New Roman" pitchFamily="18" charset="0"/>
              </a:rPr>
              <a:t>name</a:t>
            </a:r>
            <a:r>
              <a:rPr lang="en-US" sz="2400" dirty="0">
                <a:latin typeface="+mj-lt"/>
                <a:cs typeface="Times New Roman" pitchFamily="18" charset="0"/>
              </a:rPr>
              <a:t> </a:t>
            </a:r>
          </a:p>
          <a:p>
            <a:pPr lvl="1" algn="just"/>
            <a:r>
              <a:rPr lang="en-US" dirty="0">
                <a:latin typeface="+mj-lt"/>
                <a:cs typeface="Times New Roman" pitchFamily="18" charset="0"/>
              </a:rPr>
              <a:t>The name of this directory entry. </a:t>
            </a:r>
          </a:p>
        </p:txBody>
      </p:sp>
    </p:spTree>
    <p:extLst>
      <p:ext uri="{BB962C8B-B14F-4D97-AF65-F5344CB8AC3E}">
        <p14:creationId xmlns:p14="http://schemas.microsoft.com/office/powerpoint/2010/main" val="1506040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371600" y="0"/>
            <a:ext cx="75438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ext3FS</a:t>
            </a:r>
          </a:p>
        </p:txBody>
      </p:sp>
      <p:sp>
        <p:nvSpPr>
          <p:cNvPr id="38915" name="Rectangle 3"/>
          <p:cNvSpPr>
            <a:spLocks noGrp="1" noChangeArrowheads="1"/>
          </p:cNvSpPr>
          <p:nvPr>
            <p:ph type="body" idx="1"/>
          </p:nvPr>
        </p:nvSpPr>
        <p:spPr>
          <a:xfrm>
            <a:off x="457200" y="1295400"/>
            <a:ext cx="8001000" cy="4648200"/>
          </a:xfrm>
        </p:spPr>
        <p:txBody>
          <a:bodyPr/>
          <a:lstStyle/>
          <a:p>
            <a:pPr algn="just">
              <a:lnSpc>
                <a:spcPct val="90000"/>
              </a:lnSpc>
            </a:pPr>
            <a:r>
              <a:rPr lang="en-US" sz="2400" dirty="0">
                <a:latin typeface="+mj-lt"/>
              </a:rPr>
              <a:t>ext3 support the same features as ext2, but also includes Journaling.</a:t>
            </a:r>
          </a:p>
          <a:p>
            <a:pPr lvl="1" algn="just">
              <a:lnSpc>
                <a:spcPct val="90000"/>
              </a:lnSpc>
            </a:pPr>
            <a:endParaRPr lang="en-US" dirty="0">
              <a:latin typeface="+mj-lt"/>
            </a:endParaRPr>
          </a:p>
          <a:p>
            <a:pPr lvl="1" algn="just">
              <a:lnSpc>
                <a:spcPct val="90000"/>
              </a:lnSpc>
            </a:pPr>
            <a:r>
              <a:rPr lang="en-US" dirty="0">
                <a:latin typeface="+mj-lt"/>
              </a:rPr>
              <a:t>Was developed in 2001 by </a:t>
            </a:r>
            <a:r>
              <a:rPr lang="en-US" b="1" i="1" dirty="0">
                <a:latin typeface="+mj-lt"/>
              </a:rPr>
              <a:t>Stephen </a:t>
            </a:r>
            <a:r>
              <a:rPr lang="en-US" b="1" i="1" dirty="0" err="1">
                <a:latin typeface="+mj-lt"/>
              </a:rPr>
              <a:t>Tweedie</a:t>
            </a:r>
            <a:endParaRPr lang="en-US" b="1" i="1" dirty="0">
              <a:latin typeface="+mj-lt"/>
            </a:endParaRPr>
          </a:p>
          <a:p>
            <a:pPr lvl="1" algn="just">
              <a:lnSpc>
                <a:spcPct val="90000"/>
              </a:lnSpc>
            </a:pPr>
            <a:r>
              <a:rPr lang="en-US" dirty="0">
                <a:latin typeface="+mj-lt"/>
              </a:rPr>
              <a:t>A log of file system actions is maintained</a:t>
            </a:r>
          </a:p>
          <a:p>
            <a:pPr lvl="1" algn="just">
              <a:lnSpc>
                <a:spcPct val="90000"/>
              </a:lnSpc>
            </a:pPr>
            <a:r>
              <a:rPr lang="en-US" dirty="0">
                <a:latin typeface="+mj-lt"/>
              </a:rPr>
              <a:t>Max individual file size can be from 16 GB to 2 TB</a:t>
            </a:r>
          </a:p>
          <a:p>
            <a:pPr lvl="1" algn="just">
              <a:lnSpc>
                <a:spcPct val="90000"/>
              </a:lnSpc>
            </a:pPr>
            <a:r>
              <a:rPr lang="en-US" dirty="0">
                <a:latin typeface="+mj-lt"/>
              </a:rPr>
              <a:t>Overall ext3 file system size can be from 2 TB to 32 TB.</a:t>
            </a:r>
          </a:p>
          <a:p>
            <a:pPr lvl="1" algn="just">
              <a:lnSpc>
                <a:spcPct val="90000"/>
              </a:lnSpc>
            </a:pPr>
            <a:r>
              <a:rPr lang="en-US" dirty="0">
                <a:latin typeface="+mj-lt"/>
              </a:rPr>
              <a:t>A directory can contain </a:t>
            </a:r>
            <a:r>
              <a:rPr lang="en-US" dirty="0" err="1">
                <a:latin typeface="+mj-lt"/>
              </a:rPr>
              <a:t>upto</a:t>
            </a:r>
            <a:r>
              <a:rPr lang="en-US" dirty="0">
                <a:latin typeface="+mj-lt"/>
              </a:rPr>
              <a:t> 32,000 sub directories</a:t>
            </a:r>
          </a:p>
          <a:p>
            <a:pPr lvl="1" algn="just">
              <a:lnSpc>
                <a:spcPct val="90000"/>
              </a:lnSpc>
            </a:pPr>
            <a:r>
              <a:rPr lang="en-US" dirty="0">
                <a:latin typeface="+mj-lt"/>
              </a:rPr>
              <a:t>Three types of journaling is allowed:</a:t>
            </a:r>
          </a:p>
          <a:p>
            <a:pPr lvl="2" algn="just">
              <a:lnSpc>
                <a:spcPct val="90000"/>
              </a:lnSpc>
            </a:pPr>
            <a:r>
              <a:rPr lang="en-US" dirty="0">
                <a:latin typeface="+mj-lt"/>
              </a:rPr>
              <a:t>Journal</a:t>
            </a:r>
          </a:p>
          <a:p>
            <a:pPr lvl="2" algn="just">
              <a:lnSpc>
                <a:spcPct val="90000"/>
              </a:lnSpc>
            </a:pPr>
            <a:r>
              <a:rPr lang="en-US" dirty="0">
                <a:latin typeface="+mj-lt"/>
              </a:rPr>
              <a:t>Ordered</a:t>
            </a:r>
          </a:p>
          <a:p>
            <a:pPr lvl="2" algn="just">
              <a:lnSpc>
                <a:spcPct val="90000"/>
              </a:lnSpc>
            </a:pPr>
            <a:r>
              <a:rPr lang="en-US" dirty="0" err="1">
                <a:latin typeface="+mj-lt"/>
              </a:rPr>
              <a:t>Writeback</a:t>
            </a:r>
            <a:endParaRPr lang="en-US" dirty="0">
              <a:latin typeface="+mj-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solidFill>
                  <a:srgbClr val="FFFF00"/>
                </a:solidFill>
              </a:rPr>
              <a:t>Journaling</a:t>
            </a:r>
          </a:p>
        </p:txBody>
      </p:sp>
      <p:sp>
        <p:nvSpPr>
          <p:cNvPr id="3" name="Content Placeholder 2"/>
          <p:cNvSpPr>
            <a:spLocks noGrp="1"/>
          </p:cNvSpPr>
          <p:nvPr>
            <p:ph idx="1"/>
          </p:nvPr>
        </p:nvSpPr>
        <p:spPr/>
        <p:txBody>
          <a:bodyPr/>
          <a:lstStyle/>
          <a:p>
            <a:pPr algn="just"/>
            <a:r>
              <a:rPr lang="en-US" dirty="0">
                <a:latin typeface="+mj-lt"/>
              </a:rPr>
              <a:t>A Journaling</a:t>
            </a:r>
            <a:r>
              <a:rPr lang="en-US" i="1" dirty="0">
                <a:latin typeface="+mj-lt"/>
              </a:rPr>
              <a:t> file system</a:t>
            </a:r>
            <a:r>
              <a:rPr lang="en-US" dirty="0">
                <a:latin typeface="+mj-lt"/>
              </a:rPr>
              <a:t> is a  file system that maintains a special file called a </a:t>
            </a:r>
            <a:r>
              <a:rPr lang="en-US" i="1" dirty="0">
                <a:latin typeface="+mj-lt"/>
              </a:rPr>
              <a:t>journal</a:t>
            </a:r>
            <a:r>
              <a:rPr lang="en-US" dirty="0">
                <a:latin typeface="+mj-lt"/>
              </a:rPr>
              <a:t> that is used to repair any inconsistencies that occur as the result of an improper shutdown of a computer. </a:t>
            </a:r>
          </a:p>
          <a:p>
            <a:pPr algn="just"/>
            <a:r>
              <a:rPr lang="en-US" dirty="0">
                <a:latin typeface="+mj-lt"/>
              </a:rPr>
              <a:t>Journaling file systems write meta data (i.e., data about files and directories) into the journal that is flushed to the HDD before each command returns.</a:t>
            </a:r>
          </a:p>
          <a:p>
            <a:pPr algn="just"/>
            <a:r>
              <a:rPr lang="en-US" dirty="0">
                <a:latin typeface="+mj-lt"/>
              </a:rPr>
              <a:t>In the event of a system crash, a given set of updates may have either been fully </a:t>
            </a:r>
            <a:r>
              <a:rPr lang="en-US" i="1" dirty="0">
                <a:latin typeface="+mj-lt"/>
              </a:rPr>
              <a:t>committed</a:t>
            </a:r>
            <a:r>
              <a:rPr lang="en-US" dirty="0">
                <a:latin typeface="+mj-lt"/>
              </a:rPr>
              <a:t> to the file system (i.e., written to the HDD)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143000"/>
            <a:ext cx="8096250" cy="5221287"/>
          </a:xfrm>
        </p:spPr>
        <p:txBody>
          <a:bodyPr/>
          <a:lstStyle/>
          <a:p>
            <a:pPr algn="just"/>
            <a:r>
              <a:rPr lang="en-US" sz="2400" dirty="0">
                <a:latin typeface="+mj-lt"/>
              </a:rPr>
              <a:t>It was released for free on the Internet and generated the largest software-development phenomena of all time. </a:t>
            </a:r>
          </a:p>
          <a:p>
            <a:pPr algn="just"/>
            <a:r>
              <a:rPr lang="en-US" sz="2400" dirty="0">
                <a:latin typeface="+mj-lt"/>
              </a:rPr>
              <a:t>Because of GNU software, created by the Free Software Foundation, Linux has many utilities to offer.</a:t>
            </a:r>
          </a:p>
          <a:p>
            <a:pPr algn="just"/>
            <a:r>
              <a:rPr lang="en-US" sz="2400" dirty="0">
                <a:latin typeface="+mj-lt"/>
              </a:rPr>
              <a:t>The GNU Project is a free software, mass collaboration project, announced on September 27, 1983, by </a:t>
            </a:r>
            <a:r>
              <a:rPr lang="en-US" sz="2400" b="1" dirty="0">
                <a:latin typeface="+mj-lt"/>
              </a:rPr>
              <a:t>Richard Stallman at MIT(USA).</a:t>
            </a:r>
          </a:p>
          <a:p>
            <a:pPr algn="just"/>
            <a:endParaRPr lang="en-US" sz="2400" dirty="0">
              <a:latin typeface="+mj-lt"/>
            </a:endParaRPr>
          </a:p>
          <a:p>
            <a:pPr algn="just"/>
            <a:r>
              <a:rPr lang="en-US" sz="2400" dirty="0">
                <a:latin typeface="+mj-lt"/>
              </a:rPr>
              <a:t>The FSF is developing a new kernel called </a:t>
            </a:r>
          </a:p>
          <a:p>
            <a:pPr algn="just">
              <a:buNone/>
            </a:pPr>
            <a:r>
              <a:rPr lang="en-US" sz="2400" dirty="0">
                <a:latin typeface="+mj-lt"/>
              </a:rPr>
              <a:t>     HURD to replace the Linux kernel in GNU </a:t>
            </a:r>
          </a:p>
          <a:p>
            <a:pPr algn="just">
              <a:buNone/>
            </a:pPr>
            <a:r>
              <a:rPr lang="en-US" sz="2400" dirty="0"/>
              <a:t>     systems.</a:t>
            </a:r>
          </a:p>
        </p:txBody>
      </p:sp>
      <p:pic>
        <p:nvPicPr>
          <p:cNvPr id="4" name="Picture 4"/>
          <p:cNvPicPr>
            <a:picLocks noChangeAspect="1" noChangeArrowheads="1"/>
          </p:cNvPicPr>
          <p:nvPr/>
        </p:nvPicPr>
        <p:blipFill>
          <a:blip r:embed="rId2"/>
          <a:srcRect/>
          <a:stretch>
            <a:fillRect/>
          </a:stretch>
        </p:blipFill>
        <p:spPr bwMode="auto">
          <a:xfrm>
            <a:off x="7162800" y="3962400"/>
            <a:ext cx="1682750" cy="2067277"/>
          </a:xfrm>
          <a:prstGeom prst="rect">
            <a:avLst/>
          </a:prstGeom>
          <a:noFill/>
          <a:ln w="9525">
            <a:noFill/>
            <a:round/>
            <a:headEnd/>
            <a:tailEnd/>
          </a:ln>
        </p:spPr>
      </p:pic>
      <p:sp>
        <p:nvSpPr>
          <p:cNvPr id="5" name="Title 1"/>
          <p:cNvSpPr>
            <a:spLocks noGrp="1"/>
          </p:cNvSpPr>
          <p:nvPr>
            <p:ph type="title"/>
          </p:nvPr>
        </p:nvSpPr>
        <p:spPr>
          <a:xfrm>
            <a:off x="1905000" y="0"/>
            <a:ext cx="6477000" cy="685800"/>
          </a:xfrm>
        </p:spPr>
        <p:txBody>
          <a:bodyPr/>
          <a:lstStyle/>
          <a:p>
            <a:r>
              <a:rPr lang="en-US" dirty="0"/>
              <a:t> </a:t>
            </a:r>
            <a:r>
              <a:rPr lang="en-US" sz="4800" b="1" dirty="0">
                <a:solidFill>
                  <a:srgbClr val="FBEF03"/>
                </a:solidFill>
              </a:rPr>
              <a:t>The GNU Project</a:t>
            </a:r>
            <a:endParaRPr lang="en-US" b="1" dirty="0">
              <a:solidFill>
                <a:srgbClr val="FBEF0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0"/>
            <a:ext cx="8229600" cy="838200"/>
          </a:xfrm>
        </p:spPr>
        <p:txBody>
          <a:bodyPr/>
          <a:lstStyle/>
          <a:p>
            <a:r>
              <a:rPr lang="en-US" sz="4000" b="1" dirty="0">
                <a:solidFill>
                  <a:srgbClr val="FFFF00"/>
                </a:solidFill>
              </a:rPr>
              <a:t>Journal (Cont.)</a:t>
            </a:r>
          </a:p>
        </p:txBody>
      </p:sp>
      <p:sp>
        <p:nvSpPr>
          <p:cNvPr id="3" name="Content Placeholder 2"/>
          <p:cNvSpPr>
            <a:spLocks noGrp="1"/>
          </p:cNvSpPr>
          <p:nvPr>
            <p:ph idx="1"/>
          </p:nvPr>
        </p:nvSpPr>
        <p:spPr/>
        <p:txBody>
          <a:bodyPr/>
          <a:lstStyle/>
          <a:p>
            <a:pPr algn="just"/>
            <a:r>
              <a:rPr lang="en-US" dirty="0">
                <a:latin typeface="+mj-lt"/>
              </a:rPr>
              <a:t>Journal mode requires that an ext3 file system write every change to a file system twice - once to the journal, and then again to the file system itself. </a:t>
            </a:r>
          </a:p>
          <a:p>
            <a:pPr algn="just"/>
            <a:r>
              <a:rPr lang="en-US" dirty="0">
                <a:latin typeface="+mj-lt"/>
              </a:rPr>
              <a:t>This can reduce the overall performance of your file system,</a:t>
            </a:r>
          </a:p>
          <a:p>
            <a:pPr algn="just"/>
            <a:r>
              <a:rPr lang="en-US" dirty="0">
                <a:latin typeface="+mj-lt"/>
              </a:rPr>
              <a:t>This mode most beloved by users, because it minimizes the chances of losing changes to your files since both metadata and data updates are recorded in the ext3 journal and can be replayed when a system reboots.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FF00"/>
                </a:solidFill>
              </a:rPr>
              <a:t>Ordered</a:t>
            </a:r>
          </a:p>
        </p:txBody>
      </p:sp>
      <p:sp>
        <p:nvSpPr>
          <p:cNvPr id="3" name="Content Placeholder 2"/>
          <p:cNvSpPr>
            <a:spLocks noGrp="1"/>
          </p:cNvSpPr>
          <p:nvPr>
            <p:ph idx="1"/>
          </p:nvPr>
        </p:nvSpPr>
        <p:spPr/>
        <p:txBody>
          <a:bodyPr/>
          <a:lstStyle/>
          <a:p>
            <a:pPr algn="just"/>
            <a:r>
              <a:rPr lang="en-US" dirty="0">
                <a:latin typeface="+mj-lt"/>
              </a:rPr>
              <a:t>Using the "ordered" mode, only file system metadata changes are logged, which reduces redundancy between writing to the file system and to the journal and is therefore faster. </a:t>
            </a:r>
          </a:p>
          <a:p>
            <a:pPr algn="just"/>
            <a:r>
              <a:rPr lang="en-US" dirty="0">
                <a:latin typeface="+mj-lt"/>
              </a:rPr>
              <a:t>Though the changes to file data are not logged, they must be done before associated file system metadata changes are made by the ext3 journaling daemon, which can slightly reduce the performance of your system. </a:t>
            </a:r>
          </a:p>
          <a:p>
            <a:pPr algn="just"/>
            <a:r>
              <a:rPr lang="en-US" dirty="0">
                <a:latin typeface="+mj-lt"/>
              </a:rPr>
              <a:t>However, using this journaling mode guarantees that files in the file system will never be out of sync with any related changes to file system metadata.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FF00"/>
                </a:solidFill>
              </a:rPr>
              <a:t>Write Back</a:t>
            </a:r>
          </a:p>
        </p:txBody>
      </p:sp>
      <p:sp>
        <p:nvSpPr>
          <p:cNvPr id="3" name="Content Placeholder 2"/>
          <p:cNvSpPr>
            <a:spLocks noGrp="1"/>
          </p:cNvSpPr>
          <p:nvPr>
            <p:ph idx="1"/>
          </p:nvPr>
        </p:nvSpPr>
        <p:spPr/>
        <p:txBody>
          <a:bodyPr/>
          <a:lstStyle/>
          <a:p>
            <a:pPr algn="just"/>
            <a:r>
              <a:rPr lang="en-US" dirty="0">
                <a:latin typeface="+mj-lt"/>
              </a:rPr>
              <a:t>Write back mode is faster than the other two ext3 journaling modes because it only logs changes to file system metadata and does not wait for associated changes to file data to be written before updating things like file size and directory information.</a:t>
            </a:r>
          </a:p>
          <a:p>
            <a:pPr algn="just"/>
            <a:r>
              <a:rPr lang="en-US" dirty="0">
                <a:latin typeface="+mj-lt"/>
              </a:rPr>
              <a:t>Because updates to file data are done asynchronously to </a:t>
            </a:r>
            <a:r>
              <a:rPr lang="en-US" dirty="0" err="1">
                <a:latin typeface="+mj-lt"/>
              </a:rPr>
              <a:t>journaled</a:t>
            </a:r>
            <a:r>
              <a:rPr lang="en-US" dirty="0">
                <a:latin typeface="+mj-lt"/>
              </a:rPr>
              <a:t> changes to file system metadata, files in the file system may exhibit metadata inconsistencies such as owning data blocks to which updated data was not yet written when the system went down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447800" y="0"/>
            <a:ext cx="7696200" cy="762000"/>
          </a:xfrm>
          <a:noFill/>
          <a:ln>
            <a:miter lim="800000"/>
            <a:headEnd/>
            <a:tailEnd/>
          </a:ln>
        </p:spPr>
        <p:txBody>
          <a:bodyPr vert="horz" wrap="square" lIns="91440" tIns="45720" rIns="91440" bIns="45720" numCol="1" anchor="t" anchorCtr="0" compatLnSpc="1">
            <a:prstTxWarp prst="textNoShape">
              <a:avLst/>
            </a:prstTxWarp>
          </a:bodyPr>
          <a:lstStyle/>
          <a:p>
            <a:r>
              <a:rPr lang="en-US" b="1" dirty="0">
                <a:solidFill>
                  <a:srgbClr val="FFFF00"/>
                </a:solidFill>
              </a:rPr>
              <a:t>ext4 Features</a:t>
            </a:r>
          </a:p>
        </p:txBody>
      </p:sp>
      <p:sp>
        <p:nvSpPr>
          <p:cNvPr id="39939" name="Rectangle 3"/>
          <p:cNvSpPr>
            <a:spLocks noGrp="1" noChangeArrowheads="1"/>
          </p:cNvSpPr>
          <p:nvPr>
            <p:ph type="body" idx="1"/>
          </p:nvPr>
        </p:nvSpPr>
        <p:spPr>
          <a:xfrm>
            <a:off x="228600" y="1295400"/>
            <a:ext cx="8610600" cy="4953000"/>
          </a:xfrm>
        </p:spPr>
        <p:txBody>
          <a:bodyPr/>
          <a:lstStyle/>
          <a:p>
            <a:pPr algn="just">
              <a:lnSpc>
                <a:spcPct val="80000"/>
              </a:lnSpc>
            </a:pPr>
            <a:r>
              <a:rPr lang="en-US" sz="2200" dirty="0">
                <a:latin typeface="+mj-lt"/>
              </a:rPr>
              <a:t>Was introduced in 2008</a:t>
            </a:r>
          </a:p>
          <a:p>
            <a:pPr algn="just">
              <a:lnSpc>
                <a:spcPct val="80000"/>
              </a:lnSpc>
            </a:pPr>
            <a:endParaRPr lang="en-US" sz="2200" dirty="0">
              <a:latin typeface="+mj-lt"/>
            </a:endParaRPr>
          </a:p>
          <a:p>
            <a:pPr algn="just">
              <a:lnSpc>
                <a:spcPct val="80000"/>
              </a:lnSpc>
            </a:pPr>
            <a:r>
              <a:rPr lang="en-US" sz="2200" dirty="0">
                <a:latin typeface="+mj-lt"/>
              </a:rPr>
              <a:t>Support huge individual file size i.e. from 16 GB t 16 TB</a:t>
            </a:r>
          </a:p>
          <a:p>
            <a:pPr algn="just">
              <a:lnSpc>
                <a:spcPct val="80000"/>
              </a:lnSpc>
            </a:pPr>
            <a:endParaRPr lang="en-US" sz="2200" dirty="0">
              <a:latin typeface="+mj-lt"/>
            </a:endParaRPr>
          </a:p>
          <a:p>
            <a:pPr algn="just">
              <a:lnSpc>
                <a:spcPct val="80000"/>
              </a:lnSpc>
            </a:pPr>
            <a:r>
              <a:rPr lang="en-US" sz="2200" dirty="0">
                <a:latin typeface="+mj-lt"/>
              </a:rPr>
              <a:t>Overall file system size can be </a:t>
            </a:r>
            <a:r>
              <a:rPr lang="en-US" sz="2200" dirty="0" err="1">
                <a:latin typeface="+mj-lt"/>
              </a:rPr>
              <a:t>upto</a:t>
            </a:r>
            <a:r>
              <a:rPr lang="en-US" sz="2200" dirty="0">
                <a:latin typeface="+mj-lt"/>
              </a:rPr>
              <a:t> 1 EB.</a:t>
            </a:r>
          </a:p>
          <a:p>
            <a:pPr algn="just">
              <a:lnSpc>
                <a:spcPct val="80000"/>
              </a:lnSpc>
            </a:pPr>
            <a:endParaRPr lang="en-US" sz="2200" dirty="0">
              <a:latin typeface="+mj-lt"/>
            </a:endParaRPr>
          </a:p>
          <a:p>
            <a:pPr algn="just">
              <a:lnSpc>
                <a:spcPct val="80000"/>
              </a:lnSpc>
            </a:pPr>
            <a:r>
              <a:rPr lang="en-US" sz="2200" dirty="0">
                <a:latin typeface="+mj-lt"/>
              </a:rPr>
              <a:t>Directory can contain a max of 64,000 subdirectories.</a:t>
            </a:r>
          </a:p>
          <a:p>
            <a:pPr algn="just">
              <a:lnSpc>
                <a:spcPct val="80000"/>
              </a:lnSpc>
            </a:pPr>
            <a:endParaRPr lang="en-US" sz="2200" dirty="0">
              <a:latin typeface="+mj-lt"/>
            </a:endParaRPr>
          </a:p>
          <a:p>
            <a:pPr algn="just">
              <a:lnSpc>
                <a:spcPct val="80000"/>
              </a:lnSpc>
            </a:pPr>
            <a:r>
              <a:rPr lang="en-US" sz="2200" dirty="0">
                <a:latin typeface="+mj-lt"/>
              </a:rPr>
              <a:t>Use of checksums in the journal to improve reliability </a:t>
            </a:r>
          </a:p>
          <a:p>
            <a:pPr algn="just">
              <a:lnSpc>
                <a:spcPct val="80000"/>
              </a:lnSpc>
            </a:pPr>
            <a:endParaRPr lang="en-US" sz="2200" dirty="0">
              <a:latin typeface="+mj-lt"/>
            </a:endParaRPr>
          </a:p>
          <a:p>
            <a:pPr algn="just">
              <a:lnSpc>
                <a:spcPct val="80000"/>
              </a:lnSpc>
            </a:pPr>
            <a:r>
              <a:rPr lang="en-US" sz="2200" dirty="0">
                <a:latin typeface="+mj-lt"/>
              </a:rPr>
              <a:t>Has the option to turn off the journal feature</a:t>
            </a:r>
          </a:p>
          <a:p>
            <a:pPr algn="just">
              <a:lnSpc>
                <a:spcPct val="80000"/>
              </a:lnSpc>
            </a:pPr>
            <a:endParaRPr lang="en-US" sz="2200" dirty="0">
              <a:latin typeface="+mj-lt"/>
            </a:endParaRPr>
          </a:p>
          <a:p>
            <a:pPr algn="just">
              <a:lnSpc>
                <a:spcPct val="80000"/>
              </a:lnSpc>
            </a:pPr>
            <a:r>
              <a:rPr lang="en-US" sz="2200" dirty="0">
                <a:latin typeface="+mj-lt"/>
              </a:rPr>
              <a:t>Measures timestamps in nanoseconds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524000" y="0"/>
            <a:ext cx="7620000" cy="9144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Mounting a File System</a:t>
            </a:r>
          </a:p>
        </p:txBody>
      </p:sp>
      <p:sp>
        <p:nvSpPr>
          <p:cNvPr id="40963" name="Rectangle 3"/>
          <p:cNvSpPr>
            <a:spLocks noGrp="1" noChangeArrowheads="1"/>
          </p:cNvSpPr>
          <p:nvPr>
            <p:ph type="body" idx="1"/>
          </p:nvPr>
        </p:nvSpPr>
        <p:spPr>
          <a:xfrm>
            <a:off x="152400" y="1143000"/>
            <a:ext cx="8305800" cy="4876800"/>
          </a:xfrm>
        </p:spPr>
        <p:txBody>
          <a:bodyPr/>
          <a:lstStyle/>
          <a:p>
            <a:pPr algn="just"/>
            <a:r>
              <a:rPr lang="en-US" sz="2400" dirty="0">
                <a:latin typeface="+mj-lt"/>
              </a:rPr>
              <a:t>A mechanism of making a file system available for use.</a:t>
            </a:r>
          </a:p>
          <a:p>
            <a:pPr algn="just"/>
            <a:endParaRPr lang="en-US" sz="2400" dirty="0">
              <a:latin typeface="+mj-lt"/>
            </a:endParaRPr>
          </a:p>
          <a:p>
            <a:pPr algn="just"/>
            <a:r>
              <a:rPr lang="en-US" sz="2400" dirty="0">
                <a:latin typeface="+mj-lt"/>
              </a:rPr>
              <a:t>It includes checking that the device being mounted contains a valid file system.</a:t>
            </a:r>
          </a:p>
          <a:p>
            <a:pPr algn="just"/>
            <a:endParaRPr lang="en-US" sz="2400" dirty="0">
              <a:latin typeface="+mj-lt"/>
            </a:endParaRPr>
          </a:p>
          <a:p>
            <a:pPr algn="just"/>
            <a:r>
              <a:rPr lang="en-US" sz="2400" dirty="0">
                <a:latin typeface="+mj-lt"/>
              </a:rPr>
              <a:t>In Linux, all storage devices are mounted in the same namespace and thus are a part (nodes) of a single directory tree.</a:t>
            </a:r>
          </a:p>
          <a:p>
            <a:pPr algn="just"/>
            <a:endParaRPr lang="en-US" sz="2400" dirty="0">
              <a:latin typeface="+mj-lt"/>
            </a:endParaRPr>
          </a:p>
          <a:p>
            <a:pPr algn="just"/>
            <a:r>
              <a:rPr lang="en-US" sz="2400" dirty="0">
                <a:latin typeface="+mj-lt"/>
              </a:rPr>
              <a:t>A flag is set in the in-memory copy of the </a:t>
            </a:r>
            <a:r>
              <a:rPr lang="en-US" sz="2400" dirty="0" err="1">
                <a:latin typeface="+mj-lt"/>
              </a:rPr>
              <a:t>inode</a:t>
            </a:r>
            <a:r>
              <a:rPr lang="en-US" sz="2400" dirty="0">
                <a:latin typeface="+mj-lt"/>
              </a:rPr>
              <a:t> where mounting is done, to remember the mount-status of the directory.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1752600" y="0"/>
            <a:ext cx="73914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Mounting File Systems</a:t>
            </a:r>
          </a:p>
        </p:txBody>
      </p:sp>
      <p:sp>
        <p:nvSpPr>
          <p:cNvPr id="41987" name="Rectangle 3"/>
          <p:cNvSpPr>
            <a:spLocks noGrp="1" noChangeArrowheads="1"/>
          </p:cNvSpPr>
          <p:nvPr>
            <p:ph type="body" idx="1"/>
          </p:nvPr>
        </p:nvSpPr>
        <p:spPr>
          <a:xfrm>
            <a:off x="381000" y="1143000"/>
            <a:ext cx="8305800" cy="5257800"/>
          </a:xfrm>
        </p:spPr>
        <p:txBody>
          <a:bodyPr/>
          <a:lstStyle/>
          <a:p>
            <a:pPr algn="just">
              <a:lnSpc>
                <a:spcPct val="90000"/>
              </a:lnSpc>
            </a:pPr>
            <a:r>
              <a:rPr lang="en-US" sz="2400" b="1" dirty="0">
                <a:latin typeface="+mj-lt"/>
              </a:rPr>
              <a:t>Automatic mounting</a:t>
            </a:r>
          </a:p>
          <a:p>
            <a:pPr lvl="1" algn="just">
              <a:lnSpc>
                <a:spcPct val="90000"/>
              </a:lnSpc>
            </a:pPr>
            <a:r>
              <a:rPr lang="en-US" dirty="0">
                <a:latin typeface="+mj-lt"/>
              </a:rPr>
              <a:t>The entries in  /</a:t>
            </a:r>
            <a:r>
              <a:rPr lang="en-US" dirty="0" err="1">
                <a:latin typeface="+mj-lt"/>
              </a:rPr>
              <a:t>etc</a:t>
            </a:r>
            <a:r>
              <a:rPr lang="en-US" dirty="0">
                <a:latin typeface="+mj-lt"/>
              </a:rPr>
              <a:t>/</a:t>
            </a:r>
            <a:r>
              <a:rPr lang="en-US" dirty="0" err="1">
                <a:latin typeface="+mj-lt"/>
              </a:rPr>
              <a:t>fstab</a:t>
            </a:r>
            <a:r>
              <a:rPr lang="en-US" dirty="0">
                <a:latin typeface="+mj-lt"/>
              </a:rPr>
              <a:t> are used to mount file systems automatically.</a:t>
            </a:r>
          </a:p>
          <a:p>
            <a:pPr lvl="1" algn="just">
              <a:lnSpc>
                <a:spcPct val="90000"/>
              </a:lnSpc>
            </a:pPr>
            <a:r>
              <a:rPr lang="en-US" dirty="0">
                <a:latin typeface="+mj-lt"/>
              </a:rPr>
              <a:t>Data contained:</a:t>
            </a:r>
          </a:p>
          <a:p>
            <a:pPr lvl="2" algn="just">
              <a:lnSpc>
                <a:spcPct val="90000"/>
              </a:lnSpc>
            </a:pPr>
            <a:r>
              <a:rPr lang="en-US" dirty="0">
                <a:latin typeface="+mj-lt"/>
              </a:rPr>
              <a:t>Device name</a:t>
            </a:r>
          </a:p>
          <a:p>
            <a:pPr lvl="2" algn="just">
              <a:lnSpc>
                <a:spcPct val="90000"/>
              </a:lnSpc>
            </a:pPr>
            <a:r>
              <a:rPr lang="en-US" dirty="0">
                <a:latin typeface="+mj-lt"/>
              </a:rPr>
              <a:t>Mount point</a:t>
            </a:r>
          </a:p>
          <a:p>
            <a:pPr lvl="2" algn="just">
              <a:lnSpc>
                <a:spcPct val="90000"/>
              </a:lnSpc>
            </a:pPr>
            <a:r>
              <a:rPr lang="en-US" dirty="0">
                <a:latin typeface="+mj-lt"/>
              </a:rPr>
              <a:t>File-system type</a:t>
            </a:r>
          </a:p>
          <a:p>
            <a:pPr lvl="2" algn="just">
              <a:lnSpc>
                <a:spcPct val="90000"/>
              </a:lnSpc>
            </a:pPr>
            <a:r>
              <a:rPr lang="en-US" dirty="0">
                <a:latin typeface="+mj-lt"/>
              </a:rPr>
              <a:t>Options</a:t>
            </a:r>
          </a:p>
          <a:p>
            <a:pPr lvl="2" algn="just">
              <a:lnSpc>
                <a:spcPct val="90000"/>
              </a:lnSpc>
            </a:pPr>
            <a:r>
              <a:rPr lang="en-US" dirty="0">
                <a:latin typeface="+mj-lt"/>
              </a:rPr>
              <a:t>Dump code: backup required 0/1</a:t>
            </a:r>
          </a:p>
          <a:p>
            <a:pPr lvl="2" algn="just">
              <a:lnSpc>
                <a:spcPct val="90000"/>
              </a:lnSpc>
            </a:pPr>
            <a:r>
              <a:rPr lang="en-US" dirty="0">
                <a:latin typeface="+mj-lt"/>
              </a:rPr>
              <a:t>File System check code: </a:t>
            </a:r>
            <a:r>
              <a:rPr lang="en-US" dirty="0" err="1">
                <a:latin typeface="+mj-lt"/>
              </a:rPr>
              <a:t>fsck</a:t>
            </a:r>
            <a:r>
              <a:rPr lang="en-US" dirty="0">
                <a:latin typeface="+mj-lt"/>
              </a:rPr>
              <a:t> required 0/1</a:t>
            </a:r>
          </a:p>
          <a:p>
            <a:pPr algn="just">
              <a:lnSpc>
                <a:spcPct val="90000"/>
              </a:lnSpc>
            </a:pPr>
            <a:r>
              <a:rPr lang="en-US" sz="2400" b="1" dirty="0">
                <a:latin typeface="+mj-lt"/>
              </a:rPr>
              <a:t>Manual mounting</a:t>
            </a:r>
          </a:p>
          <a:p>
            <a:pPr lvl="1" algn="just">
              <a:lnSpc>
                <a:spcPct val="90000"/>
              </a:lnSpc>
            </a:pPr>
            <a:r>
              <a:rPr lang="en-US" dirty="0">
                <a:latin typeface="+mj-lt"/>
              </a:rPr>
              <a:t>Use the mount command</a:t>
            </a:r>
          </a:p>
          <a:p>
            <a:pPr lvl="1" algn="just">
              <a:lnSpc>
                <a:spcPct val="90000"/>
              </a:lnSpc>
            </a:pPr>
            <a:r>
              <a:rPr lang="en-US" sz="2000" b="1" dirty="0">
                <a:solidFill>
                  <a:schemeClr val="accent2"/>
                </a:solidFill>
                <a:latin typeface="+mj-lt"/>
              </a:rPr>
              <a:t>mount –t</a:t>
            </a:r>
            <a:r>
              <a:rPr lang="en-US" sz="2000" b="1" dirty="0">
                <a:latin typeface="+mj-lt"/>
              </a:rPr>
              <a:t> </a:t>
            </a:r>
            <a:r>
              <a:rPr lang="en-US" sz="2000" b="1" dirty="0">
                <a:solidFill>
                  <a:srgbClr val="006600"/>
                </a:solidFill>
                <a:latin typeface="+mj-lt"/>
              </a:rPr>
              <a:t>&lt;</a:t>
            </a:r>
            <a:r>
              <a:rPr lang="en-US" sz="2000" b="1" i="1" dirty="0" err="1">
                <a:solidFill>
                  <a:srgbClr val="006600"/>
                </a:solidFill>
                <a:latin typeface="+mj-lt"/>
              </a:rPr>
              <a:t>filesystemtype</a:t>
            </a:r>
            <a:r>
              <a:rPr lang="en-US" sz="2000" b="1" dirty="0">
                <a:solidFill>
                  <a:srgbClr val="006600"/>
                </a:solidFill>
                <a:latin typeface="+mj-lt"/>
              </a:rPr>
              <a:t>&gt; &lt;</a:t>
            </a:r>
            <a:r>
              <a:rPr lang="en-US" sz="2000" b="1" i="1" dirty="0">
                <a:solidFill>
                  <a:srgbClr val="006600"/>
                </a:solidFill>
                <a:latin typeface="+mj-lt"/>
              </a:rPr>
              <a:t>device&gt; &lt;</a:t>
            </a:r>
            <a:r>
              <a:rPr lang="en-US" sz="2000" b="1" i="1" dirty="0" err="1">
                <a:solidFill>
                  <a:srgbClr val="006600"/>
                </a:solidFill>
                <a:latin typeface="+mj-lt"/>
              </a:rPr>
              <a:t>mountpoint</a:t>
            </a:r>
            <a:r>
              <a:rPr lang="en-US" sz="2000" b="1" i="1" dirty="0">
                <a:solidFill>
                  <a:srgbClr val="006600"/>
                </a:solidFill>
                <a:latin typeface="+mj-lt"/>
              </a:rPr>
              <a:t>&gt;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371600" y="0"/>
            <a:ext cx="7805738"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COMMANDS</a:t>
            </a:r>
          </a:p>
        </p:txBody>
      </p:sp>
      <p:sp>
        <p:nvSpPr>
          <p:cNvPr id="1024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0247"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File Management and Viewing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File system </a:t>
            </a:r>
            <a:r>
              <a:rPr lang="en-US" sz="2000" b="1" dirty="0" err="1">
                <a:solidFill>
                  <a:srgbClr val="000066"/>
                </a:solidFill>
                <a:latin typeface="+mj-lt"/>
              </a:rPr>
              <a:t>Mangement</a:t>
            </a:r>
            <a:endParaRPr lang="en-US" sz="2000" b="1" dirty="0">
              <a:solidFill>
                <a:srgbClr val="000066"/>
              </a:solidFill>
              <a:latin typeface="+mj-lt"/>
            </a:endParaRP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Help, Job and Process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Network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System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User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Printing and Programming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Document Preparation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Miscellaneous </a:t>
            </a:r>
          </a:p>
          <a:p>
            <a:pPr marL="307975" indent="-307975">
              <a:spcBef>
                <a:spcPts val="6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000" b="1" dirty="0">
              <a:solidFill>
                <a:srgbClr val="000066"/>
              </a:solidFill>
              <a:latin typeface="+mj-lt"/>
            </a:endParaRPr>
          </a:p>
        </p:txBody>
      </p:sp>
    </p:spTree>
    <p:extLst>
      <p:ext uri="{BB962C8B-B14F-4D97-AF65-F5344CB8AC3E}">
        <p14:creationId xmlns:p14="http://schemas.microsoft.com/office/powerpoint/2010/main" val="8134945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Command Structure</a:t>
            </a:r>
          </a:p>
        </p:txBody>
      </p:sp>
      <p:sp>
        <p:nvSpPr>
          <p:cNvPr id="11267"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1271" name="Text Box 6"/>
          <p:cNvSpPr txBox="1">
            <a:spLocks noChangeArrowheads="1"/>
          </p:cNvSpPr>
          <p:nvPr/>
        </p:nvSpPr>
        <p:spPr bwMode="auto">
          <a:xfrm>
            <a:off x="533400" y="1906588"/>
            <a:ext cx="7943850" cy="4319587"/>
          </a:xfrm>
          <a:prstGeom prst="rect">
            <a:avLst/>
          </a:prstGeom>
          <a:noFill/>
          <a:ln w="9525">
            <a:noFill/>
            <a:round/>
            <a:headEnd/>
            <a:tailEnd/>
          </a:ln>
        </p:spPr>
        <p:txBody>
          <a:bodyPr lIns="90000" tIns="46800" rIns="90000" bIns="46800"/>
          <a:lstStyle/>
          <a:p>
            <a:pPr marL="307975" indent="-307975">
              <a:spcBef>
                <a:spcPts val="1500"/>
              </a:spcBef>
              <a:buClr>
                <a:srgbClr val="000066"/>
              </a:buClr>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Command &lt;Options&gt; &lt;Arguments&gt;</a:t>
            </a:r>
          </a:p>
          <a:p>
            <a:pPr marL="307975" indent="-307975">
              <a:spcBef>
                <a:spcPts val="1500"/>
              </a:spcBef>
              <a:buClr>
                <a:srgbClr val="000066"/>
              </a:buClr>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Multiple commands separated by ; can be executed one after the other</a:t>
            </a:r>
          </a:p>
        </p:txBody>
      </p:sp>
    </p:spTree>
    <p:extLst>
      <p:ext uri="{BB962C8B-B14F-4D97-AF65-F5344CB8AC3E}">
        <p14:creationId xmlns:p14="http://schemas.microsoft.com/office/powerpoint/2010/main" val="25868858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Commonly Used Commands</a:t>
            </a:r>
          </a:p>
        </p:txBody>
      </p:sp>
      <p:sp>
        <p:nvSpPr>
          <p:cNvPr id="3" name="TextBox 2"/>
          <p:cNvSpPr txBox="1"/>
          <p:nvPr/>
        </p:nvSpPr>
        <p:spPr>
          <a:xfrm>
            <a:off x="457200" y="1295400"/>
            <a:ext cx="7391400" cy="4062651"/>
          </a:xfrm>
          <a:prstGeom prst="rect">
            <a:avLst/>
          </a:prstGeom>
          <a:noFill/>
        </p:spPr>
        <p:txBody>
          <a:bodyPr wrap="square" rtlCol="0">
            <a:spAutoFit/>
          </a:bodyPr>
          <a:lstStyle/>
          <a:p>
            <a:pPr>
              <a:buFont typeface="Arial" pitchFamily="34" charset="0"/>
              <a:buChar char="•"/>
            </a:pPr>
            <a:r>
              <a:rPr lang="en-US" dirty="0"/>
              <a:t> </a:t>
            </a:r>
            <a:r>
              <a:rPr lang="en-US" sz="2000" dirty="0" err="1"/>
              <a:t>ls</a:t>
            </a:r>
            <a:r>
              <a:rPr lang="en-US" sz="2000" dirty="0"/>
              <a:t> – displays the list of directories and files </a:t>
            </a:r>
          </a:p>
          <a:p>
            <a:r>
              <a:rPr lang="en-US" sz="2000" dirty="0"/>
              <a:t>	</a:t>
            </a:r>
          </a:p>
          <a:p>
            <a:r>
              <a:rPr lang="en-US" sz="2000" dirty="0" err="1"/>
              <a:t>Eg</a:t>
            </a:r>
            <a:r>
              <a:rPr lang="en-US" sz="2000" dirty="0"/>
              <a:t> : $ </a:t>
            </a:r>
            <a:r>
              <a:rPr lang="en-US" sz="2000" dirty="0" err="1"/>
              <a:t>ls</a:t>
            </a:r>
            <a:endParaRPr lang="en-US" sz="2000" dirty="0"/>
          </a:p>
          <a:p>
            <a:r>
              <a:rPr lang="en-US" sz="2000" dirty="0"/>
              <a:t>        </a:t>
            </a:r>
          </a:p>
          <a:p>
            <a:r>
              <a:rPr lang="en-US" sz="2000" dirty="0"/>
              <a:t>        $ </a:t>
            </a:r>
            <a:r>
              <a:rPr lang="en-US" sz="2000" dirty="0" err="1"/>
              <a:t>ls</a:t>
            </a:r>
            <a:r>
              <a:rPr lang="en-US" sz="2000" dirty="0"/>
              <a:t> –l		displays a line of info of each file</a:t>
            </a:r>
          </a:p>
          <a:p>
            <a:endParaRPr lang="en-US" sz="2000" dirty="0"/>
          </a:p>
          <a:p>
            <a:r>
              <a:rPr lang="en-US" sz="2000" dirty="0"/>
              <a:t>         $ </a:t>
            </a:r>
            <a:r>
              <a:rPr lang="en-US" sz="2000" dirty="0" err="1"/>
              <a:t>ls</a:t>
            </a:r>
            <a:r>
              <a:rPr lang="en-US" sz="2000" dirty="0"/>
              <a:t> –l &lt;filename&gt;	displays the info of specific file</a:t>
            </a:r>
          </a:p>
          <a:p>
            <a:endParaRPr lang="en-US" sz="2000" dirty="0"/>
          </a:p>
          <a:p>
            <a:r>
              <a:rPr lang="en-US" sz="2000" dirty="0"/>
              <a:t>         $ </a:t>
            </a:r>
            <a:r>
              <a:rPr lang="en-US" sz="2000" dirty="0" err="1"/>
              <a:t>ls</a:t>
            </a:r>
            <a:r>
              <a:rPr lang="en-US" sz="2000" dirty="0"/>
              <a:t> –a		displays hidden files also</a:t>
            </a:r>
          </a:p>
          <a:p>
            <a:endParaRPr lang="en-US" sz="2000" dirty="0"/>
          </a:p>
          <a:p>
            <a:r>
              <a:rPr lang="en-US" sz="2000" dirty="0"/>
              <a:t>         $ </a:t>
            </a:r>
            <a:r>
              <a:rPr lang="en-US" sz="2000" dirty="0" err="1"/>
              <a:t>ls</a:t>
            </a:r>
            <a:r>
              <a:rPr lang="en-US" sz="2000" dirty="0"/>
              <a:t> –f		to display / before directory name</a:t>
            </a:r>
          </a:p>
          <a:p>
            <a:endParaRPr lang="en-US" sz="2000" dirty="0"/>
          </a:p>
          <a:p>
            <a:r>
              <a:rPr lang="en-US" sz="2000" dirty="0"/>
              <a:t>         $ </a:t>
            </a:r>
            <a:r>
              <a:rPr lang="en-US" sz="2000" dirty="0" err="1"/>
              <a:t>ls</a:t>
            </a:r>
            <a:r>
              <a:rPr lang="en-US" sz="2000" dirty="0"/>
              <a:t> –r		to display all subdirectories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338263" y="0"/>
            <a:ext cx="8153400"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Commonly Used Commands (Cont.)</a:t>
            </a:r>
          </a:p>
        </p:txBody>
      </p:sp>
      <p:sp>
        <p:nvSpPr>
          <p:cNvPr id="3" name="TextBox 2"/>
          <p:cNvSpPr txBox="1"/>
          <p:nvPr/>
        </p:nvSpPr>
        <p:spPr>
          <a:xfrm>
            <a:off x="381000" y="1219200"/>
            <a:ext cx="8153400" cy="3416320"/>
          </a:xfrm>
          <a:prstGeom prst="rect">
            <a:avLst/>
          </a:prstGeom>
          <a:noFill/>
        </p:spPr>
        <p:txBody>
          <a:bodyPr wrap="square" rtlCol="0">
            <a:spAutoFit/>
          </a:bodyPr>
          <a:lstStyle/>
          <a:p>
            <a:pPr>
              <a:buFont typeface="Arial" pitchFamily="34" charset="0"/>
              <a:buChar char="•"/>
            </a:pPr>
            <a:r>
              <a:rPr lang="en-US" b="1" u="sng" dirty="0"/>
              <a:t> history </a:t>
            </a:r>
            <a:r>
              <a:rPr lang="en-US" dirty="0"/>
              <a:t> - displays the history of commands or the actions that took place. By default </a:t>
            </a:r>
            <a:r>
              <a:rPr lang="en-US" b="1" i="1" dirty="0"/>
              <a:t>history </a:t>
            </a:r>
            <a:r>
              <a:rPr lang="en-US" dirty="0"/>
              <a:t>stores 500 actions but you can set the new size as: </a:t>
            </a:r>
          </a:p>
          <a:p>
            <a:pPr>
              <a:buFont typeface="Arial" pitchFamily="34" charset="0"/>
              <a:buChar char="•"/>
            </a:pPr>
            <a:endParaRPr lang="en-US" b="1" i="1" u="sng" dirty="0"/>
          </a:p>
          <a:p>
            <a:r>
              <a:rPr lang="en-US" dirty="0"/>
              <a:t>	$ HISTSIZE = 10</a:t>
            </a:r>
          </a:p>
          <a:p>
            <a:r>
              <a:rPr lang="en-US" dirty="0"/>
              <a:t>	HISTSIZE is a shell variable that stores the length of the history.</a:t>
            </a:r>
          </a:p>
          <a:p>
            <a:endParaRPr lang="en-US" dirty="0"/>
          </a:p>
          <a:p>
            <a:r>
              <a:rPr lang="en-US" dirty="0"/>
              <a:t>Using history command</a:t>
            </a:r>
          </a:p>
          <a:p>
            <a:endParaRPr lang="en-US" dirty="0"/>
          </a:p>
          <a:p>
            <a:r>
              <a:rPr lang="en-US" dirty="0"/>
              <a:t>	$ history</a:t>
            </a:r>
          </a:p>
          <a:p>
            <a:endParaRPr lang="en-US" dirty="0"/>
          </a:p>
          <a:p>
            <a:r>
              <a:rPr lang="en-US" dirty="0"/>
              <a:t>	$ !		Also refers to history</a:t>
            </a:r>
          </a:p>
          <a:p>
            <a:r>
              <a:rPr lang="en-US" dirty="0"/>
              <a:t>	$ ! 54		will execute a command whose sequence no is 54.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0"/>
            <a:ext cx="6477000" cy="685800"/>
          </a:xfrm>
        </p:spPr>
        <p:txBody>
          <a:bodyPr/>
          <a:lstStyle/>
          <a:p>
            <a:r>
              <a:rPr lang="en-US" dirty="0"/>
              <a:t> </a:t>
            </a:r>
            <a:r>
              <a:rPr lang="en-US" sz="4800" b="1" dirty="0">
                <a:solidFill>
                  <a:srgbClr val="FBEF03"/>
                </a:solidFill>
              </a:rPr>
              <a:t>Introduction to Linux</a:t>
            </a:r>
            <a:endParaRPr lang="en-US" b="1" dirty="0">
              <a:solidFill>
                <a:srgbClr val="FBEF03"/>
              </a:solidFill>
            </a:endParaRPr>
          </a:p>
        </p:txBody>
      </p:sp>
      <p:sp>
        <p:nvSpPr>
          <p:cNvPr id="5" name="Rectangle 4"/>
          <p:cNvSpPr/>
          <p:nvPr/>
        </p:nvSpPr>
        <p:spPr>
          <a:xfrm>
            <a:off x="381000" y="1295401"/>
            <a:ext cx="8305800" cy="4793620"/>
          </a:xfrm>
          <a:prstGeom prst="rect">
            <a:avLst/>
          </a:prstGeom>
        </p:spPr>
        <p:txBody>
          <a:bodyPr wrap="square">
            <a:spAutoFit/>
          </a:bodyPr>
          <a:lstStyle/>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a:latin typeface="+mj-lt"/>
              </a:rPr>
              <a:t>The Kernel version 1.0 was released in 1994 and today the most recent stable version is 2.6.9</a:t>
            </a:r>
          </a:p>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a:latin typeface="+mj-lt"/>
              </a:rPr>
              <a:t>Developed under the GNU General Public License, the source code for Linux is freely available to everyone. </a:t>
            </a:r>
          </a:p>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Linux can be installed on a wide variety of computer hardware, ranging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from mobile phones, tablet computers and video game consoles, android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powered devices to mainframes and Supercomputers.</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Linux is a leading server operating system, and runs the 10 fastest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supercomputers in the world.</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mj-lt"/>
              </a:rPr>
              <a:t>    Linux lack in games applications</a:t>
            </a:r>
          </a:p>
          <a:p>
            <a:pPr marL="339725" indent="-339725" algn="just">
              <a:lnSpc>
                <a:spcPct val="90000"/>
              </a:lnSpc>
              <a:spcBef>
                <a:spcPts val="1500"/>
              </a:spcBef>
              <a:buClr>
                <a:srgbClr val="DF0587"/>
              </a:buClr>
              <a:buFont typeface="Times New Roman" pitchFamily="16" charset="0"/>
              <a:buBlip>
                <a:blip r:embed="rId2"/>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a:latin typeface="+mj-lt"/>
            </a:endParaRPr>
          </a:p>
        </p:txBody>
      </p:sp>
      <p:sp>
        <p:nvSpPr>
          <p:cNvPr id="6"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Introduction to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04800" y="1066800"/>
            <a:ext cx="8153400" cy="5539978"/>
          </a:xfrm>
          <a:prstGeom prst="rect">
            <a:avLst/>
          </a:prstGeom>
          <a:noFill/>
        </p:spPr>
        <p:txBody>
          <a:bodyPr wrap="square" rtlCol="0">
            <a:spAutoFit/>
          </a:bodyPr>
          <a:lstStyle/>
          <a:p>
            <a:pPr>
              <a:buFont typeface="Arial" pitchFamily="34" charset="0"/>
              <a:buChar char="•"/>
            </a:pPr>
            <a:r>
              <a:rPr lang="en-US" b="1" u="sng" dirty="0"/>
              <a:t> WILD CARDS</a:t>
            </a:r>
          </a:p>
          <a:p>
            <a:pPr>
              <a:buFont typeface="Arial" pitchFamily="34" charset="0"/>
              <a:buChar char="•"/>
            </a:pPr>
            <a:endParaRPr lang="en-US" b="1" u="sng" dirty="0"/>
          </a:p>
          <a:p>
            <a:r>
              <a:rPr lang="en-US" sz="4800" dirty="0"/>
              <a:t>*</a:t>
            </a:r>
            <a:r>
              <a:rPr lang="en-US" dirty="0"/>
              <a:t>	is used for matching multiple characters</a:t>
            </a:r>
          </a:p>
          <a:p>
            <a:pPr>
              <a:buFont typeface="Arial" pitchFamily="34" charset="0"/>
              <a:buChar char="•"/>
            </a:pPr>
            <a:endParaRPr lang="en-US" dirty="0"/>
          </a:p>
          <a:p>
            <a:r>
              <a:rPr lang="en-US" dirty="0" err="1"/>
              <a:t>Eg</a:t>
            </a:r>
            <a:r>
              <a:rPr lang="en-US" dirty="0"/>
              <a:t> : $ </a:t>
            </a:r>
            <a:r>
              <a:rPr lang="en-US" dirty="0" err="1"/>
              <a:t>ls</a:t>
            </a:r>
            <a:r>
              <a:rPr lang="en-US" dirty="0"/>
              <a:t> *t</a:t>
            </a:r>
          </a:p>
          <a:p>
            <a:endParaRPr lang="en-US" dirty="0"/>
          </a:p>
          <a:p>
            <a:endParaRPr lang="en-US" dirty="0"/>
          </a:p>
          <a:p>
            <a:r>
              <a:rPr lang="en-US" dirty="0"/>
              <a:t>?	Is used for matching single character</a:t>
            </a:r>
          </a:p>
          <a:p>
            <a:endParaRPr lang="en-US" dirty="0"/>
          </a:p>
          <a:p>
            <a:r>
              <a:rPr lang="en-US" dirty="0" err="1"/>
              <a:t>Eg</a:t>
            </a:r>
            <a:r>
              <a:rPr lang="en-US" dirty="0"/>
              <a:t> : $ </a:t>
            </a:r>
            <a:r>
              <a:rPr lang="en-US" dirty="0" err="1"/>
              <a:t>ls</a:t>
            </a:r>
            <a:r>
              <a:rPr lang="en-US" dirty="0"/>
              <a:t> ???day</a:t>
            </a:r>
          </a:p>
          <a:p>
            <a:endParaRPr lang="en-US" dirty="0"/>
          </a:p>
          <a:p>
            <a:r>
              <a:rPr lang="en-US" dirty="0"/>
              <a:t> [ ]	is used to match a range of characters</a:t>
            </a:r>
          </a:p>
          <a:p>
            <a:endParaRPr lang="en-US" dirty="0"/>
          </a:p>
          <a:p>
            <a:r>
              <a:rPr lang="en-US" dirty="0" err="1"/>
              <a:t>Eg</a:t>
            </a:r>
            <a:r>
              <a:rPr lang="en-US" dirty="0"/>
              <a:t> : $ </a:t>
            </a:r>
            <a:r>
              <a:rPr lang="en-US" dirty="0" err="1"/>
              <a:t>ls</a:t>
            </a:r>
            <a:r>
              <a:rPr lang="en-US" dirty="0"/>
              <a:t> doc[1-5]</a:t>
            </a:r>
          </a:p>
          <a:p>
            <a:r>
              <a:rPr lang="en-US" dirty="0"/>
              <a:t>        </a:t>
            </a:r>
          </a:p>
          <a:p>
            <a:r>
              <a:rPr lang="en-US" dirty="0"/>
              <a:t>        $ </a:t>
            </a:r>
            <a:r>
              <a:rPr lang="en-US" dirty="0" err="1"/>
              <a:t>ls</a:t>
            </a:r>
            <a:r>
              <a:rPr lang="en-US" dirty="0"/>
              <a:t> doc[A-D]</a:t>
            </a:r>
          </a:p>
          <a:p>
            <a:endParaRPr lang="en-US" dirty="0"/>
          </a:p>
          <a:p>
            <a:endParaRPr lang="en-US" dirty="0"/>
          </a:p>
        </p:txBody>
      </p:sp>
      <p:sp>
        <p:nvSpPr>
          <p:cNvPr id="4" name="Text Box 1">
            <a:extLst>
              <a:ext uri="{FF2B5EF4-FFF2-40B4-BE49-F238E27FC236}">
                <a16:creationId xmlns:a16="http://schemas.microsoft.com/office/drawing/2014/main" id="{C4CADC49-A223-4543-8E30-0B864E05C102}"/>
              </a:ext>
            </a:extLst>
          </p:cNvPr>
          <p:cNvSpPr txBox="1">
            <a:spLocks noChangeArrowheads="1"/>
          </p:cNvSpPr>
          <p:nvPr/>
        </p:nvSpPr>
        <p:spPr bwMode="auto">
          <a:xfrm>
            <a:off x="1219200" y="0"/>
            <a:ext cx="8153400"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Commonly Used Commands (Cont.)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457200" y="1447800"/>
            <a:ext cx="8001000" cy="4826000"/>
          </a:xfrm>
        </p:spPr>
        <p:txBody>
          <a:bodyPr lIns="90000" tIns="46800" rIns="90000" bIns="46800"/>
          <a:lstStyle/>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Allows you to use meta characters to match characters based upon a certain pattern</a:t>
            </a: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“searches” for files or directories in a given directory</a:t>
            </a: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Several wildcard matching techniques	</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Match any character</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Match a single character </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Match one of several characters</a:t>
            </a:r>
          </a:p>
        </p:txBody>
      </p:sp>
      <p:sp>
        <p:nvSpPr>
          <p:cNvPr id="30723" name="Rectangle 6"/>
          <p:cNvSpPr>
            <a:spLocks noGrp="1" noChangeArrowheads="1"/>
          </p:cNvSpPr>
          <p:nvPr>
            <p:ph type="title"/>
          </p:nvPr>
        </p:nvSpPr>
        <p:spPr bwMode="auto">
          <a:xfrm>
            <a:off x="24384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Wild Card Matching</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1447800"/>
            <a:ext cx="8001000" cy="4648200"/>
          </a:xfrm>
        </p:spPr>
        <p:txBody>
          <a:bodyPr lIns="90000" tIns="46800" rIns="90000" bIns="46800"/>
          <a:lstStyle/>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To match any character, use the asterisk symbol (*)</a:t>
            </a: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Example to list all files in the current directory with an extension of .</a:t>
            </a:r>
            <a:r>
              <a:rPr lang="en-GB" sz="2400" dirty="0" err="1">
                <a:latin typeface="Times New Roman" pitchFamily="18" charset="0"/>
              </a:rPr>
              <a:t>dat</a:t>
            </a:r>
            <a:r>
              <a:rPr lang="en-GB" sz="2400" dirty="0">
                <a:latin typeface="Times New Roman" pitchFamily="18" charset="0"/>
              </a:rPr>
              <a:t>, regardless of filename:</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a:solidFill>
                  <a:srgbClr val="0000FF"/>
                </a:solidFill>
                <a:latin typeface="Times New Roman" pitchFamily="18" charset="0"/>
              </a:rPr>
              <a:t>ls *.</a:t>
            </a:r>
            <a:r>
              <a:rPr lang="en-GB" b="1" dirty="0" err="1">
                <a:solidFill>
                  <a:srgbClr val="0000FF"/>
                </a:solidFill>
                <a:latin typeface="Times New Roman" pitchFamily="18" charset="0"/>
              </a:rPr>
              <a:t>dat</a:t>
            </a:r>
            <a:endParaRPr lang="en-GB" b="1" dirty="0">
              <a:solidFill>
                <a:srgbClr val="0000FF"/>
              </a:solidFill>
              <a:latin typeface="Times New Roman" pitchFamily="18" charset="0"/>
            </a:endParaRPr>
          </a:p>
          <a:p>
            <a:pPr lvl="1" eaLnBrk="1" hangingPunct="1">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dirty="0">
              <a:latin typeface="Times New Roman" pitchFamily="18" charset="0"/>
            </a:endParaRP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Example to move all files, regardless of filename, with an extension of .</a:t>
            </a:r>
            <a:r>
              <a:rPr lang="en-GB" sz="2400" dirty="0" err="1">
                <a:latin typeface="Times New Roman" pitchFamily="18" charset="0"/>
              </a:rPr>
              <a:t>dat</a:t>
            </a:r>
            <a:r>
              <a:rPr lang="en-GB" sz="2400" dirty="0">
                <a:latin typeface="Times New Roman" pitchFamily="18" charset="0"/>
              </a:rPr>
              <a:t>, to .</a:t>
            </a:r>
            <a:r>
              <a:rPr lang="en-GB" sz="2400" dirty="0" err="1">
                <a:latin typeface="Times New Roman" pitchFamily="18" charset="0"/>
              </a:rPr>
              <a:t>bkp</a:t>
            </a:r>
            <a:r>
              <a:rPr lang="en-GB" sz="2400" dirty="0">
                <a:latin typeface="Times New Roman" pitchFamily="18" charset="0"/>
              </a:rPr>
              <a:t>:</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a:solidFill>
                  <a:srgbClr val="0000FF"/>
                </a:solidFill>
                <a:latin typeface="Times New Roman" pitchFamily="18" charset="0"/>
              </a:rPr>
              <a:t>mv *.</a:t>
            </a:r>
            <a:r>
              <a:rPr lang="en-GB" b="1" dirty="0" err="1">
                <a:solidFill>
                  <a:srgbClr val="0000FF"/>
                </a:solidFill>
                <a:latin typeface="Times New Roman" pitchFamily="18" charset="0"/>
              </a:rPr>
              <a:t>dat</a:t>
            </a:r>
            <a:r>
              <a:rPr lang="en-GB" b="1" dirty="0">
                <a:solidFill>
                  <a:srgbClr val="0000FF"/>
                </a:solidFill>
                <a:latin typeface="Times New Roman" pitchFamily="18" charset="0"/>
              </a:rPr>
              <a:t> *.</a:t>
            </a:r>
            <a:r>
              <a:rPr lang="en-GB" b="1" dirty="0" err="1">
                <a:solidFill>
                  <a:srgbClr val="0000FF"/>
                </a:solidFill>
                <a:latin typeface="Times New Roman" pitchFamily="18" charset="0"/>
              </a:rPr>
              <a:t>bkp</a:t>
            </a:r>
            <a:endParaRPr lang="en-GB" b="1" dirty="0">
              <a:solidFill>
                <a:srgbClr val="0000FF"/>
              </a:solidFill>
              <a:latin typeface="Times New Roman" pitchFamily="18" charset="0"/>
            </a:endParaRPr>
          </a:p>
        </p:txBody>
      </p:sp>
      <p:sp>
        <p:nvSpPr>
          <p:cNvPr id="31747" name="Rectangle 6"/>
          <p:cNvSpPr>
            <a:spLocks noGrp="1" noChangeArrowheads="1"/>
          </p:cNvSpPr>
          <p:nvPr>
            <p:ph type="title"/>
          </p:nvPr>
        </p:nvSpPr>
        <p:spPr bwMode="auto">
          <a:xfrm>
            <a:off x="2133600" y="76200"/>
            <a:ext cx="6629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Wild Card Matching (Cont.)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1447800"/>
            <a:ext cx="8001000" cy="4648200"/>
          </a:xfrm>
        </p:spPr>
        <p:txBody>
          <a:bodyPr lIns="90000" tIns="46800" rIns="90000" bIns="46800"/>
          <a:lstStyle/>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To match a single character, use the question mark symbol (?)</a:t>
            </a: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a:latin typeface="Times New Roman" pitchFamily="18" charset="0"/>
            </a:endParaRP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Example to copy files, with three characters in the filename and an extension of .dat ,to .old:</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a:solidFill>
                  <a:srgbClr val="0000FF"/>
                </a:solidFill>
                <a:latin typeface="Times New Roman" pitchFamily="18" charset="0"/>
              </a:rPr>
              <a:t>cp ???.dat ???.old</a:t>
            </a:r>
          </a:p>
          <a:p>
            <a:pPr lvl="1" eaLnBrk="1" hangingPunct="1">
              <a:lnSpc>
                <a:spcPct val="90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atin typeface="Times New Roman" pitchFamily="18" charset="0"/>
            </a:endParaRP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Example to take a long listing of files, with a two character extension:</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a:solidFill>
                  <a:srgbClr val="0000FF"/>
                </a:solidFill>
                <a:latin typeface="Times New Roman" pitchFamily="18" charset="0"/>
              </a:rPr>
              <a:t>ls -l file.??</a:t>
            </a:r>
          </a:p>
        </p:txBody>
      </p:sp>
      <p:sp>
        <p:nvSpPr>
          <p:cNvPr id="32771" name="Rectangle 6"/>
          <p:cNvSpPr>
            <a:spLocks noGrp="1" noChangeArrowheads="1"/>
          </p:cNvSpPr>
          <p:nvPr>
            <p:ph type="title"/>
          </p:nvPr>
        </p:nvSpPr>
        <p:spPr bwMode="auto">
          <a:xfrm>
            <a:off x="1981200" y="76200"/>
            <a:ext cx="6629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Wild Card Matching (Cont.)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233363" y="1208088"/>
            <a:ext cx="8566150" cy="5421312"/>
          </a:xfrm>
        </p:spPr>
        <p:txBody>
          <a:bodyPr lIns="90000" tIns="46800" rIns="90000" bIns="46800"/>
          <a:lstStyle/>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To match one of several characters, surround what you want to match with square brackets </a:t>
            </a: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List files beginning with uppercase A, B or C and ending in .txt:</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a:solidFill>
                  <a:srgbClr val="0000FF"/>
                </a:solidFill>
                <a:latin typeface="Times New Roman" pitchFamily="18" charset="0"/>
              </a:rPr>
              <a:t>ls</a:t>
            </a:r>
            <a:r>
              <a:rPr lang="en-GB" b="1" dirty="0">
                <a:solidFill>
                  <a:srgbClr val="0000FF"/>
                </a:solidFill>
                <a:latin typeface="Times New Roman" pitchFamily="18" charset="0"/>
              </a:rPr>
              <a:t> -l [ABC]*.txt</a:t>
            </a:r>
          </a:p>
          <a:p>
            <a:pPr lvl="1" eaLnBrk="1" hangingPunct="1">
              <a:lnSpc>
                <a:spcPct val="90000"/>
              </a:lnSpc>
              <a:spcBef>
                <a:spcPts val="450"/>
              </a:spcBef>
              <a:buSzPct val="8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You can use ^ to invert selection </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a:solidFill>
                  <a:srgbClr val="0000FF"/>
                </a:solidFill>
                <a:latin typeface="Times New Roman" pitchFamily="18" charset="0"/>
              </a:rPr>
              <a:t>ls</a:t>
            </a:r>
            <a:r>
              <a:rPr lang="en-GB" b="1" dirty="0">
                <a:solidFill>
                  <a:srgbClr val="0000FF"/>
                </a:solidFill>
                <a:latin typeface="Times New Roman" pitchFamily="18" charset="0"/>
              </a:rPr>
              <a:t> -l [^ABC]*.txt</a:t>
            </a:r>
          </a:p>
          <a:p>
            <a:pPr lvl="1" eaLnBrk="1" hangingPunct="1">
              <a:lnSpc>
                <a:spcPct val="102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Lists names</a:t>
            </a:r>
            <a:r>
              <a:rPr lang="en-GB" b="1" dirty="0">
                <a:latin typeface="Times New Roman" pitchFamily="18" charset="0"/>
              </a:rPr>
              <a:t> not starting </a:t>
            </a:r>
            <a:r>
              <a:rPr lang="en-GB" dirty="0">
                <a:latin typeface="Times New Roman" pitchFamily="18" charset="0"/>
              </a:rPr>
              <a:t>with A, B or C</a:t>
            </a:r>
          </a:p>
          <a:p>
            <a:pPr lvl="1" eaLnBrk="1" hangingPunct="1">
              <a:lnSpc>
                <a:spcPct val="102000"/>
              </a:lnSpc>
              <a:spcBef>
                <a:spcPts val="450"/>
              </a:spcBef>
              <a:buSzPct val="8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dirty="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List all files beginning with either “S” or “s”, followed by “pain” with .txt as the extension</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a:solidFill>
                  <a:srgbClr val="0000FF"/>
                </a:solidFill>
                <a:latin typeface="Times New Roman" pitchFamily="18" charset="0"/>
              </a:rPr>
              <a:t>ls</a:t>
            </a:r>
            <a:r>
              <a:rPr lang="en-GB" b="1" dirty="0">
                <a:solidFill>
                  <a:srgbClr val="0000FF"/>
                </a:solidFill>
                <a:latin typeface="Times New Roman" pitchFamily="18" charset="0"/>
              </a:rPr>
              <a:t> [Ss]pain.txt</a:t>
            </a:r>
          </a:p>
        </p:txBody>
      </p:sp>
      <p:sp>
        <p:nvSpPr>
          <p:cNvPr id="33795" name="Rectangle 6"/>
          <p:cNvSpPr>
            <a:spLocks noGrp="1" noChangeArrowheads="1"/>
          </p:cNvSpPr>
          <p:nvPr>
            <p:ph type="title"/>
          </p:nvPr>
        </p:nvSpPr>
        <p:spPr bwMode="auto">
          <a:xfrm>
            <a:off x="1865313" y="76200"/>
            <a:ext cx="69342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Wild Card Matching (Cont.)</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eaLnBrk="1" hangingPunct="1">
              <a:lnSpc>
                <a:spcPct val="90000"/>
              </a:lnSpc>
              <a:defRPr/>
            </a:pPr>
            <a:r>
              <a:rPr lang="en-US" sz="2000" b="1" dirty="0">
                <a:latin typeface="Times New Roman" pitchFamily="18" charset="0"/>
              </a:rPr>
              <a:t>cat</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(for concatenate) command is used to display the contents of a file. Used without arguments it takes input from standard input &lt;Ctrl d&gt; is used to terminate input.</a:t>
            </a:r>
          </a:p>
          <a:p>
            <a:pPr eaLnBrk="1" hangingPunct="1">
              <a:lnSpc>
                <a:spcPct val="90000"/>
              </a:lnSpc>
              <a:defRPr/>
            </a:pPr>
            <a:endParaRPr lang="en-US" sz="2000" dirty="0">
              <a:latin typeface="Times New Roman" pitchFamily="18" charset="0"/>
            </a:endParaRPr>
          </a:p>
          <a:p>
            <a:pPr eaLnBrk="1" hangingPunct="1">
              <a:lnSpc>
                <a:spcPct val="90000"/>
              </a:lnSpc>
              <a:defRPr/>
            </a:pPr>
            <a:r>
              <a:rPr lang="en-US" sz="2000" b="1" dirty="0">
                <a:latin typeface="Times New Roman" pitchFamily="18" charset="0"/>
              </a:rPr>
              <a:t>cat [filename(s)]</a:t>
            </a:r>
            <a:br>
              <a:rPr lang="en-US" sz="2000" b="1" dirty="0">
                <a:latin typeface="Times New Roman" pitchFamily="18" charset="0"/>
              </a:rPr>
            </a:br>
            <a:r>
              <a:rPr lang="en-US" sz="2000" dirty="0">
                <a:latin typeface="Times New Roman" pitchFamily="18" charset="0"/>
              </a:rPr>
              <a:t>cat &gt; [filename]</a:t>
            </a:r>
            <a:br>
              <a:rPr lang="en-US" sz="2000" dirty="0">
                <a:latin typeface="Times New Roman" pitchFamily="18" charset="0"/>
              </a:rPr>
            </a:br>
            <a:r>
              <a:rPr lang="en-US" sz="2000" dirty="0">
                <a:latin typeface="Times New Roman" pitchFamily="18" charset="0"/>
              </a:rPr>
              <a:t>Data can be appended to a file using &gt;</a:t>
            </a:r>
          </a:p>
          <a:p>
            <a:pPr marL="0" indent="0" eaLnBrk="1" hangingPunct="1">
              <a:lnSpc>
                <a:spcPct val="90000"/>
              </a:lnSpc>
              <a:buFontTx/>
              <a:buNone/>
              <a:defRPr/>
            </a:pPr>
            <a:r>
              <a:rPr lang="en-US" sz="2000" dirty="0">
                <a:latin typeface="Times New Roman" pitchFamily="18" charset="0"/>
              </a:rPr>
              <a:t> </a:t>
            </a:r>
          </a:p>
          <a:p>
            <a:pPr eaLnBrk="1" hangingPunct="1">
              <a:lnSpc>
                <a:spcPct val="90000"/>
              </a:lnSpc>
              <a:defRPr/>
            </a:pPr>
            <a:r>
              <a:rPr lang="en-US" sz="2000" b="1" dirty="0">
                <a:latin typeface="Times New Roman" pitchFamily="18" charset="0"/>
              </a:rPr>
              <a:t>cd</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Used to change directories</a:t>
            </a:r>
          </a:p>
          <a:p>
            <a:pPr eaLnBrk="1" hangingPunct="1">
              <a:lnSpc>
                <a:spcPct val="90000"/>
              </a:lnSpc>
              <a:defRPr/>
            </a:pPr>
            <a:endParaRPr lang="en-US" sz="2000" dirty="0">
              <a:latin typeface="Times New Roman" pitchFamily="18" charset="0"/>
            </a:endParaRPr>
          </a:p>
        </p:txBody>
      </p:sp>
      <p:sp>
        <p:nvSpPr>
          <p:cNvPr id="19459" name="Rectangle 7"/>
          <p:cNvSpPr>
            <a:spLocks noGrp="1" noChangeArrowheads="1"/>
          </p:cNvSpPr>
          <p:nvPr>
            <p:ph type="title"/>
          </p:nvPr>
        </p:nvSpPr>
        <p:spPr bwMode="auto">
          <a:xfrm>
            <a:off x="21336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Few Basic Commands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4000" b="1" dirty="0">
                <a:solidFill>
                  <a:srgbClr val="FFFF00"/>
                </a:solidFill>
              </a:rPr>
              <a:t>Copying Files</a:t>
            </a:r>
          </a:p>
        </p:txBody>
      </p:sp>
      <p:sp>
        <p:nvSpPr>
          <p:cNvPr id="3" name="Content Placeholder 2"/>
          <p:cNvSpPr>
            <a:spLocks noGrp="1"/>
          </p:cNvSpPr>
          <p:nvPr>
            <p:ph idx="1"/>
          </p:nvPr>
        </p:nvSpPr>
        <p:spPr/>
        <p:txBody>
          <a:bodyPr/>
          <a:lstStyle/>
          <a:p>
            <a:r>
              <a:rPr lang="en-US" b="1" dirty="0">
                <a:latin typeface="Times New Roman" pitchFamily="18" charset="0"/>
              </a:rPr>
              <a:t>cp</a:t>
            </a:r>
            <a:r>
              <a:rPr lang="en-US" dirty="0">
                <a:latin typeface="Times New Roman" pitchFamily="18" charset="0"/>
              </a:rPr>
              <a:t/>
            </a:r>
            <a:br>
              <a:rPr lang="en-US" dirty="0">
                <a:latin typeface="Times New Roman" pitchFamily="18" charset="0"/>
              </a:rPr>
            </a:br>
            <a:r>
              <a:rPr lang="en-US" dirty="0">
                <a:latin typeface="Times New Roman" pitchFamily="18" charset="0"/>
              </a:rPr>
              <a:t>The cp (copy) command is used to copy a file.</a:t>
            </a:r>
            <a:br>
              <a:rPr lang="en-US" dirty="0">
                <a:latin typeface="Times New Roman" pitchFamily="18" charset="0"/>
              </a:rPr>
            </a:br>
            <a:r>
              <a:rPr lang="en-US" dirty="0">
                <a:latin typeface="Times New Roman" pitchFamily="18" charset="0"/>
              </a:rPr>
              <a:t>cp [filename1] [filename2]</a:t>
            </a:r>
          </a:p>
          <a:p>
            <a:endParaRPr lang="en-US" dirty="0">
              <a:latin typeface="Times New Roman" pitchFamily="18" charset="0"/>
            </a:endParaRPr>
          </a:p>
          <a:p>
            <a:pPr>
              <a:buNone/>
            </a:pPr>
            <a:r>
              <a:rPr lang="en-US" dirty="0" err="1">
                <a:latin typeface="Times New Roman" pitchFamily="18" charset="0"/>
              </a:rPr>
              <a:t>Eg</a:t>
            </a:r>
            <a:r>
              <a:rPr lang="en-US" dirty="0">
                <a:latin typeface="Times New Roman" pitchFamily="18" charset="0"/>
              </a:rPr>
              <a:t>			$ cp *.c 	</a:t>
            </a:r>
            <a:r>
              <a:rPr lang="en-US" dirty="0" err="1">
                <a:latin typeface="Times New Roman" pitchFamily="18" charset="0"/>
              </a:rPr>
              <a:t>mydir</a:t>
            </a:r>
            <a:endParaRPr lang="en-US" dirty="0">
              <a:latin typeface="Times New Roman" pitchFamily="18" charset="0"/>
            </a:endParaRPr>
          </a:p>
          <a:p>
            <a:pPr>
              <a:buNone/>
            </a:pPr>
            <a:endParaRPr lang="en-US" dirty="0">
              <a:latin typeface="Times New Roman" pitchFamily="18" charset="0"/>
            </a:endParaRPr>
          </a:p>
          <a:p>
            <a:pPr>
              <a:buNone/>
            </a:pPr>
            <a:r>
              <a:rPr lang="en-US" dirty="0">
                <a:latin typeface="Times New Roman" pitchFamily="18" charset="0"/>
              </a:rPr>
              <a:t>				$ cp *.[</a:t>
            </a:r>
            <a:r>
              <a:rPr lang="en-US" dirty="0" err="1">
                <a:latin typeface="Times New Roman" pitchFamily="18" charset="0"/>
              </a:rPr>
              <a:t>oc</a:t>
            </a:r>
            <a:r>
              <a:rPr lang="en-US" dirty="0">
                <a:latin typeface="Times New Roman" pitchFamily="18" charset="0"/>
              </a:rPr>
              <a:t>]	</a:t>
            </a:r>
            <a:r>
              <a:rPr lang="en-US" dirty="0" err="1">
                <a:latin typeface="Times New Roman" pitchFamily="18" charset="0"/>
              </a:rPr>
              <a:t>mydir</a:t>
            </a:r>
            <a:endParaRPr lang="en-US" dirty="0">
              <a:latin typeface="Times New Roman" pitchFamily="18" charset="0"/>
            </a:endParaRPr>
          </a:p>
          <a:p>
            <a:pPr>
              <a:buNone/>
            </a:pPr>
            <a:endParaRPr lang="en-US" dirty="0">
              <a:latin typeface="Times New Roman" pitchFamily="18" charset="0"/>
            </a:endParaRPr>
          </a:p>
          <a:p>
            <a:pPr>
              <a:buNone/>
            </a:pPr>
            <a:r>
              <a:rPr lang="en-US" dirty="0">
                <a:latin typeface="Times New Roman" pitchFamily="18" charset="0"/>
              </a:rPr>
              <a:t>-</a:t>
            </a:r>
            <a:r>
              <a:rPr lang="en-US" dirty="0" err="1">
                <a:latin typeface="Times New Roman" pitchFamily="18" charset="0"/>
              </a:rPr>
              <a:t>i</a:t>
            </a:r>
            <a:r>
              <a:rPr lang="en-US" dirty="0">
                <a:latin typeface="Times New Roman" pitchFamily="18" charset="0"/>
              </a:rPr>
              <a:t>			use this option to check before overwriting</a:t>
            </a:r>
          </a:p>
          <a:p>
            <a:pPr>
              <a:buNone/>
            </a:pPr>
            <a:r>
              <a:rPr lang="en-US" dirty="0">
                <a:latin typeface="Times New Roman" pitchFamily="18" charset="0"/>
              </a:rPr>
              <a:t>-r			to copy entire directory structure to new location</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28600" y="990600"/>
            <a:ext cx="8382000" cy="4953000"/>
          </a:xfrm>
        </p:spPr>
        <p:txBody>
          <a:bodyPr/>
          <a:lstStyle/>
          <a:p>
            <a:pPr algn="just" eaLnBrk="1" hangingPunct="1">
              <a:lnSpc>
                <a:spcPct val="90000"/>
              </a:lnSpc>
              <a:defRPr/>
            </a:pPr>
            <a:endParaRPr lang="en-US" sz="2000" dirty="0">
              <a:latin typeface="Times New Roman" pitchFamily="18" charset="0"/>
            </a:endParaRPr>
          </a:p>
          <a:p>
            <a:pPr algn="just" eaLnBrk="1" hangingPunct="1">
              <a:lnSpc>
                <a:spcPct val="90000"/>
              </a:lnSpc>
              <a:defRPr/>
            </a:pPr>
            <a:r>
              <a:rPr lang="en-US" sz="2000" b="1" dirty="0" err="1">
                <a:latin typeface="Times New Roman" pitchFamily="18" charset="0"/>
              </a:rPr>
              <a:t>mkdir</a:t>
            </a:r>
            <a:r>
              <a:rPr lang="en-US" sz="2000" b="1" dirty="0">
                <a:latin typeface="Times New Roman" pitchFamily="18" charset="0"/>
              </a:rPr>
              <a:t> : </a:t>
            </a:r>
            <a:r>
              <a:rPr lang="en-US" sz="2000" dirty="0">
                <a:latin typeface="Times New Roman" pitchFamily="18" charset="0"/>
              </a:rPr>
              <a:t>used to create directories</a:t>
            </a:r>
          </a:p>
          <a:p>
            <a:pPr algn="just" eaLnBrk="1" hangingPunct="1">
              <a:lnSpc>
                <a:spcPct val="90000"/>
              </a:lnSpc>
              <a:defRPr/>
            </a:pPr>
            <a:endParaRPr lang="en-US" sz="2000" dirty="0">
              <a:latin typeface="Times New Roman" pitchFamily="18" charset="0"/>
            </a:endParaRPr>
          </a:p>
          <a:p>
            <a:pPr algn="just" eaLnBrk="1" hangingPunct="1">
              <a:lnSpc>
                <a:spcPct val="90000"/>
              </a:lnSpc>
              <a:defRPr/>
            </a:pPr>
            <a:r>
              <a:rPr lang="en-US" sz="2000" b="1" dirty="0">
                <a:latin typeface="Times New Roman" pitchFamily="18" charset="0"/>
              </a:rPr>
              <a:t>More: </a:t>
            </a:r>
            <a:r>
              <a:rPr lang="en-US" sz="2000" dirty="0">
                <a:latin typeface="Times New Roman" pitchFamily="18" charset="0"/>
              </a:rPr>
              <a:t>The more command is used to display data one screen full at a time.</a:t>
            </a:r>
            <a:br>
              <a:rPr lang="en-US" sz="2000" dirty="0">
                <a:latin typeface="Times New Roman" pitchFamily="18" charset="0"/>
              </a:rPr>
            </a:br>
            <a:r>
              <a:rPr lang="en-US" sz="2000" dirty="0">
                <a:latin typeface="Times New Roman" pitchFamily="18" charset="0"/>
              </a:rPr>
              <a:t>More [filename]</a:t>
            </a:r>
          </a:p>
          <a:p>
            <a:pPr algn="just" eaLnBrk="1" hangingPunct="1">
              <a:lnSpc>
                <a:spcPct val="90000"/>
              </a:lnSpc>
              <a:defRPr/>
            </a:pPr>
            <a:endParaRPr lang="en-US" sz="2000" dirty="0">
              <a:latin typeface="Times New Roman" pitchFamily="18" charset="0"/>
            </a:endParaRPr>
          </a:p>
          <a:p>
            <a:pPr algn="just" eaLnBrk="1" hangingPunct="1">
              <a:lnSpc>
                <a:spcPct val="90000"/>
              </a:lnSpc>
              <a:defRPr/>
            </a:pPr>
            <a:r>
              <a:rPr lang="en-US" sz="2000" b="1" dirty="0">
                <a:latin typeface="Times New Roman" pitchFamily="18" charset="0"/>
              </a:rPr>
              <a:t>mv</a:t>
            </a:r>
            <a:r>
              <a:rPr lang="en-US" sz="2000" dirty="0">
                <a:latin typeface="Times New Roman" pitchFamily="18" charset="0"/>
              </a:rPr>
              <a:t> moves a file from one directory to another or simply changes filenames. The command takes filename and pathnames as source names and a filename or exiting directory as target names.</a:t>
            </a:r>
          </a:p>
          <a:p>
            <a:pPr marL="0" indent="0" algn="just" eaLnBrk="1" hangingPunct="1">
              <a:lnSpc>
                <a:spcPct val="90000"/>
              </a:lnSpc>
              <a:buFontTx/>
              <a:buNone/>
              <a:defRPr/>
            </a:pPr>
            <a:r>
              <a:rPr lang="en-US" sz="2000" dirty="0">
                <a:latin typeface="Times New Roman" pitchFamily="18" charset="0"/>
              </a:rPr>
              <a:t>	mv [source-file] [target-file]</a:t>
            </a:r>
          </a:p>
          <a:p>
            <a:pPr marL="0" indent="0" algn="just" eaLnBrk="1" hangingPunct="1">
              <a:lnSpc>
                <a:spcPct val="90000"/>
              </a:lnSpc>
              <a:buFontTx/>
              <a:buNone/>
              <a:defRPr/>
            </a:pPr>
            <a:endParaRPr lang="en-US" sz="2000" dirty="0">
              <a:latin typeface="Times New Roman" pitchFamily="18" charset="0"/>
            </a:endParaRPr>
          </a:p>
          <a:p>
            <a:pPr marL="0" indent="0" algn="just" eaLnBrk="1" hangingPunct="1">
              <a:lnSpc>
                <a:spcPct val="90000"/>
              </a:lnSpc>
              <a:buFontTx/>
              <a:buNone/>
              <a:defRPr/>
            </a:pPr>
            <a:r>
              <a:rPr lang="en-US" sz="2000" dirty="0">
                <a:latin typeface="Times New Roman" pitchFamily="18" charset="0"/>
              </a:rPr>
              <a:t>	This command is also used for renaming files</a:t>
            </a:r>
          </a:p>
          <a:p>
            <a:pPr marL="0" indent="0" algn="just" eaLnBrk="1" hangingPunct="1">
              <a:lnSpc>
                <a:spcPct val="90000"/>
              </a:lnSpc>
              <a:buFontTx/>
              <a:buNone/>
              <a:defRPr/>
            </a:pPr>
            <a:r>
              <a:rPr lang="en-US" sz="2000" dirty="0" err="1">
                <a:latin typeface="Times New Roman" pitchFamily="18" charset="0"/>
              </a:rPr>
              <a:t>Eg</a:t>
            </a:r>
            <a:r>
              <a:rPr lang="en-US" sz="2000" dirty="0">
                <a:latin typeface="Times New Roman" pitchFamily="18" charset="0"/>
              </a:rPr>
              <a:t> 	$ </a:t>
            </a:r>
            <a:r>
              <a:rPr lang="en-US" sz="2000" dirty="0" err="1">
                <a:latin typeface="Times New Roman" pitchFamily="18" charset="0"/>
              </a:rPr>
              <a:t>mv</a:t>
            </a:r>
            <a:r>
              <a:rPr lang="en-US" sz="2000" dirty="0">
                <a:latin typeface="Times New Roman" pitchFamily="18" charset="0"/>
              </a:rPr>
              <a:t> 	file1	file2</a:t>
            </a:r>
          </a:p>
          <a:p>
            <a:pPr marL="0" indent="0" algn="just" eaLnBrk="1" hangingPunct="1">
              <a:lnSpc>
                <a:spcPct val="90000"/>
              </a:lnSpc>
              <a:buFontTx/>
              <a:buNone/>
              <a:defRPr/>
            </a:pPr>
            <a:r>
              <a:rPr lang="en-US" sz="2000" dirty="0">
                <a:latin typeface="Times New Roman" pitchFamily="18" charset="0"/>
              </a:rPr>
              <a:t>This will create file2 at the same location and deletes the file1</a:t>
            </a:r>
          </a:p>
        </p:txBody>
      </p:sp>
      <p:sp>
        <p:nvSpPr>
          <p:cNvPr id="21507" name="Rectangle 6"/>
          <p:cNvSpPr>
            <a:spLocks noGrp="1" noChangeArrowheads="1"/>
          </p:cNvSpPr>
          <p:nvPr>
            <p:ph type="title"/>
          </p:nvPr>
        </p:nvSpPr>
        <p:spPr bwMode="auto">
          <a:xfrm>
            <a:off x="22860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Few more basic commands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228600" y="1143000"/>
            <a:ext cx="8229600" cy="4953000"/>
          </a:xfrm>
        </p:spPr>
        <p:txBody>
          <a:bodyPr/>
          <a:lstStyle/>
          <a:p>
            <a:pPr eaLnBrk="1" hangingPunct="1">
              <a:lnSpc>
                <a:spcPct val="90000"/>
              </a:lnSpc>
              <a:defRPr/>
            </a:pPr>
            <a:r>
              <a:rPr lang="en-US" sz="2000" b="1" dirty="0" err="1">
                <a:latin typeface="Times New Roman" pitchFamily="18" charset="0"/>
              </a:rPr>
              <a:t>ps</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Gives information about all the active processes.</a:t>
            </a:r>
          </a:p>
          <a:p>
            <a:pPr eaLnBrk="1" hangingPunct="1">
              <a:lnSpc>
                <a:spcPct val="90000"/>
              </a:lnSpc>
              <a:defRPr/>
            </a:pPr>
            <a:endParaRPr lang="en-US" sz="2000" b="1" dirty="0">
              <a:latin typeface="Times New Roman" pitchFamily="18" charset="0"/>
            </a:endParaRPr>
          </a:p>
          <a:p>
            <a:pPr eaLnBrk="1" hangingPunct="1">
              <a:lnSpc>
                <a:spcPct val="90000"/>
              </a:lnSpc>
              <a:defRPr/>
            </a:pPr>
            <a:r>
              <a:rPr lang="en-US" sz="2000" b="1" dirty="0" err="1">
                <a:latin typeface="Times New Roman" pitchFamily="18" charset="0"/>
              </a:rPr>
              <a:t>pwd</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(print working directory) displays the current directory.</a:t>
            </a:r>
          </a:p>
          <a:p>
            <a:pPr eaLnBrk="1" hangingPunct="1">
              <a:lnSpc>
                <a:spcPct val="90000"/>
              </a:lnSpc>
              <a:defRPr/>
            </a:pPr>
            <a:endParaRPr lang="en-US" sz="2000" b="1" dirty="0">
              <a:latin typeface="Times New Roman" pitchFamily="18" charset="0"/>
            </a:endParaRPr>
          </a:p>
          <a:p>
            <a:pPr eaLnBrk="1" hangingPunct="1">
              <a:lnSpc>
                <a:spcPct val="90000"/>
              </a:lnSpc>
              <a:defRPr/>
            </a:pPr>
            <a:r>
              <a:rPr lang="en-US" sz="2000" b="1" dirty="0" err="1">
                <a:latin typeface="Times New Roman" pitchFamily="18" charset="0"/>
              </a:rPr>
              <a:t>rm</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The </a:t>
            </a:r>
            <a:r>
              <a:rPr lang="en-US" sz="2000" dirty="0" err="1">
                <a:latin typeface="Times New Roman" pitchFamily="18" charset="0"/>
              </a:rPr>
              <a:t>rm</a:t>
            </a:r>
            <a:r>
              <a:rPr lang="en-US" sz="2000" dirty="0">
                <a:latin typeface="Times New Roman" pitchFamily="18" charset="0"/>
              </a:rPr>
              <a:t> (remove) command is used to delete files from a directory. A number of files may be deleted simultaneously. A file(s) once deleted cannot be retrieved.</a:t>
            </a:r>
            <a:br>
              <a:rPr lang="en-US" sz="2000" dirty="0">
                <a:latin typeface="Times New Roman" pitchFamily="18" charset="0"/>
              </a:rPr>
            </a:br>
            <a:r>
              <a:rPr lang="en-US" sz="2000" dirty="0">
                <a:latin typeface="Times New Roman" pitchFamily="18" charset="0"/>
              </a:rPr>
              <a:t> 	</a:t>
            </a:r>
            <a:r>
              <a:rPr lang="en-US" sz="2000" dirty="0" err="1">
                <a:latin typeface="Times New Roman" pitchFamily="18" charset="0"/>
              </a:rPr>
              <a:t>rm</a:t>
            </a:r>
            <a:r>
              <a:rPr lang="en-US" sz="2000" dirty="0">
                <a:latin typeface="Times New Roman" pitchFamily="18" charset="0"/>
              </a:rPr>
              <a:t> [filename 1] [filename 2]…</a:t>
            </a:r>
          </a:p>
          <a:p>
            <a:pPr eaLnBrk="1" hangingPunct="1">
              <a:lnSpc>
                <a:spcPct val="90000"/>
              </a:lnSpc>
              <a:defRPr/>
            </a:pPr>
            <a:endParaRPr lang="en-US" sz="2000" b="1" dirty="0">
              <a:latin typeface="Times New Roman" pitchFamily="18" charset="0"/>
            </a:endParaRPr>
          </a:p>
          <a:p>
            <a:pPr eaLnBrk="1" hangingPunct="1">
              <a:lnSpc>
                <a:spcPct val="90000"/>
              </a:lnSpc>
              <a:defRPr/>
            </a:pPr>
            <a:r>
              <a:rPr lang="en-US" sz="2000" b="1" dirty="0" err="1">
                <a:latin typeface="Times New Roman" pitchFamily="18" charset="0"/>
              </a:rPr>
              <a:t>wc</a:t>
            </a:r>
            <a:r>
              <a:rPr lang="en-US" sz="2000" dirty="0">
                <a:latin typeface="Times New Roman" pitchFamily="18" charset="0"/>
              </a:rPr>
              <a:t/>
            </a:r>
            <a:br>
              <a:rPr lang="en-US" sz="2000" dirty="0">
                <a:latin typeface="Times New Roman" pitchFamily="18" charset="0"/>
              </a:rPr>
            </a:br>
            <a:r>
              <a:rPr lang="en-US" sz="2000" dirty="0">
                <a:latin typeface="Times New Roman" pitchFamily="18" charset="0"/>
              </a:rPr>
              <a:t>The </a:t>
            </a:r>
            <a:r>
              <a:rPr lang="en-US" sz="2000" dirty="0" err="1">
                <a:latin typeface="Times New Roman" pitchFamily="18" charset="0"/>
              </a:rPr>
              <a:t>wc</a:t>
            </a:r>
            <a:r>
              <a:rPr lang="en-US" sz="2000" dirty="0">
                <a:latin typeface="Times New Roman" pitchFamily="18" charset="0"/>
              </a:rPr>
              <a:t> command can be used to count the number of lines, words and characters in a fine.</a:t>
            </a:r>
          </a:p>
          <a:p>
            <a:pPr marL="0" indent="0" algn="just" eaLnBrk="1" hangingPunct="1">
              <a:lnSpc>
                <a:spcPct val="90000"/>
              </a:lnSpc>
              <a:buFontTx/>
              <a:buNone/>
              <a:defRPr/>
            </a:pPr>
            <a:r>
              <a:rPr lang="en-US" sz="2000" dirty="0">
                <a:latin typeface="Times New Roman" pitchFamily="18" charset="0"/>
              </a:rPr>
              <a:t>	</a:t>
            </a:r>
            <a:r>
              <a:rPr lang="en-US" sz="2000" dirty="0" err="1">
                <a:latin typeface="Times New Roman" pitchFamily="18" charset="0"/>
              </a:rPr>
              <a:t>wc</a:t>
            </a:r>
            <a:r>
              <a:rPr lang="en-US" sz="2000" dirty="0">
                <a:latin typeface="Times New Roman" pitchFamily="18" charset="0"/>
              </a:rPr>
              <a:t> [filename(s)]</a:t>
            </a:r>
          </a:p>
        </p:txBody>
      </p:sp>
      <p:sp>
        <p:nvSpPr>
          <p:cNvPr id="22531" name="Rectangle 6"/>
          <p:cNvSpPr>
            <a:spLocks noGrp="1" noChangeArrowheads="1"/>
          </p:cNvSpPr>
          <p:nvPr>
            <p:ph type="title"/>
          </p:nvPr>
        </p:nvSpPr>
        <p:spPr bwMode="auto">
          <a:xfrm>
            <a:off x="1524000" y="0"/>
            <a:ext cx="7772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Few more basic commands (Cont.)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 </a:t>
            </a:r>
          </a:p>
        </p:txBody>
      </p:sp>
      <p:sp>
        <p:nvSpPr>
          <p:cNvPr id="3" name="Content Placeholder 2"/>
          <p:cNvSpPr>
            <a:spLocks noGrp="1"/>
          </p:cNvSpPr>
          <p:nvPr>
            <p:ph idx="1"/>
          </p:nvPr>
        </p:nvSpPr>
        <p:spPr/>
        <p:txBody>
          <a:bodyPr/>
          <a:lstStyle/>
          <a:p>
            <a:r>
              <a:rPr lang="en-US" sz="2400" b="1" dirty="0">
                <a:latin typeface="+mj-lt"/>
              </a:rPr>
              <a:t>Cal :  </a:t>
            </a:r>
            <a:r>
              <a:rPr lang="en-US" sz="2400" dirty="0">
                <a:latin typeface="+mj-lt"/>
              </a:rPr>
              <a:t>Print the calendar of month for any year</a:t>
            </a:r>
          </a:p>
          <a:p>
            <a:r>
              <a:rPr lang="en-US" sz="2400" b="1" dirty="0">
                <a:latin typeface="+mj-lt"/>
              </a:rPr>
              <a:t>Who : </a:t>
            </a:r>
            <a:r>
              <a:rPr lang="en-US" sz="2400" dirty="0">
                <a:latin typeface="+mj-lt"/>
              </a:rPr>
              <a:t>List of users log in</a:t>
            </a:r>
          </a:p>
          <a:p>
            <a:r>
              <a:rPr lang="en-US" sz="2400" b="1" dirty="0">
                <a:latin typeface="+mj-lt"/>
              </a:rPr>
              <a:t>Who am I : </a:t>
            </a:r>
            <a:r>
              <a:rPr lang="en-US" sz="2400" dirty="0">
                <a:latin typeface="+mj-lt"/>
              </a:rPr>
              <a:t>Details about yourself</a:t>
            </a:r>
          </a:p>
          <a:p>
            <a:r>
              <a:rPr lang="en-US" sz="2400" b="1" dirty="0" err="1">
                <a:latin typeface="+mj-lt"/>
              </a:rPr>
              <a:t>Tput</a:t>
            </a:r>
            <a:r>
              <a:rPr lang="en-US" sz="2400" b="1" dirty="0">
                <a:latin typeface="+mj-lt"/>
              </a:rPr>
              <a:t> clear : </a:t>
            </a:r>
            <a:r>
              <a:rPr lang="en-US" sz="2400" dirty="0">
                <a:latin typeface="+mj-lt"/>
              </a:rPr>
              <a:t>Clear the screen</a:t>
            </a:r>
          </a:p>
          <a:p>
            <a:r>
              <a:rPr lang="en-US" sz="2400" b="1" dirty="0">
                <a:latin typeface="+mj-lt"/>
              </a:rPr>
              <a:t>Ps  : </a:t>
            </a:r>
            <a:r>
              <a:rPr lang="en-US" sz="2400" dirty="0">
                <a:latin typeface="+mj-lt"/>
              </a:rPr>
              <a:t>View all the process</a:t>
            </a:r>
          </a:p>
          <a:p>
            <a:r>
              <a:rPr lang="en-US" sz="2400" b="1" dirty="0" err="1">
                <a:latin typeface="+mj-lt"/>
              </a:rPr>
              <a:t>Wc</a:t>
            </a:r>
            <a:r>
              <a:rPr lang="en-US" sz="2400" b="1" dirty="0">
                <a:latin typeface="+mj-lt"/>
              </a:rPr>
              <a:t> :  </a:t>
            </a:r>
            <a:r>
              <a:rPr lang="en-US" sz="2400" dirty="0">
                <a:latin typeface="+mj-lt"/>
              </a:rPr>
              <a:t>Print no of line ,word and character in a file</a:t>
            </a:r>
          </a:p>
          <a:p>
            <a:r>
              <a:rPr lang="en-US" sz="2400" b="1" dirty="0">
                <a:latin typeface="+mj-lt"/>
              </a:rPr>
              <a:t>Pipe : </a:t>
            </a:r>
            <a:r>
              <a:rPr lang="en-US" sz="2400" dirty="0">
                <a:latin typeface="+mj-lt"/>
              </a:rPr>
              <a:t>Feed output of one command to another</a:t>
            </a:r>
          </a:p>
          <a:p>
            <a:r>
              <a:rPr lang="en-US" sz="2400" b="1" dirty="0">
                <a:latin typeface="+mj-lt"/>
              </a:rPr>
              <a:t>Echo : </a:t>
            </a:r>
            <a:r>
              <a:rPr lang="en-US" sz="2400" dirty="0">
                <a:latin typeface="+mj-lt"/>
              </a:rPr>
              <a:t>Display the text or value of a variable on screen</a:t>
            </a:r>
          </a:p>
          <a:p>
            <a:r>
              <a:rPr lang="en-US" sz="2400" b="1" dirty="0" err="1">
                <a:latin typeface="+mj-lt"/>
              </a:rPr>
              <a:t>Tty</a:t>
            </a:r>
            <a:r>
              <a:rPr lang="en-US" sz="2400" b="1" dirty="0">
                <a:latin typeface="+mj-lt"/>
              </a:rPr>
              <a:t>  : </a:t>
            </a:r>
            <a:r>
              <a:rPr lang="en-US" sz="2400" dirty="0">
                <a:latin typeface="+mj-lt"/>
              </a:rPr>
              <a:t>Knowing your terminal</a:t>
            </a:r>
          </a:p>
          <a:p>
            <a:r>
              <a:rPr lang="en-US" sz="2400" b="1" dirty="0" err="1">
                <a:latin typeface="+mj-lt"/>
              </a:rPr>
              <a:t>Stty</a:t>
            </a:r>
            <a:r>
              <a:rPr lang="en-US" sz="2400" b="1" dirty="0">
                <a:latin typeface="+mj-lt"/>
              </a:rPr>
              <a:t>  : </a:t>
            </a:r>
            <a:r>
              <a:rPr lang="en-US" sz="2400" dirty="0">
                <a:latin typeface="+mj-lt"/>
              </a:rPr>
              <a:t>Display the characteristic of your terminal</a:t>
            </a:r>
          </a:p>
          <a:p>
            <a:r>
              <a:rPr lang="en-US" sz="2400" b="1" dirty="0" err="1">
                <a:latin typeface="+mj-lt"/>
              </a:rPr>
              <a:t>Uname</a:t>
            </a:r>
            <a:r>
              <a:rPr lang="en-US" sz="2400" b="1" dirty="0">
                <a:latin typeface="+mj-lt"/>
              </a:rPr>
              <a:t>  : </a:t>
            </a:r>
            <a:r>
              <a:rPr lang="en-US" sz="2400" dirty="0">
                <a:latin typeface="+mj-lt"/>
              </a:rPr>
              <a:t>Print the running OS</a:t>
            </a:r>
          </a:p>
          <a:p>
            <a:endParaRPr lang="en-US" sz="2000" dirty="0"/>
          </a:p>
        </p:txBody>
      </p:sp>
      <p:sp>
        <p:nvSpPr>
          <p:cNvPr id="4" name="Rectangle 6">
            <a:extLst>
              <a:ext uri="{FF2B5EF4-FFF2-40B4-BE49-F238E27FC236}">
                <a16:creationId xmlns:a16="http://schemas.microsoft.com/office/drawing/2014/main" id="{95BD6264-4BC9-4736-AEF7-3B0F54531967}"/>
              </a:ext>
            </a:extLst>
          </p:cNvPr>
          <p:cNvSpPr txBox="1">
            <a:spLocks noChangeArrowheads="1"/>
          </p:cNvSpPr>
          <p:nvPr/>
        </p:nvSpPr>
        <p:spPr bwMode="auto">
          <a:xfrm>
            <a:off x="1524000" y="0"/>
            <a:ext cx="7772400" cy="685800"/>
          </a:xfrm>
          <a:prstGeom prst="rect">
            <a:avLst/>
          </a:prstGeom>
          <a:noFill/>
          <a:ln>
            <a:miter lim="800000"/>
            <a:headEnd/>
            <a:tailEnd/>
          </a:ln>
        </p:spPr>
        <p:txBody>
          <a:bodyPr vert="horz" wrap="square" lIns="90000" tIns="46800" rIns="90000" bIns="46800" numCol="1" anchor="ctr" anchorCtr="0" compatLnSpc="1">
            <a:prstTxWarp prst="textNoShape">
              <a:avLst/>
            </a:prstTxWarp>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pPr algn="l" defTabSz="449263">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kern="0">
                <a:solidFill>
                  <a:srgbClr val="FFFF00"/>
                </a:solidFill>
              </a:rPr>
              <a:t>Few more basic commands (Cont.)</a:t>
            </a:r>
            <a:endParaRPr lang="en-GB" sz="4000" b="1" kern="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b="1" dirty="0">
                <a:latin typeface="+mj-lt"/>
              </a:rPr>
              <a:t>Most popular and user friendly:</a:t>
            </a:r>
          </a:p>
          <a:p>
            <a:r>
              <a:rPr lang="en-US" sz="2400" dirty="0" err="1">
                <a:latin typeface="+mj-lt"/>
              </a:rPr>
              <a:t>Ubuntu</a:t>
            </a:r>
            <a:endParaRPr lang="en-US" sz="2400" dirty="0">
              <a:latin typeface="+mj-lt"/>
            </a:endParaRPr>
          </a:p>
          <a:p>
            <a:r>
              <a:rPr lang="en-US" sz="2400" dirty="0">
                <a:latin typeface="+mj-lt"/>
              </a:rPr>
              <a:t>Linux Mint</a:t>
            </a:r>
          </a:p>
          <a:p>
            <a:r>
              <a:rPr lang="en-US" sz="2400" dirty="0">
                <a:latin typeface="+mj-lt"/>
              </a:rPr>
              <a:t>Fedora</a:t>
            </a:r>
          </a:p>
          <a:p>
            <a:r>
              <a:rPr lang="en-US" sz="2400" dirty="0" err="1">
                <a:latin typeface="+mj-lt"/>
              </a:rPr>
              <a:t>Mandriva</a:t>
            </a:r>
            <a:endParaRPr lang="en-US" sz="2400" dirty="0">
              <a:latin typeface="+mj-lt"/>
            </a:endParaRPr>
          </a:p>
          <a:p>
            <a:r>
              <a:rPr lang="en-US" sz="2400" dirty="0">
                <a:latin typeface="+mj-lt"/>
              </a:rPr>
              <a:t>Open </a:t>
            </a:r>
            <a:r>
              <a:rPr lang="en-US" sz="2400" dirty="0" err="1">
                <a:latin typeface="+mj-lt"/>
              </a:rPr>
              <a:t>SuSE</a:t>
            </a:r>
            <a:endParaRPr lang="en-US" sz="2400" dirty="0">
              <a:latin typeface="+mj-lt"/>
            </a:endParaRPr>
          </a:p>
          <a:p>
            <a:pPr>
              <a:buNone/>
            </a:pPr>
            <a:endParaRPr lang="en-US" sz="2400" dirty="0">
              <a:latin typeface="+mj-lt"/>
            </a:endParaRPr>
          </a:p>
          <a:p>
            <a:pPr>
              <a:buNone/>
            </a:pPr>
            <a:r>
              <a:rPr lang="en-US" sz="2400" b="1" dirty="0">
                <a:latin typeface="+mj-lt"/>
              </a:rPr>
              <a:t>Simple and easy (first time choice):</a:t>
            </a:r>
          </a:p>
          <a:p>
            <a:r>
              <a:rPr lang="en-US" sz="2400" dirty="0" err="1">
                <a:latin typeface="+mj-lt"/>
              </a:rPr>
              <a:t>Lycoris</a:t>
            </a:r>
            <a:endParaRPr lang="en-US" sz="2400" dirty="0">
              <a:latin typeface="+mj-lt"/>
            </a:endParaRPr>
          </a:p>
          <a:p>
            <a:r>
              <a:rPr lang="en-US" sz="2400" dirty="0" err="1">
                <a:latin typeface="+mj-lt"/>
              </a:rPr>
              <a:t>Xandros</a:t>
            </a:r>
            <a:endParaRPr lang="en-US" sz="2400" dirty="0">
              <a:latin typeface="+mj-lt"/>
            </a:endParaRPr>
          </a:p>
          <a:p>
            <a:r>
              <a:rPr lang="en-US" sz="2400" dirty="0" err="1">
                <a:latin typeface="+mj-lt"/>
              </a:rPr>
              <a:t>Linspire</a:t>
            </a:r>
            <a:endParaRPr lang="en-US" sz="2400" dirty="0">
              <a:latin typeface="+mj-lt"/>
            </a:endParaRPr>
          </a:p>
          <a:p>
            <a:pPr>
              <a:buNone/>
            </a:pPr>
            <a:endParaRPr lang="en-US" dirty="0"/>
          </a:p>
          <a:p>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 Linux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 </a:t>
            </a:r>
          </a:p>
        </p:txBody>
      </p:sp>
      <p:sp>
        <p:nvSpPr>
          <p:cNvPr id="3" name="Content Placeholder 2"/>
          <p:cNvSpPr>
            <a:spLocks noGrp="1"/>
          </p:cNvSpPr>
          <p:nvPr>
            <p:ph idx="1"/>
          </p:nvPr>
        </p:nvSpPr>
        <p:spPr>
          <a:xfrm>
            <a:off x="242888" y="1014413"/>
            <a:ext cx="8705850" cy="5386387"/>
          </a:xfrm>
        </p:spPr>
        <p:txBody>
          <a:bodyPr/>
          <a:lstStyle/>
          <a:p>
            <a:r>
              <a:rPr lang="en-US" sz="2400" b="1" dirty="0" err="1">
                <a:latin typeface="+mj-lt"/>
              </a:rPr>
              <a:t>Printf</a:t>
            </a:r>
            <a:r>
              <a:rPr lang="en-US" sz="2400" b="1" dirty="0">
                <a:latin typeface="+mj-lt"/>
              </a:rPr>
              <a:t> : </a:t>
            </a:r>
            <a:r>
              <a:rPr lang="en-US" sz="2400" dirty="0">
                <a:latin typeface="+mj-lt"/>
              </a:rPr>
              <a:t>Variant of echo</a:t>
            </a:r>
          </a:p>
          <a:p>
            <a:r>
              <a:rPr lang="en-US" sz="2400" b="1" dirty="0" err="1">
                <a:latin typeface="+mj-lt"/>
              </a:rPr>
              <a:t>bc</a:t>
            </a:r>
            <a:r>
              <a:rPr lang="en-US" sz="2400" b="1" dirty="0">
                <a:latin typeface="+mj-lt"/>
              </a:rPr>
              <a:t> :     </a:t>
            </a:r>
            <a:r>
              <a:rPr lang="en-US" sz="2400" dirty="0">
                <a:latin typeface="+mj-lt"/>
              </a:rPr>
              <a:t>Used as a calculator</a:t>
            </a:r>
          </a:p>
          <a:p>
            <a:r>
              <a:rPr lang="en-US" sz="2400" b="1" dirty="0" err="1">
                <a:latin typeface="+mj-lt"/>
              </a:rPr>
              <a:t>Pwd</a:t>
            </a:r>
            <a:r>
              <a:rPr lang="en-US" sz="2400" b="1" dirty="0">
                <a:latin typeface="+mj-lt"/>
              </a:rPr>
              <a:t> :  </a:t>
            </a:r>
            <a:r>
              <a:rPr lang="en-US" sz="2400" dirty="0">
                <a:latin typeface="+mj-lt"/>
              </a:rPr>
              <a:t>Checking your current Directory</a:t>
            </a:r>
          </a:p>
          <a:p>
            <a:r>
              <a:rPr lang="en-US" sz="2400" b="1" dirty="0" err="1">
                <a:latin typeface="+mj-lt"/>
              </a:rPr>
              <a:t>Cd</a:t>
            </a:r>
            <a:r>
              <a:rPr lang="en-US" sz="2400" b="1" dirty="0">
                <a:latin typeface="+mj-lt"/>
              </a:rPr>
              <a:t> :  </a:t>
            </a:r>
            <a:r>
              <a:rPr lang="en-US" sz="2400" dirty="0">
                <a:latin typeface="+mj-lt"/>
              </a:rPr>
              <a:t>To change the current Directory</a:t>
            </a:r>
          </a:p>
          <a:p>
            <a:r>
              <a:rPr lang="en-US" sz="2400" b="1" dirty="0" err="1">
                <a:latin typeface="+mj-lt"/>
              </a:rPr>
              <a:t>Mkdir</a:t>
            </a:r>
            <a:r>
              <a:rPr lang="en-US" sz="2400" b="1" dirty="0">
                <a:latin typeface="+mj-lt"/>
              </a:rPr>
              <a:t> : </a:t>
            </a:r>
            <a:r>
              <a:rPr lang="en-US" sz="2400" dirty="0">
                <a:latin typeface="+mj-lt"/>
              </a:rPr>
              <a:t>To make the directory</a:t>
            </a:r>
          </a:p>
          <a:p>
            <a:r>
              <a:rPr lang="en-US" sz="2400" b="1" dirty="0" err="1">
                <a:latin typeface="+mj-lt"/>
              </a:rPr>
              <a:t>Rmdir</a:t>
            </a:r>
            <a:r>
              <a:rPr lang="en-US" sz="2400" b="1" dirty="0">
                <a:latin typeface="+mj-lt"/>
              </a:rPr>
              <a:t> : </a:t>
            </a:r>
            <a:r>
              <a:rPr lang="en-US" sz="2400" dirty="0">
                <a:latin typeface="+mj-lt"/>
              </a:rPr>
              <a:t>To remove the directory</a:t>
            </a:r>
          </a:p>
          <a:p>
            <a:r>
              <a:rPr lang="en-US" sz="2400" b="1" dirty="0">
                <a:latin typeface="+mj-lt"/>
              </a:rPr>
              <a:t>Cat : </a:t>
            </a:r>
            <a:r>
              <a:rPr lang="en-US" sz="2400" dirty="0">
                <a:latin typeface="+mj-lt"/>
              </a:rPr>
              <a:t>To display the contents of file</a:t>
            </a:r>
          </a:p>
          <a:p>
            <a:r>
              <a:rPr lang="en-US" sz="2400" b="1" dirty="0">
                <a:latin typeface="+mj-lt"/>
              </a:rPr>
              <a:t>Cat  : </a:t>
            </a:r>
            <a:r>
              <a:rPr lang="en-US" sz="2400" dirty="0">
                <a:latin typeface="+mj-lt"/>
              </a:rPr>
              <a:t>To Create the File</a:t>
            </a:r>
          </a:p>
          <a:p>
            <a:r>
              <a:rPr lang="en-US" sz="2400" b="1" dirty="0">
                <a:latin typeface="+mj-lt"/>
              </a:rPr>
              <a:t>Cp : </a:t>
            </a:r>
            <a:r>
              <a:rPr lang="en-US" sz="2400" dirty="0">
                <a:latin typeface="+mj-lt"/>
              </a:rPr>
              <a:t>To copying the file</a:t>
            </a:r>
          </a:p>
          <a:p>
            <a:r>
              <a:rPr lang="en-US" sz="2400" b="1" dirty="0" err="1">
                <a:latin typeface="+mj-lt"/>
              </a:rPr>
              <a:t>Rm</a:t>
            </a:r>
            <a:r>
              <a:rPr lang="en-US" sz="2400" b="1" dirty="0">
                <a:latin typeface="+mj-lt"/>
              </a:rPr>
              <a:t> : </a:t>
            </a:r>
            <a:r>
              <a:rPr lang="en-US" sz="2400" dirty="0">
                <a:latin typeface="+mj-lt"/>
              </a:rPr>
              <a:t>To remove the file</a:t>
            </a:r>
          </a:p>
          <a:p>
            <a:r>
              <a:rPr lang="en-US" sz="2400" b="1" dirty="0" err="1">
                <a:latin typeface="+mj-lt"/>
              </a:rPr>
              <a:t>Mv</a:t>
            </a:r>
            <a:r>
              <a:rPr lang="en-US" sz="2400" b="1" dirty="0">
                <a:latin typeface="+mj-lt"/>
              </a:rPr>
              <a:t> : </a:t>
            </a:r>
            <a:r>
              <a:rPr lang="en-US" sz="2400" dirty="0">
                <a:latin typeface="+mj-lt"/>
              </a:rPr>
              <a:t>Used for rename a file and move a group of files to a   </a:t>
            </a:r>
          </a:p>
          <a:p>
            <a:pPr>
              <a:buNone/>
            </a:pPr>
            <a:r>
              <a:rPr lang="en-US" sz="2400" dirty="0">
                <a:latin typeface="+mj-lt"/>
              </a:rPr>
              <a:t>              directory</a:t>
            </a:r>
          </a:p>
        </p:txBody>
      </p:sp>
      <p:sp>
        <p:nvSpPr>
          <p:cNvPr id="4" name="Rectangle 6">
            <a:extLst>
              <a:ext uri="{FF2B5EF4-FFF2-40B4-BE49-F238E27FC236}">
                <a16:creationId xmlns:a16="http://schemas.microsoft.com/office/drawing/2014/main" id="{0721024F-9BAC-4FB7-8A2E-3981D59B3E88}"/>
              </a:ext>
            </a:extLst>
          </p:cNvPr>
          <p:cNvSpPr txBox="1">
            <a:spLocks noChangeArrowheads="1"/>
          </p:cNvSpPr>
          <p:nvPr/>
        </p:nvSpPr>
        <p:spPr bwMode="auto">
          <a:xfrm>
            <a:off x="1524000" y="0"/>
            <a:ext cx="7772400" cy="685800"/>
          </a:xfrm>
          <a:prstGeom prst="rect">
            <a:avLst/>
          </a:prstGeom>
          <a:noFill/>
          <a:ln>
            <a:miter lim="800000"/>
            <a:headEnd/>
            <a:tailEnd/>
          </a:ln>
        </p:spPr>
        <p:txBody>
          <a:bodyPr vert="horz" wrap="square" lIns="90000" tIns="46800" rIns="90000" bIns="46800" numCol="1" anchor="ctr" anchorCtr="0" compatLnSpc="1">
            <a:prstTxWarp prst="textNoShape">
              <a:avLst/>
            </a:prstTxWarp>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pPr algn="l" defTabSz="449263">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kern="0">
                <a:solidFill>
                  <a:srgbClr val="FFFF00"/>
                </a:solidFill>
              </a:rPr>
              <a:t>Few more basic commands (Cont.)</a:t>
            </a:r>
            <a:endParaRPr lang="en-GB" sz="4000" b="1" kern="0" dirty="0">
              <a:solidFill>
                <a:srgbClr val="FFFF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 </a:t>
            </a:r>
          </a:p>
        </p:txBody>
      </p:sp>
      <p:sp>
        <p:nvSpPr>
          <p:cNvPr id="3" name="Content Placeholder 2"/>
          <p:cNvSpPr>
            <a:spLocks noGrp="1"/>
          </p:cNvSpPr>
          <p:nvPr>
            <p:ph idx="1"/>
          </p:nvPr>
        </p:nvSpPr>
        <p:spPr/>
        <p:txBody>
          <a:bodyPr/>
          <a:lstStyle/>
          <a:p>
            <a:r>
              <a:rPr lang="en-US" sz="2400" b="1" dirty="0">
                <a:latin typeface="+mj-lt"/>
              </a:rPr>
              <a:t>File : </a:t>
            </a:r>
            <a:r>
              <a:rPr lang="en-US" sz="2400" dirty="0">
                <a:latin typeface="+mj-lt"/>
              </a:rPr>
              <a:t>Display the type of file</a:t>
            </a:r>
          </a:p>
          <a:p>
            <a:r>
              <a:rPr lang="en-US" sz="2400" b="1" dirty="0" err="1">
                <a:latin typeface="+mj-lt"/>
              </a:rPr>
              <a:t>Od</a:t>
            </a:r>
            <a:r>
              <a:rPr lang="en-US" sz="2400" b="1" dirty="0">
                <a:latin typeface="+mj-lt"/>
              </a:rPr>
              <a:t> : </a:t>
            </a:r>
            <a:r>
              <a:rPr lang="en-US" sz="2400" dirty="0">
                <a:latin typeface="+mj-lt"/>
              </a:rPr>
              <a:t>Displaying data in octal</a:t>
            </a:r>
          </a:p>
          <a:p>
            <a:r>
              <a:rPr lang="en-US" sz="2400" b="1" dirty="0" err="1">
                <a:latin typeface="+mj-lt"/>
              </a:rPr>
              <a:t>Cmp</a:t>
            </a:r>
            <a:r>
              <a:rPr lang="en-US" sz="2400" b="1" dirty="0">
                <a:latin typeface="+mj-lt"/>
              </a:rPr>
              <a:t> : </a:t>
            </a:r>
            <a:r>
              <a:rPr lang="en-US" sz="2400" dirty="0">
                <a:latin typeface="+mj-lt"/>
              </a:rPr>
              <a:t>Comparing two file(Identical or not)</a:t>
            </a:r>
          </a:p>
          <a:p>
            <a:r>
              <a:rPr lang="en-US" sz="2400" b="1" dirty="0" err="1">
                <a:latin typeface="+mj-lt"/>
              </a:rPr>
              <a:t>Comm</a:t>
            </a:r>
            <a:r>
              <a:rPr lang="en-US" sz="2400" b="1" dirty="0">
                <a:latin typeface="+mj-lt"/>
              </a:rPr>
              <a:t> : </a:t>
            </a:r>
            <a:r>
              <a:rPr lang="en-US" sz="2400" dirty="0">
                <a:latin typeface="+mj-lt"/>
              </a:rPr>
              <a:t>What is common</a:t>
            </a:r>
          </a:p>
          <a:p>
            <a:r>
              <a:rPr lang="en-US" sz="2400" b="1" dirty="0">
                <a:latin typeface="+mj-lt"/>
              </a:rPr>
              <a:t>Diff : </a:t>
            </a:r>
            <a:r>
              <a:rPr lang="en-US" sz="2400" dirty="0">
                <a:latin typeface="+mj-lt"/>
              </a:rPr>
              <a:t>Converting one file into another</a:t>
            </a:r>
          </a:p>
          <a:p>
            <a:endParaRPr lang="en-US" dirty="0"/>
          </a:p>
          <a:p>
            <a:endParaRPr lang="en-US" dirty="0"/>
          </a:p>
        </p:txBody>
      </p:sp>
      <p:sp>
        <p:nvSpPr>
          <p:cNvPr id="4" name="Rectangle 6">
            <a:extLst>
              <a:ext uri="{FF2B5EF4-FFF2-40B4-BE49-F238E27FC236}">
                <a16:creationId xmlns:a16="http://schemas.microsoft.com/office/drawing/2014/main" id="{753584C1-2257-426D-8DFE-BCC9DCCDFF56}"/>
              </a:ext>
            </a:extLst>
          </p:cNvPr>
          <p:cNvSpPr txBox="1">
            <a:spLocks noChangeArrowheads="1"/>
          </p:cNvSpPr>
          <p:nvPr/>
        </p:nvSpPr>
        <p:spPr bwMode="auto">
          <a:xfrm>
            <a:off x="1524000" y="0"/>
            <a:ext cx="7772400" cy="685800"/>
          </a:xfrm>
          <a:prstGeom prst="rect">
            <a:avLst/>
          </a:prstGeom>
          <a:noFill/>
          <a:ln>
            <a:miter lim="800000"/>
            <a:headEnd/>
            <a:tailEnd/>
          </a:ln>
        </p:spPr>
        <p:txBody>
          <a:bodyPr vert="horz" wrap="square" lIns="90000" tIns="46800" rIns="90000" bIns="46800" numCol="1" anchor="ctr" anchorCtr="0" compatLnSpc="1">
            <a:prstTxWarp prst="textNoShape">
              <a:avLst/>
            </a:prstTxWarp>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pPr algn="l" defTabSz="449263">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kern="0">
                <a:solidFill>
                  <a:srgbClr val="FFFF00"/>
                </a:solidFill>
              </a:rPr>
              <a:t>Few more basic commands (Cont.)</a:t>
            </a:r>
            <a:endParaRPr lang="en-GB" sz="4000" b="1" kern="0" dirty="0">
              <a:solidFill>
                <a:srgbClr val="FFFF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447800"/>
            <a:ext cx="8001000" cy="4648200"/>
          </a:xfrm>
        </p:spPr>
        <p:txBody>
          <a:bodyPr lIns="90000" tIns="46800" rIns="90000" bIns="46800"/>
          <a:lstStyle/>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Redirection directs flow from one place to another</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You redirect input or output from their normal default location</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Standard input (</a:t>
            </a:r>
            <a:r>
              <a:rPr lang="en-GB" sz="2400" b="1" dirty="0">
                <a:latin typeface="Times New Roman" pitchFamily="18" charset="0"/>
              </a:rPr>
              <a:t>stdin</a:t>
            </a:r>
            <a:r>
              <a:rPr lang="en-GB" sz="2400" dirty="0">
                <a:latin typeface="Times New Roman" pitchFamily="18" charset="0"/>
              </a:rPr>
              <a:t>) is the default location for input which is the keyboard</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Standard output (</a:t>
            </a:r>
            <a:r>
              <a:rPr lang="en-GB" sz="2400" b="1" dirty="0" err="1">
                <a:latin typeface="Times New Roman" pitchFamily="18" charset="0"/>
              </a:rPr>
              <a:t>stdout</a:t>
            </a:r>
            <a:r>
              <a:rPr lang="en-GB" sz="2400" dirty="0">
                <a:latin typeface="Times New Roman" pitchFamily="18" charset="0"/>
              </a:rPr>
              <a:t>) is the default location for output which is the display screen</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Standard error (</a:t>
            </a:r>
            <a:r>
              <a:rPr lang="en-GB" sz="2400" b="1" dirty="0">
                <a:latin typeface="Times New Roman" pitchFamily="18" charset="0"/>
              </a:rPr>
              <a:t>stderr</a:t>
            </a:r>
            <a:r>
              <a:rPr lang="en-GB" sz="2400" dirty="0">
                <a:latin typeface="Times New Roman" pitchFamily="18" charset="0"/>
              </a:rPr>
              <a:t>) is the default location for errors</a:t>
            </a:r>
          </a:p>
        </p:txBody>
      </p:sp>
      <p:sp>
        <p:nvSpPr>
          <p:cNvPr id="24579" name="Rectangle 6"/>
          <p:cNvSpPr>
            <a:spLocks noGrp="1" noChangeArrowheads="1"/>
          </p:cNvSpPr>
          <p:nvPr>
            <p:ph type="title"/>
          </p:nvPr>
        </p:nvSpPr>
        <p:spPr bwMode="auto">
          <a:xfrm>
            <a:off x="21336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Redirection - Concepts</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1295400"/>
            <a:ext cx="8001000" cy="5029200"/>
          </a:xfrm>
        </p:spPr>
        <p:txBody>
          <a:bodyPr lIns="90000" tIns="46800" rIns="90000" bIns="46800"/>
          <a:lstStyle/>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A file descriptor is a number that is used to reference a file</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input has a file descriptor of 0</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output has a file descriptor of 1</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error has a file descriptor of 2</a:t>
            </a: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Linux treats all devices as files</a:t>
            </a: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latin typeface="Times New Roman" pitchFamily="18" charset="0"/>
            </a:endParaRP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Devices are stored in /dev</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input is </a:t>
            </a:r>
            <a:r>
              <a:rPr lang="en-GB" b="1" dirty="0">
                <a:latin typeface="Times New Roman" pitchFamily="18" charset="0"/>
              </a:rPr>
              <a:t>/dev/</a:t>
            </a:r>
            <a:r>
              <a:rPr lang="en-GB" b="1" dirty="0" err="1">
                <a:latin typeface="Times New Roman" pitchFamily="18" charset="0"/>
              </a:rPr>
              <a:t>stdin</a:t>
            </a:r>
            <a:endParaRPr lang="en-GB" b="1" dirty="0">
              <a:latin typeface="Times New Roman" pitchFamily="18" charset="0"/>
            </a:endParaRP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output is </a:t>
            </a:r>
            <a:r>
              <a:rPr lang="en-GB" b="1" dirty="0">
                <a:latin typeface="Times New Roman" pitchFamily="18" charset="0"/>
              </a:rPr>
              <a:t>/dev/</a:t>
            </a:r>
            <a:r>
              <a:rPr lang="en-GB" b="1" dirty="0" err="1">
                <a:latin typeface="Times New Roman" pitchFamily="18" charset="0"/>
              </a:rPr>
              <a:t>stdout</a:t>
            </a:r>
            <a:endParaRPr lang="en-GB" b="1" dirty="0">
              <a:latin typeface="Times New Roman" pitchFamily="18" charset="0"/>
            </a:endParaRP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Times New Roman" pitchFamily="18" charset="0"/>
              </a:rPr>
              <a:t>Standard error is </a:t>
            </a:r>
            <a:r>
              <a:rPr lang="en-GB" b="1" dirty="0">
                <a:latin typeface="Times New Roman" pitchFamily="18" charset="0"/>
              </a:rPr>
              <a:t>/dev/</a:t>
            </a:r>
            <a:r>
              <a:rPr lang="en-GB" b="1" dirty="0" err="1">
                <a:latin typeface="Times New Roman" pitchFamily="18" charset="0"/>
              </a:rPr>
              <a:t>stderr</a:t>
            </a:r>
            <a:endParaRPr lang="en-GB" b="1" dirty="0">
              <a:latin typeface="Times New Roman" pitchFamily="18" charset="0"/>
            </a:endParaRPr>
          </a:p>
        </p:txBody>
      </p:sp>
      <p:sp>
        <p:nvSpPr>
          <p:cNvPr id="25603" name="Rectangle 6"/>
          <p:cNvSpPr>
            <a:spLocks noGrp="1" noChangeArrowheads="1"/>
          </p:cNvSpPr>
          <p:nvPr>
            <p:ph type="title"/>
          </p:nvPr>
        </p:nvSpPr>
        <p:spPr bwMode="auto">
          <a:xfrm>
            <a:off x="19812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Redirection File - Concepts</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1447800"/>
            <a:ext cx="8001000" cy="4648200"/>
          </a:xfrm>
        </p:spPr>
        <p:txBody>
          <a:bodyPr lIns="90000" tIns="46800" rIns="90000" bIns="46800"/>
          <a:lstStyle/>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Redirecting standard input causes a program to read from a file instead of the keyboard</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The symbol for redirecting standard input is the </a:t>
            </a:r>
            <a:r>
              <a:rPr lang="en-GB" sz="2400" b="1" i="1" dirty="0">
                <a:latin typeface="Times New Roman" pitchFamily="18" charset="0"/>
              </a:rPr>
              <a:t>less than symbol &lt;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The general form is:</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dirty="0">
                <a:solidFill>
                  <a:srgbClr val="006600"/>
                </a:solidFill>
                <a:latin typeface="Times New Roman" pitchFamily="18" charset="0"/>
              </a:rPr>
              <a:t>command</a:t>
            </a:r>
            <a:r>
              <a:rPr lang="en-GB" b="1" dirty="0">
                <a:solidFill>
                  <a:srgbClr val="006600"/>
                </a:solidFill>
                <a:latin typeface="Times New Roman" pitchFamily="18" charset="0"/>
              </a:rPr>
              <a:t> &lt; </a:t>
            </a:r>
            <a:r>
              <a:rPr lang="en-GB" b="1" i="1" dirty="0">
                <a:solidFill>
                  <a:srgbClr val="006600"/>
                </a:solidFill>
                <a:latin typeface="Times New Roman" pitchFamily="18" charset="0"/>
              </a:rPr>
              <a:t>filename</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Example:</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a:solidFill>
                  <a:srgbClr val="3333CC"/>
                </a:solidFill>
                <a:latin typeface="Times New Roman" pitchFamily="18" charset="0"/>
              </a:rPr>
              <a:t>sort &lt; unsorted.dat</a:t>
            </a:r>
          </a:p>
        </p:txBody>
      </p:sp>
      <p:sp>
        <p:nvSpPr>
          <p:cNvPr id="26627" name="Rectangle 6"/>
          <p:cNvSpPr>
            <a:spLocks noGrp="1" noChangeArrowheads="1"/>
          </p:cNvSpPr>
          <p:nvPr>
            <p:ph type="title"/>
          </p:nvPr>
        </p:nvSpPr>
        <p:spPr bwMode="auto">
          <a:xfrm>
            <a:off x="26670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Input Redirection</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57200" y="1471613"/>
            <a:ext cx="8212138" cy="4708525"/>
          </a:xfrm>
        </p:spPr>
        <p:txBody>
          <a:bodyPr lIns="90000" tIns="46800" rIns="90000" bIns="46800"/>
          <a:lstStyle/>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Redirecting standard output causes a program to read to a file instead of the screen</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The symbol for redirecting standard input is the </a:t>
            </a:r>
            <a:r>
              <a:rPr lang="en-GB" sz="2400" b="1" i="1">
                <a:latin typeface="Times New Roman" pitchFamily="18" charset="0"/>
              </a:rPr>
              <a:t>greater than symbol &gt;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The general form is:</a:t>
            </a:r>
          </a:p>
          <a:p>
            <a:pPr lvl="1" eaLnBrk="1" hangingPunct="1">
              <a:lnSpc>
                <a:spcPct val="80000"/>
              </a:lnSpc>
              <a:spcBef>
                <a:spcPts val="1563"/>
              </a:spcBef>
              <a:buSzPct val="89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a:solidFill>
                  <a:srgbClr val="006600"/>
                </a:solidFill>
                <a:latin typeface="Times New Roman" pitchFamily="18" charset="0"/>
              </a:rPr>
              <a:t>command</a:t>
            </a:r>
            <a:r>
              <a:rPr lang="en-GB" b="1">
                <a:solidFill>
                  <a:srgbClr val="006600"/>
                </a:solidFill>
                <a:latin typeface="Times New Roman" pitchFamily="18" charset="0"/>
              </a:rPr>
              <a:t> &gt; </a:t>
            </a:r>
            <a:r>
              <a:rPr lang="en-GB" b="1" i="1">
                <a:solidFill>
                  <a:srgbClr val="006600"/>
                </a:solidFill>
                <a:latin typeface="Times New Roman" pitchFamily="18" charset="0"/>
              </a:rPr>
              <a:t>filename</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Example:</a:t>
            </a:r>
          </a:p>
          <a:p>
            <a:pPr lvl="1" eaLnBrk="1" hangingPunct="1">
              <a:lnSpc>
                <a:spcPct val="80000"/>
              </a:lnSpc>
              <a:spcBef>
                <a:spcPts val="1563"/>
              </a:spcBef>
              <a:buSzPct val="89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a:solidFill>
                  <a:srgbClr val="3333CC"/>
                </a:solidFill>
                <a:latin typeface="Times New Roman" pitchFamily="18" charset="0"/>
              </a:rPr>
              <a:t>ls &gt; ls.txt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Use of &gt; creates a new file and destroys contents of an existing file</a:t>
            </a:r>
          </a:p>
        </p:txBody>
      </p:sp>
      <p:sp>
        <p:nvSpPr>
          <p:cNvPr id="27651" name="Rectangle 6"/>
          <p:cNvSpPr>
            <a:spLocks noGrp="1" noChangeArrowheads="1"/>
          </p:cNvSpPr>
          <p:nvPr>
            <p:ph type="title"/>
          </p:nvPr>
        </p:nvSpPr>
        <p:spPr bwMode="auto">
          <a:xfrm>
            <a:off x="2420938"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Output Redirection</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57200" y="1447800"/>
            <a:ext cx="8001000" cy="4735513"/>
          </a:xfrm>
        </p:spPr>
        <p:txBody>
          <a:bodyPr lIns="90000" tIns="46800" rIns="90000" bIns="46800"/>
          <a:lstStyle/>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The symbol for redirecting standard output and appending to a file is </a:t>
            </a:r>
            <a:r>
              <a:rPr lang="en-GB" sz="2400" b="1">
                <a:latin typeface="Times New Roman" pitchFamily="18" charset="0"/>
              </a:rPr>
              <a:t>&gt;&gt;</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The general form is:</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a:solidFill>
                  <a:srgbClr val="006600"/>
                </a:solidFill>
                <a:latin typeface="Times New Roman" pitchFamily="18" charset="0"/>
              </a:rPr>
              <a:t>command</a:t>
            </a:r>
            <a:r>
              <a:rPr lang="en-GB" b="1">
                <a:solidFill>
                  <a:srgbClr val="006600"/>
                </a:solidFill>
                <a:latin typeface="Times New Roman" pitchFamily="18" charset="0"/>
              </a:rPr>
              <a:t> &gt;&gt; </a:t>
            </a:r>
            <a:r>
              <a:rPr lang="en-GB" b="1" i="1">
                <a:solidFill>
                  <a:srgbClr val="006600"/>
                </a:solidFill>
                <a:latin typeface="Times New Roman" pitchFamily="18" charset="0"/>
              </a:rPr>
              <a:t>filename</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Example:</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a:solidFill>
                  <a:srgbClr val="3333CC"/>
                </a:solidFill>
                <a:latin typeface="Times New Roman" pitchFamily="18" charset="0"/>
              </a:rPr>
              <a:t>ls &gt;&gt; allLs.txt</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a:latin typeface="Times New Roman" pitchFamily="18" charset="0"/>
              </a:rPr>
              <a:t>Use of &gt;&gt; appends and keeps the previous contents of the file intact</a:t>
            </a:r>
          </a:p>
        </p:txBody>
      </p:sp>
      <p:sp>
        <p:nvSpPr>
          <p:cNvPr id="28675" name="Rectangle 6"/>
          <p:cNvSpPr>
            <a:spLocks noGrp="1" noChangeArrowheads="1"/>
          </p:cNvSpPr>
          <p:nvPr>
            <p:ph type="title"/>
          </p:nvPr>
        </p:nvSpPr>
        <p:spPr bwMode="auto">
          <a:xfrm>
            <a:off x="1752600" y="0"/>
            <a:ext cx="70866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Output Redirection - Example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7200" y="1447800"/>
            <a:ext cx="8001000" cy="4648200"/>
          </a:xfrm>
        </p:spPr>
        <p:txBody>
          <a:bodyPr lIns="90000" tIns="46800" rIns="90000" bIns="46800"/>
          <a:lstStyle/>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You can redirect standard error to a file</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Redirect standard error to keep the results of a file’s error </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The general form is:</a:t>
            </a:r>
          </a:p>
          <a:p>
            <a:pPr lvl="1" eaLnBrk="1" hangingPunct="1">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dirty="0">
                <a:solidFill>
                  <a:srgbClr val="006600"/>
                </a:solidFill>
                <a:latin typeface="Times New Roman" pitchFamily="18" charset="0"/>
              </a:rPr>
              <a:t>command</a:t>
            </a:r>
            <a:r>
              <a:rPr lang="en-GB" b="1" dirty="0">
                <a:solidFill>
                  <a:srgbClr val="006600"/>
                </a:solidFill>
                <a:latin typeface="Times New Roman" pitchFamily="18" charset="0"/>
              </a:rPr>
              <a:t> 2&gt; </a:t>
            </a:r>
            <a:r>
              <a:rPr lang="en-GB" b="1" i="1" dirty="0">
                <a:solidFill>
                  <a:srgbClr val="006600"/>
                </a:solidFill>
                <a:latin typeface="Times New Roman" pitchFamily="18" charset="0"/>
              </a:rPr>
              <a:t>filename</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latin typeface="Times New Roman" pitchFamily="18" charset="0"/>
              </a:rPr>
              <a:t>Example:</a:t>
            </a:r>
          </a:p>
          <a:p>
            <a:pPr lvl="1" eaLnBrk="1" hangingPunct="1">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a:solidFill>
                  <a:srgbClr val="3333CC"/>
                </a:solidFill>
                <a:latin typeface="Times New Roman" pitchFamily="18" charset="0"/>
              </a:rPr>
              <a:t>rm</a:t>
            </a:r>
            <a:r>
              <a:rPr lang="en-GB" b="1" dirty="0">
                <a:solidFill>
                  <a:srgbClr val="3333CC"/>
                </a:solidFill>
                <a:latin typeface="Times New Roman" pitchFamily="18" charset="0"/>
              </a:rPr>
              <a:t> file4.txt 2&gt; rmlist.err</a:t>
            </a:r>
          </a:p>
        </p:txBody>
      </p:sp>
      <p:sp>
        <p:nvSpPr>
          <p:cNvPr id="29699" name="Rectangle 6"/>
          <p:cNvSpPr>
            <a:spLocks noGrp="1" noChangeArrowheads="1"/>
          </p:cNvSpPr>
          <p:nvPr>
            <p:ph type="title"/>
          </p:nvPr>
        </p:nvSpPr>
        <p:spPr bwMode="auto">
          <a:xfrm>
            <a:off x="2514600" y="762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Error Redirection</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76400" y="0"/>
            <a:ext cx="7086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Pipes</a:t>
            </a:r>
          </a:p>
        </p:txBody>
      </p:sp>
      <p:sp>
        <p:nvSpPr>
          <p:cNvPr id="13315"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3319" name="Text Box 6"/>
          <p:cNvSpPr txBox="1">
            <a:spLocks noChangeArrowheads="1"/>
          </p:cNvSpPr>
          <p:nvPr/>
        </p:nvSpPr>
        <p:spPr bwMode="auto">
          <a:xfrm>
            <a:off x="381000" y="1906588"/>
            <a:ext cx="8096250" cy="4319587"/>
          </a:xfrm>
          <a:prstGeom prst="rect">
            <a:avLst/>
          </a:prstGeom>
          <a:noFill/>
          <a:ln w="9525">
            <a:noFill/>
            <a:round/>
            <a:headEnd/>
            <a:tailEnd/>
          </a:ln>
        </p:spPr>
        <p:txBody>
          <a:bodyPr lIns="90000" tIns="46800" rIns="90000" bIns="46800"/>
          <a:lstStyle/>
          <a:p>
            <a:pPr marL="307975" indent="-307975" algn="just">
              <a:spcBef>
                <a:spcPts val="1500"/>
              </a:spcBef>
              <a:buClr>
                <a:srgbClr val="DF0587"/>
              </a:buClr>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An important early development in Unix was the invention of "pipes," a way to pass the output of one tool to the input of another.</a:t>
            </a:r>
          </a:p>
          <a:p>
            <a:pPr marL="307975" indent="-307975" algn="just">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			</a:t>
            </a:r>
            <a:r>
              <a:rPr lang="en-US" sz="2000" b="1" dirty="0" err="1">
                <a:solidFill>
                  <a:srgbClr val="000066"/>
                </a:solidFill>
                <a:latin typeface="+mj-lt"/>
              </a:rPr>
              <a:t>eg</a:t>
            </a:r>
            <a:r>
              <a:rPr lang="en-US" sz="2000" b="1" dirty="0">
                <a:solidFill>
                  <a:srgbClr val="000066"/>
                </a:solidFill>
                <a:latin typeface="+mj-lt"/>
              </a:rPr>
              <a:t>.  $ who | </a:t>
            </a:r>
            <a:r>
              <a:rPr lang="en-US" sz="2000" b="1" dirty="0" err="1">
                <a:solidFill>
                  <a:srgbClr val="000066"/>
                </a:solidFill>
                <a:latin typeface="+mj-lt"/>
              </a:rPr>
              <a:t>wc</a:t>
            </a:r>
            <a:r>
              <a:rPr lang="en-US" sz="2000" b="1" dirty="0">
                <a:solidFill>
                  <a:srgbClr val="000066"/>
                </a:solidFill>
                <a:latin typeface="+mj-lt"/>
              </a:rPr>
              <a:t> −l</a:t>
            </a:r>
          </a:p>
          <a:p>
            <a:pPr marL="307975" indent="-307975" algn="just">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    By combining these two tools, giving the </a:t>
            </a:r>
            <a:r>
              <a:rPr lang="en-US" sz="2000" b="1" dirty="0" err="1">
                <a:solidFill>
                  <a:srgbClr val="000066"/>
                </a:solidFill>
                <a:latin typeface="+mj-lt"/>
              </a:rPr>
              <a:t>wc</a:t>
            </a:r>
            <a:r>
              <a:rPr lang="en-US" sz="2000" b="1" dirty="0">
                <a:solidFill>
                  <a:srgbClr val="000066"/>
                </a:solidFill>
                <a:latin typeface="+mj-lt"/>
              </a:rPr>
              <a:t> command the output of who, you can build a new command to list the number of users currently on the system</a:t>
            </a:r>
          </a:p>
          <a:p>
            <a:pPr marL="307975" indent="-307975">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000" b="1" dirty="0">
              <a:solidFill>
                <a:srgbClr val="000066"/>
              </a:solidFill>
              <a:latin typeface="+mj-lt"/>
            </a:endParaRPr>
          </a:p>
        </p:txBody>
      </p:sp>
    </p:spTree>
    <p:extLst>
      <p:ext uri="{BB962C8B-B14F-4D97-AF65-F5344CB8AC3E}">
        <p14:creationId xmlns:p14="http://schemas.microsoft.com/office/powerpoint/2010/main" val="2543895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1066800" y="0"/>
            <a:ext cx="7773988" cy="915988"/>
          </a:xfrm>
          <a:noFill/>
          <a:ln>
            <a:miter lim="800000"/>
            <a:headEnd/>
            <a:tailEnd/>
          </a:ln>
        </p:spPr>
        <p:txBody>
          <a:bodyPr vert="horz" wrap="square" lIns="91440" tIns="45720" rIns="91440" bIns="45720" numCol="1" anchor="t" anchorCtr="0" compatLnSpc="1">
            <a:prstTxWarp prst="textNoShape">
              <a:avLst/>
            </a:prstTxWarp>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Managing Users</a:t>
            </a:r>
          </a:p>
        </p:txBody>
      </p:sp>
      <p:sp>
        <p:nvSpPr>
          <p:cNvPr id="4099" name="Rectangle 2"/>
          <p:cNvSpPr>
            <a:spLocks noGrp="1" noChangeArrowheads="1"/>
          </p:cNvSpPr>
          <p:nvPr>
            <p:ph type="body" idx="1"/>
          </p:nvPr>
        </p:nvSpPr>
        <p:spPr>
          <a:xfrm>
            <a:off x="228600" y="1223963"/>
            <a:ext cx="8686800" cy="5334000"/>
          </a:xfrm>
        </p:spPr>
        <p:txBody>
          <a:bodyPr/>
          <a:lstStyle/>
          <a:p>
            <a:pPr marL="327025" indent="-327025">
              <a:spcBef>
                <a:spcPts val="42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sz="2400" b="1" dirty="0">
                <a:latin typeface="+mj-lt"/>
              </a:rPr>
              <a:t>The command can be used in order to</a:t>
            </a:r>
            <a:r>
              <a:rPr lang="en-GB" sz="2200" b="1" dirty="0">
                <a:latin typeface="+mj-lt"/>
              </a:rPr>
              <a:t> </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latin typeface="+mj-lt"/>
              </a:rPr>
              <a:t>Create a new user</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latin typeface="+mj-lt"/>
              </a:rPr>
              <a:t>Set the default set of attributes for new user</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latin typeface="+mj-lt"/>
              </a:rPr>
              <a:t>Get the default set of attributes for new user</a:t>
            </a:r>
          </a:p>
          <a:p>
            <a:pPr marL="727075" lvl="1" indent="-269875">
              <a:spcBef>
                <a:spcPts val="475"/>
              </a:spcBef>
              <a:buSzTx/>
              <a:buFont typeface="Times New Roman" pitchFamily="18" charset="0"/>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endParaRPr lang="en-GB" dirty="0">
              <a:latin typeface="+mj-lt"/>
            </a:endParaRP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latin typeface="+mj-lt"/>
              </a:rPr>
              <a:t>While adding a user, the values in </a:t>
            </a:r>
          </a:p>
          <a:p>
            <a:pPr lvl="2">
              <a:lnSpc>
                <a:spcPct val="96000"/>
              </a:lnSpc>
              <a:buSzPct val="63000"/>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sz="2500" b="1" dirty="0">
                <a:solidFill>
                  <a:schemeClr val="tx1"/>
                </a:solidFill>
                <a:latin typeface="+mj-lt"/>
              </a:rPr>
              <a:t>/etc/</a:t>
            </a:r>
            <a:r>
              <a:rPr lang="en-GB" sz="2500" b="1" dirty="0" err="1">
                <a:solidFill>
                  <a:schemeClr val="tx1"/>
                </a:solidFill>
                <a:latin typeface="+mj-lt"/>
              </a:rPr>
              <a:t>login.defs</a:t>
            </a:r>
            <a:r>
              <a:rPr lang="en-GB" dirty="0">
                <a:solidFill>
                  <a:schemeClr val="tx1"/>
                </a:solidFill>
                <a:latin typeface="+mj-lt"/>
              </a:rPr>
              <a:t> are made</a:t>
            </a:r>
          </a:p>
          <a:p>
            <a:pPr lvl="2">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solidFill>
                  <a:schemeClr val="tx1"/>
                </a:solidFill>
                <a:latin typeface="+mj-lt"/>
              </a:rPr>
              <a:t>Default settings made by </a:t>
            </a:r>
            <a:r>
              <a:rPr lang="en-GB" b="1" dirty="0" err="1">
                <a:solidFill>
                  <a:schemeClr val="tx1"/>
                </a:solidFill>
                <a:latin typeface="+mj-lt"/>
              </a:rPr>
              <a:t>useradd</a:t>
            </a:r>
            <a:r>
              <a:rPr lang="en-GB" b="1" dirty="0">
                <a:solidFill>
                  <a:schemeClr val="tx1"/>
                </a:solidFill>
                <a:latin typeface="+mj-lt"/>
              </a:rPr>
              <a:t> </a:t>
            </a:r>
            <a:r>
              <a:rPr lang="en-GB" dirty="0">
                <a:solidFill>
                  <a:schemeClr val="tx1"/>
                </a:solidFill>
                <a:latin typeface="+mj-lt"/>
              </a:rPr>
              <a:t>itself are used for deciding attributes of a new user</a:t>
            </a:r>
          </a:p>
          <a:p>
            <a:pPr marL="727075" lvl="1" indent="-269875">
              <a:spcBef>
                <a:spcPts val="475"/>
              </a:spcBef>
              <a:buSzTx/>
              <a:buFont typeface="Times New Roman" pitchFamily="18" charset="0"/>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endParaRPr lang="en-GB" dirty="0">
              <a:latin typeface="+mj-lt"/>
            </a:endParaRP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a:latin typeface="+mj-lt"/>
              </a:rPr>
              <a:t>New values provided on command line override the defaults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14413"/>
            <a:ext cx="8186738" cy="5221287"/>
          </a:xfrm>
        </p:spPr>
        <p:txBody>
          <a:bodyPr/>
          <a:lstStyle/>
          <a:p>
            <a:pPr>
              <a:buNone/>
            </a:pPr>
            <a:endParaRPr lang="en-US" sz="2400" b="1" dirty="0">
              <a:latin typeface="+mj-lt"/>
            </a:endParaRPr>
          </a:p>
          <a:p>
            <a:pPr>
              <a:buNone/>
            </a:pPr>
            <a:r>
              <a:rPr lang="en-US" sz="2400" b="1" dirty="0">
                <a:latin typeface="+mj-lt"/>
              </a:rPr>
              <a:t>Natural, stable and secure </a:t>
            </a:r>
            <a:r>
              <a:rPr lang="en-US" sz="2400" dirty="0">
                <a:latin typeface="+mj-lt"/>
              </a:rPr>
              <a:t>:</a:t>
            </a:r>
          </a:p>
          <a:p>
            <a:r>
              <a:rPr lang="en-US" sz="2400" dirty="0" err="1">
                <a:latin typeface="+mj-lt"/>
              </a:rPr>
              <a:t>Slackware</a:t>
            </a:r>
            <a:endParaRPr lang="en-US" sz="2400" dirty="0">
              <a:latin typeface="+mj-lt"/>
            </a:endParaRPr>
          </a:p>
          <a:p>
            <a:r>
              <a:rPr lang="en-US" sz="2400" dirty="0">
                <a:latin typeface="+mj-lt"/>
              </a:rPr>
              <a:t>Red Hat</a:t>
            </a:r>
          </a:p>
          <a:p>
            <a:r>
              <a:rPr lang="en-US" sz="2400" dirty="0" err="1">
                <a:latin typeface="+mj-lt"/>
              </a:rPr>
              <a:t>Debian</a:t>
            </a:r>
            <a:endParaRPr lang="en-US" sz="2400" dirty="0">
              <a:latin typeface="+mj-lt"/>
            </a:endParaRPr>
          </a:p>
          <a:p>
            <a:endParaRPr lang="en-US" sz="2400" dirty="0">
              <a:latin typeface="+mj-lt"/>
            </a:endParaRPr>
          </a:p>
          <a:p>
            <a:pPr>
              <a:buNone/>
            </a:pPr>
            <a:r>
              <a:rPr lang="en-US" sz="2400" b="1" dirty="0">
                <a:latin typeface="+mj-lt"/>
              </a:rPr>
              <a:t>Run-from-CD solution</a:t>
            </a:r>
          </a:p>
          <a:p>
            <a:r>
              <a:rPr lang="en-US" sz="2400" dirty="0" err="1">
                <a:latin typeface="+mj-lt"/>
              </a:rPr>
              <a:t>Knoppix</a:t>
            </a:r>
            <a:endParaRPr lang="en-US" sz="2400" dirty="0">
              <a:latin typeface="+mj-lt"/>
            </a:endParaRPr>
          </a:p>
          <a:p>
            <a:r>
              <a:rPr lang="en-US" sz="2400" dirty="0" err="1">
                <a:latin typeface="+mj-lt"/>
              </a:rPr>
              <a:t>CentOS</a:t>
            </a:r>
            <a:endParaRPr lang="en-US" sz="2400" dirty="0">
              <a:latin typeface="+mj-lt"/>
            </a:endParaRPr>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a:ln>
                  <a:noFill/>
                </a:ln>
                <a:solidFill>
                  <a:srgbClr val="000000"/>
                </a:solidFill>
                <a:effectLst/>
                <a:uLnTx/>
                <a:uFillTx/>
                <a:latin typeface="+mj-lt"/>
                <a:ea typeface="+mj-ea"/>
                <a:cs typeface="+mj-cs"/>
              </a:rPr>
              <a:t> </a:t>
            </a:r>
            <a:r>
              <a:rPr lang="en-US" sz="4800" b="1" kern="0" dirty="0">
                <a:solidFill>
                  <a:srgbClr val="FBEF03"/>
                </a:solidFill>
                <a:latin typeface="+mj-lt"/>
                <a:ea typeface="+mj-ea"/>
                <a:cs typeface="+mj-cs"/>
              </a:rPr>
              <a:t> Linux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1503899"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Add a user</a:t>
            </a:r>
          </a:p>
        </p:txBody>
      </p:sp>
      <p:sp>
        <p:nvSpPr>
          <p:cNvPr id="5123" name="Content Placeholder 2"/>
          <p:cNvSpPr>
            <a:spLocks noGrp="1"/>
          </p:cNvSpPr>
          <p:nvPr>
            <p:ph idx="1"/>
          </p:nvPr>
        </p:nvSpPr>
        <p:spPr/>
        <p:txBody>
          <a:bodyPr/>
          <a:lstStyle/>
          <a:p>
            <a:pPr algn="ctr">
              <a:buFont typeface="Times New Roman" pitchFamily="18" charset="0"/>
              <a:buNone/>
            </a:pPr>
            <a:r>
              <a:rPr lang="en-US" sz="3000" b="1" dirty="0" err="1">
                <a:latin typeface="+mj-lt"/>
              </a:rPr>
              <a:t>useradd</a:t>
            </a:r>
            <a:r>
              <a:rPr lang="en-US" sz="3000" b="1" dirty="0">
                <a:latin typeface="+mj-lt"/>
              </a:rPr>
              <a:t> - Adding a new user</a:t>
            </a:r>
          </a:p>
          <a:p>
            <a:pPr>
              <a:buFont typeface="Times New Roman" pitchFamily="18" charset="0"/>
              <a:buNone/>
            </a:pPr>
            <a:endParaRPr lang="en-US" b="1" dirty="0">
              <a:latin typeface="+mj-lt"/>
            </a:endParaRPr>
          </a:p>
          <a:p>
            <a:pPr>
              <a:buFont typeface="Times New Roman" pitchFamily="18" charset="0"/>
              <a:buNone/>
            </a:pPr>
            <a:r>
              <a:rPr lang="en-US" b="1" dirty="0">
                <a:latin typeface="+mj-lt"/>
              </a:rPr>
              <a:t>Options:</a:t>
            </a:r>
            <a:r>
              <a:rPr lang="en-US" dirty="0">
                <a:latin typeface="+mj-lt"/>
              </a:rPr>
              <a:t> </a:t>
            </a:r>
          </a:p>
          <a:p>
            <a:r>
              <a:rPr lang="en-US" b="1" dirty="0">
                <a:latin typeface="+mj-lt"/>
              </a:rPr>
              <a:t>-d</a:t>
            </a:r>
            <a:r>
              <a:rPr lang="en-US" dirty="0">
                <a:latin typeface="+mj-lt"/>
              </a:rPr>
              <a:t> home directory</a:t>
            </a:r>
          </a:p>
          <a:p>
            <a:r>
              <a:rPr lang="en-US" b="1" dirty="0">
                <a:latin typeface="+mj-lt"/>
              </a:rPr>
              <a:t>-s</a:t>
            </a:r>
            <a:r>
              <a:rPr lang="en-US" dirty="0">
                <a:latin typeface="+mj-lt"/>
              </a:rPr>
              <a:t> starting program (shell)</a:t>
            </a:r>
          </a:p>
          <a:p>
            <a:r>
              <a:rPr lang="en-US" b="1" dirty="0">
                <a:latin typeface="+mj-lt"/>
              </a:rPr>
              <a:t>-p</a:t>
            </a:r>
            <a:r>
              <a:rPr lang="en-US" dirty="0">
                <a:latin typeface="+mj-lt"/>
              </a:rPr>
              <a:t> password</a:t>
            </a:r>
          </a:p>
          <a:p>
            <a:r>
              <a:rPr lang="en-US" b="1" dirty="0">
                <a:latin typeface="+mj-lt"/>
              </a:rPr>
              <a:t>-g</a:t>
            </a:r>
            <a:r>
              <a:rPr lang="en-US" dirty="0">
                <a:latin typeface="+mj-lt"/>
              </a:rPr>
              <a:t> (primary group assigned to the users)</a:t>
            </a:r>
          </a:p>
          <a:p>
            <a:r>
              <a:rPr lang="en-US" b="1" dirty="0">
                <a:latin typeface="+mj-lt"/>
              </a:rPr>
              <a:t>-G</a:t>
            </a:r>
            <a:r>
              <a:rPr lang="en-US" dirty="0">
                <a:latin typeface="+mj-lt"/>
              </a:rPr>
              <a:t> (Other groups the user belongs to)</a:t>
            </a:r>
          </a:p>
          <a:p>
            <a:r>
              <a:rPr lang="en-US" b="1" dirty="0">
                <a:latin typeface="+mj-lt"/>
              </a:rPr>
              <a:t>-m</a:t>
            </a:r>
            <a:r>
              <a:rPr lang="en-US" dirty="0">
                <a:latin typeface="+mj-lt"/>
              </a:rPr>
              <a:t> (Create the user's home directory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524000" y="0"/>
            <a:ext cx="76200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Modify</a:t>
            </a:r>
            <a:r>
              <a:rPr lang="en-US" b="1" dirty="0">
                <a:solidFill>
                  <a:srgbClr val="FFFF00"/>
                </a:solidFill>
              </a:rPr>
              <a:t> a user</a:t>
            </a:r>
          </a:p>
        </p:txBody>
      </p:sp>
      <p:sp>
        <p:nvSpPr>
          <p:cNvPr id="6147" name="Content Placeholder 2"/>
          <p:cNvSpPr>
            <a:spLocks noGrp="1"/>
          </p:cNvSpPr>
          <p:nvPr>
            <p:ph idx="1"/>
          </p:nvPr>
        </p:nvSpPr>
        <p:spPr/>
        <p:txBody>
          <a:bodyPr/>
          <a:lstStyle/>
          <a:p>
            <a:pPr algn="ctr">
              <a:buFont typeface="Times New Roman" pitchFamily="18" charset="0"/>
              <a:buNone/>
            </a:pPr>
            <a:r>
              <a:rPr lang="en-US" b="1" dirty="0" err="1">
                <a:latin typeface="+mj-lt"/>
              </a:rPr>
              <a:t>usermod</a:t>
            </a:r>
            <a:r>
              <a:rPr lang="en-US" b="1" dirty="0">
                <a:latin typeface="+mj-lt"/>
              </a:rPr>
              <a:t> - Modifying existing user </a:t>
            </a:r>
          </a:p>
          <a:p>
            <a:pPr>
              <a:buFont typeface="Times New Roman" pitchFamily="18" charset="0"/>
              <a:buNone/>
            </a:pPr>
            <a:r>
              <a:rPr lang="en-US" b="1" dirty="0">
                <a:latin typeface="+mj-lt"/>
              </a:rPr>
              <a:t>Options:</a:t>
            </a:r>
          </a:p>
          <a:p>
            <a:r>
              <a:rPr lang="en-US" b="1" dirty="0">
                <a:latin typeface="+mj-lt"/>
              </a:rPr>
              <a:t>-d</a:t>
            </a:r>
            <a:r>
              <a:rPr lang="en-US" dirty="0">
                <a:latin typeface="+mj-lt"/>
              </a:rPr>
              <a:t> home directory</a:t>
            </a:r>
          </a:p>
          <a:p>
            <a:r>
              <a:rPr lang="en-US" b="1" dirty="0">
                <a:latin typeface="+mj-lt"/>
              </a:rPr>
              <a:t>-s</a:t>
            </a:r>
            <a:r>
              <a:rPr lang="en-US" dirty="0">
                <a:latin typeface="+mj-lt"/>
              </a:rPr>
              <a:t> starting program (shell)</a:t>
            </a:r>
          </a:p>
          <a:p>
            <a:r>
              <a:rPr lang="en-US" b="1" dirty="0">
                <a:latin typeface="+mj-lt"/>
              </a:rPr>
              <a:t>-p</a:t>
            </a:r>
            <a:r>
              <a:rPr lang="en-US" dirty="0">
                <a:latin typeface="+mj-lt"/>
              </a:rPr>
              <a:t> password</a:t>
            </a:r>
          </a:p>
          <a:p>
            <a:r>
              <a:rPr lang="en-US" dirty="0">
                <a:latin typeface="+mj-lt"/>
              </a:rPr>
              <a:t>-</a:t>
            </a:r>
            <a:r>
              <a:rPr lang="en-US" b="1" dirty="0">
                <a:latin typeface="+mj-lt"/>
              </a:rPr>
              <a:t>g</a:t>
            </a:r>
            <a:r>
              <a:rPr lang="en-US" dirty="0">
                <a:latin typeface="+mj-lt"/>
              </a:rPr>
              <a:t> (primary group assigned to the users)</a:t>
            </a:r>
          </a:p>
          <a:p>
            <a:r>
              <a:rPr lang="en-US" b="1" dirty="0">
                <a:latin typeface="+mj-lt"/>
              </a:rPr>
              <a:t>-G</a:t>
            </a:r>
            <a:r>
              <a:rPr lang="en-US" dirty="0">
                <a:latin typeface="+mj-lt"/>
              </a:rPr>
              <a:t> (Other groups the user belongs to)</a:t>
            </a:r>
          </a:p>
          <a:p>
            <a:endParaRPr lang="en-US" dirty="0">
              <a:latin typeface="+mj-lt"/>
            </a:endParaRPr>
          </a:p>
          <a:p>
            <a:pPr>
              <a:buFont typeface="Times New Roman" pitchFamily="18" charset="0"/>
              <a:buNone/>
            </a:pPr>
            <a:r>
              <a:rPr lang="en-US" i="1" dirty="0">
                <a:latin typeface="+mj-lt"/>
              </a:rPr>
              <a:t>Example: To add the group 'others' to the user roger</a:t>
            </a:r>
            <a:endParaRPr lang="en-US" dirty="0">
              <a:latin typeface="+mj-lt"/>
            </a:endParaRPr>
          </a:p>
          <a:p>
            <a:r>
              <a:rPr lang="en-US" dirty="0" err="1">
                <a:latin typeface="+mj-lt"/>
              </a:rPr>
              <a:t>usermod</a:t>
            </a:r>
            <a:r>
              <a:rPr lang="en-US" dirty="0">
                <a:latin typeface="+mj-lt"/>
              </a:rPr>
              <a:t> -</a:t>
            </a:r>
            <a:r>
              <a:rPr lang="en-US" dirty="0" err="1">
                <a:latin typeface="+mj-lt"/>
              </a:rPr>
              <a:t>Gothers</a:t>
            </a:r>
            <a:r>
              <a:rPr lang="en-US" dirty="0">
                <a:latin typeface="+mj-lt"/>
              </a:rPr>
              <a:t> roger </a:t>
            </a:r>
          </a:p>
          <a:p>
            <a:pPr>
              <a:buFont typeface="Times New Roman" pitchFamily="18" charset="0"/>
              <a:buNone/>
            </a:pPr>
            <a:endParaRPr lang="en-US" dirty="0">
              <a:latin typeface="+mj-l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447800" y="0"/>
            <a:ext cx="76962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Delete</a:t>
            </a:r>
            <a:r>
              <a:rPr lang="en-US" b="1" dirty="0">
                <a:solidFill>
                  <a:srgbClr val="FFFF00"/>
                </a:solidFill>
              </a:rPr>
              <a:t> a user</a:t>
            </a:r>
          </a:p>
        </p:txBody>
      </p:sp>
      <p:sp>
        <p:nvSpPr>
          <p:cNvPr id="7171" name="Content Placeholder 2"/>
          <p:cNvSpPr>
            <a:spLocks noGrp="1"/>
          </p:cNvSpPr>
          <p:nvPr>
            <p:ph idx="1"/>
          </p:nvPr>
        </p:nvSpPr>
        <p:spPr/>
        <p:txBody>
          <a:bodyPr/>
          <a:lstStyle/>
          <a:p>
            <a:pPr algn="ctr">
              <a:buFont typeface="Times New Roman" pitchFamily="18" charset="0"/>
              <a:buNone/>
            </a:pPr>
            <a:r>
              <a:rPr lang="en-US" sz="3200" b="1" dirty="0" err="1">
                <a:latin typeface="+mj-lt"/>
              </a:rPr>
              <a:t>userdel</a:t>
            </a:r>
            <a:r>
              <a:rPr lang="en-US" sz="3200" b="1" dirty="0">
                <a:latin typeface="+mj-lt"/>
              </a:rPr>
              <a:t> - Deleting a user </a:t>
            </a:r>
          </a:p>
          <a:p>
            <a:pPr>
              <a:buFont typeface="Times New Roman" pitchFamily="18" charset="0"/>
              <a:buNone/>
            </a:pPr>
            <a:r>
              <a:rPr lang="en-US" b="1" dirty="0">
                <a:latin typeface="+mj-lt"/>
              </a:rPr>
              <a:t>Options:</a:t>
            </a:r>
          </a:p>
          <a:p>
            <a:r>
              <a:rPr lang="en-US" b="1" dirty="0">
                <a:latin typeface="+mj-lt"/>
              </a:rPr>
              <a:t>-r</a:t>
            </a:r>
            <a:r>
              <a:rPr lang="en-US" dirty="0">
                <a:latin typeface="+mj-lt"/>
              </a:rPr>
              <a:t> (remove home directory)</a:t>
            </a:r>
          </a:p>
          <a:p>
            <a:endParaRPr lang="en-US" dirty="0">
              <a:latin typeface="+mj-lt"/>
            </a:endParaRPr>
          </a:p>
          <a:p>
            <a:pPr>
              <a:buFont typeface="Times New Roman" pitchFamily="18" charset="0"/>
              <a:buNone/>
            </a:pPr>
            <a:r>
              <a:rPr lang="en-US" i="1" dirty="0">
                <a:latin typeface="+mj-lt"/>
              </a:rPr>
              <a:t>Example: To remove the user 'roger' and his home directory</a:t>
            </a:r>
          </a:p>
          <a:p>
            <a:pPr>
              <a:buFont typeface="Times New Roman" pitchFamily="18" charset="0"/>
              <a:buNone/>
            </a:pPr>
            <a:endParaRPr lang="en-US" dirty="0">
              <a:latin typeface="+mj-lt"/>
            </a:endParaRPr>
          </a:p>
          <a:p>
            <a:r>
              <a:rPr lang="en-US" dirty="0" err="1">
                <a:latin typeface="+mj-lt"/>
              </a:rPr>
              <a:t>userdel</a:t>
            </a:r>
            <a:r>
              <a:rPr lang="en-US" dirty="0">
                <a:latin typeface="+mj-lt"/>
              </a:rPr>
              <a:t> -r roger </a:t>
            </a:r>
          </a:p>
          <a:p>
            <a:endParaRPr lang="en-US" dirty="0">
              <a:latin typeface="+mj-l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1376363" y="0"/>
            <a:ext cx="7767637" cy="909638"/>
          </a:xfrm>
          <a:noFill/>
          <a:ln>
            <a:miter lim="800000"/>
            <a:headEnd/>
            <a:tailEnd/>
          </a:ln>
        </p:spPr>
        <p:txBody>
          <a:bodyPr vert="horz" wrap="square" lIns="0" tIns="0" rIns="0" bIns="0" numCol="1" anchor="t" anchorCtr="0" compatLnSpc="1">
            <a:prstTxWarp prst="textNoShape">
              <a:avLst/>
            </a:prstTxWarp>
          </a:bodyPr>
          <a:lstStyle/>
          <a:p>
            <a:pPr>
              <a:buSzPct val="57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Attributes</a:t>
            </a:r>
            <a:r>
              <a:rPr lang="en-GB" sz="3600" b="1" dirty="0">
                <a:solidFill>
                  <a:srgbClr val="FFFF00"/>
                </a:solidFill>
              </a:rPr>
              <a:t>: User Creation</a:t>
            </a:r>
          </a:p>
        </p:txBody>
      </p:sp>
      <p:sp>
        <p:nvSpPr>
          <p:cNvPr id="8195" name="Rectangle 2"/>
          <p:cNvSpPr>
            <a:spLocks noGrp="1" noChangeArrowheads="1"/>
          </p:cNvSpPr>
          <p:nvPr>
            <p:ph type="body" idx="1"/>
          </p:nvPr>
        </p:nvSpPr>
        <p:spPr>
          <a:xfrm>
            <a:off x="457200" y="1160463"/>
            <a:ext cx="7996238" cy="4981575"/>
          </a:xfrm>
        </p:spPr>
        <p:txBody>
          <a:bodyPr lIns="0" tIns="0" rIns="0" bIns="0"/>
          <a:lstStyle/>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latin typeface="+mj-lt"/>
              </a:rPr>
              <a:t>The following data can be provided while creating a new user with </a:t>
            </a:r>
            <a:r>
              <a:rPr lang="en-GB" sz="2400" b="1" dirty="0" err="1">
                <a:latin typeface="+mj-lt"/>
              </a:rPr>
              <a:t>seradd</a:t>
            </a:r>
            <a:r>
              <a:rPr lang="en-GB" sz="2400" dirty="0">
                <a:latin typeface="+mj-lt"/>
              </a:rPr>
              <a:t> </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latin typeface="+mj-lt"/>
              </a:rPr>
              <a:t>Comment (c)</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latin typeface="+mj-lt"/>
              </a:rPr>
              <a:t>Home Directory (d)</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latin typeface="+mj-lt"/>
              </a:rPr>
              <a:t>Account Expiration date (e) (YYYY-MM-DD)</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latin typeface="+mj-lt"/>
              </a:rPr>
              <a:t>Inactive days (f) number of days after password expiry to disable the account </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latin typeface="+mj-lt"/>
              </a:rPr>
              <a:t>0: Immediate Disable</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latin typeface="+mj-lt"/>
              </a:rPr>
              <a:t>-1: Don't disable</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latin typeface="+mj-lt"/>
              </a:rPr>
              <a:t>Group </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latin typeface="+mj-lt"/>
              </a:rPr>
              <a:t>g: Initial login group of user</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latin typeface="+mj-lt"/>
              </a:rPr>
              <a:t>G: List of other groups of which user is a member</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1376363" y="0"/>
            <a:ext cx="7767637" cy="909638"/>
          </a:xfrm>
          <a:noFill/>
          <a:ln>
            <a:miter lim="800000"/>
            <a:headEnd/>
            <a:tailEnd/>
          </a:ln>
        </p:spPr>
        <p:txBody>
          <a:bodyPr vert="horz" wrap="square" lIns="0" tIns="0" rIns="0" bIns="0" numCol="1" anchor="t" anchorCtr="0" compatLnSpc="1">
            <a:prstTxWarp prst="textNoShape">
              <a:avLst/>
            </a:prstTxWarp>
          </a:bodyPr>
          <a:lstStyle/>
          <a:p>
            <a:pPr>
              <a:buSzPct val="57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b="1" dirty="0">
                <a:solidFill>
                  <a:srgbClr val="FFFF00"/>
                </a:solidFill>
              </a:rPr>
              <a:t>Attributes</a:t>
            </a:r>
            <a:r>
              <a:rPr lang="en-GB" sz="3600" b="1" dirty="0">
                <a:solidFill>
                  <a:srgbClr val="FFFF00"/>
                </a:solidFill>
              </a:rPr>
              <a:t>: User Creation</a:t>
            </a:r>
          </a:p>
        </p:txBody>
      </p:sp>
      <p:sp>
        <p:nvSpPr>
          <p:cNvPr id="9219" name="Rectangle 2"/>
          <p:cNvSpPr>
            <a:spLocks noGrp="1" noChangeArrowheads="1"/>
          </p:cNvSpPr>
          <p:nvPr>
            <p:ph type="body" idx="1"/>
          </p:nvPr>
        </p:nvSpPr>
        <p:spPr>
          <a:xfrm>
            <a:off x="457200" y="990600"/>
            <a:ext cx="7996238" cy="5324475"/>
          </a:xfrm>
        </p:spPr>
        <p:txBody>
          <a:bodyPr lIns="0" tIns="0" rIns="0" bIns="0"/>
          <a:lstStyle/>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User directory is to be created (m) or not (M)</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Password (p)</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Login Shell (s)</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User ID (u)</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Don't create a user private group (n)</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Create a system account (r)</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solidFill>
                  <a:schemeClr val="tx1"/>
                </a:solidFill>
                <a:latin typeface="+mj-lt"/>
              </a:rPr>
              <a:t>Used for special services</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solidFill>
                  <a:schemeClr val="tx1"/>
                </a:solidFill>
                <a:latin typeface="+mj-lt"/>
              </a:rPr>
              <a:t>UID lower than UID_MIN</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solidFill>
                  <a:schemeClr val="tx1"/>
                </a:solidFill>
                <a:latin typeface="+mj-lt"/>
              </a:rPr>
              <a:t>Login doesn't expire</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a:solidFill>
                  <a:schemeClr val="tx1"/>
                </a:solidFill>
                <a:latin typeface="+mj-lt"/>
              </a:rPr>
              <a:t>No home directory created by default (m for forcing)</a:t>
            </a:r>
          </a:p>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User's login shell (s)</a:t>
            </a:r>
          </a:p>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a:solidFill>
                  <a:schemeClr val="tx1"/>
                </a:solidFill>
                <a:latin typeface="+mj-lt"/>
              </a:rPr>
              <a:t>UID of the user (u) if it has to be specified explicitly</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600200" y="0"/>
            <a:ext cx="75438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Add a user through GUI  </a:t>
            </a:r>
          </a:p>
        </p:txBody>
      </p:sp>
      <p:sp>
        <p:nvSpPr>
          <p:cNvPr id="59395" name="Text Box 2"/>
          <p:cNvSpPr txBox="1">
            <a:spLocks noChangeArrowheads="1"/>
          </p:cNvSpPr>
          <p:nvPr/>
        </p:nvSpPr>
        <p:spPr bwMode="auto">
          <a:xfrm>
            <a:off x="242888" y="1014413"/>
            <a:ext cx="7758112" cy="1347787"/>
          </a:xfrm>
          <a:prstGeom prst="rect">
            <a:avLst/>
          </a:prstGeom>
          <a:noFill/>
          <a:ln w="9525">
            <a:noFill/>
            <a:round/>
            <a:headEnd/>
            <a:tailEnd/>
          </a:ln>
        </p:spPr>
        <p:txBody>
          <a:bodyPr lIns="90000" tIns="46800" rIns="90000" bIns="46800"/>
          <a:lstStyle/>
          <a:p>
            <a:pPr marL="339725" indent="-339725">
              <a:spcBef>
                <a:spcPts val="700"/>
              </a:spcBef>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0000"/>
                </a:solidFill>
                <a:latin typeface="Arial" charset="0"/>
              </a:rPr>
              <a:t>Use  </a:t>
            </a:r>
            <a:r>
              <a:rPr lang="en-US" sz="3600" b="1" dirty="0">
                <a:solidFill>
                  <a:srgbClr val="000000"/>
                </a:solidFill>
                <a:latin typeface="Arial" charset="0"/>
              </a:rPr>
              <a:t>user drake</a:t>
            </a:r>
            <a:r>
              <a:rPr lang="en-US" sz="2400" dirty="0">
                <a:solidFill>
                  <a:srgbClr val="000000"/>
                </a:solidFill>
                <a:latin typeface="Arial" charset="0"/>
              </a:rPr>
              <a:t> command in run </a:t>
            </a:r>
          </a:p>
        </p:txBody>
      </p:sp>
      <p:pic>
        <p:nvPicPr>
          <p:cNvPr id="59396" name="Picture 3"/>
          <p:cNvPicPr>
            <a:picLocks noChangeAspect="1" noChangeArrowheads="1"/>
          </p:cNvPicPr>
          <p:nvPr/>
        </p:nvPicPr>
        <p:blipFill>
          <a:blip r:embed="rId3"/>
          <a:srcRect/>
          <a:stretch>
            <a:fillRect/>
          </a:stretch>
        </p:blipFill>
        <p:spPr bwMode="auto">
          <a:xfrm>
            <a:off x="914400" y="2057400"/>
            <a:ext cx="6400800" cy="41148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524000" y="0"/>
            <a:ext cx="9167812" cy="114300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Open run and put command </a:t>
            </a:r>
            <a:r>
              <a:rPr lang="en-US" sz="3500" b="1" dirty="0" err="1">
                <a:solidFill>
                  <a:srgbClr val="FFFF00"/>
                </a:solidFill>
                <a:latin typeface="+mj-lt"/>
              </a:rPr>
              <a:t>userdrake</a:t>
            </a:r>
            <a:endParaRPr lang="en-US" sz="3500" b="1" dirty="0">
              <a:solidFill>
                <a:srgbClr val="FFFF00"/>
              </a:solidFill>
              <a:latin typeface="+mj-lt"/>
            </a:endParaRPr>
          </a:p>
        </p:txBody>
      </p:sp>
      <p:pic>
        <p:nvPicPr>
          <p:cNvPr id="60419" name="Picture 2" descr="D:\linux vaibhav\upload\Pictures\user\1.png"/>
          <p:cNvPicPr>
            <a:picLocks noChangeArrowheads="1"/>
          </p:cNvPicPr>
          <p:nvPr/>
        </p:nvPicPr>
        <p:blipFill>
          <a:blip r:embed="rId2"/>
          <a:srcRect/>
          <a:stretch>
            <a:fillRect/>
          </a:stretch>
        </p:blipFill>
        <p:spPr bwMode="auto">
          <a:xfrm>
            <a:off x="0" y="914400"/>
            <a:ext cx="9167813" cy="563245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600200" y="0"/>
            <a:ext cx="75438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Add a user through GUI  </a:t>
            </a:r>
          </a:p>
        </p:txBody>
      </p:sp>
      <p:pic>
        <p:nvPicPr>
          <p:cNvPr id="61443" name="Picture 2" descr="D:\linux vaibhav\upload\Pictures\user\3.png"/>
          <p:cNvPicPr>
            <a:picLocks noChangeArrowheads="1"/>
          </p:cNvPicPr>
          <p:nvPr/>
        </p:nvPicPr>
        <p:blipFill>
          <a:blip r:embed="rId2"/>
          <a:srcRect/>
          <a:stretch>
            <a:fillRect/>
          </a:stretch>
        </p:blipFill>
        <p:spPr bwMode="auto">
          <a:xfrm>
            <a:off x="0" y="914400"/>
            <a:ext cx="9167813" cy="563245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466" name="Picture 2" descr="D:\linux vaibhav\upload\Pictures\user\4.png"/>
          <p:cNvPicPr>
            <a:picLocks noChangeArrowheads="1"/>
          </p:cNvPicPr>
          <p:nvPr/>
        </p:nvPicPr>
        <p:blipFill>
          <a:blip r:embed="rId2"/>
          <a:srcRect/>
          <a:stretch>
            <a:fillRect/>
          </a:stretch>
        </p:blipFill>
        <p:spPr bwMode="auto">
          <a:xfrm>
            <a:off x="0" y="838200"/>
            <a:ext cx="9167813" cy="5632450"/>
          </a:xfrm>
          <a:prstGeom prst="rect">
            <a:avLst/>
          </a:prstGeom>
          <a:noFill/>
          <a:ln w="9525">
            <a:noFill/>
            <a:miter lim="800000"/>
            <a:headEnd/>
            <a:tailEnd/>
          </a:ln>
        </p:spPr>
      </p:pic>
      <p:sp>
        <p:nvSpPr>
          <p:cNvPr id="62467"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Fill the Detail of a User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338263" y="0"/>
            <a:ext cx="7805737"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System Management Commands</a:t>
            </a:r>
          </a:p>
        </p:txBody>
      </p:sp>
      <p:sp>
        <p:nvSpPr>
          <p:cNvPr id="25603"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5607" name="Text Box 6"/>
          <p:cNvSpPr txBox="1">
            <a:spLocks noChangeArrowheads="1"/>
          </p:cNvSpPr>
          <p:nvPr/>
        </p:nvSpPr>
        <p:spPr bwMode="auto">
          <a:xfrm>
            <a:off x="685800" y="1524000"/>
            <a:ext cx="8096250" cy="4319587"/>
          </a:xfrm>
          <a:prstGeom prst="rect">
            <a:avLst/>
          </a:prstGeom>
          <a:noFill/>
          <a:ln w="9525">
            <a:noFill/>
            <a:round/>
            <a:headEnd/>
            <a:tailEnd/>
          </a:ln>
        </p:spPr>
        <p:txBody>
          <a:bodyPr lIns="90000" tIns="46800" rIns="90000" bIns="46800"/>
          <a:lstStyle/>
          <a:p>
            <a:pPr marL="339725" indent="-339725" algn="just">
              <a:lnSpc>
                <a:spcPct val="90000"/>
              </a:lnSpc>
              <a:spcBef>
                <a:spcPts val="575"/>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Runtime level management</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exit </a:t>
            </a:r>
            <a:r>
              <a:rPr lang="en-US" sz="2400" dirty="0">
                <a:solidFill>
                  <a:srgbClr val="000066"/>
                </a:solidFill>
                <a:latin typeface="+mj-lt"/>
              </a:rPr>
              <a:t>Terminates the shell.</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halt</a:t>
            </a:r>
            <a:r>
              <a:rPr lang="en-US" sz="2400" dirty="0">
                <a:solidFill>
                  <a:srgbClr val="000066"/>
                </a:solidFill>
                <a:latin typeface="+mj-lt"/>
              </a:rPr>
              <a:t> Stop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init </a:t>
            </a:r>
            <a:r>
              <a:rPr lang="en-US" sz="2400" dirty="0">
                <a:solidFill>
                  <a:srgbClr val="000066"/>
                </a:solidFill>
                <a:latin typeface="+mj-lt"/>
              </a:rPr>
              <a:t>Process control initialization. (init 3)</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logout</a:t>
            </a:r>
            <a:r>
              <a:rPr lang="en-US" sz="2400" dirty="0">
                <a:solidFill>
                  <a:srgbClr val="000066"/>
                </a:solidFill>
                <a:latin typeface="+mj-lt"/>
              </a:rPr>
              <a:t> Log the user off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err="1">
                <a:solidFill>
                  <a:srgbClr val="000066"/>
                </a:solidFill>
                <a:latin typeface="+mj-lt"/>
              </a:rPr>
              <a:t>poweroff</a:t>
            </a:r>
            <a:r>
              <a:rPr lang="en-US" sz="2400" dirty="0">
                <a:solidFill>
                  <a:srgbClr val="000066"/>
                </a:solidFill>
                <a:latin typeface="+mj-lt"/>
              </a:rPr>
              <a:t> Brings the system down.</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reboot</a:t>
            </a:r>
            <a:r>
              <a:rPr lang="en-US" sz="2400" dirty="0">
                <a:solidFill>
                  <a:srgbClr val="000066"/>
                </a:solidFill>
                <a:latin typeface="+mj-lt"/>
              </a:rPr>
              <a:t> </a:t>
            </a:r>
            <a:r>
              <a:rPr lang="en-US" sz="2400" dirty="0" err="1">
                <a:solidFill>
                  <a:srgbClr val="000066"/>
                </a:solidFill>
                <a:latin typeface="+mj-lt"/>
              </a:rPr>
              <a:t>Reboot</a:t>
            </a:r>
            <a:r>
              <a:rPr lang="en-US" sz="2400" dirty="0">
                <a:solidFill>
                  <a:srgbClr val="000066"/>
                </a:solidFill>
                <a:latin typeface="+mj-lt"/>
              </a:rPr>
              <a:t>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err="1">
                <a:solidFill>
                  <a:srgbClr val="000066"/>
                </a:solidFill>
                <a:latin typeface="+mj-lt"/>
              </a:rPr>
              <a:t>runlevel</a:t>
            </a:r>
            <a:r>
              <a:rPr lang="en-US" sz="2400" b="1" dirty="0">
                <a:solidFill>
                  <a:srgbClr val="000066"/>
                </a:solidFill>
                <a:latin typeface="+mj-lt"/>
              </a:rPr>
              <a:t> </a:t>
            </a:r>
            <a:r>
              <a:rPr lang="en-US" sz="2400" dirty="0">
                <a:solidFill>
                  <a:srgbClr val="000066"/>
                </a:solidFill>
                <a:latin typeface="+mj-lt"/>
              </a:rPr>
              <a:t>List the current and previous </a:t>
            </a:r>
            <a:r>
              <a:rPr lang="en-US" sz="2400" dirty="0" err="1">
                <a:solidFill>
                  <a:srgbClr val="000066"/>
                </a:solidFill>
                <a:latin typeface="+mj-lt"/>
              </a:rPr>
              <a:t>runlevel</a:t>
            </a:r>
            <a:r>
              <a:rPr lang="en-US" sz="2400" dirty="0">
                <a:solidFill>
                  <a:srgbClr val="000066"/>
                </a:solidFill>
                <a:latin typeface="+mj-lt"/>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1238</TotalTime>
  <Words>5616</Words>
  <Application>Microsoft Office PowerPoint</Application>
  <PresentationFormat>On-screen Show (4:3)</PresentationFormat>
  <Paragraphs>847</Paragraphs>
  <Slides>103</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Courier New</vt:lpstr>
      <vt:lpstr>DejaVu Sans</vt:lpstr>
      <vt:lpstr>新細明體</vt:lpstr>
      <vt:lpstr>Times New Roman</vt:lpstr>
      <vt:lpstr>Wingdings</vt:lpstr>
      <vt:lpstr>bvicamtheme</vt:lpstr>
      <vt:lpstr>PowerPoint Presentation</vt:lpstr>
      <vt:lpstr>PowerPoint Presentation</vt:lpstr>
      <vt:lpstr> Unix</vt:lpstr>
      <vt:lpstr> Unix</vt:lpstr>
      <vt:lpstr> History Of Linux</vt:lpstr>
      <vt:lpstr> The GNU Project</vt:lpstr>
      <vt:lpstr> Introduction to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ext2FS: Added Features</vt:lpstr>
      <vt:lpstr>The ext2 Inode</vt:lpstr>
      <vt:lpstr>Inode</vt:lpstr>
      <vt:lpstr>Directory Entries</vt:lpstr>
      <vt:lpstr>ext3FS</vt:lpstr>
      <vt:lpstr>Journaling</vt:lpstr>
      <vt:lpstr>Journal (Cont.)</vt:lpstr>
      <vt:lpstr>Ordered</vt:lpstr>
      <vt:lpstr>Write Back</vt:lpstr>
      <vt:lpstr>ext4 Features</vt:lpstr>
      <vt:lpstr>Mounting a File System</vt:lpstr>
      <vt:lpstr>Mounting File Systems</vt:lpstr>
      <vt:lpstr>PowerPoint Presentation</vt:lpstr>
      <vt:lpstr>PowerPoint Presentation</vt:lpstr>
      <vt:lpstr>PowerPoint Presentation</vt:lpstr>
      <vt:lpstr>PowerPoint Presentation</vt:lpstr>
      <vt:lpstr>PowerPoint Presentation</vt:lpstr>
      <vt:lpstr>Wild Card Matching</vt:lpstr>
      <vt:lpstr>Wild Card Matching (Cont.)</vt:lpstr>
      <vt:lpstr>Wild Card Matching (Cont.)</vt:lpstr>
      <vt:lpstr>Wild Card Matching (Cont.)</vt:lpstr>
      <vt:lpstr>Few Basic Commands</vt:lpstr>
      <vt:lpstr>Copying Files</vt:lpstr>
      <vt:lpstr>Few more basic commands</vt:lpstr>
      <vt:lpstr>Few more basic commands (Cont.)</vt:lpstr>
      <vt:lpstr> </vt:lpstr>
      <vt:lpstr> </vt:lpstr>
      <vt:lpstr> </vt:lpstr>
      <vt:lpstr>Redirection - Concepts</vt:lpstr>
      <vt:lpstr>Redirection File - Concepts</vt:lpstr>
      <vt:lpstr>Input Redirection</vt:lpstr>
      <vt:lpstr>Output Redirection</vt:lpstr>
      <vt:lpstr>Output Redirection - Example</vt:lpstr>
      <vt:lpstr>Error Redirection</vt:lpstr>
      <vt:lpstr>PowerPoint Presentation</vt:lpstr>
      <vt:lpstr>Managing Users</vt:lpstr>
      <vt:lpstr>Add a user</vt:lpstr>
      <vt:lpstr>Modify a user</vt:lpstr>
      <vt:lpstr>Delete a user</vt:lpstr>
      <vt:lpstr>Attributes: User Creation</vt:lpstr>
      <vt:lpstr>Attributes: User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THE OPERATING SYSTEM</dc:title>
  <dc:creator>vaibhav</dc:creator>
  <cp:lastModifiedBy>shweta sharma</cp:lastModifiedBy>
  <cp:revision>140</cp:revision>
  <dcterms:created xsi:type="dcterms:W3CDTF">2013-07-24T07:08:31Z</dcterms:created>
  <dcterms:modified xsi:type="dcterms:W3CDTF">2020-10-12T06:24:10Z</dcterms:modified>
</cp:coreProperties>
</file>