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2124474ba6c47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5" d="100"/>
          <a:sy n="65" d="100"/>
        </p:scale>
        <p:origin x="85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07:22:39.574" idx="1">
    <p:pos x="2375" y="33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5E25-F2C8-48FF-8550-A78C5E4F3BB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DEC7-01B6-42C9-8E90-87FF40B5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to draw 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784" y="2032497"/>
            <a:ext cx="5838431" cy="3937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6622" y="2235200"/>
            <a:ext cx="1196622" cy="54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355" y="1690688"/>
            <a:ext cx="6908799" cy="4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760" y="1788369"/>
            <a:ext cx="6608284" cy="2709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022" y="4967111"/>
            <a:ext cx="1009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customer returns a deposit item, it is measured by the system. </a:t>
            </a:r>
            <a:r>
              <a:rPr lang="en-US" dirty="0" smtClean="0"/>
              <a:t>The measurements </a:t>
            </a:r>
            <a:r>
              <a:rPr lang="en-US" dirty="0"/>
              <a:t>are used to determine what kind of can, bottle or crate has </a:t>
            </a:r>
            <a:r>
              <a:rPr lang="en-US" dirty="0" smtClean="0"/>
              <a:t>been deposited</a:t>
            </a:r>
            <a:r>
              <a:rPr lang="en-US" dirty="0"/>
              <a:t>. If accepted, the customer total is incremented, as is the daily </a:t>
            </a:r>
            <a:r>
              <a:rPr lang="en-US" dirty="0" smtClean="0"/>
              <a:t>total for </a:t>
            </a:r>
            <a:r>
              <a:rPr lang="en-US" dirty="0"/>
              <a:t>that specific item type. If the item is not accepted, 'NOT VALID' is </a:t>
            </a:r>
            <a:r>
              <a:rPr lang="en-US" dirty="0" smtClean="0"/>
              <a:t>highlighted on </a:t>
            </a:r>
            <a:r>
              <a:rPr lang="en-US" dirty="0"/>
              <a:t>the panel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Note : creation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objects is the result of specific events.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creation of an object in </a:t>
            </a:r>
            <a:r>
              <a:rPr lang="en-US" dirty="0" smtClean="0"/>
              <a:t>an object-oriented </a:t>
            </a:r>
            <a:r>
              <a:rPr lang="en-US" dirty="0"/>
              <a:t>programming </a:t>
            </a:r>
            <a:r>
              <a:rPr lang="en-US" dirty="0" smtClean="0"/>
              <a:t>language </a:t>
            </a:r>
            <a:r>
              <a:rPr lang="en-US" dirty="0"/>
              <a:t>is done by </a:t>
            </a:r>
            <a:r>
              <a:rPr lang="en-US" b="1" dirty="0"/>
              <a:t>sending a message to a </a:t>
            </a:r>
            <a:r>
              <a:rPr lang="en-US" b="1" dirty="0" smtClean="0"/>
              <a:t>class </a:t>
            </a:r>
            <a:r>
              <a:rPr lang="en-US" dirty="0" smtClean="0"/>
              <a:t>(</a:t>
            </a:r>
            <a:r>
              <a:rPr lang="en-US" dirty="0"/>
              <a:t>rather than an object).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will execute a special creation operation (</a:t>
            </a:r>
            <a:r>
              <a:rPr lang="en-US" dirty="0" smtClean="0"/>
              <a:t>called constructor</a:t>
            </a:r>
            <a:r>
              <a:rPr lang="en-US" dirty="0"/>
              <a:t>), perform the </a:t>
            </a:r>
            <a:r>
              <a:rPr lang="en-US" dirty="0" err="1"/>
              <a:t>initialisations</a:t>
            </a:r>
            <a:r>
              <a:rPr lang="en-US" dirty="0"/>
              <a:t> specified in the constructor and return </a:t>
            </a:r>
            <a:r>
              <a:rPr lang="en-US" dirty="0" smtClean="0"/>
              <a:t>the identification </a:t>
            </a:r>
            <a:r>
              <a:rPr lang="en-US" dirty="0"/>
              <a:t>of the newly created object as a result.</a:t>
            </a:r>
          </a:p>
        </p:txBody>
      </p:sp>
    </p:spTree>
    <p:extLst>
      <p:ext uri="{BB962C8B-B14F-4D97-AF65-F5344CB8AC3E}">
        <p14:creationId xmlns:p14="http://schemas.microsoft.com/office/powerpoint/2010/main" val="27216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5" y="1560251"/>
            <a:ext cx="8200104" cy="3816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464" y="5376493"/>
            <a:ext cx="11282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“When customer presses the receipt button, the printer prints the date. </a:t>
            </a:r>
            <a:r>
              <a:rPr lang="en-US" dirty="0" smtClean="0"/>
              <a:t>The customer </a:t>
            </a:r>
            <a:r>
              <a:rPr lang="en-US" dirty="0"/>
              <a:t>total is calculated and the following information printed on the </a:t>
            </a:r>
            <a:r>
              <a:rPr lang="en-US" dirty="0" smtClean="0"/>
              <a:t>receipt for </a:t>
            </a:r>
            <a:r>
              <a:rPr lang="en-US" dirty="0"/>
              <a:t>each item type: name, number returned, deposit value, total for this type</a:t>
            </a:r>
            <a:r>
              <a:rPr lang="en-US" dirty="0" smtClean="0"/>
              <a:t>. Finally </a:t>
            </a:r>
            <a:r>
              <a:rPr lang="en-US" dirty="0"/>
              <a:t>the sum that the customer should receive is printed on the receipt.”</a:t>
            </a:r>
          </a:p>
        </p:txBody>
      </p:sp>
    </p:spTree>
    <p:extLst>
      <p:ext uri="{BB962C8B-B14F-4D97-AF65-F5344CB8AC3E}">
        <p14:creationId xmlns:p14="http://schemas.microsoft.com/office/powerpoint/2010/main" val="20399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Structures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41" y="2355325"/>
            <a:ext cx="7565923" cy="32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52" y="2182544"/>
            <a:ext cx="8155858" cy="39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255111" y="1100050"/>
            <a:ext cx="6201066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Steps in the Design </a:t>
            </a:r>
            <a:r>
              <a:rPr lang="en-US" dirty="0"/>
              <a:t>S</a:t>
            </a:r>
            <a:r>
              <a:rPr lang="en-US" dirty="0" smtClean="0"/>
              <a:t>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 first step </a:t>
            </a:r>
            <a:r>
              <a:rPr lang="en-US" dirty="0"/>
              <a:t>in the design stage is the identification of the </a:t>
            </a:r>
            <a:r>
              <a:rPr lang="en-US" dirty="0" smtClean="0"/>
              <a:t>implementation environment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influencing components of the environment are, for instance</a:t>
            </a:r>
            <a:r>
              <a:rPr lang="en-US" dirty="0" smtClean="0"/>
              <a:t>,  the </a:t>
            </a:r>
            <a:r>
              <a:rPr lang="en-US" dirty="0"/>
              <a:t>target programming language, the user interface management system, </a:t>
            </a:r>
            <a:r>
              <a:rPr lang="en-US" dirty="0" smtClean="0"/>
              <a:t>class libraries </a:t>
            </a:r>
            <a:r>
              <a:rPr lang="en-US" dirty="0"/>
              <a:t>that are available for reuse, distribution infrastructures and </a:t>
            </a:r>
            <a:r>
              <a:rPr lang="en-US" dirty="0" smtClean="0"/>
              <a:t>databases for </a:t>
            </a:r>
            <a:r>
              <a:rPr lang="en-US" dirty="0"/>
              <a:t>persistent storage of entity objects</a:t>
            </a:r>
            <a:r>
              <a:rPr lang="en-US" dirty="0" smtClean="0"/>
              <a:t>.</a:t>
            </a:r>
          </a:p>
          <a:p>
            <a:r>
              <a:rPr lang="en-US" b="1" dirty="0"/>
              <a:t>The second design step</a:t>
            </a:r>
            <a:r>
              <a:rPr lang="en-US" dirty="0"/>
              <a:t> is the translation of the analysis class diagram into </a:t>
            </a:r>
            <a:r>
              <a:rPr lang="en-US" dirty="0" smtClean="0"/>
              <a:t>a design </a:t>
            </a:r>
            <a:r>
              <a:rPr lang="en-US" dirty="0"/>
              <a:t>model class diagram. This requires revisions to make the class </a:t>
            </a:r>
            <a:r>
              <a:rPr lang="en-US" dirty="0" smtClean="0"/>
              <a:t>diagram implementable </a:t>
            </a:r>
            <a:r>
              <a:rPr lang="en-US" dirty="0"/>
              <a:t>and cohesive at architectural level</a:t>
            </a:r>
            <a:r>
              <a:rPr lang="en-US" dirty="0" smtClean="0"/>
              <a:t>.</a:t>
            </a:r>
          </a:p>
          <a:p>
            <a:r>
              <a:rPr lang="en-US" dirty="0"/>
              <a:t>Designing the flow of control involves the </a:t>
            </a:r>
            <a:r>
              <a:rPr lang="en-US" dirty="0" smtClean="0"/>
              <a:t>determination </a:t>
            </a:r>
            <a:r>
              <a:rPr lang="en-US" dirty="0"/>
              <a:t>of messages that are</a:t>
            </a:r>
          </a:p>
          <a:p>
            <a:pPr marL="0" indent="0">
              <a:buNone/>
            </a:pPr>
            <a:r>
              <a:rPr lang="en-US" dirty="0" smtClean="0"/>
              <a:t>  passed </a:t>
            </a:r>
            <a:r>
              <a:rPr lang="en-US" dirty="0"/>
              <a:t>between objects. This is done using ‘sequence diagrams’ for each use</a:t>
            </a:r>
          </a:p>
          <a:p>
            <a:pPr marL="0" indent="0">
              <a:buNone/>
            </a:pPr>
            <a:r>
              <a:rPr lang="en-US" dirty="0" smtClean="0"/>
              <a:t> 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7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D</a:t>
            </a:r>
            <a:r>
              <a:rPr lang="en-US" dirty="0" smtClean="0"/>
              <a:t>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sequence diagrams we can then detect missing operations </a:t>
            </a:r>
            <a:r>
              <a:rPr lang="en-US" dirty="0" smtClean="0"/>
              <a:t>and complete </a:t>
            </a:r>
            <a:r>
              <a:rPr lang="en-US" dirty="0"/>
              <a:t>the operations defined for classes.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sequence diagrams </a:t>
            </a:r>
            <a:r>
              <a:rPr lang="en-US" dirty="0" smtClean="0"/>
              <a:t>enable us </a:t>
            </a:r>
            <a:r>
              <a:rPr lang="en-US" dirty="0"/>
              <a:t>to check which parameters are passed along with messages and we </a:t>
            </a:r>
            <a:r>
              <a:rPr lang="en-US" dirty="0" smtClean="0"/>
              <a:t>can check </a:t>
            </a:r>
            <a:r>
              <a:rPr lang="en-US" dirty="0"/>
              <a:t>the available operations against that.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sequence diagrams </a:t>
            </a:r>
            <a:r>
              <a:rPr lang="en-US" dirty="0" smtClean="0"/>
              <a:t>enable us </a:t>
            </a:r>
            <a:r>
              <a:rPr lang="en-US" dirty="0"/>
              <a:t>to complete the outside view, the ‘export interface’ of each class.</a:t>
            </a:r>
          </a:p>
        </p:txBody>
      </p:sp>
    </p:spTree>
    <p:extLst>
      <p:ext uri="{BB962C8B-B14F-4D97-AF65-F5344CB8AC3E}">
        <p14:creationId xmlns:p14="http://schemas.microsoft.com/office/powerpoint/2010/main" val="3093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DESIGN MODEL CONTENTS</a:t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Inputs</a:t>
            </a:r>
            <a:r>
              <a:rPr lang="en-US" b="1" i="1" dirty="0"/>
              <a:t>:</a:t>
            </a:r>
          </a:p>
          <a:p>
            <a:r>
              <a:rPr lang="en-US" dirty="0"/>
              <a:t>- Requirements specifications relating to implementation environment</a:t>
            </a:r>
          </a:p>
          <a:p>
            <a:r>
              <a:rPr lang="en-US" dirty="0"/>
              <a:t>- Analysis model class diagram</a:t>
            </a:r>
          </a:p>
          <a:p>
            <a:r>
              <a:rPr lang="en-US" dirty="0"/>
              <a:t>- Use case descriptions</a:t>
            </a:r>
          </a:p>
          <a:p>
            <a:pPr marL="0" indent="0">
              <a:buNone/>
            </a:pPr>
            <a:r>
              <a:rPr lang="en-US" b="1" i="1" dirty="0"/>
              <a:t>Notations introduced: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state diagram</a:t>
            </a:r>
          </a:p>
          <a:p>
            <a:pPr marL="0" indent="0">
              <a:buNone/>
            </a:pPr>
            <a:r>
              <a:rPr lang="en-US" b="1" i="1" dirty="0"/>
              <a:t>Outputs:</a:t>
            </a:r>
          </a:p>
          <a:p>
            <a:r>
              <a:rPr lang="en-US" dirty="0"/>
              <a:t>- sequence diagrams [diagram x use case]</a:t>
            </a:r>
          </a:p>
          <a:p>
            <a:r>
              <a:rPr lang="en-US" dirty="0"/>
              <a:t>- state charts [diagram x class]</a:t>
            </a:r>
          </a:p>
          <a:p>
            <a:r>
              <a:rPr lang="en-US" dirty="0"/>
              <a:t>- complete design model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45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differences between Analysis models and Design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9008" y="2587216"/>
            <a:ext cx="3299983" cy="282815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Analysis </a:t>
            </a:r>
            <a:r>
              <a:rPr lang="en-US" i="1" dirty="0"/>
              <a:t>model</a:t>
            </a:r>
          </a:p>
          <a:p>
            <a:pPr marL="0" indent="0">
              <a:buNone/>
            </a:pPr>
            <a:r>
              <a:rPr lang="en-US" dirty="0"/>
              <a:t>•logical model</a:t>
            </a:r>
          </a:p>
          <a:p>
            <a:pPr marL="0" indent="0">
              <a:buNone/>
            </a:pPr>
            <a:r>
              <a:rPr lang="en-US" dirty="0"/>
              <a:t>•conceptual picture of system</a:t>
            </a:r>
          </a:p>
          <a:p>
            <a:pPr marL="0" indent="0">
              <a:buNone/>
            </a:pPr>
            <a:r>
              <a:rPr lang="en-US" dirty="0"/>
              <a:t>•frozen at end of analysis process</a:t>
            </a:r>
          </a:p>
          <a:p>
            <a:pPr marL="0" indent="0">
              <a:buNone/>
            </a:pPr>
            <a:r>
              <a:rPr lang="en-US" i="1" dirty="0"/>
              <a:t>Design model</a:t>
            </a:r>
          </a:p>
          <a:p>
            <a:pPr marL="0" indent="0">
              <a:buNone/>
            </a:pPr>
            <a:r>
              <a:rPr lang="en-US" dirty="0"/>
              <a:t>•abstraction of how system will be built</a:t>
            </a:r>
          </a:p>
          <a:p>
            <a:pPr marL="0" indent="0">
              <a:buNone/>
            </a:pPr>
            <a:r>
              <a:rPr lang="en-US" dirty="0"/>
              <a:t>•reflecting implementation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6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We have convinced ourselves at the analysis stage that </a:t>
            </a:r>
            <a:r>
              <a:rPr lang="en-US" i="1" dirty="0"/>
              <a:t>the set of classes </a:t>
            </a:r>
            <a:r>
              <a:rPr lang="en-US" i="1" dirty="0" smtClean="0"/>
              <a:t>we have </a:t>
            </a:r>
            <a:r>
              <a:rPr lang="en-US" i="1" dirty="0"/>
              <a:t>identified are sufficient for all the use cases</a:t>
            </a:r>
            <a:r>
              <a:rPr lang="en-US" dirty="0"/>
              <a:t>. In the design stage </a:t>
            </a:r>
            <a:r>
              <a:rPr lang="en-US" dirty="0" smtClean="0"/>
              <a:t>we undertake </a:t>
            </a:r>
            <a:r>
              <a:rPr lang="en-US" dirty="0"/>
              <a:t>a similar activity, though at a more concrete level of abstraction. </a:t>
            </a:r>
            <a:r>
              <a:rPr lang="en-US" dirty="0" smtClean="0"/>
              <a:t>We will </a:t>
            </a:r>
            <a:r>
              <a:rPr lang="en-US" dirty="0"/>
              <a:t>design the control flow between different objects and convince ourselves </a:t>
            </a:r>
            <a:r>
              <a:rPr lang="en-US" dirty="0" smtClean="0"/>
              <a:t>that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•</a:t>
            </a:r>
            <a:r>
              <a:rPr lang="en-US" i="1" dirty="0"/>
              <a:t>we have all the operations that are needed for the implementation of the </a:t>
            </a:r>
            <a:r>
              <a:rPr lang="en-US" i="1" dirty="0" smtClean="0"/>
              <a:t>use cases </a:t>
            </a:r>
            <a:r>
              <a:rPr lang="en-US" i="1" dirty="0"/>
              <a:t>we have </a:t>
            </a:r>
            <a:r>
              <a:rPr lang="en-US" i="1" dirty="0" smtClean="0"/>
              <a:t>identified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i="1" dirty="0" smtClean="0"/>
              <a:t>•</a:t>
            </a:r>
            <a:r>
              <a:rPr lang="en-US" i="1" dirty="0"/>
              <a:t>that the objects can identify each other based on the associations we </a:t>
            </a:r>
            <a:r>
              <a:rPr lang="en-US" i="1" dirty="0" smtClean="0"/>
              <a:t>have identified.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dirty="0"/>
              <a:t>To achieve that we are going to model 'sequence diagrams' for each use case.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Such a diagram identifies objects that occur within the use case and </a:t>
            </a:r>
            <a:r>
              <a:rPr lang="en-US" dirty="0" smtClean="0"/>
              <a:t>indicates the </a:t>
            </a:r>
            <a:r>
              <a:rPr lang="en-US" dirty="0"/>
              <a:t>temporal order in which messages are exchanged between objects in </a:t>
            </a:r>
            <a:r>
              <a:rPr lang="en-US" dirty="0" smtClean="0"/>
              <a:t>order to </a:t>
            </a:r>
            <a:r>
              <a:rPr lang="en-US" dirty="0"/>
              <a:t>stimulate operation executions.</a:t>
            </a:r>
          </a:p>
        </p:txBody>
      </p:sp>
    </p:spTree>
    <p:extLst>
      <p:ext uri="{BB962C8B-B14F-4D97-AF65-F5344CB8AC3E}">
        <p14:creationId xmlns:p14="http://schemas.microsoft.com/office/powerpoint/2010/main" val="3696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Depositing Trash </a:t>
            </a:r>
            <a:r>
              <a:rPr lang="en-US" smtClean="0"/>
              <a:t>to Recycling  </a:t>
            </a:r>
            <a:r>
              <a:rPr lang="en-US" dirty="0" smtClean="0"/>
              <a:t>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17" y="1825625"/>
            <a:ext cx="745136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34670"/>
            <a:ext cx="1014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undefined </a:t>
            </a:r>
            <a:r>
              <a:rPr lang="en-US" dirty="0"/>
              <a:t>which operation traverses along which </a:t>
            </a:r>
            <a:r>
              <a:rPr lang="en-US" dirty="0" smtClean="0"/>
              <a:t>association and </a:t>
            </a:r>
            <a:r>
              <a:rPr lang="en-US" dirty="0"/>
              <a:t>it is equally undefined which operation uses other operations in order </a:t>
            </a:r>
            <a:r>
              <a:rPr lang="en-US" dirty="0" smtClean="0"/>
              <a:t>to implement </a:t>
            </a:r>
            <a:r>
              <a:rPr lang="en-US" dirty="0"/>
              <a:t>the </a:t>
            </a:r>
            <a:r>
              <a:rPr lang="en-US" dirty="0" err="1"/>
              <a:t>behaviour</a:t>
            </a:r>
            <a:r>
              <a:rPr lang="en-US" dirty="0"/>
              <a:t> associated with it. This is why there are a lot </a:t>
            </a:r>
            <a:r>
              <a:rPr lang="en-US" dirty="0" smtClean="0"/>
              <a:t>of question </a:t>
            </a:r>
            <a:r>
              <a:rPr lang="en-US" dirty="0"/>
              <a:t>marks attached to associations.</a:t>
            </a:r>
          </a:p>
        </p:txBody>
      </p:sp>
    </p:spTree>
    <p:extLst>
      <p:ext uri="{BB962C8B-B14F-4D97-AF65-F5344CB8AC3E}">
        <p14:creationId xmlns:p14="http://schemas.microsoft.com/office/powerpoint/2010/main" val="12328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in 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32" y="2054834"/>
            <a:ext cx="5657113" cy="316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83606"/>
            <a:ext cx="914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construction of sequence diagrams provides the essential first step </a:t>
            </a:r>
            <a:r>
              <a:rPr lang="en-US" dirty="0" smtClean="0"/>
              <a:t>in clarifying </a:t>
            </a:r>
            <a:r>
              <a:rPr lang="en-US" dirty="0"/>
              <a:t>the messages passed between all the objects involved. At this point </a:t>
            </a:r>
            <a:r>
              <a:rPr lang="en-US" dirty="0" smtClean="0"/>
              <a:t>the use </a:t>
            </a:r>
            <a:r>
              <a:rPr lang="en-US" dirty="0"/>
              <a:t>cases again take on a central role, by providing views of exactly how parts </a:t>
            </a:r>
            <a:r>
              <a:rPr lang="en-US" dirty="0" smtClean="0"/>
              <a:t>of the </a:t>
            </a:r>
            <a:r>
              <a:rPr lang="en-US" dirty="0"/>
              <a:t>system should interact. These views are modelled in sequence diagrams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2445" y="1964266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diagrams are a means for showing a </a:t>
            </a:r>
            <a:r>
              <a:rPr lang="en-US" b="1" dirty="0"/>
              <a:t>‘scenario</a:t>
            </a:r>
            <a:r>
              <a:rPr lang="en-US" dirty="0"/>
              <a:t>’, a particular set of</a:t>
            </a:r>
          </a:p>
          <a:p>
            <a:r>
              <a:rPr lang="en-US" dirty="0"/>
              <a:t>interactions among objects in a single execution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191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Design Model</vt:lpstr>
      <vt:lpstr>PowerPoint Presentation</vt:lpstr>
      <vt:lpstr> Steps in the Design Stage</vt:lpstr>
      <vt:lpstr>Sequence Diagrams</vt:lpstr>
      <vt:lpstr>DESIGN MODEL CONTENTS </vt:lpstr>
      <vt:lpstr>Semantic differences between Analysis models and Design Model </vt:lpstr>
      <vt:lpstr>Assumptions</vt:lpstr>
      <vt:lpstr>Example : Depositing Trash to Recycling  Machine</vt:lpstr>
      <vt:lpstr>Sequence Diagram in UML</vt:lpstr>
      <vt:lpstr>Step 1 to draw sequence Diagrams</vt:lpstr>
      <vt:lpstr>Step 2</vt:lpstr>
      <vt:lpstr>Step 3</vt:lpstr>
      <vt:lpstr>* Note : creation of objects</vt:lpstr>
      <vt:lpstr>Step 3</vt:lpstr>
      <vt:lpstr>Sequence Diagram Structures</vt:lpstr>
      <vt:lpstr>Conditions in Sequence Diagrams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Model</dc:title>
  <dc:creator>Microsoft account</dc:creator>
  <cp:lastModifiedBy>Microsoft account</cp:lastModifiedBy>
  <cp:revision>11</cp:revision>
  <dcterms:created xsi:type="dcterms:W3CDTF">2020-11-02T01:31:06Z</dcterms:created>
  <dcterms:modified xsi:type="dcterms:W3CDTF">2020-11-02T02:18:36Z</dcterms:modified>
</cp:coreProperties>
</file>