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98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3" r:id="rId13"/>
    <p:sldId id="263" r:id="rId14"/>
    <p:sldId id="264" r:id="rId15"/>
    <p:sldId id="265" r:id="rId16"/>
    <p:sldId id="269" r:id="rId17"/>
    <p:sldId id="267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9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10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87" d="100"/>
          <a:sy n="87" d="100"/>
        </p:scale>
        <p:origin x="112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5AA0-2F98-431F-8A01-213B6A65352F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D8D71-DFF8-492E-9696-08BD96438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3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D8D71-DFF8-492E-9696-08BD96438B8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487E-3CA6-4C17-9A90-A3ED94DDC4D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281B-C6B6-4AB0-8B9B-251F2A0F5D10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6960-C075-4A68-956E-4B21B836366A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F56F-6FD4-4F1E-A42A-4364FE964C48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4E2A-57F3-4BDA-A01A-F69B250A2177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36D5-93C5-4888-A84C-984E14FEA1B6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E342-800D-46C7-8B00-58104B6F6310}" type="datetime1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ACF7-5726-45FF-969B-90A443E52209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DE36-A80B-4C28-949F-F9552DE5D5CB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17FC-98A2-4CBD-8F95-7D57B1796B0A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5C38-B956-4DF2-B296-F9BE203F0AD6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534B-ECF4-489B-A2DE-E4265B9C9F4E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D4AC-AA87-4C8D-A30D-294ABD05A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RUMBAUGH CLASS NOTATIONS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15894" y="1600200"/>
            <a:ext cx="431221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RUMBAUGH DYNAMIC MODEL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82006"/>
            <a:ext cx="7391399" cy="39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RUMBAUGH FUNCTIONAL MODEL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05012" y="2429669"/>
            <a:ext cx="51339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THE BOOCH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Widely used o-o methods to design systems using object paradigm.</a:t>
            </a:r>
          </a:p>
          <a:p>
            <a:r>
              <a:rPr lang="en-US" dirty="0" err="1"/>
              <a:t>Booch</a:t>
            </a:r>
            <a:r>
              <a:rPr lang="en-US" dirty="0"/>
              <a:t> method consists of :</a:t>
            </a:r>
          </a:p>
          <a:p>
            <a:pPr lvl="1"/>
            <a:r>
              <a:rPr lang="en-US" dirty="0"/>
              <a:t> Class Diagrams</a:t>
            </a:r>
          </a:p>
          <a:p>
            <a:pPr lvl="1"/>
            <a:r>
              <a:rPr lang="en-US" dirty="0"/>
              <a:t>Object Diagrams</a:t>
            </a:r>
          </a:p>
          <a:p>
            <a:pPr lvl="1"/>
            <a:r>
              <a:rPr lang="en-US" dirty="0"/>
              <a:t>State Transition Diagrams</a:t>
            </a:r>
          </a:p>
          <a:p>
            <a:pPr lvl="1"/>
            <a:r>
              <a:rPr lang="en-US" dirty="0"/>
              <a:t>Module Diagrams</a:t>
            </a:r>
          </a:p>
          <a:p>
            <a:pPr lvl="1"/>
            <a:r>
              <a:rPr lang="en-US" dirty="0"/>
              <a:t>Process Diagrams</a:t>
            </a:r>
          </a:p>
          <a:p>
            <a:pPr lvl="1"/>
            <a:r>
              <a:rPr lang="en-US" dirty="0"/>
              <a:t>Interaction Diagrams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4.4 THE BOOCH METHODOLOGY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solidFill>
                  <a:srgbClr val="C00000"/>
                </a:solidFill>
              </a:rPr>
              <a:t>Booch</a:t>
            </a:r>
            <a:r>
              <a:rPr lang="en-US" dirty="0">
                <a:solidFill>
                  <a:srgbClr val="C00000"/>
                </a:solidFill>
              </a:rPr>
              <a:t> methodology consist of </a:t>
            </a:r>
            <a:r>
              <a:rPr lang="en-US" dirty="0"/>
              <a:t>Macro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/>
              <a:t>Micro</a:t>
            </a:r>
            <a:r>
              <a:rPr lang="en-US" dirty="0">
                <a:solidFill>
                  <a:srgbClr val="C00000"/>
                </a:solidFill>
              </a:rPr>
              <a:t> development process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Macro development process: </a:t>
            </a:r>
            <a:r>
              <a:rPr lang="en-US" dirty="0"/>
              <a:t>It serves as a controlling framework for micro process consists of:</a:t>
            </a:r>
          </a:p>
          <a:p>
            <a:pPr algn="just">
              <a:buNone/>
            </a:pPr>
            <a:r>
              <a:rPr lang="en-US" dirty="0"/>
              <a:t>		- conceptualization</a:t>
            </a:r>
          </a:p>
          <a:p>
            <a:pPr algn="just">
              <a:buNone/>
            </a:pPr>
            <a:r>
              <a:rPr lang="en-US" dirty="0"/>
              <a:t>		- analysis and development of the model</a:t>
            </a:r>
          </a:p>
          <a:p>
            <a:pPr algn="just">
              <a:buNone/>
            </a:pPr>
            <a:r>
              <a:rPr lang="en-US" dirty="0"/>
              <a:t>		- design or create the system architecture</a:t>
            </a:r>
          </a:p>
          <a:p>
            <a:pPr algn="just">
              <a:buNone/>
            </a:pPr>
            <a:r>
              <a:rPr lang="en-US" dirty="0"/>
              <a:t>		- evolution or implementation</a:t>
            </a:r>
          </a:p>
          <a:p>
            <a:pPr algn="just">
              <a:buNone/>
            </a:pPr>
            <a:r>
              <a:rPr lang="en-US" dirty="0"/>
              <a:t>		- maintenance</a:t>
            </a:r>
            <a:endParaRPr lang="en-GB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4.4 THE BOOCH METHODOLOGY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macro development process has its own micro development processes.</a:t>
            </a:r>
          </a:p>
          <a:p>
            <a:r>
              <a:rPr lang="en-US" dirty="0"/>
              <a:t>Micro process is a day-to-day activities</a:t>
            </a:r>
          </a:p>
          <a:p>
            <a:r>
              <a:rPr lang="en-US" dirty="0">
                <a:solidFill>
                  <a:srgbClr val="FF0000"/>
                </a:solidFill>
              </a:rPr>
              <a:t>Micro development process consists of :</a:t>
            </a:r>
          </a:p>
          <a:p>
            <a:pPr>
              <a:buNone/>
            </a:pPr>
            <a:r>
              <a:rPr lang="en-US" sz="2800" dirty="0"/>
              <a:t>			</a:t>
            </a:r>
            <a:r>
              <a:rPr lang="en-US" dirty="0"/>
              <a:t>- identify classes and objects</a:t>
            </a:r>
          </a:p>
          <a:p>
            <a:pPr algn="just">
              <a:buNone/>
            </a:pPr>
            <a:r>
              <a:rPr lang="en-US" dirty="0"/>
              <a:t>			- identify class and object semantics</a:t>
            </a:r>
          </a:p>
          <a:p>
            <a:pPr algn="just">
              <a:buNone/>
            </a:pPr>
            <a:r>
              <a:rPr lang="en-US" dirty="0"/>
              <a:t>			- identify class and object relationships</a:t>
            </a:r>
          </a:p>
          <a:p>
            <a:pPr algn="just">
              <a:buNone/>
            </a:pPr>
            <a:r>
              <a:rPr lang="en-US" dirty="0"/>
              <a:t>			- identify class and object interfaces and 		   implementation</a:t>
            </a:r>
            <a:endParaRPr lang="en-GB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BOOCH NOTATIONS for CLASS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6248399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BOOCH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7543800" cy="438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BOOCH NOTATIONS for CLASS INHERITANCE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11590" y="1600200"/>
            <a:ext cx="47208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4.5 THE JACOBSON ET AL.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methodologies covers the entire life cycle and stress traceability between the different phases both forward &amp; backward. It consists of: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OOBE</a:t>
            </a:r>
            <a:r>
              <a:rPr lang="en-US" dirty="0"/>
              <a:t> (O-O Business Engineering)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OOSE</a:t>
            </a:r>
            <a:r>
              <a:rPr lang="en-US" dirty="0"/>
              <a:t> (O-O Software Engineering) also called: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OBJECTORY</a:t>
            </a:r>
            <a:r>
              <a:rPr lang="en-US" dirty="0"/>
              <a:t> (Object Factory for Software Development)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Chapter’s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You should be able to define and understand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 O-O </a:t>
            </a:r>
            <a:r>
              <a:rPr lang="en-US" dirty="0" err="1"/>
              <a:t>Methodolgies</a:t>
            </a:r>
            <a:r>
              <a:rPr lang="en-US" dirty="0"/>
              <a:t>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 The </a:t>
            </a:r>
            <a:r>
              <a:rPr lang="en-US" dirty="0" err="1"/>
              <a:t>Rumbaugh</a:t>
            </a:r>
            <a:r>
              <a:rPr lang="en-US" dirty="0"/>
              <a:t> et al. OMT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 The </a:t>
            </a:r>
            <a:r>
              <a:rPr lang="en-US" dirty="0" err="1"/>
              <a:t>Booch</a:t>
            </a:r>
            <a:r>
              <a:rPr lang="en-US" dirty="0"/>
              <a:t> methodology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 Jacobson’s Methodologies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 THE JACOBSON ET AL. METHODOLOGY  </a:t>
            </a:r>
            <a:r>
              <a:rPr lang="en-US" sz="3600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Concept of use-case</a:t>
            </a:r>
          </a:p>
          <a:p>
            <a:pPr algn="just">
              <a:buNone/>
            </a:pPr>
            <a:r>
              <a:rPr lang="en-US" dirty="0"/>
              <a:t>		- scenarios for understanding the system 	    requirements</a:t>
            </a:r>
          </a:p>
          <a:p>
            <a:pPr algn="just">
              <a:buNone/>
            </a:pPr>
            <a:r>
              <a:rPr lang="en-US" dirty="0"/>
              <a:t>		- is an interaction between user and  		  system</a:t>
            </a:r>
          </a:p>
          <a:p>
            <a:pPr algn="just">
              <a:buNone/>
            </a:pPr>
            <a:r>
              <a:rPr lang="en-US" dirty="0"/>
              <a:t>		- captures the goal of the user and 		   responsibility of the system to its users</a:t>
            </a:r>
            <a:endParaRPr lang="en-GB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 THE JACOBSON ET AL. METHODOLOGY  </a:t>
            </a:r>
            <a:r>
              <a:rPr lang="en-US" sz="3600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The use case description must contain:</a:t>
            </a:r>
          </a:p>
          <a:p>
            <a:r>
              <a:rPr lang="en-US" i="1" dirty="0">
                <a:solidFill>
                  <a:srgbClr val="C00000"/>
                </a:solidFill>
              </a:rPr>
              <a:t>How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when</a:t>
            </a:r>
            <a:r>
              <a:rPr lang="en-US" dirty="0"/>
              <a:t> the use case begins and ends.</a:t>
            </a:r>
          </a:p>
          <a:p>
            <a:r>
              <a:rPr lang="en-US" dirty="0"/>
              <a:t>The interaction between the use case and its actors, including </a:t>
            </a:r>
            <a:r>
              <a:rPr lang="en-US" i="1" dirty="0">
                <a:solidFill>
                  <a:srgbClr val="C00000"/>
                </a:solidFill>
              </a:rPr>
              <a:t>when</a:t>
            </a:r>
            <a:r>
              <a:rPr lang="en-US" dirty="0"/>
              <a:t> the interaction occurs and </a:t>
            </a:r>
            <a:r>
              <a:rPr lang="en-US" i="1" dirty="0">
                <a:solidFill>
                  <a:srgbClr val="C00000"/>
                </a:solidFill>
              </a:rPr>
              <a:t>what</a:t>
            </a:r>
            <a:r>
              <a:rPr lang="en-US" dirty="0"/>
              <a:t> is exchanged.</a:t>
            </a:r>
          </a:p>
          <a:p>
            <a:r>
              <a:rPr lang="en-US" i="1" dirty="0">
                <a:solidFill>
                  <a:srgbClr val="C00000"/>
                </a:solidFill>
              </a:rPr>
              <a:t>How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when</a:t>
            </a:r>
            <a:r>
              <a:rPr lang="en-US" dirty="0"/>
              <a:t> the use case will need data stored in the system or will store data in the system.</a:t>
            </a:r>
          </a:p>
          <a:p>
            <a:r>
              <a:rPr lang="en-US" i="1" dirty="0">
                <a:solidFill>
                  <a:srgbClr val="C00000"/>
                </a:solidFill>
              </a:rPr>
              <a:t>Exceptions</a:t>
            </a:r>
            <a:r>
              <a:rPr lang="en-US" dirty="0"/>
              <a:t> to the flow of events.</a:t>
            </a:r>
          </a:p>
          <a:p>
            <a:r>
              <a:rPr lang="en-US" i="1" dirty="0">
                <a:solidFill>
                  <a:srgbClr val="C00000"/>
                </a:solidFill>
              </a:rPr>
              <a:t>How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when</a:t>
            </a:r>
            <a:r>
              <a:rPr lang="en-US" dirty="0"/>
              <a:t> concepts of the problem domain are handled.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 THE JACOBSON ET AL. METHODOLOGY  </a:t>
            </a:r>
            <a:r>
              <a:rPr lang="en-US" sz="3600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Every single use case should describe one main flow of events.</a:t>
            </a:r>
          </a:p>
          <a:p>
            <a:pPr algn="just"/>
            <a:r>
              <a:rPr lang="en-US" dirty="0"/>
              <a:t>An exceptional or additional flow of events could be added.</a:t>
            </a:r>
          </a:p>
          <a:p>
            <a:pPr algn="just"/>
            <a:r>
              <a:rPr lang="en-US" dirty="0"/>
              <a:t>The use case model employs</a:t>
            </a:r>
            <a:r>
              <a:rPr lang="en-US" dirty="0">
                <a:solidFill>
                  <a:srgbClr val="C00000"/>
                </a:solidFill>
              </a:rPr>
              <a:t> extends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uses </a:t>
            </a:r>
            <a:r>
              <a:rPr lang="en-US" dirty="0"/>
              <a:t>relationships.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Extend</a:t>
            </a:r>
            <a:r>
              <a:rPr lang="en-US" dirty="0"/>
              <a:t> relationship extends the functionality of the original use case (like a subclass).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Uses</a:t>
            </a:r>
            <a:r>
              <a:rPr lang="en-US" dirty="0"/>
              <a:t> relationship reuses common behavior in different use cases.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 THE JACOBSON ET AL. METHODOLOGY  </a:t>
            </a:r>
            <a:r>
              <a:rPr lang="en-US" sz="3600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O-O Software Engineering: </a:t>
            </a:r>
            <a:r>
              <a:rPr lang="en-US" b="1" dirty="0" err="1">
                <a:solidFill>
                  <a:srgbClr val="C00000"/>
                </a:solidFill>
              </a:rPr>
              <a:t>Objectory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algn="just"/>
            <a:r>
              <a:rPr lang="en-US" dirty="0"/>
              <a:t>OOSE also called </a:t>
            </a:r>
            <a:r>
              <a:rPr lang="en-US" dirty="0" err="1"/>
              <a:t>objectory</a:t>
            </a:r>
            <a:r>
              <a:rPr lang="en-US" dirty="0"/>
              <a:t> is a method of O-O development with the specific aim to fit the development of </a:t>
            </a:r>
            <a:r>
              <a:rPr lang="en-US" dirty="0">
                <a:solidFill>
                  <a:srgbClr val="C00000"/>
                </a:solidFill>
              </a:rPr>
              <a:t>large, real time systems.</a:t>
            </a:r>
          </a:p>
          <a:p>
            <a:pPr algn="just"/>
            <a:r>
              <a:rPr lang="en-US" dirty="0"/>
              <a:t>The development process is called use-case driven process. Used across:</a:t>
            </a:r>
          </a:p>
          <a:p>
            <a:pPr lvl="1" algn="just"/>
            <a:r>
              <a:rPr lang="en-US" dirty="0"/>
              <a:t>Analysis, Design, Validation &amp;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4.5 THE JACOBSON ET AL. METHODOLOGY 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3600" b="1" dirty="0" err="1">
                <a:solidFill>
                  <a:srgbClr val="C00000"/>
                </a:solidFill>
              </a:rPr>
              <a:t>Objectory</a:t>
            </a:r>
            <a:r>
              <a:rPr lang="en-US" sz="3600" dirty="0"/>
              <a:t> is built around several different models such as:</a:t>
            </a:r>
          </a:p>
          <a:p>
            <a:pPr algn="just"/>
            <a:r>
              <a:rPr lang="en-US" sz="3600" dirty="0">
                <a:solidFill>
                  <a:srgbClr val="C00000"/>
                </a:solidFill>
              </a:rPr>
              <a:t>Use-case model : </a:t>
            </a:r>
            <a:r>
              <a:rPr lang="en-US" sz="3600" dirty="0"/>
              <a:t>The use-case model defines the outside(actors) and the inside(use case) of the system’s </a:t>
            </a:r>
            <a:r>
              <a:rPr lang="en-US" sz="3600" dirty="0" err="1"/>
              <a:t>behaviour</a:t>
            </a:r>
            <a:endParaRPr lang="en-US" sz="3600" dirty="0"/>
          </a:p>
          <a:p>
            <a:pPr algn="just"/>
            <a:r>
              <a:rPr lang="en-US" sz="3600" dirty="0">
                <a:solidFill>
                  <a:srgbClr val="C00000"/>
                </a:solidFill>
              </a:rPr>
              <a:t>Domain Object model</a:t>
            </a:r>
            <a:r>
              <a:rPr lang="en-US" sz="3600" dirty="0"/>
              <a:t>: The object of the real world are mapped into the domain object model.</a:t>
            </a:r>
          </a:p>
          <a:p>
            <a:pPr algn="just"/>
            <a:r>
              <a:rPr lang="en-US" sz="3600" dirty="0">
                <a:solidFill>
                  <a:srgbClr val="C00000"/>
                </a:solidFill>
              </a:rPr>
              <a:t>Analysis Object model</a:t>
            </a:r>
            <a:r>
              <a:rPr lang="en-US" sz="3600" dirty="0"/>
              <a:t>: It presents how the source code(implementation) should be carried out and written.</a:t>
            </a:r>
          </a:p>
          <a:p>
            <a:pPr algn="just"/>
            <a:r>
              <a:rPr lang="en-US" sz="3600" dirty="0">
                <a:solidFill>
                  <a:srgbClr val="C00000"/>
                </a:solidFill>
              </a:rPr>
              <a:t>Implementation model</a:t>
            </a:r>
            <a:r>
              <a:rPr lang="en-US" sz="3600" dirty="0"/>
              <a:t>: The implementation model represents the implementation of the system</a:t>
            </a:r>
          </a:p>
          <a:p>
            <a:pPr algn="just"/>
            <a:r>
              <a:rPr lang="en-US" sz="3600" dirty="0">
                <a:solidFill>
                  <a:srgbClr val="C00000"/>
                </a:solidFill>
              </a:rPr>
              <a:t>Test model</a:t>
            </a:r>
            <a:r>
              <a:rPr lang="en-US" sz="3600" dirty="0"/>
              <a:t>: It includes the test plans, specifications, and reports.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4.5 THE JACOBSON ET AL. METHODOLOGY 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C00000"/>
                </a:solidFill>
              </a:rPr>
              <a:t>O-O Business Engineering</a:t>
            </a:r>
          </a:p>
          <a:p>
            <a:pPr algn="just"/>
            <a:r>
              <a:rPr lang="en-US" dirty="0"/>
              <a:t>OOBE is object modeling at the enterprise level. (Use case are also central here)</a:t>
            </a:r>
          </a:p>
          <a:p>
            <a:pPr algn="just"/>
            <a:r>
              <a:rPr lang="en-US" dirty="0"/>
              <a:t>OOBE consists of :</a:t>
            </a:r>
          </a:p>
          <a:p>
            <a:pPr lvl="1" algn="just"/>
            <a:r>
              <a:rPr lang="en-US" dirty="0"/>
              <a:t>Analysis phase</a:t>
            </a:r>
          </a:p>
          <a:p>
            <a:pPr lvl="1" algn="just"/>
            <a:r>
              <a:rPr lang="en-US" dirty="0"/>
              <a:t>Design &amp; Implementation phases</a:t>
            </a:r>
          </a:p>
          <a:p>
            <a:pPr lvl="1" algn="just"/>
            <a:r>
              <a:rPr lang="en-US" dirty="0"/>
              <a:t>Testing phase: Unit, integration &amp; system testing.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Modelling helps to visualize , organize, document and understand complex relationships and to produce well designed systems.</a:t>
            </a:r>
          </a:p>
          <a:p>
            <a:r>
              <a:rPr lang="en-US" dirty="0"/>
              <a:t>3 most popular methodologies OOD (</a:t>
            </a:r>
            <a:r>
              <a:rPr lang="en-US" dirty="0" err="1"/>
              <a:t>Booch</a:t>
            </a:r>
            <a:r>
              <a:rPr lang="en-US" dirty="0"/>
              <a:t>), OMT(Rumbaugh) and OOSE(Jacobson) were combined into Unified Modelling Language.</a:t>
            </a:r>
          </a:p>
          <a:p>
            <a:r>
              <a:rPr lang="en-US" dirty="0"/>
              <a:t>In Unified Modelling Language, the best concepts and processes were adopted by Object Management Group (OMG) in 1997.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5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Modelling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UML is defined as a language for visual modelling that allows to specify, visualize , construct , understand and document the various artifacts of the system.</a:t>
            </a:r>
          </a:p>
          <a:p>
            <a:r>
              <a:rPr lang="en-US" dirty="0"/>
              <a:t>UML models static and dynamic aspects of the system.</a:t>
            </a:r>
          </a:p>
          <a:p>
            <a:r>
              <a:rPr lang="en-US" dirty="0"/>
              <a:t>The static aspect models the objects and relationship among these objects.</a:t>
            </a:r>
          </a:p>
          <a:p>
            <a:r>
              <a:rPr lang="en-US" dirty="0"/>
              <a:t>The dynamic aspect of the system , models the events and states used for interaction among objects over time.</a:t>
            </a:r>
          </a:p>
          <a:p>
            <a:pPr marL="0" indent="0">
              <a:buNone/>
            </a:pPr>
            <a:r>
              <a:rPr lang="en-US" dirty="0"/>
              <a:t>“Modelling helps to understand the system from </a:t>
            </a:r>
            <a:r>
              <a:rPr lang="en-US"/>
              <a:t>different aspects”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 Oriented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Object- Oriented Methodology is a set of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sz="2400" dirty="0"/>
              <a:t>Methods</a:t>
            </a:r>
          </a:p>
          <a:p>
            <a:pPr>
              <a:buNone/>
            </a:pPr>
            <a:r>
              <a:rPr lang="en-US" sz="2400" dirty="0"/>
              <a:t>                       Models</a:t>
            </a:r>
          </a:p>
          <a:p>
            <a:pPr>
              <a:buNone/>
            </a:pPr>
            <a:r>
              <a:rPr lang="en-US" sz="2400" dirty="0"/>
              <a:t>                        Rules</a:t>
            </a:r>
          </a:p>
          <a:p>
            <a:pPr>
              <a:buNone/>
            </a:pPr>
            <a:r>
              <a:rPr lang="en-US" dirty="0"/>
              <a:t>f</a:t>
            </a:r>
            <a:r>
              <a:rPr lang="en-US"/>
              <a:t>or </a:t>
            </a:r>
            <a:r>
              <a:rPr lang="en-US" dirty="0"/>
              <a:t>developing the system.</a:t>
            </a:r>
          </a:p>
          <a:p>
            <a:pPr>
              <a:buNone/>
            </a:pPr>
            <a:r>
              <a:rPr lang="en-US" dirty="0"/>
              <a:t>Modeling provides a means for conceptualizing and communicating ideas in a precise, easy to understand and unambiguous form.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4.1 INTRODUCTION: TOWARDS UNIFICATION – TOO MANY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 fontScale="25000" lnSpcReduction="20000"/>
          </a:bodyPr>
          <a:lstStyle/>
          <a:p>
            <a:r>
              <a:rPr lang="en-US" sz="8600" dirty="0"/>
              <a:t>BEST PRACTICES ARE UNIFIED- DUE TO TOO MANY METHODOLOGIES:</a:t>
            </a:r>
          </a:p>
          <a:p>
            <a:pPr>
              <a:buNone/>
            </a:pPr>
            <a:r>
              <a:rPr lang="en-US" sz="8600" dirty="0"/>
              <a:t>      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-     Booch-1986 object-oriented design concept,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 lvl="1">
              <a:lnSpc>
                <a:spcPct val="120000"/>
              </a:lnSpc>
            </a:pP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Sally </a:t>
            </a:r>
            <a:r>
              <a:rPr lang="en-US" sz="7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Shaler</a:t>
            </a: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Steve Mellor (1989 – 91) OO Systems Analysis + Object Lifecycles</a:t>
            </a:r>
          </a:p>
          <a:p>
            <a:pPr lvl="1">
              <a:lnSpc>
                <a:spcPct val="120000"/>
              </a:lnSpc>
            </a:pP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Peter </a:t>
            </a:r>
            <a:r>
              <a:rPr lang="en-US" sz="7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Coad</a:t>
            </a: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Ed Yourdon (1991)  (OOA &amp; OOD) prototype-oriented approach</a:t>
            </a:r>
          </a:p>
          <a:p>
            <a:pPr lvl="1">
              <a:lnSpc>
                <a:spcPct val="120000"/>
              </a:lnSpc>
            </a:pP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Wirfs-Brock-1990  Class-Responsibility-Collaboration (CRC) Methodology</a:t>
            </a:r>
          </a:p>
          <a:p>
            <a:pPr lvl="1">
              <a:lnSpc>
                <a:spcPct val="120000"/>
              </a:lnSpc>
            </a:pPr>
            <a:r>
              <a:rPr lang="en-US" sz="7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/Rational work on </a:t>
            </a:r>
            <a:r>
              <a:rPr lang="en-US" sz="7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(1994 – 95) OO Analysis and Design with Apps.</a:t>
            </a:r>
          </a:p>
          <a:p>
            <a:pPr lvl="1">
              <a:lnSpc>
                <a:spcPct val="120000"/>
              </a:lnSpc>
            </a:pPr>
            <a:r>
              <a:rPr lang="en-US" sz="7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Rumbaugh</a:t>
            </a: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(GE) Object Modeling Technique (OMT) 1991 </a:t>
            </a:r>
          </a:p>
          <a:p>
            <a:pPr lvl="1">
              <a:lnSpc>
                <a:spcPct val="120000"/>
              </a:lnSpc>
            </a:pP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Jim Odell &amp; James Martin ( IS applications )(1994 – 96)</a:t>
            </a:r>
          </a:p>
          <a:p>
            <a:pPr lvl="1">
              <a:lnSpc>
                <a:spcPct val="120000"/>
              </a:lnSpc>
            </a:pP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Jacobson (Ericsson) OO Software Engineering (1994-95)</a:t>
            </a:r>
          </a:p>
          <a:p>
            <a:pPr lvl="1">
              <a:lnSpc>
                <a:spcPct val="120000"/>
              </a:lnSpc>
            </a:pPr>
            <a:r>
              <a:rPr lang="en-US" sz="7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Rumbaugh</a:t>
            </a: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joins Rational to work with </a:t>
            </a:r>
            <a:r>
              <a:rPr lang="en-US" sz="7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(1994)</a:t>
            </a:r>
          </a:p>
          <a:p>
            <a:pPr lvl="1">
              <a:lnSpc>
                <a:spcPct val="120000"/>
              </a:lnSpc>
            </a:pP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Rational bought </a:t>
            </a:r>
            <a:r>
              <a:rPr lang="en-US" sz="7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Objectory</a:t>
            </a: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Jacobson (1995)</a:t>
            </a:r>
          </a:p>
          <a:p>
            <a:pPr lvl="1">
              <a:lnSpc>
                <a:spcPct val="120000"/>
              </a:lnSpc>
            </a:pPr>
            <a:r>
              <a:rPr 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Through Object Management Group &amp; Rational, UML was born.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7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UML unifies the methods of James </a:t>
            </a:r>
            <a:r>
              <a:rPr lang="en-US" sz="7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Rumbaugh</a:t>
            </a:r>
            <a:r>
              <a:rPr lang="en-US" sz="7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Grady </a:t>
            </a:r>
            <a:r>
              <a:rPr lang="en-US" sz="7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7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7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Ivar</a:t>
            </a:r>
            <a:r>
              <a:rPr lang="en-US" sz="7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Jacobson.</a:t>
            </a:r>
          </a:p>
          <a:p>
            <a:endParaRPr lang="en-US" sz="5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 SURVEY OF SOME OF THE O-O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rgbClr val="C00000"/>
                </a:solidFill>
              </a:rPr>
              <a:t>Rumbaugh</a:t>
            </a:r>
            <a:r>
              <a:rPr lang="en-US" dirty="0">
                <a:solidFill>
                  <a:srgbClr val="C00000"/>
                </a:solidFill>
              </a:rPr>
              <a:t> et al. method </a:t>
            </a:r>
            <a:r>
              <a:rPr lang="en-US" dirty="0"/>
              <a:t>is well suited for describing the object model or the static structure of the system and dynamic model.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Jacobson et al. method </a:t>
            </a:r>
            <a:r>
              <a:rPr lang="en-US" dirty="0"/>
              <a:t>is good for producing user-driven analysis models.</a:t>
            </a:r>
          </a:p>
          <a:p>
            <a:pPr algn="just"/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Booch</a:t>
            </a:r>
            <a:r>
              <a:rPr lang="en-US" dirty="0">
                <a:solidFill>
                  <a:srgbClr val="C00000"/>
                </a:solidFill>
              </a:rPr>
              <a:t> method </a:t>
            </a:r>
            <a:r>
              <a:rPr lang="en-US" dirty="0"/>
              <a:t>produces detailed object-oriented design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4.3 RUMBAUGH ET AL’S 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ODELING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ECHNIQUE (</a:t>
            </a:r>
            <a:r>
              <a:rPr lang="en-US" dirty="0">
                <a:solidFill>
                  <a:srgbClr val="C00000"/>
                </a:solidFill>
              </a:rPr>
              <a:t>OMT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OMT represented by Jim </a:t>
            </a:r>
            <a:r>
              <a:rPr lang="en-US" dirty="0" err="1"/>
              <a:t>Rumbaugh</a:t>
            </a:r>
            <a:r>
              <a:rPr lang="en-US" dirty="0"/>
              <a:t> and his co workers described a method for the analysis, design, and implementation of a system using an o-o technique.</a:t>
            </a:r>
          </a:p>
          <a:p>
            <a:pPr algn="just"/>
            <a:r>
              <a:rPr lang="en-US" dirty="0"/>
              <a:t>OMT is fast, intuitive approach for identifying &amp; modeling all objects making up the systems.</a:t>
            </a:r>
          </a:p>
          <a:p>
            <a:pPr algn="just"/>
            <a:r>
              <a:rPr lang="en-US" dirty="0"/>
              <a:t>OMT consists of 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(Object)</a:t>
            </a:r>
            <a:r>
              <a:rPr lang="en-US" dirty="0">
                <a:solidFill>
                  <a:srgbClr val="C00000"/>
                </a:solidFill>
              </a:rPr>
              <a:t>, Dynamic</a:t>
            </a:r>
            <a:r>
              <a:rPr lang="en-US" dirty="0"/>
              <a:t>(State </a:t>
            </a:r>
            <a:r>
              <a:rPr lang="en-US" dirty="0" err="1"/>
              <a:t>transistion</a:t>
            </a:r>
            <a:r>
              <a:rPr lang="en-US" dirty="0"/>
              <a:t>)</a:t>
            </a:r>
            <a:r>
              <a:rPr lang="en-US" dirty="0">
                <a:solidFill>
                  <a:srgbClr val="C00000"/>
                </a:solidFill>
              </a:rPr>
              <a:t> and Functional</a:t>
            </a:r>
            <a:r>
              <a:rPr lang="en-US" dirty="0"/>
              <a:t>(Process description &amp; consumer-producer)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 models.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4.3 RUMBAUGH ET AL’S 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ODELING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ECHNIQUE (</a:t>
            </a:r>
            <a:r>
              <a:rPr lang="en-US" dirty="0">
                <a:solidFill>
                  <a:srgbClr val="C00000"/>
                </a:solidFill>
              </a:rPr>
              <a:t>OMT</a:t>
            </a:r>
            <a:r>
              <a:rPr lang="en-US" dirty="0"/>
              <a:t>) </a:t>
            </a:r>
            <a:r>
              <a:rPr lang="en-US" sz="3600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OMT consists of 4 phases: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Analysis</a:t>
            </a:r>
            <a:r>
              <a:rPr lang="en-US" dirty="0"/>
              <a:t>: The results are objects  dynamic &amp; functional models.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System design</a:t>
            </a:r>
            <a:r>
              <a:rPr lang="en-US" dirty="0"/>
              <a:t>: Basic architecture &amp; high level strategy of the system.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Object design</a:t>
            </a:r>
            <a:r>
              <a:rPr lang="en-US" dirty="0"/>
              <a:t>: Design document produced containing object static, dynamic and functional model.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Implementation</a:t>
            </a:r>
            <a:r>
              <a:rPr lang="en-US" dirty="0"/>
              <a:t>: Reusable, extendible &amp; robust code.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4.3 RUMBAUGH ET AL’S 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ODELING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ECHNIQUE (</a:t>
            </a:r>
            <a:r>
              <a:rPr lang="en-US" dirty="0">
                <a:solidFill>
                  <a:srgbClr val="C00000"/>
                </a:solidFill>
              </a:rPr>
              <a:t>OMT</a:t>
            </a:r>
            <a:r>
              <a:rPr lang="en-US" dirty="0"/>
              <a:t>) </a:t>
            </a:r>
            <a:r>
              <a:rPr lang="en-US" sz="3600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OMT separates modeling into three parts: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Object model</a:t>
            </a:r>
            <a:r>
              <a:rPr lang="en-US" dirty="0"/>
              <a:t>: Presented by the object model and data dictionary.(Class diagrams)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Dynamic model</a:t>
            </a:r>
            <a:r>
              <a:rPr lang="en-US" dirty="0"/>
              <a:t>: presented by the state transition diagrams, and event flow diagrams.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Functional model</a:t>
            </a:r>
            <a:r>
              <a:rPr lang="en-US" dirty="0"/>
              <a:t>: presented by data flow and constraints. (DFD)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RUMBAUGH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object model is central to the method and uses a diagram which is similar to the ERDs used in Yourdon. Classes and their attributes and operations are shown, together with relationships between classes.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4AC-AA87-4C8D-A30D-294ABD05AD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1375</Words>
  <Application>Microsoft Office PowerPoint</Application>
  <PresentationFormat>On-screen Show (4:3)</PresentationFormat>
  <Paragraphs>161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OBJECT-ORIENTED METHODOLOGIES</vt:lpstr>
      <vt:lpstr>Chapter’s Objective</vt:lpstr>
      <vt:lpstr>Object- Oriented Methodology</vt:lpstr>
      <vt:lpstr>4.1 INTRODUCTION: TOWARDS UNIFICATION – TOO MANY METHODOLOGIES</vt:lpstr>
      <vt:lpstr>4.2 SURVEY OF SOME OF THE O-O METHODOLOGIES</vt:lpstr>
      <vt:lpstr>4.3 RUMBAUGH ET AL’S OBJECT MODELING TECHNIQUE (OMT)</vt:lpstr>
      <vt:lpstr>4.3 RUMBAUGH ET AL’S OBJECT MODELING TECHNIQUE (OMT) contd..</vt:lpstr>
      <vt:lpstr>4.3 RUMBAUGH ET AL’S OBJECT MODELING TECHNIQUE (OMT) contd..</vt:lpstr>
      <vt:lpstr>RUMBAUGH OBJECT MODEL</vt:lpstr>
      <vt:lpstr>RUMBAUGH CLASS NOTATIONS</vt:lpstr>
      <vt:lpstr>RUMBAUGH DYNAMIC MODEL</vt:lpstr>
      <vt:lpstr>RUMBAUGH FUNCTIONAL MODEL</vt:lpstr>
      <vt:lpstr>4.4 THE BOOCH METHODOLOGY</vt:lpstr>
      <vt:lpstr>4.4 THE BOOCH METHODOLOGY contd..</vt:lpstr>
      <vt:lpstr>4.4 THE BOOCH METHODOLOGY contd..</vt:lpstr>
      <vt:lpstr>BOOCH NOTATIONS for CLASS</vt:lpstr>
      <vt:lpstr>BOOCH NOTATIONS</vt:lpstr>
      <vt:lpstr>BOOCH NOTATIONS for CLASS INHERITANCE</vt:lpstr>
      <vt:lpstr>4.5 THE JACOBSON ET AL. METHODOLOGY</vt:lpstr>
      <vt:lpstr>4.5 THE JACOBSON ET AL. METHODOLOGY  contd..</vt:lpstr>
      <vt:lpstr>4.5 THE JACOBSON ET AL. METHODOLOGY  contd..</vt:lpstr>
      <vt:lpstr>4.5 THE JACOBSON ET AL. METHODOLOGY  contd..</vt:lpstr>
      <vt:lpstr>4.5 THE JACOBSON ET AL. METHODOLOGY  contd..</vt:lpstr>
      <vt:lpstr>4.5 THE JACOBSON ET AL. METHODOLOGY  contd..</vt:lpstr>
      <vt:lpstr>4.5 THE JACOBSON ET AL. METHODOLOGY  contd..</vt:lpstr>
      <vt:lpstr>Unified Modelling Language</vt:lpstr>
      <vt:lpstr>Unified Modelling Language</vt:lpstr>
    </vt:vector>
  </TitlesOfParts>
  <Company>KIIT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METHODOLOGIES</dc:title>
  <dc:creator>User</dc:creator>
  <cp:lastModifiedBy>sartaj sodhi</cp:lastModifiedBy>
  <cp:revision>263</cp:revision>
  <dcterms:created xsi:type="dcterms:W3CDTF">2009-08-18T18:12:13Z</dcterms:created>
  <dcterms:modified xsi:type="dcterms:W3CDTF">2022-11-03T18:12:28Z</dcterms:modified>
</cp:coreProperties>
</file>