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11B9A-8672-42E2-B4C7-B4FFC524EE6C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D02E-3308-4BD4-AE5D-14C986F918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D02E-3308-4BD4-AE5D-14C986F9180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9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4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6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1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9/3/01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406 Fall 2001 Requirements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239EBFA-60F9-41C5-AF9F-2802935E2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9/3/01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406 Fall 2001 Requirements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7C75739-0FE4-4ADC-86A2-01C2459626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8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6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8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2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4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62C2-9063-41BE-91FA-E0BEA077C5DF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898E-9E91-487E-BEC1-CE6CB2980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828800"/>
            <a:ext cx="7772400" cy="2133600"/>
          </a:xfrm>
        </p:spPr>
        <p:txBody>
          <a:bodyPr/>
          <a:lstStyle/>
          <a:p>
            <a:r>
              <a:rPr lang="en-US"/>
              <a:t>Requirements Analysis and the Unified Process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[5]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pPr marL="533400" indent="-533400"/>
            <a:r>
              <a:rPr lang="en-US"/>
              <a:t>D-requirements: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Organize the D-requirements.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Create sequence diagrams for use cases:</a:t>
            </a:r>
          </a:p>
          <a:p>
            <a:pPr marL="1295400" lvl="2" indent="-381000"/>
            <a:r>
              <a:rPr lang="en-US" i="1"/>
              <a:t>Obtain D-requirements from C-requirements and customer.</a:t>
            </a:r>
          </a:p>
          <a:p>
            <a:pPr marL="1295400" lvl="2" indent="-381000"/>
            <a:r>
              <a:rPr lang="en-US" i="1"/>
              <a:t>Outline test plans</a:t>
            </a:r>
          </a:p>
          <a:p>
            <a:pPr marL="1295400" lvl="2" indent="-381000"/>
            <a:r>
              <a:rPr lang="en-US" i="1"/>
              <a:t>Inspect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Validate with customer.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Release:</a:t>
            </a:r>
          </a:p>
          <a:p>
            <a:pPr marL="914400" lvl="1" indent="-457200">
              <a:buNone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0176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[6]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pPr marL="577850" indent="-577850">
              <a:buNone/>
            </a:pPr>
            <a:endParaRPr lang="en-US"/>
          </a:p>
          <a:p>
            <a:pPr marL="952500" lvl="1" indent="-495300">
              <a:buFontTx/>
              <a:buAutoNum type="arabicPeriod"/>
            </a:pPr>
            <a:r>
              <a:rPr lang="en-US"/>
              <a:t>Organize the D-requirements.</a:t>
            </a:r>
          </a:p>
          <a:p>
            <a:pPr marL="1327150" lvl="2" indent="-412750">
              <a:buFontTx/>
              <a:buAutoNum type="alphaLcParenBoth"/>
            </a:pPr>
            <a:r>
              <a:rPr lang="en-US"/>
              <a:t>Functional requirements</a:t>
            </a:r>
          </a:p>
          <a:p>
            <a:pPr marL="1743075" lvl="3" indent="-371475">
              <a:buNone/>
            </a:pPr>
            <a:r>
              <a:rPr lang="en-US" i="1"/>
              <a:t>The blood pressure monitor will measure the blood pressure and display it on the in-built screen</a:t>
            </a:r>
          </a:p>
          <a:p>
            <a:pPr marL="1327150" lvl="2" indent="-412750">
              <a:buFontTx/>
              <a:buAutoNum type="alphaLcParenBoth"/>
            </a:pPr>
            <a:r>
              <a:rPr lang="en-US"/>
              <a:t>Non-functional requirements</a:t>
            </a:r>
          </a:p>
          <a:p>
            <a:pPr marL="1743075" lvl="3" indent="-371475">
              <a:buFontTx/>
              <a:buAutoNum type="romanLcParenBoth"/>
            </a:pPr>
            <a:r>
              <a:rPr lang="en-US"/>
              <a:t>Performance</a:t>
            </a:r>
          </a:p>
          <a:p>
            <a:pPr marL="1743075" lvl="3" indent="-371475">
              <a:buNone/>
            </a:pPr>
            <a:r>
              <a:rPr lang="en-US" i="1"/>
              <a:t>The blood pressure monitor will complete a reading within 10 seconds.</a:t>
            </a:r>
          </a:p>
          <a:p>
            <a:pPr marL="1743075" lvl="3" indent="-371475">
              <a:buFontTx/>
              <a:buAutoNum type="romanLcParenBoth"/>
            </a:pPr>
            <a:r>
              <a:rPr lang="en-US"/>
              <a:t>Reliability</a:t>
            </a:r>
          </a:p>
          <a:p>
            <a:pPr marL="1743075" lvl="3" indent="-371475">
              <a:buNone/>
            </a:pPr>
            <a:r>
              <a:rPr lang="en-US" i="1"/>
              <a:t>The blood pressure monitor must have a failure probability of less than 0.01 during the first 500 readings.</a:t>
            </a:r>
            <a:endParaRPr lang="en-US" sz="1600" b="1" i="1"/>
          </a:p>
        </p:txBody>
      </p:sp>
    </p:spTree>
    <p:extLst>
      <p:ext uri="{BB962C8B-B14F-4D97-AF65-F5344CB8AC3E}">
        <p14:creationId xmlns:p14="http://schemas.microsoft.com/office/powerpoint/2010/main" val="36557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[7]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pPr marL="577850" indent="-577850">
              <a:buNone/>
            </a:pPr>
            <a:endParaRPr lang="en-US"/>
          </a:p>
          <a:p>
            <a:pPr marL="1327150" lvl="2" indent="-412750">
              <a:buNone/>
            </a:pPr>
            <a:r>
              <a:rPr lang="en-US"/>
              <a:t>(c) 	Interface requirements: interaction with the users and other applications</a:t>
            </a:r>
          </a:p>
          <a:p>
            <a:pPr marL="1327150" lvl="2" indent="-412750">
              <a:buNone/>
            </a:pPr>
            <a:r>
              <a:rPr lang="en-US" i="1"/>
              <a:t>The blood pressure monitor will have a display screen and push buttons. The display screen will….</a:t>
            </a:r>
          </a:p>
          <a:p>
            <a:pPr marL="1327150" lvl="2" indent="-412750">
              <a:buNone/>
            </a:pPr>
            <a:r>
              <a:rPr lang="en-US"/>
              <a:t>(d)	Constraints: timing, accuracy</a:t>
            </a:r>
          </a:p>
          <a:p>
            <a:pPr marL="1327150" lvl="2" indent="-412750">
              <a:buNone/>
            </a:pPr>
            <a:r>
              <a:rPr lang="en-US" i="1"/>
              <a:t>The blood pressure monitor will take readings with an error less than 2%.</a:t>
            </a:r>
          </a:p>
          <a:p>
            <a:pPr marL="952500" lvl="1" indent="-495300">
              <a:buNone/>
            </a:pP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42947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[7]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pPr marL="577850" indent="-577850">
              <a:buNone/>
            </a:pPr>
            <a:r>
              <a:rPr lang="en-US"/>
              <a:t>Properties of D-requirements:</a:t>
            </a:r>
          </a:p>
          <a:p>
            <a:pPr marL="952500" lvl="1" indent="-495300">
              <a:buFont typeface="Monotype Sorts" pitchFamily="2" charset="2"/>
              <a:buAutoNum type="arabicPeriod"/>
            </a:pPr>
            <a:r>
              <a:rPr lang="en-US"/>
              <a:t>Traceability:	Functional requirements</a:t>
            </a:r>
          </a:p>
          <a:p>
            <a:pPr marL="1327150" lvl="2" indent="-412750">
              <a:buNone/>
            </a:pPr>
            <a:r>
              <a:rPr lang="en-US"/>
              <a:t>D-requirement </a:t>
            </a:r>
            <a:r>
              <a:rPr lang="en-US">
                <a:sym typeface="Wingdings" panose="05000000000000000000" pitchFamily="2" charset="2"/>
              </a:rPr>
              <a:t> inspection report  design segment   code segment  code inspection report  test plan  test report</a:t>
            </a:r>
            <a:r>
              <a:rPr lang="en-US"/>
              <a:t>	</a:t>
            </a:r>
          </a:p>
          <a:p>
            <a:pPr marL="1743075" lvl="3" indent="-371475">
              <a:buFontTx/>
              <a:buAutoNum type="alphaLcParenBoth"/>
            </a:pPr>
            <a:endParaRPr lang="en-US" i="1"/>
          </a:p>
          <a:p>
            <a:pPr marL="952500" lvl="1" indent="-495300">
              <a:buFont typeface="Monotype Sorts" pitchFamily="2" charset="2"/>
              <a:buAutoNum type="arabicPeriod"/>
            </a:pPr>
            <a:r>
              <a:rPr lang="en-US"/>
              <a:t>Traceability:	Non-Functional requirements</a:t>
            </a:r>
          </a:p>
          <a:p>
            <a:pPr marL="1327150" lvl="2" indent="-412750">
              <a:buFont typeface="Monotype Sorts" pitchFamily="2" charset="2"/>
              <a:buAutoNum type="alphaLcParenBoth"/>
            </a:pPr>
            <a:r>
              <a:rPr lang="en-US"/>
              <a:t>Isolate each non-functional requirement.</a:t>
            </a:r>
          </a:p>
          <a:p>
            <a:pPr marL="1327150" lvl="2" indent="-412750">
              <a:buFont typeface="Monotype Sorts" pitchFamily="2" charset="2"/>
              <a:buAutoNum type="alphaLcParenBoth"/>
            </a:pPr>
            <a:r>
              <a:rPr lang="en-US"/>
              <a:t>Document each class/function with the related non-functional requirement.</a:t>
            </a:r>
          </a:p>
          <a:p>
            <a:pPr marL="952500" lvl="1" indent="-495300">
              <a:buNone/>
            </a:pP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20521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[8]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pPr marL="577850" indent="-577850">
              <a:buNone/>
            </a:pPr>
            <a:r>
              <a:rPr lang="en-US"/>
              <a:t>Properties of D-requirements:</a:t>
            </a:r>
          </a:p>
          <a:p>
            <a:pPr marL="952500" lvl="1" indent="-495300">
              <a:buNone/>
            </a:pPr>
            <a:r>
              <a:rPr lang="en-US"/>
              <a:t>3.	Testability</a:t>
            </a:r>
          </a:p>
          <a:p>
            <a:pPr marL="1327150" lvl="2" indent="-412750">
              <a:buNone/>
            </a:pPr>
            <a:r>
              <a:rPr lang="en-US" i="1"/>
              <a:t>It must be possible to test each requirement. Example ?</a:t>
            </a:r>
            <a:endParaRPr lang="en-US"/>
          </a:p>
          <a:p>
            <a:pPr marL="952500" lvl="1" indent="-495300">
              <a:buNone/>
            </a:pPr>
            <a:r>
              <a:rPr lang="en-US"/>
              <a:t>4.	Categorization and prioritization</a:t>
            </a:r>
          </a:p>
          <a:p>
            <a:pPr marL="1743075" lvl="3" indent="-371475">
              <a:buFont typeface="Monotype Sorts" pitchFamily="2" charset="2"/>
              <a:buAutoNum type="arabicPeriod"/>
            </a:pPr>
            <a:endParaRPr lang="en-US"/>
          </a:p>
          <a:p>
            <a:pPr marL="952500" lvl="1" indent="-495300">
              <a:buNone/>
            </a:pP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30015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/>
              <a:t>How to categorize system functions?</a:t>
            </a:r>
          </a:p>
          <a:p>
            <a:pPr lvl="1"/>
            <a:endParaRPr lang="en-US" sz="200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Categorizing Requirements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>
            <p:ph type="tbl" idx="1"/>
          </p:nvPr>
        </p:nvGraphicFramePr>
        <p:xfrm>
          <a:off x="2514600" y="2438401"/>
          <a:ext cx="7748588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7759080" imgH="4616280" progId="Word.Document.8">
                  <p:embed/>
                </p:oleObj>
              </mc:Choice>
              <mc:Fallback>
                <p:oleObj name="Document" r:id="rId3" imgW="7759080" imgH="4616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1"/>
                        <a:ext cx="7748588" cy="399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Prioritizing (Ranking) Use Cases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791200" cy="3124200"/>
          </a:xfrm>
        </p:spPr>
        <p:txBody>
          <a:bodyPr/>
          <a:lstStyle/>
          <a:p>
            <a:r>
              <a:rPr lang="en-US" sz="2400"/>
              <a:t>Strategy :</a:t>
            </a:r>
          </a:p>
          <a:p>
            <a:pPr lvl="1"/>
            <a:r>
              <a:rPr lang="en-US" sz="2000"/>
              <a:t>pick the use cases that significantly influence the core architecture</a:t>
            </a:r>
          </a:p>
          <a:p>
            <a:pPr lvl="1"/>
            <a:r>
              <a:rPr lang="en-US" sz="2000"/>
              <a:t>pick the use cases that  are critical to the success of the business</a:t>
            </a:r>
          </a:p>
          <a:p>
            <a:pPr lvl="1"/>
            <a:r>
              <a:rPr lang="en-US" sz="2000"/>
              <a:t>a useful rule of thumb - pick the use cases that are the highest risk!!!</a:t>
            </a:r>
          </a:p>
        </p:txBody>
      </p:sp>
    </p:spTree>
    <p:extLst>
      <p:ext uri="{BB962C8B-B14F-4D97-AF65-F5344CB8AC3E}">
        <p14:creationId xmlns:p14="http://schemas.microsoft.com/office/powerpoint/2010/main" val="4011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[9]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pPr marL="577850" indent="-577850">
              <a:buNone/>
            </a:pPr>
            <a:r>
              <a:rPr lang="en-US"/>
              <a:t>Properties of D-requirements:</a:t>
            </a:r>
          </a:p>
          <a:p>
            <a:pPr marL="952500" lvl="1" indent="-495300">
              <a:buNone/>
            </a:pPr>
            <a:r>
              <a:rPr lang="en-US"/>
              <a:t>5.	Completeness</a:t>
            </a:r>
          </a:p>
          <a:p>
            <a:pPr marL="1327150" lvl="2" indent="-412750">
              <a:buNone/>
            </a:pPr>
            <a:r>
              <a:rPr lang="en-US" i="1"/>
              <a:t>Self contained, no omissions.</a:t>
            </a:r>
            <a:endParaRPr lang="en-US"/>
          </a:p>
          <a:p>
            <a:pPr marL="952500" lvl="1" indent="-495300">
              <a:buNone/>
            </a:pPr>
            <a:r>
              <a:rPr lang="en-US"/>
              <a:t>6. 	Error conditions</a:t>
            </a:r>
          </a:p>
          <a:p>
            <a:pPr marL="952500" lvl="1" indent="-495300">
              <a:buNone/>
            </a:pPr>
            <a:r>
              <a:rPr lang="en-US"/>
              <a:t>	</a:t>
            </a:r>
            <a:r>
              <a:rPr lang="en-US" sz="2000" i="1"/>
              <a:t>State what happens in case of an error. How should the implementation react in case of an error condition?</a:t>
            </a:r>
          </a:p>
          <a:p>
            <a:pPr marL="1743075" lvl="3" indent="-371475">
              <a:buNone/>
            </a:pPr>
            <a:endParaRPr lang="en-US"/>
          </a:p>
          <a:p>
            <a:pPr marL="952500" lvl="1" indent="-495300">
              <a:buNone/>
            </a:pP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21546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[10]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pPr marL="577850" indent="-577850">
              <a:buNone/>
            </a:pPr>
            <a:r>
              <a:rPr lang="en-US"/>
              <a:t>Properties of D-requirements:</a:t>
            </a:r>
          </a:p>
          <a:p>
            <a:pPr marL="952500" lvl="1" indent="-495300">
              <a:buNone/>
            </a:pPr>
            <a:r>
              <a:rPr lang="en-US"/>
              <a:t>7. Consistency</a:t>
            </a:r>
          </a:p>
          <a:p>
            <a:pPr marL="1327150" lvl="2" indent="-412750">
              <a:buNone/>
            </a:pPr>
            <a:r>
              <a:rPr lang="en-US" i="1"/>
              <a:t>Different requirements must be consistent. </a:t>
            </a:r>
          </a:p>
          <a:p>
            <a:pPr marL="1327150" lvl="2" indent="-412750">
              <a:buNone/>
            </a:pPr>
            <a:r>
              <a:rPr lang="en-US" i="1"/>
              <a:t>Example:</a:t>
            </a:r>
          </a:p>
          <a:p>
            <a:pPr marL="1327150" lvl="2" indent="-412750">
              <a:buNone/>
            </a:pPr>
            <a:r>
              <a:rPr lang="en-US" i="1"/>
              <a:t> R1.2: The speed of the vehicle will never exceed 250 mph.</a:t>
            </a:r>
          </a:p>
          <a:p>
            <a:pPr marL="1327150" lvl="2" indent="-412750">
              <a:buNone/>
            </a:pPr>
            <a:r>
              <a:rPr lang="en-US" i="1"/>
              <a:t>R5.4:  When the vehicle is cruising at a speed greater than 300 mph, a special “watchdog” safety mechanism will be automatically activated.</a:t>
            </a:r>
          </a:p>
          <a:p>
            <a:pPr marL="952500" lvl="1" indent="-495300">
              <a:buNone/>
            </a:pPr>
            <a:endParaRPr lang="en-US" i="1"/>
          </a:p>
          <a:p>
            <a:pPr marL="1743075" lvl="3" indent="-371475">
              <a:buFont typeface="Monotype Sorts" pitchFamily="2" charset="2"/>
              <a:buAutoNum type="arabicPeriod"/>
            </a:pPr>
            <a:endParaRPr lang="en-US"/>
          </a:p>
          <a:p>
            <a:pPr marL="952500" lvl="1" indent="-495300">
              <a:buNone/>
            </a:pP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1395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Unified Process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r>
              <a:rPr lang="en-US"/>
              <a:t>Why a Process?</a:t>
            </a:r>
          </a:p>
          <a:p>
            <a:pPr lvl="1"/>
            <a:r>
              <a:rPr lang="en-US"/>
              <a:t>Software projects are large, complex, sophisticated</a:t>
            </a:r>
          </a:p>
          <a:p>
            <a:pPr lvl="1"/>
            <a:r>
              <a:rPr lang="en-US"/>
              <a:t>time to market is key</a:t>
            </a:r>
          </a:p>
          <a:p>
            <a:pPr lvl="1"/>
            <a:r>
              <a:rPr lang="en-US"/>
              <a:t>many facets involved in getting to the end</a:t>
            </a:r>
          </a:p>
          <a:p>
            <a:r>
              <a:rPr lang="en-US"/>
              <a:t>Common process should</a:t>
            </a:r>
          </a:p>
          <a:p>
            <a:pPr lvl="1"/>
            <a:r>
              <a:rPr lang="en-US"/>
              <a:t>integrate the many facets</a:t>
            </a:r>
          </a:p>
          <a:p>
            <a:pPr lvl="1"/>
            <a:r>
              <a:rPr lang="en-US"/>
              <a:t>provide guidance to the order of activities</a:t>
            </a:r>
          </a:p>
          <a:p>
            <a:pPr lvl="1"/>
            <a:r>
              <a:rPr lang="en-US"/>
              <a:t>specify what artifacts need to be developed</a:t>
            </a:r>
          </a:p>
          <a:p>
            <a:pPr lvl="1"/>
            <a:r>
              <a:rPr lang="en-US"/>
              <a:t>offer criteria for monitoring and measuring a project</a:t>
            </a:r>
          </a:p>
        </p:txBody>
      </p:sp>
    </p:spTree>
    <p:extLst>
      <p:ext uri="{BB962C8B-B14F-4D97-AF65-F5344CB8AC3E}">
        <p14:creationId xmlns:p14="http://schemas.microsoft.com/office/powerpoint/2010/main" val="26010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r>
              <a:rPr lang="en-US"/>
              <a:t>Requirements Analysis: What and what?</a:t>
            </a:r>
          </a:p>
          <a:p>
            <a:r>
              <a:rPr lang="en-US"/>
              <a:t>Unified Process</a:t>
            </a:r>
          </a:p>
          <a:p>
            <a:r>
              <a:rPr lang="en-US"/>
              <a:t>OO Analysis and Design</a:t>
            </a:r>
          </a:p>
          <a:p>
            <a:pPr lvl="1"/>
            <a:r>
              <a:rPr lang="en-US"/>
              <a:t>Basics</a:t>
            </a:r>
          </a:p>
          <a:p>
            <a:pPr lvl="1"/>
            <a:r>
              <a:rPr lang="en-US"/>
              <a:t>UML</a:t>
            </a:r>
          </a:p>
          <a:p>
            <a:pPr lvl="1"/>
            <a:r>
              <a:rPr lang="en-US"/>
              <a:t>Actors, Use cases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Unified Process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2819400"/>
          </a:xfrm>
        </p:spPr>
        <p:txBody>
          <a:bodyPr/>
          <a:lstStyle/>
          <a:p>
            <a:r>
              <a:rPr lang="en-US" sz="2400"/>
              <a:t>Component based - meaning the software system is built as a set of software components interconnected via interfaces</a:t>
            </a:r>
          </a:p>
          <a:p>
            <a:r>
              <a:rPr lang="en-US" sz="2400"/>
              <a:t>Uses the Unified Modeling Language (UML)</a:t>
            </a:r>
          </a:p>
          <a:p>
            <a:r>
              <a:rPr lang="en-US" sz="2400" b="1"/>
              <a:t>Use case driven</a:t>
            </a:r>
          </a:p>
          <a:p>
            <a:r>
              <a:rPr lang="en-US" sz="2400" b="1"/>
              <a:t>Architecture-centric</a:t>
            </a:r>
          </a:p>
          <a:p>
            <a:r>
              <a:rPr lang="en-US" sz="2400" b="1"/>
              <a:t>Iterative and incremental</a:t>
            </a:r>
            <a:endParaRPr lang="en-US" sz="240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803525" y="5029201"/>
            <a:ext cx="7366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</a:rPr>
              <a:t>Component:</a:t>
            </a:r>
            <a:r>
              <a:rPr lang="en-US" b="1">
                <a:latin typeface="Times New Roman" panose="02020603050405020304" pitchFamily="18" charset="0"/>
              </a:rPr>
              <a:t> A physical and replaceable part of a system that conforms to</a:t>
            </a:r>
          </a:p>
          <a:p>
            <a:r>
              <a:rPr lang="en-US" b="1">
                <a:latin typeface="Times New Roman" panose="02020603050405020304" pitchFamily="18" charset="0"/>
              </a:rPr>
              <a:t>and provides realization of a set of interfaces.</a:t>
            </a:r>
          </a:p>
          <a:p>
            <a:r>
              <a:rPr lang="en-US" b="1" u="sng">
                <a:latin typeface="Times New Roman" panose="02020603050405020304" pitchFamily="18" charset="0"/>
              </a:rPr>
              <a:t>Interface:</a:t>
            </a:r>
            <a:r>
              <a:rPr lang="en-US" b="1">
                <a:latin typeface="Times New Roman" panose="02020603050405020304" pitchFamily="18" charset="0"/>
              </a:rPr>
              <a:t> A collection of operations that are used to specify a service of a class or a component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7696200" y="3429000"/>
            <a:ext cx="2057400" cy="914400"/>
          </a:xfrm>
          <a:prstGeom prst="wedgeRectCallout">
            <a:avLst>
              <a:gd name="adj1" fmla="val -107486"/>
              <a:gd name="adj2" fmla="val -15102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>
                <a:latin typeface="Times New Roman" panose="02020603050405020304" pitchFamily="18" charset="0"/>
              </a:rPr>
              <a:t>This is what makes</a:t>
            </a:r>
          </a:p>
          <a:p>
            <a:r>
              <a:rPr lang="en-US">
                <a:latin typeface="Times New Roman" panose="02020603050405020304" pitchFamily="18" charset="0"/>
              </a:rPr>
              <a:t>the Unified process</a:t>
            </a:r>
          </a:p>
          <a:p>
            <a:r>
              <a:rPr lang="en-US">
                <a:latin typeface="Times New Roman" panose="02020603050405020304" pitchFamily="18" charset="0"/>
              </a:rPr>
              <a:t>Unique</a:t>
            </a:r>
            <a:endParaRPr lang="en-US" sz="2400">
              <a:latin typeface="Times New Roman" panose="02020603050405020304" pitchFamily="18" charset="0"/>
            </a:endParaRPr>
          </a:p>
          <a:p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64008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Unified Process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971800" y="2362200"/>
            <a:ext cx="14478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35003" dir="7871156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User’s 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requirements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4648200" y="28194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80322" dir="173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562600" y="2362200"/>
            <a:ext cx="19812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35003" dir="7871156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Software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Development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Process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610600" y="2362200"/>
            <a:ext cx="14478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prstShdw prst="shdw17" dist="135003" dir="7871156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Software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System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7772400" y="28194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80322" dir="17306097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6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Unified Process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6096000" cy="4114800"/>
          </a:xfrm>
        </p:spPr>
        <p:txBody>
          <a:bodyPr/>
          <a:lstStyle/>
          <a:p>
            <a:r>
              <a:rPr lang="en-US"/>
              <a:t>Use Case driven</a:t>
            </a:r>
          </a:p>
          <a:p>
            <a:pPr lvl="1"/>
            <a:r>
              <a:rPr lang="en-US"/>
              <a:t>A use case is a piece of functionality in the system that gives a user a result of value</a:t>
            </a:r>
          </a:p>
          <a:p>
            <a:r>
              <a:rPr lang="en-US"/>
              <a:t>Use cases capture functional requirements</a:t>
            </a:r>
          </a:p>
          <a:p>
            <a:r>
              <a:rPr lang="en-US"/>
              <a:t>Use case answers the question: </a:t>
            </a:r>
            <a:r>
              <a:rPr lang="en-US" i="1"/>
              <a:t>What is the system supposed to do for the user?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Unified Process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6096000" cy="4114800"/>
          </a:xfrm>
        </p:spPr>
        <p:txBody>
          <a:bodyPr/>
          <a:lstStyle/>
          <a:p>
            <a:r>
              <a:rPr lang="en-US" sz="2400"/>
              <a:t>Architecture centric</a:t>
            </a:r>
          </a:p>
          <a:p>
            <a:pPr lvl="1"/>
            <a:r>
              <a:rPr lang="en-US" sz="2000"/>
              <a:t>similar to architecture for building a house</a:t>
            </a:r>
          </a:p>
          <a:p>
            <a:r>
              <a:rPr lang="en-US" sz="2400"/>
              <a:t>Embodies the most significant static and dynamic aspects of the system</a:t>
            </a:r>
          </a:p>
          <a:p>
            <a:r>
              <a:rPr lang="en-US" sz="2400"/>
              <a:t>Influenced by platform, OS, DBMS etc.</a:t>
            </a:r>
          </a:p>
          <a:p>
            <a:r>
              <a:rPr lang="en-US" sz="2400"/>
              <a:t>Primarily serves the realization of use cases</a:t>
            </a:r>
          </a:p>
        </p:txBody>
      </p:sp>
    </p:spTree>
    <p:extLst>
      <p:ext uri="{BB962C8B-B14F-4D97-AF65-F5344CB8AC3E}">
        <p14:creationId xmlns:p14="http://schemas.microsoft.com/office/powerpoint/2010/main" val="36073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Unified Process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6248400" cy="4114800"/>
          </a:xfrm>
        </p:spPr>
        <p:txBody>
          <a:bodyPr/>
          <a:lstStyle/>
          <a:p>
            <a:r>
              <a:rPr lang="en-US" sz="2400"/>
              <a:t>Iterative and Incremental</a:t>
            </a:r>
          </a:p>
          <a:p>
            <a:pPr lvl="1"/>
            <a:r>
              <a:rPr lang="en-US" sz="2000"/>
              <a:t>commercial projects continue many months and years</a:t>
            </a:r>
          </a:p>
          <a:p>
            <a:pPr lvl="1"/>
            <a:r>
              <a:rPr lang="en-US" sz="2000"/>
              <a:t>to be most effective - break the project into </a:t>
            </a:r>
            <a:r>
              <a:rPr lang="en-US" sz="2000" i="1"/>
              <a:t>iterations</a:t>
            </a:r>
            <a:endParaRPr lang="en-US" sz="2000"/>
          </a:p>
          <a:p>
            <a:r>
              <a:rPr lang="en-US" sz="2400"/>
              <a:t>Every iteration - identify use cases,create a design, implement the design </a:t>
            </a:r>
          </a:p>
          <a:p>
            <a:r>
              <a:rPr lang="en-US" sz="2400"/>
              <a:t>Every iteration is a complete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804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Unified Process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Look at the whole process</a:t>
            </a:r>
            <a:r>
              <a:rPr lang="en-US"/>
              <a:t> </a:t>
            </a:r>
          </a:p>
          <a:p>
            <a:pPr lvl="1"/>
            <a:r>
              <a:rPr lang="en-US" sz="2000"/>
              <a:t>Life cycle</a:t>
            </a:r>
          </a:p>
          <a:p>
            <a:pPr lvl="1"/>
            <a:r>
              <a:rPr lang="en-US" sz="2000"/>
              <a:t>Artifacts</a:t>
            </a:r>
          </a:p>
          <a:p>
            <a:pPr lvl="1"/>
            <a:r>
              <a:rPr lang="en-US" sz="2000"/>
              <a:t>Workflows</a:t>
            </a:r>
          </a:p>
          <a:p>
            <a:pPr lvl="1"/>
            <a:r>
              <a:rPr lang="en-US" sz="2000"/>
              <a:t>Phases</a:t>
            </a:r>
          </a:p>
          <a:p>
            <a:pPr lvl="1"/>
            <a:r>
              <a:rPr lang="en-US" sz="2000"/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0550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Life of the Unified Process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6019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Unified process repeats over a series of cycles</a:t>
            </a:r>
          </a:p>
          <a:p>
            <a:pPr>
              <a:lnSpc>
                <a:spcPct val="90000"/>
              </a:lnSpc>
            </a:pPr>
            <a:r>
              <a:rPr lang="en-US"/>
              <a:t>Each cycle concludes with a product </a:t>
            </a:r>
            <a:r>
              <a:rPr lang="en-US" b="1" i="1" u="sng"/>
              <a:t>release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Each cycle consists of four phases:</a:t>
            </a:r>
          </a:p>
          <a:p>
            <a:pPr lvl="1">
              <a:lnSpc>
                <a:spcPct val="90000"/>
              </a:lnSpc>
            </a:pPr>
            <a:r>
              <a:rPr lang="en-US"/>
              <a:t>inception</a:t>
            </a:r>
          </a:p>
          <a:p>
            <a:pPr lvl="1">
              <a:lnSpc>
                <a:spcPct val="90000"/>
              </a:lnSpc>
            </a:pPr>
            <a:r>
              <a:rPr lang="en-US"/>
              <a:t>elaboration</a:t>
            </a:r>
          </a:p>
          <a:p>
            <a:pPr lvl="1">
              <a:lnSpc>
                <a:spcPct val="90000"/>
              </a:lnSpc>
            </a:pPr>
            <a:r>
              <a:rPr lang="en-US"/>
              <a:t>construction</a:t>
            </a:r>
          </a:p>
          <a:p>
            <a:pPr lvl="1">
              <a:lnSpc>
                <a:spcPct val="90000"/>
              </a:lnSpc>
            </a:pPr>
            <a:r>
              <a:rPr lang="en-US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19701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Life of the Unified Process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603750" y="2514600"/>
            <a:ext cx="189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</a:rPr>
              <a:t>Elaboration 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774951" y="2514600"/>
            <a:ext cx="157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</a:rPr>
              <a:t>Inception  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442076" y="2514600"/>
            <a:ext cx="204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</a:rPr>
              <a:t>Construction  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8610600" y="2514600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</a:rPr>
              <a:t>Transition 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743200" y="32766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743200" y="2667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4419600" y="2667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6400800" y="2667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8458200" y="2667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10210800" y="26670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2667001" y="33528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Iteration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3565526" y="33528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Iteration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581400" y="3276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4572001" y="33528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Iteration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5470526" y="33528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Iteration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5486400" y="3276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553201" y="34290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Iteration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451726" y="34290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Iteration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7467600" y="3352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8458201" y="33528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Iteration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9356726" y="3352800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Iteration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9372600" y="3276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5622925" y="5299075"/>
            <a:ext cx="135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Release 1</a:t>
            </a:r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 flipH="1" flipV="1">
            <a:off x="3124200" y="3886200"/>
            <a:ext cx="3276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flipH="1" flipV="1">
            <a:off x="5105400" y="38100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 flipV="1">
            <a:off x="6477000" y="38100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 flipV="1">
            <a:off x="6477000" y="3886200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2955925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46926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682625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888365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97" name="Line 37"/>
          <p:cNvSpPr>
            <a:spLocks noChangeShapeType="1"/>
          </p:cNvSpPr>
          <p:nvPr/>
        </p:nvSpPr>
        <p:spPr bwMode="auto">
          <a:xfrm>
            <a:off x="2667000" y="2057400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7404100" y="167640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3184526" y="5756275"/>
            <a:ext cx="535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>
                <a:latin typeface="Times New Roman" panose="02020603050405020304" pitchFamily="18" charset="0"/>
              </a:rPr>
              <a:t>A cycle with its phases and its iterations</a:t>
            </a:r>
          </a:p>
        </p:txBody>
      </p:sp>
    </p:spTree>
    <p:extLst>
      <p:ext uri="{BB962C8B-B14F-4D97-AF65-F5344CB8AC3E}">
        <p14:creationId xmlns:p14="http://schemas.microsoft.com/office/powerpoint/2010/main" val="11901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[1]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r>
              <a:rPr lang="en-US"/>
              <a:t>What is it?</a:t>
            </a:r>
          </a:p>
          <a:p>
            <a:pPr lvl="1"/>
            <a:r>
              <a:rPr lang="en-US"/>
              <a:t>The process by which customer needs are understood and documented.</a:t>
            </a:r>
          </a:p>
          <a:p>
            <a:pPr lvl="1"/>
            <a:r>
              <a:rPr lang="en-US"/>
              <a:t>Expresses “what” is to be built and NOT “how” it is to be built.</a:t>
            </a:r>
          </a:p>
          <a:p>
            <a:r>
              <a:rPr lang="en-US" sz="2000"/>
              <a:t>Example 1:</a:t>
            </a:r>
          </a:p>
          <a:p>
            <a:pPr lvl="1"/>
            <a:r>
              <a:rPr lang="en-US" sz="2000"/>
              <a:t>The system shall allow users to withdraw cash. [</a:t>
            </a:r>
            <a:r>
              <a:rPr lang="en-US" sz="2000" i="1"/>
              <a:t>What</a:t>
            </a:r>
            <a:r>
              <a:rPr lang="en-US" sz="2000"/>
              <a:t>?]</a:t>
            </a:r>
            <a:endParaRPr lang="en-US" sz="1800"/>
          </a:p>
          <a:p>
            <a:r>
              <a:rPr lang="en-US" sz="2000"/>
              <a:t>Example 2:</a:t>
            </a:r>
          </a:p>
          <a:p>
            <a:pPr lvl="1"/>
            <a:r>
              <a:rPr lang="en-US" sz="2000"/>
              <a:t>A sale item’s name and other attributes will be stored in a  hash table and updated each time any attribute changes. [</a:t>
            </a:r>
            <a:r>
              <a:rPr lang="en-US" sz="2000" i="1"/>
              <a:t>How</a:t>
            </a:r>
            <a:r>
              <a:rPr lang="en-US" sz="2000"/>
              <a:t>?]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219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[2]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315200" cy="1905000"/>
          </a:xfrm>
        </p:spPr>
        <p:txBody>
          <a:bodyPr/>
          <a:lstStyle/>
          <a:p>
            <a:r>
              <a:rPr lang="en-US"/>
              <a:t>C- and D-Requirements</a:t>
            </a:r>
          </a:p>
          <a:p>
            <a:pPr lvl="1"/>
            <a:r>
              <a:rPr lang="en-US"/>
              <a:t>C-: Customer wants and needs; expressed in language understood by the customer.</a:t>
            </a:r>
          </a:p>
          <a:p>
            <a:pPr lvl="1"/>
            <a:r>
              <a:rPr lang="en-US"/>
              <a:t>D-: For the developers; may be more formal.</a:t>
            </a:r>
          </a:p>
          <a:p>
            <a:pPr lvl="1">
              <a:buFont typeface="Wingdings" panose="05000000000000000000" pitchFamily="2" charset="2"/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823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[2]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514600" y="2133600"/>
            <a:ext cx="762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400" b="1">
                <a:latin typeface="Times New Roman" panose="02020603050405020304" pitchFamily="18" charset="0"/>
              </a:rPr>
              <a:t>Why document requirements?</a:t>
            </a:r>
          </a:p>
          <a:p>
            <a:endParaRPr kumimoji="1" lang="en-US" sz="2400">
              <a:latin typeface="Times New Roman" panose="02020603050405020304" pitchFamily="18" charset="0"/>
            </a:endParaRPr>
          </a:p>
          <a:p>
            <a:pPr lvl="1"/>
            <a:r>
              <a:rPr kumimoji="1" lang="en-US" sz="2400">
                <a:latin typeface="Times New Roman" panose="02020603050405020304" pitchFamily="18" charset="0"/>
              </a:rPr>
              <a:t>Serves as a contract between the customer and the developer.</a:t>
            </a:r>
          </a:p>
          <a:p>
            <a:pPr lvl="1"/>
            <a:endParaRPr kumimoji="1" lang="en-US" sz="2400">
              <a:latin typeface="Times New Roman" panose="02020603050405020304" pitchFamily="18" charset="0"/>
            </a:endParaRPr>
          </a:p>
          <a:p>
            <a:pPr lvl="1"/>
            <a:r>
              <a:rPr kumimoji="1" lang="en-US" sz="2400">
                <a:latin typeface="Times New Roman" panose="02020603050405020304" pitchFamily="18" charset="0"/>
              </a:rPr>
              <a:t>Serves as a source of test plans.</a:t>
            </a:r>
          </a:p>
          <a:p>
            <a:pPr lvl="1"/>
            <a:endParaRPr kumimoji="1" lang="en-US" sz="2400">
              <a:latin typeface="Times New Roman" panose="02020603050405020304" pitchFamily="18" charset="0"/>
            </a:endParaRPr>
          </a:p>
          <a:p>
            <a:pPr lvl="1"/>
            <a:r>
              <a:rPr kumimoji="1" lang="en-US" sz="2400">
                <a:latin typeface="Times New Roman" panose="02020603050405020304" pitchFamily="18" charset="0"/>
              </a:rPr>
              <a:t>Serves to specify project goals and plan development cycles and increments.</a:t>
            </a:r>
          </a:p>
          <a:p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[3]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r>
              <a:rPr lang="en-US"/>
              <a:t>Roadmap:</a:t>
            </a:r>
          </a:p>
          <a:p>
            <a:pPr lvl="1"/>
            <a:r>
              <a:rPr lang="en-US"/>
              <a:t>Identify the customer.</a:t>
            </a:r>
          </a:p>
          <a:p>
            <a:pPr lvl="1"/>
            <a:r>
              <a:rPr lang="en-US"/>
              <a:t>Interview customer representatives.</a:t>
            </a:r>
          </a:p>
          <a:p>
            <a:pPr lvl="1"/>
            <a:r>
              <a:rPr lang="en-US"/>
              <a:t>Write C-requirements, review with customer, and update when necessary.</a:t>
            </a:r>
          </a:p>
          <a:p>
            <a:pPr lvl="1"/>
            <a:r>
              <a:rPr lang="en-US"/>
              <a:t>Write D-requirements; check to make sure that there is no inconsistency between the C- and the D-requirements.</a:t>
            </a:r>
          </a:p>
          <a:p>
            <a:pPr lvl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378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 [4]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828800"/>
            <a:ext cx="7315200" cy="4648200"/>
          </a:xfrm>
        </p:spPr>
        <p:txBody>
          <a:bodyPr/>
          <a:lstStyle/>
          <a:p>
            <a:r>
              <a:rPr lang="en-US"/>
              <a:t>C-requirements:</a:t>
            </a:r>
          </a:p>
          <a:p>
            <a:pPr lvl="1"/>
            <a:r>
              <a:rPr lang="en-US" sz="2000" i="1"/>
              <a:t>Use cases</a:t>
            </a:r>
            <a:r>
              <a:rPr lang="en-US" sz="2000"/>
              <a:t> expressed individually and with a use case diagram. A use case specifies a collection of scenarios.</a:t>
            </a:r>
          </a:p>
          <a:p>
            <a:pPr lvl="2"/>
            <a:r>
              <a:rPr lang="en-US" sz="1800"/>
              <a:t>Sample use case: </a:t>
            </a:r>
            <a:r>
              <a:rPr lang="en-US" sz="1800" i="1"/>
              <a:t>Process sale.</a:t>
            </a:r>
            <a:endParaRPr lang="en-US" sz="1800"/>
          </a:p>
          <a:p>
            <a:pPr lvl="1"/>
            <a:r>
              <a:rPr lang="en-US" sz="2000" i="1"/>
              <a:t>Data flow diagram</a:t>
            </a:r>
            <a:r>
              <a:rPr lang="en-US" sz="2000"/>
              <a:t>:</a:t>
            </a:r>
          </a:p>
          <a:p>
            <a:pPr lvl="2"/>
            <a:r>
              <a:rPr lang="en-US" sz="1800"/>
              <a:t>Explains the flow of data items across various functions. Useful for explaining system functions. [Example on the next slide.]</a:t>
            </a:r>
          </a:p>
          <a:p>
            <a:pPr lvl="1"/>
            <a:r>
              <a:rPr lang="en-US" sz="2000" i="1"/>
              <a:t>State transition diagram</a:t>
            </a:r>
            <a:r>
              <a:rPr lang="en-US" sz="2000"/>
              <a:t>:</a:t>
            </a:r>
          </a:p>
          <a:p>
            <a:pPr lvl="2"/>
            <a:r>
              <a:rPr lang="en-US" sz="1800"/>
              <a:t>Explains the change of system state in response to one or more operations. [Example two slides later.]</a:t>
            </a:r>
          </a:p>
          <a:p>
            <a:pPr lvl="1"/>
            <a:r>
              <a:rPr lang="en-US" sz="2000" i="1"/>
              <a:t>User interface</a:t>
            </a:r>
            <a:r>
              <a:rPr lang="en-US" sz="2000"/>
              <a:t>: </a:t>
            </a:r>
            <a:r>
              <a:rPr lang="en-US" sz="1800"/>
              <a:t>Generally not a part of requirements analysis though may be included. [Read section 3.5 from Braude.]</a:t>
            </a:r>
          </a:p>
          <a:p>
            <a:pPr lvl="1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3815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810000" y="2667001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Pay rate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5181600" y="1828800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Overtime</a:t>
            </a:r>
          </a:p>
          <a:p>
            <a:pPr algn="ctr"/>
            <a:r>
              <a:rPr lang="en-US" i="1">
                <a:latin typeface="Times New Roman" panose="02020603050405020304" pitchFamily="18" charset="0"/>
              </a:rPr>
              <a:t>rate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sp>
        <p:nvSpPr>
          <p:cNvPr id="110610" name="Text Box 18"/>
          <p:cNvSpPr txBox="1">
            <a:spLocks noChangeArrowheads="1"/>
          </p:cNvSpPr>
          <p:nvPr/>
        </p:nvSpPr>
        <p:spPr bwMode="auto">
          <a:xfrm>
            <a:off x="6858000" y="426720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Total pay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5867400" y="327660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Pay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7661275" y="5410201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Net pay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sp>
        <p:nvSpPr>
          <p:cNvPr id="110613" name="Oval 21"/>
          <p:cNvSpPr>
            <a:spLocks noChangeArrowheads="1"/>
          </p:cNvSpPr>
          <p:nvPr/>
        </p:nvSpPr>
        <p:spPr bwMode="auto">
          <a:xfrm>
            <a:off x="2667000" y="2133600"/>
            <a:ext cx="14478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2667000" y="2286000"/>
            <a:ext cx="1460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Get employee</a:t>
            </a:r>
          </a:p>
          <a:p>
            <a:pPr algn="ctr"/>
            <a:r>
              <a:rPr lang="en-US">
                <a:latin typeface="Times New Roman" panose="02020603050405020304" pitchFamily="18" charset="0"/>
              </a:rPr>
              <a:t>file</a:t>
            </a:r>
            <a:endParaRPr lang="en-US" sz="2400">
              <a:latin typeface="Times New Roman" panose="02020603050405020304" pitchFamily="18" charset="0"/>
            </a:endParaRPr>
          </a:p>
        </p:txBody>
      </p:sp>
      <p:grpSp>
        <p:nvGrpSpPr>
          <p:cNvPr id="110616" name="Group 24"/>
          <p:cNvGrpSpPr>
            <a:grpSpLocks/>
          </p:cNvGrpSpPr>
          <p:nvPr/>
        </p:nvGrpSpPr>
        <p:grpSpPr bwMode="auto">
          <a:xfrm>
            <a:off x="4191000" y="3124200"/>
            <a:ext cx="1447800" cy="838200"/>
            <a:chOff x="1872" y="2544"/>
            <a:chExt cx="912" cy="528"/>
          </a:xfrm>
        </p:grpSpPr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2050" y="2592"/>
              <a:ext cx="5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Weekly</a:t>
              </a:r>
            </a:p>
            <a:p>
              <a:pPr algn="ctr"/>
              <a:r>
                <a:rPr lang="en-US">
                  <a:latin typeface="Times New Roman" panose="02020603050405020304" pitchFamily="18" charset="0"/>
                </a:rPr>
                <a:t>pay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15" name="Oval 23"/>
            <p:cNvSpPr>
              <a:spLocks noChangeArrowheads="1"/>
            </p:cNvSpPr>
            <p:nvPr/>
          </p:nvSpPr>
          <p:spPr bwMode="auto">
            <a:xfrm>
              <a:off x="1872" y="2544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618" name="Group 26"/>
          <p:cNvGrpSpPr>
            <a:grpSpLocks/>
          </p:cNvGrpSpPr>
          <p:nvPr/>
        </p:nvGrpSpPr>
        <p:grpSpPr bwMode="auto">
          <a:xfrm>
            <a:off x="6629400" y="3276600"/>
            <a:ext cx="1460500" cy="838200"/>
            <a:chOff x="1872" y="1776"/>
            <a:chExt cx="920" cy="528"/>
          </a:xfrm>
        </p:grpSpPr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1872" y="1824"/>
              <a:ext cx="9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Overtime </a:t>
              </a:r>
            </a:p>
            <a:p>
              <a:pPr algn="ctr"/>
              <a:r>
                <a:rPr lang="en-US">
                  <a:latin typeface="Times New Roman" panose="02020603050405020304" pitchFamily="18" charset="0"/>
                </a:rPr>
                <a:t>pay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17" name="Oval 25"/>
            <p:cNvSpPr>
              <a:spLocks noChangeArrowheads="1"/>
            </p:cNvSpPr>
            <p:nvPr/>
          </p:nvSpPr>
          <p:spPr bwMode="auto">
            <a:xfrm>
              <a:off x="1876" y="1776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7696200" y="4572000"/>
            <a:ext cx="1447800" cy="838200"/>
            <a:chOff x="1824" y="1248"/>
            <a:chExt cx="912" cy="528"/>
          </a:xfrm>
        </p:grpSpPr>
        <p:sp>
          <p:nvSpPr>
            <p:cNvPr id="110605" name="Text Box 13"/>
            <p:cNvSpPr txBox="1">
              <a:spLocks noChangeArrowheads="1"/>
            </p:cNvSpPr>
            <p:nvPr/>
          </p:nvSpPr>
          <p:spPr bwMode="auto">
            <a:xfrm>
              <a:off x="1996" y="1296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Deduct </a:t>
              </a:r>
            </a:p>
            <a:p>
              <a:pPr algn="ctr"/>
              <a:r>
                <a:rPr lang="en-US">
                  <a:latin typeface="Times New Roman" panose="02020603050405020304" pitchFamily="18" charset="0"/>
                </a:rPr>
                <a:t>taxes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19" name="Oval 27"/>
            <p:cNvSpPr>
              <a:spLocks noChangeArrowheads="1"/>
            </p:cNvSpPr>
            <p:nvPr/>
          </p:nvSpPr>
          <p:spPr bwMode="auto">
            <a:xfrm>
              <a:off x="1824" y="1248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0622" name="Group 30"/>
          <p:cNvGrpSpPr>
            <a:grpSpLocks/>
          </p:cNvGrpSpPr>
          <p:nvPr/>
        </p:nvGrpSpPr>
        <p:grpSpPr bwMode="auto">
          <a:xfrm>
            <a:off x="8153400" y="5638800"/>
            <a:ext cx="1447800" cy="838200"/>
            <a:chOff x="2928" y="2208"/>
            <a:chExt cx="912" cy="528"/>
          </a:xfrm>
        </p:grpSpPr>
        <p:sp>
          <p:nvSpPr>
            <p:cNvPr id="110604" name="Text Box 12"/>
            <p:cNvSpPr txBox="1">
              <a:spLocks noChangeArrowheads="1"/>
            </p:cNvSpPr>
            <p:nvPr/>
          </p:nvSpPr>
          <p:spPr bwMode="auto">
            <a:xfrm>
              <a:off x="3054" y="2208"/>
              <a:ext cx="6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Issue </a:t>
              </a:r>
            </a:p>
            <a:p>
              <a:pPr algn="ctr"/>
              <a:r>
                <a:rPr lang="en-US">
                  <a:latin typeface="Times New Roman" panose="02020603050405020304" pitchFamily="18" charset="0"/>
                </a:rPr>
                <a:t>paycheck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621" name="Oval 29"/>
            <p:cNvSpPr>
              <a:spLocks noChangeArrowheads="1"/>
            </p:cNvSpPr>
            <p:nvPr/>
          </p:nvSpPr>
          <p:spPr bwMode="auto">
            <a:xfrm>
              <a:off x="2928" y="2208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623" name="Line 31"/>
          <p:cNvSpPr>
            <a:spLocks noChangeShapeType="1"/>
          </p:cNvSpPr>
          <p:nvPr/>
        </p:nvSpPr>
        <p:spPr bwMode="auto">
          <a:xfrm>
            <a:off x="3733800" y="2895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>
            <a:off x="5638800" y="35814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25" name="Line 33"/>
          <p:cNvSpPr>
            <a:spLocks noChangeShapeType="1"/>
          </p:cNvSpPr>
          <p:nvPr/>
        </p:nvSpPr>
        <p:spPr bwMode="auto">
          <a:xfrm>
            <a:off x="7467600" y="4114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26" name="Line 34"/>
          <p:cNvSpPr>
            <a:spLocks noChangeShapeType="1"/>
          </p:cNvSpPr>
          <p:nvPr/>
        </p:nvSpPr>
        <p:spPr bwMode="auto">
          <a:xfrm>
            <a:off x="8458200" y="5410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10627" name="AutoShape 35"/>
          <p:cNvCxnSpPr>
            <a:cxnSpLocks noChangeShapeType="1"/>
            <a:stCxn id="110613" idx="7"/>
            <a:endCxn id="110617" idx="0"/>
          </p:cNvCxnSpPr>
          <p:nvPr/>
        </p:nvCxnSpPr>
        <p:spPr bwMode="auto">
          <a:xfrm rot="5400000" flipV="1">
            <a:off x="5120482" y="1037432"/>
            <a:ext cx="1020762" cy="3457575"/>
          </a:xfrm>
          <a:prstGeom prst="curvedConnector3">
            <a:avLst>
              <a:gd name="adj1" fmla="val -3437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6934200" y="1676401"/>
            <a:ext cx="180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u="sng">
                <a:latin typeface="Times New Roman" panose="02020603050405020304" pitchFamily="18" charset="0"/>
              </a:rPr>
              <a:t>Employee Record</a:t>
            </a:r>
            <a:endParaRPr lang="en-US" sz="2400" i="1" u="sng">
              <a:latin typeface="Times New Roman" panose="02020603050405020304" pitchFamily="18" charset="0"/>
            </a:endParaRPr>
          </a:p>
        </p:txBody>
      </p:sp>
      <p:sp>
        <p:nvSpPr>
          <p:cNvPr id="110629" name="Text Box 37"/>
          <p:cNvSpPr txBox="1">
            <a:spLocks noChangeArrowheads="1"/>
          </p:cNvSpPr>
          <p:nvPr/>
        </p:nvSpPr>
        <p:spPr bwMode="auto">
          <a:xfrm>
            <a:off x="8153400" y="27432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u="sng">
                <a:latin typeface="Times New Roman" panose="02020603050405020304" pitchFamily="18" charset="0"/>
              </a:rPr>
              <a:t>Company records</a:t>
            </a:r>
            <a:endParaRPr lang="en-US" sz="2400" i="1" u="sng">
              <a:latin typeface="Times New Roman" panose="02020603050405020304" pitchFamily="18" charset="0"/>
            </a:endParaRPr>
          </a:p>
        </p:txBody>
      </p:sp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3048000" y="4572001"/>
            <a:ext cx="8953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Worker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2895600" y="3429001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ID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sp>
        <p:nvSpPr>
          <p:cNvPr id="110633" name="Text Box 41"/>
          <p:cNvSpPr txBox="1">
            <a:spLocks noChangeArrowheads="1"/>
          </p:cNvSpPr>
          <p:nvPr/>
        </p:nvSpPr>
        <p:spPr bwMode="auto">
          <a:xfrm>
            <a:off x="3886200" y="3962400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Regular</a:t>
            </a:r>
          </a:p>
          <a:p>
            <a:pPr algn="ctr"/>
            <a:r>
              <a:rPr lang="en-US" i="1">
                <a:latin typeface="Times New Roman" panose="02020603050405020304" pitchFamily="18" charset="0"/>
              </a:rPr>
              <a:t>hours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sp>
        <p:nvSpPr>
          <p:cNvPr id="110634" name="Text Box 42"/>
          <p:cNvSpPr txBox="1">
            <a:spLocks noChangeArrowheads="1"/>
          </p:cNvSpPr>
          <p:nvPr/>
        </p:nvSpPr>
        <p:spPr bwMode="auto">
          <a:xfrm>
            <a:off x="5257800" y="3962400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Overtime</a:t>
            </a:r>
          </a:p>
          <a:p>
            <a:pPr algn="ctr"/>
            <a:r>
              <a:rPr lang="en-US" i="1">
                <a:latin typeface="Times New Roman" panose="02020603050405020304" pitchFamily="18" charset="0"/>
              </a:rPr>
              <a:t>hours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cxnSp>
        <p:nvCxnSpPr>
          <p:cNvPr id="110635" name="AutoShape 43"/>
          <p:cNvCxnSpPr>
            <a:cxnSpLocks noChangeShapeType="1"/>
            <a:endCxn id="110613" idx="4"/>
          </p:cNvCxnSpPr>
          <p:nvPr/>
        </p:nvCxnSpPr>
        <p:spPr bwMode="auto">
          <a:xfrm rot="16200000">
            <a:off x="2590800" y="3771900"/>
            <a:ext cx="16002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36" name="AutoShape 44"/>
          <p:cNvCxnSpPr>
            <a:cxnSpLocks noChangeShapeType="1"/>
            <a:stCxn id="110631" idx="3"/>
            <a:endCxn id="110615" idx="4"/>
          </p:cNvCxnSpPr>
          <p:nvPr/>
        </p:nvCxnSpPr>
        <p:spPr bwMode="auto">
          <a:xfrm flipV="1">
            <a:off x="3943350" y="3962400"/>
            <a:ext cx="971550" cy="800100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37" name="AutoShape 45"/>
          <p:cNvCxnSpPr>
            <a:cxnSpLocks noChangeShapeType="1"/>
            <a:stCxn id="110631" idx="3"/>
            <a:endCxn id="110617" idx="3"/>
          </p:cNvCxnSpPr>
          <p:nvPr/>
        </p:nvCxnSpPr>
        <p:spPr bwMode="auto">
          <a:xfrm flipV="1">
            <a:off x="3943351" y="3992564"/>
            <a:ext cx="2905125" cy="769937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38" name="Line 46"/>
          <p:cNvSpPr>
            <a:spLocks noChangeShapeType="1"/>
          </p:cNvSpPr>
          <p:nvPr/>
        </p:nvSpPr>
        <p:spPr bwMode="auto">
          <a:xfrm flipH="1" flipV="1">
            <a:off x="3962400" y="4876800"/>
            <a:ext cx="419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39" name="Text Box 47"/>
          <p:cNvSpPr txBox="1">
            <a:spLocks noChangeArrowheads="1"/>
          </p:cNvSpPr>
          <p:nvPr/>
        </p:nvSpPr>
        <p:spPr bwMode="auto">
          <a:xfrm>
            <a:off x="6629400" y="5715001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Check</a:t>
            </a:r>
            <a:endParaRPr lang="en-US" sz="2400" i="1">
              <a:latin typeface="Times New Roman" panose="02020603050405020304" pitchFamily="18" charset="0"/>
            </a:endParaRPr>
          </a:p>
        </p:txBody>
      </p:sp>
      <p:sp>
        <p:nvSpPr>
          <p:cNvPr id="110640" name="Line 48"/>
          <p:cNvSpPr>
            <a:spLocks noChangeShapeType="1"/>
          </p:cNvSpPr>
          <p:nvPr/>
        </p:nvSpPr>
        <p:spPr bwMode="auto">
          <a:xfrm flipH="1" flipV="1">
            <a:off x="8915400" y="3048000"/>
            <a:ext cx="0" cy="1600200"/>
          </a:xfrm>
          <a:prstGeom prst="line">
            <a:avLst/>
          </a:prstGeom>
          <a:noFill/>
          <a:ln w="9525">
            <a:solidFill>
              <a:srgbClr val="26B65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41" name="Line 49"/>
          <p:cNvSpPr>
            <a:spLocks noChangeShapeType="1"/>
          </p:cNvSpPr>
          <p:nvPr/>
        </p:nvSpPr>
        <p:spPr bwMode="auto">
          <a:xfrm flipV="1">
            <a:off x="9220200" y="3048000"/>
            <a:ext cx="0" cy="2667000"/>
          </a:xfrm>
          <a:prstGeom prst="line">
            <a:avLst/>
          </a:prstGeom>
          <a:noFill/>
          <a:ln w="9525">
            <a:solidFill>
              <a:srgbClr val="26B65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42" name="Line 50"/>
          <p:cNvSpPr>
            <a:spLocks noChangeShapeType="1"/>
          </p:cNvSpPr>
          <p:nvPr/>
        </p:nvSpPr>
        <p:spPr bwMode="auto">
          <a:xfrm flipH="1" flipV="1">
            <a:off x="7772400" y="1981200"/>
            <a:ext cx="762000" cy="2590800"/>
          </a:xfrm>
          <a:prstGeom prst="line">
            <a:avLst/>
          </a:prstGeom>
          <a:noFill/>
          <a:ln w="9525">
            <a:solidFill>
              <a:srgbClr val="26B65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45" name="Freeform 53"/>
          <p:cNvSpPr>
            <a:spLocks/>
          </p:cNvSpPr>
          <p:nvPr/>
        </p:nvSpPr>
        <p:spPr bwMode="auto">
          <a:xfrm>
            <a:off x="3505200" y="1638300"/>
            <a:ext cx="3505200" cy="495300"/>
          </a:xfrm>
          <a:custGeom>
            <a:avLst/>
            <a:gdLst>
              <a:gd name="T0" fmla="*/ 2400 w 2400"/>
              <a:gd name="T1" fmla="*/ 168 h 360"/>
              <a:gd name="T2" fmla="*/ 1296 w 2400"/>
              <a:gd name="T3" fmla="*/ 24 h 360"/>
              <a:gd name="T4" fmla="*/ 192 w 2400"/>
              <a:gd name="T5" fmla="*/ 312 h 360"/>
              <a:gd name="T6" fmla="*/ 144 w 2400"/>
              <a:gd name="T7" fmla="*/ 31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360">
                <a:moveTo>
                  <a:pt x="2400" y="168"/>
                </a:moveTo>
                <a:cubicBezTo>
                  <a:pt x="2032" y="84"/>
                  <a:pt x="1664" y="0"/>
                  <a:pt x="1296" y="24"/>
                </a:cubicBezTo>
                <a:cubicBezTo>
                  <a:pt x="928" y="48"/>
                  <a:pt x="384" y="264"/>
                  <a:pt x="192" y="312"/>
                </a:cubicBezTo>
                <a:cubicBezTo>
                  <a:pt x="0" y="360"/>
                  <a:pt x="72" y="336"/>
                  <a:pt x="144" y="312"/>
                </a:cubicBezTo>
              </a:path>
            </a:pathLst>
          </a:custGeom>
          <a:noFill/>
          <a:ln w="9525">
            <a:solidFill>
              <a:srgbClr val="26B653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3962400" y="5486401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u="sng">
                <a:latin typeface="Times New Roman" panose="02020603050405020304" pitchFamily="18" charset="0"/>
              </a:rPr>
              <a:t>Tax rates</a:t>
            </a:r>
            <a:endParaRPr lang="en-US" sz="2400" i="1" u="sng">
              <a:latin typeface="Times New Roman" panose="02020603050405020304" pitchFamily="18" charset="0"/>
            </a:endParaRPr>
          </a:p>
        </p:txBody>
      </p:sp>
      <p:sp>
        <p:nvSpPr>
          <p:cNvPr id="110647" name="Line 55"/>
          <p:cNvSpPr>
            <a:spLocks noChangeShapeType="1"/>
          </p:cNvSpPr>
          <p:nvPr/>
        </p:nvSpPr>
        <p:spPr bwMode="auto">
          <a:xfrm flipV="1">
            <a:off x="4876800" y="5181600"/>
            <a:ext cx="2819400" cy="609600"/>
          </a:xfrm>
          <a:prstGeom prst="line">
            <a:avLst/>
          </a:prstGeom>
          <a:noFill/>
          <a:ln w="9525">
            <a:solidFill>
              <a:srgbClr val="26B65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38862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10649" name="Text Box 57"/>
          <p:cNvSpPr txBox="1">
            <a:spLocks noChangeArrowheads="1"/>
          </p:cNvSpPr>
          <p:nvPr/>
        </p:nvSpPr>
        <p:spPr bwMode="auto">
          <a:xfrm>
            <a:off x="63246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10650" name="Text Box 58"/>
          <p:cNvSpPr txBox="1">
            <a:spLocks noChangeArrowheads="1"/>
          </p:cNvSpPr>
          <p:nvPr/>
        </p:nvSpPr>
        <p:spPr bwMode="auto">
          <a:xfrm>
            <a:off x="6629400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286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Transition Diagram (STD)</a:t>
            </a:r>
          </a:p>
        </p:txBody>
      </p:sp>
      <p:grpSp>
        <p:nvGrpSpPr>
          <p:cNvPr id="111673" name="Group 57"/>
          <p:cNvGrpSpPr>
            <a:grpSpLocks/>
          </p:cNvGrpSpPr>
          <p:nvPr/>
        </p:nvGrpSpPr>
        <p:grpSpPr bwMode="auto">
          <a:xfrm>
            <a:off x="3886200" y="2286001"/>
            <a:ext cx="4540250" cy="1166813"/>
            <a:chOff x="1469" y="1344"/>
            <a:chExt cx="2860" cy="735"/>
          </a:xfrm>
        </p:grpSpPr>
        <p:sp>
          <p:nvSpPr>
            <p:cNvPr id="111645" name="Text Box 29"/>
            <p:cNvSpPr txBox="1">
              <a:spLocks noChangeArrowheads="1"/>
            </p:cNvSpPr>
            <p:nvPr/>
          </p:nvSpPr>
          <p:spPr bwMode="auto">
            <a:xfrm>
              <a:off x="1469" y="1584"/>
              <a:ext cx="852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EBOFF (e,f)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1663" name="Text Box 47"/>
            <p:cNvSpPr txBox="1">
              <a:spLocks noChangeArrowheads="1"/>
            </p:cNvSpPr>
            <p:nvPr/>
          </p:nvSpPr>
          <p:spPr bwMode="auto">
            <a:xfrm>
              <a:off x="3533" y="1584"/>
              <a:ext cx="796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EBON (e,f)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1664" name="Line 48"/>
            <p:cNvSpPr>
              <a:spLocks noChangeShapeType="1"/>
            </p:cNvSpPr>
            <p:nvPr/>
          </p:nvSpPr>
          <p:spPr bwMode="auto">
            <a:xfrm>
              <a:off x="2381" y="165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665" name="Text Box 49"/>
            <p:cNvSpPr txBox="1">
              <a:spLocks noChangeArrowheads="1"/>
            </p:cNvSpPr>
            <p:nvPr/>
          </p:nvSpPr>
          <p:spPr bwMode="auto">
            <a:xfrm>
              <a:off x="2592" y="134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EBP(e,f)</a:t>
              </a:r>
            </a:p>
          </p:txBody>
        </p:sp>
        <p:sp>
          <p:nvSpPr>
            <p:cNvPr id="111666" name="Text Box 50"/>
            <p:cNvSpPr txBox="1">
              <a:spLocks noChangeArrowheads="1"/>
            </p:cNvSpPr>
            <p:nvPr/>
          </p:nvSpPr>
          <p:spPr bwMode="auto">
            <a:xfrm>
              <a:off x="2592" y="184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EBP(e,f)</a:t>
              </a:r>
            </a:p>
          </p:txBody>
        </p:sp>
        <p:sp>
          <p:nvSpPr>
            <p:cNvPr id="111667" name="Line 51"/>
            <p:cNvSpPr>
              <a:spLocks noChangeShapeType="1"/>
            </p:cNvSpPr>
            <p:nvPr/>
          </p:nvSpPr>
          <p:spPr bwMode="auto">
            <a:xfrm>
              <a:off x="2381" y="18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1668" name="Text Box 52"/>
          <p:cNvSpPr txBox="1">
            <a:spLocks noChangeArrowheads="1"/>
          </p:cNvSpPr>
          <p:nvPr/>
        </p:nvSpPr>
        <p:spPr bwMode="auto">
          <a:xfrm>
            <a:off x="4876800" y="3657601"/>
            <a:ext cx="494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EBOFF (e,f): Elevator </a:t>
            </a:r>
            <a:r>
              <a:rPr lang="en-US" sz="2000" i="1">
                <a:latin typeface="Times New Roman" panose="02020603050405020304" pitchFamily="18" charset="0"/>
              </a:rPr>
              <a:t>e</a:t>
            </a:r>
            <a:r>
              <a:rPr lang="en-US" sz="2000">
                <a:latin typeface="Times New Roman" panose="02020603050405020304" pitchFamily="18" charset="0"/>
              </a:rPr>
              <a:t> button OFF at floor </a:t>
            </a:r>
            <a:r>
              <a:rPr lang="en-US" sz="2000" i="1">
                <a:latin typeface="Times New Roman" panose="02020603050405020304" pitchFamily="18" charset="0"/>
              </a:rPr>
              <a:t>f</a:t>
            </a:r>
            <a:r>
              <a:rPr lang="en-US" sz="20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11669" name="Text Box 53"/>
          <p:cNvSpPr txBox="1">
            <a:spLocks noChangeArrowheads="1"/>
          </p:cNvSpPr>
          <p:nvPr/>
        </p:nvSpPr>
        <p:spPr bwMode="auto">
          <a:xfrm>
            <a:off x="4876800" y="4225926"/>
            <a:ext cx="474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EBON (e,f): Elevator </a:t>
            </a:r>
            <a:r>
              <a:rPr lang="en-US" sz="2000" i="1">
                <a:latin typeface="Times New Roman" panose="02020603050405020304" pitchFamily="18" charset="0"/>
              </a:rPr>
              <a:t>e</a:t>
            </a:r>
            <a:r>
              <a:rPr lang="en-US" sz="2000">
                <a:latin typeface="Times New Roman" panose="02020603050405020304" pitchFamily="18" charset="0"/>
              </a:rPr>
              <a:t> button ON at floor </a:t>
            </a:r>
            <a:r>
              <a:rPr lang="en-US" sz="2000" i="1">
                <a:latin typeface="Times New Roman" panose="02020603050405020304" pitchFamily="18" charset="0"/>
              </a:rPr>
              <a:t>f</a:t>
            </a:r>
            <a:r>
              <a:rPr lang="en-US" sz="20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11670" name="Text Box 54"/>
          <p:cNvSpPr txBox="1">
            <a:spLocks noChangeArrowheads="1"/>
          </p:cNvSpPr>
          <p:nvPr/>
        </p:nvSpPr>
        <p:spPr bwMode="auto">
          <a:xfrm>
            <a:off x="4876800" y="4794251"/>
            <a:ext cx="381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EBP(e,f): Elevator </a:t>
            </a:r>
            <a:r>
              <a:rPr lang="en-US" i="1">
                <a:latin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</a:rPr>
              <a:t> button </a:t>
            </a:r>
            <a:r>
              <a:rPr lang="en-US" i="1">
                <a:latin typeface="Times New Roman" panose="02020603050405020304" pitchFamily="18" charset="0"/>
              </a:rPr>
              <a:t>f</a:t>
            </a:r>
            <a:r>
              <a:rPr lang="en-US">
                <a:latin typeface="Times New Roman" panose="02020603050405020304" pitchFamily="18" charset="0"/>
              </a:rPr>
              <a:t> is pressed.</a:t>
            </a:r>
          </a:p>
        </p:txBody>
      </p:sp>
      <p:sp>
        <p:nvSpPr>
          <p:cNvPr id="111671" name="Text Box 55"/>
          <p:cNvSpPr txBox="1">
            <a:spLocks noChangeArrowheads="1"/>
          </p:cNvSpPr>
          <p:nvPr/>
        </p:nvSpPr>
        <p:spPr bwMode="auto">
          <a:xfrm>
            <a:off x="4876800" y="5334001"/>
            <a:ext cx="363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EAF(e,f): Elevator </a:t>
            </a:r>
            <a:r>
              <a:rPr lang="en-US" i="1">
                <a:latin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</a:rPr>
              <a:t> arrives at floor </a:t>
            </a:r>
            <a:r>
              <a:rPr lang="en-US" i="1">
                <a:latin typeface="Times New Roman" panose="02020603050405020304" pitchFamily="18" charset="0"/>
              </a:rPr>
              <a:t>f</a:t>
            </a:r>
            <a:r>
              <a:rPr lang="en-US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1672" name="Text Box 56"/>
          <p:cNvSpPr txBox="1">
            <a:spLocks noChangeArrowheads="1"/>
          </p:cNvSpPr>
          <p:nvPr/>
        </p:nvSpPr>
        <p:spPr bwMode="auto">
          <a:xfrm>
            <a:off x="2879725" y="1717675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</a:rPr>
              <a:t>Elevator example (partial):</a:t>
            </a:r>
          </a:p>
        </p:txBody>
      </p:sp>
    </p:spTree>
    <p:extLst>
      <p:ext uri="{BB962C8B-B14F-4D97-AF65-F5344CB8AC3E}">
        <p14:creationId xmlns:p14="http://schemas.microsoft.com/office/powerpoint/2010/main" val="191146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8" grpId="0"/>
      <p:bldP spid="111669" grpId="0"/>
      <p:bldP spid="111670" grpId="0"/>
      <p:bldP spid="1116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1053</Words>
  <Application>Microsoft Office PowerPoint</Application>
  <PresentationFormat>Widescreen</PresentationFormat>
  <Paragraphs>227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Monotype Sorts</vt:lpstr>
      <vt:lpstr>Times New Roman</vt:lpstr>
      <vt:lpstr>Wingdings</vt:lpstr>
      <vt:lpstr>Office Theme</vt:lpstr>
      <vt:lpstr>Microsoft Word Document</vt:lpstr>
      <vt:lpstr>Requirements Analysis and the Unified Process </vt:lpstr>
      <vt:lpstr>Contents</vt:lpstr>
      <vt:lpstr>Requirements Analysis [1]</vt:lpstr>
      <vt:lpstr>Requirements Analysis [2]</vt:lpstr>
      <vt:lpstr>Requirements Analysis [2]</vt:lpstr>
      <vt:lpstr>Requirements Analysis [3]</vt:lpstr>
      <vt:lpstr>Requirements Analysis [4]</vt:lpstr>
      <vt:lpstr>Data Flow Diagram</vt:lpstr>
      <vt:lpstr>State Transition Diagram (STD)</vt:lpstr>
      <vt:lpstr>Requirements Analysis [5]</vt:lpstr>
      <vt:lpstr>Requirements Analysis [6]</vt:lpstr>
      <vt:lpstr>Requirements Analysis [7]</vt:lpstr>
      <vt:lpstr>Requirements Analysis [7]</vt:lpstr>
      <vt:lpstr>Requirements Analysis [8]</vt:lpstr>
      <vt:lpstr>Categorizing Requirements</vt:lpstr>
      <vt:lpstr>Prioritizing (Ranking) Use Cases</vt:lpstr>
      <vt:lpstr>Requirements Analysis [9]</vt:lpstr>
      <vt:lpstr>Requirements Analysis [10]</vt:lpstr>
      <vt:lpstr>The Unified Process</vt:lpstr>
      <vt:lpstr>The Unified Process</vt:lpstr>
      <vt:lpstr>The Unified Process</vt:lpstr>
      <vt:lpstr>The Unified Process</vt:lpstr>
      <vt:lpstr>The Unified Process</vt:lpstr>
      <vt:lpstr>The Unified Process</vt:lpstr>
      <vt:lpstr>The Unified Process</vt:lpstr>
      <vt:lpstr>The Life of the Unified Process</vt:lpstr>
      <vt:lpstr>The Life of the Unified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the Unified Process </dc:title>
  <dc:creator>Avni Sehrawat</dc:creator>
  <cp:lastModifiedBy>Avni Sehrawat</cp:lastModifiedBy>
  <cp:revision>2</cp:revision>
  <dcterms:created xsi:type="dcterms:W3CDTF">2021-10-26T09:53:19Z</dcterms:created>
  <dcterms:modified xsi:type="dcterms:W3CDTF">2021-10-26T10:04:33Z</dcterms:modified>
</cp:coreProperties>
</file>