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0" r:id="rId7"/>
    <p:sldId id="262" r:id="rId8"/>
    <p:sldId id="265" r:id="rId9"/>
    <p:sldId id="263"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B70CAD7-5F16-4A70-B8A5-9D24998CD609}" type="datetimeFigureOut">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9E7512-DE7B-4ECD-AF1D-88DEFD8BF276}" type="slidenum">
              <a:rPr lang="en-US" smtClean="0"/>
              <a:t>‹#›</a:t>
            </a:fld>
            <a:endParaRPr lang="en-US"/>
          </a:p>
        </p:txBody>
      </p:sp>
    </p:spTree>
    <p:extLst>
      <p:ext uri="{BB962C8B-B14F-4D97-AF65-F5344CB8AC3E}">
        <p14:creationId xmlns:p14="http://schemas.microsoft.com/office/powerpoint/2010/main" val="607153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70CAD7-5F16-4A70-B8A5-9D24998CD609}" type="datetimeFigureOut">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9E7512-DE7B-4ECD-AF1D-88DEFD8BF276}" type="slidenum">
              <a:rPr lang="en-US" smtClean="0"/>
              <a:t>‹#›</a:t>
            </a:fld>
            <a:endParaRPr lang="en-US"/>
          </a:p>
        </p:txBody>
      </p:sp>
    </p:spTree>
    <p:extLst>
      <p:ext uri="{BB962C8B-B14F-4D97-AF65-F5344CB8AC3E}">
        <p14:creationId xmlns:p14="http://schemas.microsoft.com/office/powerpoint/2010/main" val="2222532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70CAD7-5F16-4A70-B8A5-9D24998CD609}" type="datetimeFigureOut">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9E7512-DE7B-4ECD-AF1D-88DEFD8BF276}" type="slidenum">
              <a:rPr lang="en-US" smtClean="0"/>
              <a:t>‹#›</a:t>
            </a:fld>
            <a:endParaRPr lang="en-US"/>
          </a:p>
        </p:txBody>
      </p:sp>
    </p:spTree>
    <p:extLst>
      <p:ext uri="{BB962C8B-B14F-4D97-AF65-F5344CB8AC3E}">
        <p14:creationId xmlns:p14="http://schemas.microsoft.com/office/powerpoint/2010/main" val="2917406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70CAD7-5F16-4A70-B8A5-9D24998CD609}" type="datetimeFigureOut">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9E7512-DE7B-4ECD-AF1D-88DEFD8BF276}" type="slidenum">
              <a:rPr lang="en-US" smtClean="0"/>
              <a:t>‹#›</a:t>
            </a:fld>
            <a:endParaRPr lang="en-US"/>
          </a:p>
        </p:txBody>
      </p:sp>
    </p:spTree>
    <p:extLst>
      <p:ext uri="{BB962C8B-B14F-4D97-AF65-F5344CB8AC3E}">
        <p14:creationId xmlns:p14="http://schemas.microsoft.com/office/powerpoint/2010/main" val="556926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70CAD7-5F16-4A70-B8A5-9D24998CD609}" type="datetimeFigureOut">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9E7512-DE7B-4ECD-AF1D-88DEFD8BF276}" type="slidenum">
              <a:rPr lang="en-US" smtClean="0"/>
              <a:t>‹#›</a:t>
            </a:fld>
            <a:endParaRPr lang="en-US"/>
          </a:p>
        </p:txBody>
      </p:sp>
    </p:spTree>
    <p:extLst>
      <p:ext uri="{BB962C8B-B14F-4D97-AF65-F5344CB8AC3E}">
        <p14:creationId xmlns:p14="http://schemas.microsoft.com/office/powerpoint/2010/main" val="2864173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B70CAD7-5F16-4A70-B8A5-9D24998CD609}" type="datetimeFigureOut">
              <a:rPr lang="en-US" smtClean="0"/>
              <a:t>12/14/2020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9E7512-DE7B-4ECD-AF1D-88DEFD8BF276}" type="slidenum">
              <a:rPr lang="en-US" smtClean="0"/>
              <a:t>‹#›</a:t>
            </a:fld>
            <a:endParaRPr lang="en-US"/>
          </a:p>
        </p:txBody>
      </p:sp>
    </p:spTree>
    <p:extLst>
      <p:ext uri="{BB962C8B-B14F-4D97-AF65-F5344CB8AC3E}">
        <p14:creationId xmlns:p14="http://schemas.microsoft.com/office/powerpoint/2010/main" val="982240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B70CAD7-5F16-4A70-B8A5-9D24998CD609}" type="datetimeFigureOut">
              <a:rPr lang="en-US" smtClean="0"/>
              <a:t>12/14/2020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9E7512-DE7B-4ECD-AF1D-88DEFD8BF276}" type="slidenum">
              <a:rPr lang="en-US" smtClean="0"/>
              <a:t>‹#›</a:t>
            </a:fld>
            <a:endParaRPr lang="en-US"/>
          </a:p>
        </p:txBody>
      </p:sp>
    </p:spTree>
    <p:extLst>
      <p:ext uri="{BB962C8B-B14F-4D97-AF65-F5344CB8AC3E}">
        <p14:creationId xmlns:p14="http://schemas.microsoft.com/office/powerpoint/2010/main" val="1500958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B70CAD7-5F16-4A70-B8A5-9D24998CD609}" type="datetimeFigureOut">
              <a:rPr lang="en-US" smtClean="0"/>
              <a:t>12/14/2020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9E7512-DE7B-4ECD-AF1D-88DEFD8BF276}" type="slidenum">
              <a:rPr lang="en-US" smtClean="0"/>
              <a:t>‹#›</a:t>
            </a:fld>
            <a:endParaRPr lang="en-US"/>
          </a:p>
        </p:txBody>
      </p:sp>
    </p:spTree>
    <p:extLst>
      <p:ext uri="{BB962C8B-B14F-4D97-AF65-F5344CB8AC3E}">
        <p14:creationId xmlns:p14="http://schemas.microsoft.com/office/powerpoint/2010/main" val="669896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70CAD7-5F16-4A70-B8A5-9D24998CD609}" type="datetimeFigureOut">
              <a:rPr lang="en-US" smtClean="0"/>
              <a:t>12/14/2020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9E7512-DE7B-4ECD-AF1D-88DEFD8BF276}" type="slidenum">
              <a:rPr lang="en-US" smtClean="0"/>
              <a:t>‹#›</a:t>
            </a:fld>
            <a:endParaRPr lang="en-US"/>
          </a:p>
        </p:txBody>
      </p:sp>
    </p:spTree>
    <p:extLst>
      <p:ext uri="{BB962C8B-B14F-4D97-AF65-F5344CB8AC3E}">
        <p14:creationId xmlns:p14="http://schemas.microsoft.com/office/powerpoint/2010/main" val="1382837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70CAD7-5F16-4A70-B8A5-9D24998CD609}" type="datetimeFigureOut">
              <a:rPr lang="en-US" smtClean="0"/>
              <a:t>12/14/2020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9E7512-DE7B-4ECD-AF1D-88DEFD8BF276}" type="slidenum">
              <a:rPr lang="en-US" smtClean="0"/>
              <a:t>‹#›</a:t>
            </a:fld>
            <a:endParaRPr lang="en-US"/>
          </a:p>
        </p:txBody>
      </p:sp>
    </p:spTree>
    <p:extLst>
      <p:ext uri="{BB962C8B-B14F-4D97-AF65-F5344CB8AC3E}">
        <p14:creationId xmlns:p14="http://schemas.microsoft.com/office/powerpoint/2010/main" val="2523965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70CAD7-5F16-4A70-B8A5-9D24998CD609}" type="datetimeFigureOut">
              <a:rPr lang="en-US" smtClean="0"/>
              <a:t>12/14/2020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9E7512-DE7B-4ECD-AF1D-88DEFD8BF276}" type="slidenum">
              <a:rPr lang="en-US" smtClean="0"/>
              <a:t>‹#›</a:t>
            </a:fld>
            <a:endParaRPr lang="en-US"/>
          </a:p>
        </p:txBody>
      </p:sp>
    </p:spTree>
    <p:extLst>
      <p:ext uri="{BB962C8B-B14F-4D97-AF65-F5344CB8AC3E}">
        <p14:creationId xmlns:p14="http://schemas.microsoft.com/office/powerpoint/2010/main" val="3306149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70CAD7-5F16-4A70-B8A5-9D24998CD609}" type="datetimeFigureOut">
              <a:rPr lang="en-US" smtClean="0"/>
              <a:t>12/14/2020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9E7512-DE7B-4ECD-AF1D-88DEFD8BF276}" type="slidenum">
              <a:rPr lang="en-US" smtClean="0"/>
              <a:t>‹#›</a:t>
            </a:fld>
            <a:endParaRPr lang="en-US"/>
          </a:p>
        </p:txBody>
      </p:sp>
    </p:spTree>
    <p:extLst>
      <p:ext uri="{BB962C8B-B14F-4D97-AF65-F5344CB8AC3E}">
        <p14:creationId xmlns:p14="http://schemas.microsoft.com/office/powerpoint/2010/main" val="37372133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guru99.com/unit-testing-guide.html" TargetMode="External"/><Relationship Id="rId2" Type="http://schemas.openxmlformats.org/officeDocument/2006/relationships/hyperlink" Target="https://www.guru99.com/white-box-testing.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guru99.com/test-case.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pitest.org/" TargetMode="External"/><Relationship Id="rId2" Type="http://schemas.openxmlformats.org/officeDocument/2006/relationships/hyperlink" Target="https://stryker-mutator.io/"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guru99.com/black-box-testing.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www.guru99.com/images/1/103017_0527_WhatIsState4.png" TargetMode="External"/><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hyperlink" Target="https://www.guru99.com/images/1/103017_0527_WhatIsState1.png" TargetMode="External"/><Relationship Id="rId1" Type="http://schemas.openxmlformats.org/officeDocument/2006/relationships/slideLayout" Target="../slideLayouts/slideLayout2.xml"/><Relationship Id="rId6" Type="http://schemas.openxmlformats.org/officeDocument/2006/relationships/hyperlink" Target="https://www.guru99.com/images/1/103017_0527_WhatIsState3.png" TargetMode="External"/><Relationship Id="rId5" Type="http://schemas.openxmlformats.org/officeDocument/2006/relationships/image" Target="../media/image3.png"/><Relationship Id="rId4" Type="http://schemas.openxmlformats.org/officeDocument/2006/relationships/hyperlink" Target="https://www.guru99.com/images/1/103017_0527_WhatIsState2.png" TargetMode="External"/><Relationship Id="rId9"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State Transition Testing</a:t>
            </a:r>
            <a:br>
              <a:rPr lang="en-US" dirty="0"/>
            </a:b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766510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State Transition Table</a:t>
            </a:r>
            <a:br>
              <a:rPr lang="en-US" b="1" dirty="0"/>
            </a:b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458517330"/>
              </p:ext>
            </p:extLst>
          </p:nvPr>
        </p:nvGraphicFramePr>
        <p:xfrm>
          <a:off x="1900349" y="2477260"/>
          <a:ext cx="8128000" cy="2595880"/>
        </p:xfrm>
        <a:graphic>
          <a:graphicData uri="http://schemas.openxmlformats.org/drawingml/2006/table">
            <a:tbl>
              <a:tblPr firstRow="1" bandRow="1">
                <a:tableStyleId>{5C22544A-7EE6-4342-B048-85BDC9FD1C3A}</a:tableStyleId>
              </a:tblPr>
              <a:tblGrid>
                <a:gridCol w="2032000"/>
                <a:gridCol w="2032000"/>
                <a:gridCol w="2032000"/>
                <a:gridCol w="2032000"/>
              </a:tblGrid>
              <a:tr h="370840">
                <a:tc>
                  <a:txBody>
                    <a:bodyPr/>
                    <a:lstStyle/>
                    <a:p>
                      <a:r>
                        <a:rPr lang="en-US" dirty="0" smtClean="0"/>
                        <a:t>State</a:t>
                      </a:r>
                      <a:endParaRPr lang="en-US" dirty="0"/>
                    </a:p>
                  </a:txBody>
                  <a:tcPr/>
                </a:tc>
                <a:tc>
                  <a:txBody>
                    <a:bodyPr/>
                    <a:lstStyle/>
                    <a:p>
                      <a:r>
                        <a:rPr lang="en-US" dirty="0" smtClean="0"/>
                        <a:t>Insert Card</a:t>
                      </a:r>
                      <a:endParaRPr lang="en-US" dirty="0"/>
                    </a:p>
                  </a:txBody>
                  <a:tcPr/>
                </a:tc>
                <a:tc>
                  <a:txBody>
                    <a:bodyPr/>
                    <a:lstStyle/>
                    <a:p>
                      <a:r>
                        <a:rPr lang="en-US" dirty="0" smtClean="0"/>
                        <a:t>Correct Pin</a:t>
                      </a:r>
                      <a:endParaRPr lang="en-US" dirty="0"/>
                    </a:p>
                  </a:txBody>
                  <a:tcPr/>
                </a:tc>
                <a:tc>
                  <a:txBody>
                    <a:bodyPr/>
                    <a:lstStyle/>
                    <a:p>
                      <a:r>
                        <a:rPr lang="en-US" dirty="0" smtClean="0"/>
                        <a:t>Incorrect pin</a:t>
                      </a:r>
                      <a:endParaRPr lang="en-US" dirty="0"/>
                    </a:p>
                  </a:txBody>
                  <a:tcPr/>
                </a:tc>
              </a:tr>
              <a:tr h="370840">
                <a:tc>
                  <a:txBody>
                    <a:bodyPr/>
                    <a:lstStyle/>
                    <a:p>
                      <a:r>
                        <a:rPr lang="en-US" dirty="0" smtClean="0"/>
                        <a:t>S1</a:t>
                      </a:r>
                      <a:endParaRPr lang="en-US" dirty="0"/>
                    </a:p>
                  </a:txBody>
                  <a:tcPr/>
                </a:tc>
                <a:tc>
                  <a:txBody>
                    <a:bodyPr/>
                    <a:lstStyle/>
                    <a:p>
                      <a:r>
                        <a:rPr lang="en-US" dirty="0" smtClean="0"/>
                        <a:t>S2</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S2</a:t>
                      </a:r>
                      <a:endParaRPr lang="en-US" dirty="0"/>
                    </a:p>
                  </a:txBody>
                  <a:tcPr/>
                </a:tc>
                <a:tc>
                  <a:txBody>
                    <a:bodyPr/>
                    <a:lstStyle/>
                    <a:p>
                      <a:r>
                        <a:rPr lang="en-US" dirty="0" smtClean="0"/>
                        <a:t>-</a:t>
                      </a:r>
                      <a:endParaRPr lang="en-US" dirty="0"/>
                    </a:p>
                  </a:txBody>
                  <a:tcPr/>
                </a:tc>
                <a:tc>
                  <a:txBody>
                    <a:bodyPr/>
                    <a:lstStyle/>
                    <a:p>
                      <a:r>
                        <a:rPr lang="en-US" dirty="0" smtClean="0"/>
                        <a:t>S5</a:t>
                      </a:r>
                      <a:endParaRPr lang="en-US" dirty="0"/>
                    </a:p>
                  </a:txBody>
                  <a:tcPr/>
                </a:tc>
                <a:tc>
                  <a:txBody>
                    <a:bodyPr/>
                    <a:lstStyle/>
                    <a:p>
                      <a:r>
                        <a:rPr lang="en-US" dirty="0" smtClean="0"/>
                        <a:t>S3</a:t>
                      </a:r>
                      <a:endParaRPr lang="en-US" dirty="0"/>
                    </a:p>
                  </a:txBody>
                  <a:tcPr/>
                </a:tc>
              </a:tr>
              <a:tr h="370840">
                <a:tc>
                  <a:txBody>
                    <a:bodyPr/>
                    <a:lstStyle/>
                    <a:p>
                      <a:r>
                        <a:rPr lang="en-US" dirty="0" smtClean="0"/>
                        <a:t>S3</a:t>
                      </a:r>
                      <a:endParaRPr lang="en-US" dirty="0"/>
                    </a:p>
                  </a:txBody>
                  <a:tcPr/>
                </a:tc>
                <a:tc>
                  <a:txBody>
                    <a:bodyPr/>
                    <a:lstStyle/>
                    <a:p>
                      <a:r>
                        <a:rPr lang="en-US" dirty="0" smtClean="0"/>
                        <a:t>-</a:t>
                      </a:r>
                      <a:endParaRPr lang="en-US" dirty="0"/>
                    </a:p>
                  </a:txBody>
                  <a:tcPr/>
                </a:tc>
                <a:tc>
                  <a:txBody>
                    <a:bodyPr/>
                    <a:lstStyle/>
                    <a:p>
                      <a:r>
                        <a:rPr lang="en-US" dirty="0" smtClean="0"/>
                        <a:t>S5</a:t>
                      </a:r>
                      <a:endParaRPr lang="en-US" dirty="0"/>
                    </a:p>
                  </a:txBody>
                  <a:tcPr/>
                </a:tc>
                <a:tc>
                  <a:txBody>
                    <a:bodyPr/>
                    <a:lstStyle/>
                    <a:p>
                      <a:r>
                        <a:rPr lang="en-US" dirty="0" smtClean="0"/>
                        <a:t>S4</a:t>
                      </a:r>
                      <a:endParaRPr lang="en-US" dirty="0"/>
                    </a:p>
                  </a:txBody>
                  <a:tcPr/>
                </a:tc>
              </a:tr>
              <a:tr h="370840">
                <a:tc>
                  <a:txBody>
                    <a:bodyPr/>
                    <a:lstStyle/>
                    <a:p>
                      <a:r>
                        <a:rPr lang="en-US" dirty="0" smtClean="0"/>
                        <a:t>S4</a:t>
                      </a:r>
                      <a:endParaRPr lang="en-US" dirty="0"/>
                    </a:p>
                  </a:txBody>
                  <a:tcPr/>
                </a:tc>
                <a:tc>
                  <a:txBody>
                    <a:bodyPr/>
                    <a:lstStyle/>
                    <a:p>
                      <a:r>
                        <a:rPr lang="en-US" dirty="0" smtClean="0"/>
                        <a:t>-</a:t>
                      </a:r>
                      <a:endParaRPr lang="en-US" dirty="0"/>
                    </a:p>
                  </a:txBody>
                  <a:tcPr/>
                </a:tc>
                <a:tc>
                  <a:txBody>
                    <a:bodyPr/>
                    <a:lstStyle/>
                    <a:p>
                      <a:r>
                        <a:rPr lang="en-US" dirty="0" smtClean="0"/>
                        <a:t>S5</a:t>
                      </a:r>
                      <a:endParaRPr lang="en-US" dirty="0"/>
                    </a:p>
                  </a:txBody>
                  <a:tcPr/>
                </a:tc>
                <a:tc>
                  <a:txBody>
                    <a:bodyPr/>
                    <a:lstStyle/>
                    <a:p>
                      <a:r>
                        <a:rPr lang="en-US" dirty="0" smtClean="0"/>
                        <a:t>S6</a:t>
                      </a:r>
                      <a:endParaRPr lang="en-US" dirty="0"/>
                    </a:p>
                  </a:txBody>
                  <a:tcPr/>
                </a:tc>
              </a:tr>
              <a:tr h="370840">
                <a:tc>
                  <a:txBody>
                    <a:bodyPr/>
                    <a:lstStyle/>
                    <a:p>
                      <a:r>
                        <a:rPr lang="en-US" dirty="0" smtClean="0"/>
                        <a:t>S5</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S6</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bl>
          </a:graphicData>
        </a:graphic>
      </p:graphicFrame>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32517295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839787" y="354639"/>
            <a:ext cx="5157787" cy="823912"/>
          </a:xfrm>
        </p:spPr>
        <p:txBody>
          <a:bodyPr/>
          <a:lstStyle/>
          <a:p>
            <a:r>
              <a:rPr lang="en-US" dirty="0" smtClean="0"/>
              <a:t>Advantages</a:t>
            </a:r>
            <a:endParaRPr lang="en-US" dirty="0"/>
          </a:p>
        </p:txBody>
      </p:sp>
      <p:sp>
        <p:nvSpPr>
          <p:cNvPr id="5" name="Content Placeholder 4"/>
          <p:cNvSpPr>
            <a:spLocks noGrp="1"/>
          </p:cNvSpPr>
          <p:nvPr>
            <p:ph sz="half" idx="2"/>
          </p:nvPr>
        </p:nvSpPr>
        <p:spPr>
          <a:xfrm>
            <a:off x="556453" y="1577796"/>
            <a:ext cx="5157787" cy="4204818"/>
          </a:xfrm>
        </p:spPr>
        <p:txBody>
          <a:bodyPr>
            <a:normAutofit/>
          </a:bodyPr>
          <a:lstStyle/>
          <a:p>
            <a:pPr algn="just"/>
            <a:r>
              <a:rPr lang="en-US" dirty="0"/>
              <a:t>This testing technique will provide a pictorial or tabular representation of system behavior which will make the tester to cover and understand the system behavior effectively</a:t>
            </a:r>
            <a:r>
              <a:rPr lang="en-US" dirty="0" smtClean="0"/>
              <a:t>.</a:t>
            </a:r>
          </a:p>
          <a:p>
            <a:pPr algn="just"/>
            <a:r>
              <a:rPr lang="en-US" dirty="0"/>
              <a:t>By using this testing, technique tester can verify that all the conditions are covered, and the results are captured</a:t>
            </a:r>
          </a:p>
        </p:txBody>
      </p:sp>
      <p:sp>
        <p:nvSpPr>
          <p:cNvPr id="6" name="Text Placeholder 5"/>
          <p:cNvSpPr>
            <a:spLocks noGrp="1"/>
          </p:cNvSpPr>
          <p:nvPr>
            <p:ph type="body" sz="quarter" idx="3"/>
          </p:nvPr>
        </p:nvSpPr>
        <p:spPr>
          <a:xfrm>
            <a:off x="6172200" y="354639"/>
            <a:ext cx="5183188" cy="823912"/>
          </a:xfrm>
        </p:spPr>
        <p:txBody>
          <a:bodyPr/>
          <a:lstStyle/>
          <a:p>
            <a:r>
              <a:rPr lang="en-US" dirty="0" smtClean="0"/>
              <a:t>Disadvantages</a:t>
            </a:r>
            <a:endParaRPr lang="en-US" dirty="0"/>
          </a:p>
        </p:txBody>
      </p:sp>
      <p:sp>
        <p:nvSpPr>
          <p:cNvPr id="7" name="Content Placeholder 6"/>
          <p:cNvSpPr>
            <a:spLocks noGrp="1"/>
          </p:cNvSpPr>
          <p:nvPr>
            <p:ph sz="quarter" idx="4"/>
          </p:nvPr>
        </p:nvSpPr>
        <p:spPr>
          <a:xfrm>
            <a:off x="6172200" y="1577796"/>
            <a:ext cx="5183188" cy="4668458"/>
          </a:xfrm>
        </p:spPr>
        <p:txBody>
          <a:bodyPr>
            <a:normAutofit fontScale="92500" lnSpcReduction="10000"/>
          </a:bodyPr>
          <a:lstStyle/>
          <a:p>
            <a:pPr algn="just"/>
            <a:r>
              <a:rPr lang="en-US" dirty="0"/>
              <a:t>The main disadvantage of this testing technique is that we can't rely in this technique every time. For example, if the system is not a finite system (not in sequential order), this technique cannot be used</a:t>
            </a:r>
            <a:r>
              <a:rPr lang="en-US" dirty="0" smtClean="0"/>
              <a:t>.</a:t>
            </a:r>
          </a:p>
          <a:p>
            <a:pPr algn="just"/>
            <a:r>
              <a:rPr lang="en-US" dirty="0"/>
              <a:t>Another disadvantage is that you have to define all the possible states of a system. While this is all right for small systems, it soon breaks down into larger systems as there is an exponential progression in the number of states.</a:t>
            </a:r>
          </a:p>
        </p:txBody>
      </p:sp>
    </p:spTree>
    <p:extLst>
      <p:ext uri="{BB962C8B-B14F-4D97-AF65-F5344CB8AC3E}">
        <p14:creationId xmlns:p14="http://schemas.microsoft.com/office/powerpoint/2010/main" val="13410818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S</a:t>
            </a:r>
            <a:r>
              <a:rPr lang="en-US" dirty="0" smtClean="0"/>
              <a:t>ummary</a:t>
            </a:r>
            <a:endParaRPr lang="en-US" dirty="0"/>
          </a:p>
        </p:txBody>
      </p:sp>
      <p:sp>
        <p:nvSpPr>
          <p:cNvPr id="8" name="Content Placeholder 7"/>
          <p:cNvSpPr>
            <a:spLocks noGrp="1"/>
          </p:cNvSpPr>
          <p:nvPr>
            <p:ph idx="1"/>
          </p:nvPr>
        </p:nvSpPr>
        <p:spPr/>
        <p:txBody>
          <a:bodyPr>
            <a:normAutofit fontScale="70000" lnSpcReduction="20000"/>
          </a:bodyPr>
          <a:lstStyle/>
          <a:p>
            <a:pPr algn="just"/>
            <a:r>
              <a:rPr lang="en-US" dirty="0"/>
              <a:t>State Transition testing is defined as the testing technique in which changes in input conditions cause's state changes in the Application under Test.</a:t>
            </a:r>
          </a:p>
          <a:p>
            <a:pPr algn="just"/>
            <a:r>
              <a:rPr lang="en-US" dirty="0"/>
              <a:t>In Software Engineering, State Transition Testing Technique is helpful where you need to test different system transitions.</a:t>
            </a:r>
          </a:p>
          <a:p>
            <a:pPr algn="just"/>
            <a:r>
              <a:rPr lang="en-US" dirty="0"/>
              <a:t>Two main ways to represent or design state transition, State transition diagram, and State transition table.</a:t>
            </a:r>
          </a:p>
          <a:p>
            <a:pPr algn="just"/>
            <a:r>
              <a:rPr lang="en-US" dirty="0"/>
              <a:t>In state transition diagram the states are shown in boxed texts, and the transition is represented by arrows.</a:t>
            </a:r>
          </a:p>
          <a:p>
            <a:pPr algn="just"/>
            <a:r>
              <a:rPr lang="en-US" dirty="0"/>
              <a:t>In state transition table all the states are listed on the left side, and the events are described on the top.</a:t>
            </a:r>
          </a:p>
          <a:p>
            <a:pPr algn="just"/>
            <a:r>
              <a:rPr lang="en-US" dirty="0"/>
              <a:t>This main advantage of this testing technique is that it will provide a pictorial or tabular representation of system behavior which will make the tester to cover and understand the system behavior efficiently.</a:t>
            </a:r>
          </a:p>
          <a:p>
            <a:pPr algn="just"/>
            <a:r>
              <a:rPr lang="en-US" dirty="0"/>
              <a:t>The main disadvantage of this testing technique is that we can't rely in this technique every time.</a:t>
            </a:r>
          </a:p>
          <a:p>
            <a:pPr marL="0" indent="0" algn="just">
              <a:buNone/>
            </a:pPr>
            <a:endParaRPr lang="en-US" dirty="0"/>
          </a:p>
        </p:txBody>
      </p:sp>
    </p:spTree>
    <p:extLst>
      <p:ext uri="{BB962C8B-B14F-4D97-AF65-F5344CB8AC3E}">
        <p14:creationId xmlns:p14="http://schemas.microsoft.com/office/powerpoint/2010/main" val="17730670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Mutation Testing</a:t>
            </a:r>
            <a:endParaRPr lang="en-US" dirty="0"/>
          </a:p>
        </p:txBody>
      </p:sp>
      <p:sp>
        <p:nvSpPr>
          <p:cNvPr id="3" name="Content Placeholder 2"/>
          <p:cNvSpPr>
            <a:spLocks noGrp="1"/>
          </p:cNvSpPr>
          <p:nvPr>
            <p:ph idx="1"/>
          </p:nvPr>
        </p:nvSpPr>
        <p:spPr/>
        <p:txBody>
          <a:bodyPr/>
          <a:lstStyle/>
          <a:p>
            <a:pPr algn="just"/>
            <a:r>
              <a:rPr lang="en-US" b="1" dirty="0"/>
              <a:t>Mutation Testing</a:t>
            </a:r>
            <a:r>
              <a:rPr lang="en-US" dirty="0"/>
              <a:t> is a type of software testing in which certain statements of the source code are changed/mutated to check if the test cases are able to find errors in source code. The goal of Mutation Testing is ensuring the quality of test cases in terms of robustness that it should fail the mutated source code.</a:t>
            </a:r>
          </a:p>
          <a:p>
            <a:pPr algn="just"/>
            <a:r>
              <a:rPr lang="en-US" dirty="0"/>
              <a:t>The changes made in the mutant program should be kept extremely small that it does not affect the overall objective of the program. Mutation Testing is also called Fault-based testing strategy as it involves creating a fault in the program and it is a type of </a:t>
            </a:r>
            <a:r>
              <a:rPr lang="en-US" dirty="0">
                <a:hlinkClick r:id="rId2"/>
              </a:rPr>
              <a:t>White Box Testing</a:t>
            </a:r>
            <a:r>
              <a:rPr lang="en-US" dirty="0"/>
              <a:t> which is mainly used for </a:t>
            </a:r>
            <a:r>
              <a:rPr lang="en-US" dirty="0">
                <a:hlinkClick r:id="rId3"/>
              </a:rPr>
              <a:t>Unit Testing</a:t>
            </a:r>
            <a:r>
              <a:rPr lang="en-US" dirty="0"/>
              <a:t>.</a:t>
            </a:r>
          </a:p>
          <a:p>
            <a:pPr algn="just"/>
            <a:endParaRPr lang="en-US" dirty="0"/>
          </a:p>
        </p:txBody>
      </p:sp>
    </p:spTree>
    <p:extLst>
      <p:ext uri="{BB962C8B-B14F-4D97-AF65-F5344CB8AC3E}">
        <p14:creationId xmlns:p14="http://schemas.microsoft.com/office/powerpoint/2010/main" val="180777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How </a:t>
            </a:r>
            <a:r>
              <a:rPr lang="en-US" b="1" dirty="0"/>
              <a:t>to execute Mutation Testing?</a:t>
            </a:r>
            <a:br>
              <a:rPr lang="en-US" b="1" dirty="0"/>
            </a:br>
            <a:r>
              <a:rPr lang="en-US" dirty="0" smtClean="0"/>
              <a:t/>
            </a:r>
            <a:br>
              <a:rPr lang="en-US" dirty="0" smtClean="0"/>
            </a:br>
            <a:endParaRPr lang="en-US" dirty="0"/>
          </a:p>
        </p:txBody>
      </p:sp>
      <p:pic>
        <p:nvPicPr>
          <p:cNvPr id="4" name="Content Placeholder 3"/>
          <p:cNvPicPr>
            <a:picLocks noGrp="1" noChangeAspect="1"/>
          </p:cNvPicPr>
          <p:nvPr>
            <p:ph idx="1"/>
          </p:nvPr>
        </p:nvPicPr>
        <p:blipFill rotWithShape="1">
          <a:blip r:embed="rId2"/>
          <a:srcRect l="3185" t="8952" r="26759" b="10838"/>
          <a:stretch/>
        </p:blipFill>
        <p:spPr>
          <a:xfrm>
            <a:off x="2189409" y="2215166"/>
            <a:ext cx="6207616" cy="3490176"/>
          </a:xfrm>
          <a:prstGeom prst="rect">
            <a:avLst/>
          </a:prstGeom>
        </p:spPr>
      </p:pic>
    </p:spTree>
    <p:extLst>
      <p:ext uri="{BB962C8B-B14F-4D97-AF65-F5344CB8AC3E}">
        <p14:creationId xmlns:p14="http://schemas.microsoft.com/office/powerpoint/2010/main" val="24336571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Following are the steps to execute mutation testing(mutation analysis):</a:t>
            </a:r>
          </a:p>
        </p:txBody>
      </p:sp>
      <p:sp>
        <p:nvSpPr>
          <p:cNvPr id="3" name="Content Placeholder 2"/>
          <p:cNvSpPr>
            <a:spLocks noGrp="1"/>
          </p:cNvSpPr>
          <p:nvPr>
            <p:ph idx="1"/>
          </p:nvPr>
        </p:nvSpPr>
        <p:spPr/>
        <p:txBody>
          <a:bodyPr>
            <a:normAutofit fontScale="85000" lnSpcReduction="20000"/>
          </a:bodyPr>
          <a:lstStyle/>
          <a:p>
            <a:pPr algn="just"/>
            <a:r>
              <a:rPr lang="en-US" b="1" dirty="0"/>
              <a:t>Step 1</a:t>
            </a:r>
            <a:r>
              <a:rPr lang="en-US" dirty="0"/>
              <a:t>: Faults are introduced into the source code of the program by creating many versions called mutants. Each mutant should contain a single fault, and the goal is to cause the mutant version to fail which demonstrates the effectiveness of the test cases.</a:t>
            </a:r>
          </a:p>
          <a:p>
            <a:pPr algn="just"/>
            <a:r>
              <a:rPr lang="en-US" b="1" dirty="0"/>
              <a:t>Step 2</a:t>
            </a:r>
            <a:r>
              <a:rPr lang="en-US" dirty="0"/>
              <a:t>: Test cases are applied to the original program and also to the mutant program. A</a:t>
            </a:r>
            <a:r>
              <a:rPr lang="en-US" dirty="0">
                <a:hlinkClick r:id="rId2"/>
              </a:rPr>
              <a:t> Test Case </a:t>
            </a:r>
            <a:r>
              <a:rPr lang="en-US" dirty="0"/>
              <a:t>should be adequate, and it is tweaked to detect faults in a program.</a:t>
            </a:r>
          </a:p>
          <a:p>
            <a:pPr algn="just"/>
            <a:r>
              <a:rPr lang="en-US" b="1" dirty="0"/>
              <a:t>Step 3</a:t>
            </a:r>
            <a:r>
              <a:rPr lang="en-US" dirty="0"/>
              <a:t>: Compare the results of an original and mutant program.</a:t>
            </a:r>
          </a:p>
          <a:p>
            <a:pPr algn="just"/>
            <a:r>
              <a:rPr lang="en-US" b="1" dirty="0"/>
              <a:t>Step 4</a:t>
            </a:r>
            <a:r>
              <a:rPr lang="en-US" dirty="0"/>
              <a:t>: If the original program and mutant programs generate the different output, then that the mutant is killed by the test case. Hence the test case is good enough to detect the change between the original and the mutant program.</a:t>
            </a:r>
          </a:p>
          <a:p>
            <a:pPr algn="just"/>
            <a:r>
              <a:rPr lang="en-US" b="1" dirty="0"/>
              <a:t>Step 5</a:t>
            </a:r>
            <a:r>
              <a:rPr lang="en-US" dirty="0"/>
              <a:t>: If the original program and mutant program generate the same output, Mutant is kept alive. In such cases, more effective test cases need to be created that kill all mutants.</a:t>
            </a:r>
          </a:p>
          <a:p>
            <a:pPr algn="just"/>
            <a:endParaRPr lang="en-US" dirty="0"/>
          </a:p>
        </p:txBody>
      </p:sp>
    </p:spTree>
    <p:extLst>
      <p:ext uri="{BB962C8B-B14F-4D97-AF65-F5344CB8AC3E}">
        <p14:creationId xmlns:p14="http://schemas.microsoft.com/office/powerpoint/2010/main" val="18213694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Create Mutant Programs?</a:t>
            </a:r>
            <a:br>
              <a:rPr lang="en-US" b="1"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20989455"/>
              </p:ext>
            </p:extLst>
          </p:nvPr>
        </p:nvGraphicFramePr>
        <p:xfrm>
          <a:off x="2129105" y="3014772"/>
          <a:ext cx="7058026" cy="2926080"/>
        </p:xfrm>
        <a:graphic>
          <a:graphicData uri="http://schemas.openxmlformats.org/drawingml/2006/table">
            <a:tbl>
              <a:tblPr/>
              <a:tblGrid>
                <a:gridCol w="3529013"/>
                <a:gridCol w="3529013"/>
              </a:tblGrid>
              <a:tr h="0">
                <a:tc>
                  <a:txBody>
                    <a:bodyPr/>
                    <a:lstStyle/>
                    <a:p>
                      <a:pPr algn="l" fontAlgn="ctr"/>
                      <a:r>
                        <a:rPr lang="en-US" b="1" dirty="0">
                          <a:effectLst/>
                        </a:rPr>
                        <a:t>Original Program</a:t>
                      </a:r>
                      <a:endParaRPr lang="en-US" dirty="0">
                        <a:effectLst/>
                      </a:endParaRPr>
                    </a:p>
                  </a:txBody>
                  <a:tcPr anchor="ctr">
                    <a:lnL>
                      <a:noFill/>
                    </a:lnL>
                    <a:lnR>
                      <a:noFill/>
                    </a:lnR>
                    <a:lnT>
                      <a:noFill/>
                    </a:lnT>
                    <a:lnB>
                      <a:noFill/>
                    </a:lnB>
                    <a:solidFill>
                      <a:srgbClr val="FFFFFF"/>
                    </a:solidFill>
                  </a:tcPr>
                </a:tc>
                <a:tc>
                  <a:txBody>
                    <a:bodyPr/>
                    <a:lstStyle/>
                    <a:p>
                      <a:pPr algn="l" fontAlgn="ctr"/>
                      <a:r>
                        <a:rPr lang="en-US" b="1" dirty="0">
                          <a:effectLst/>
                        </a:rPr>
                        <a:t>Mutant Program</a:t>
                      </a:r>
                      <a:endParaRPr lang="en-US" dirty="0">
                        <a:effectLst/>
                      </a:endParaRPr>
                    </a:p>
                  </a:txBody>
                  <a:tcPr anchor="ctr">
                    <a:lnL>
                      <a:noFill/>
                    </a:lnL>
                    <a:lnR>
                      <a:noFill/>
                    </a:lnR>
                    <a:lnT>
                      <a:noFill/>
                    </a:lnT>
                    <a:lnB>
                      <a:noFill/>
                    </a:lnB>
                    <a:solidFill>
                      <a:srgbClr val="FFFFFF"/>
                    </a:solidFill>
                  </a:tcPr>
                </a:tc>
              </a:tr>
              <a:tr h="0">
                <a:tc>
                  <a:txBody>
                    <a:bodyPr/>
                    <a:lstStyle/>
                    <a:p>
                      <a:pPr algn="ctr" fontAlgn="ctr"/>
                      <a:r>
                        <a:rPr lang="en-US" dirty="0">
                          <a:effectLst/>
                        </a:rPr>
                        <a:t>If (x&gt;y)</a:t>
                      </a:r>
                      <a:br>
                        <a:rPr lang="en-US" dirty="0">
                          <a:effectLst/>
                        </a:rPr>
                      </a:br>
                      <a:r>
                        <a:rPr lang="en-US" dirty="0">
                          <a:effectLst/>
                        </a:rPr>
                        <a:t/>
                      </a:r>
                      <a:br>
                        <a:rPr lang="en-US" dirty="0">
                          <a:effectLst/>
                        </a:rPr>
                      </a:br>
                      <a:r>
                        <a:rPr lang="en-US" dirty="0">
                          <a:effectLst/>
                        </a:rPr>
                        <a:t>Print "Hello"</a:t>
                      </a:r>
                      <a:br>
                        <a:rPr lang="en-US" dirty="0">
                          <a:effectLst/>
                        </a:rPr>
                      </a:br>
                      <a:r>
                        <a:rPr lang="en-US" dirty="0">
                          <a:effectLst/>
                        </a:rPr>
                        <a:t/>
                      </a:r>
                      <a:br>
                        <a:rPr lang="en-US" dirty="0">
                          <a:effectLst/>
                        </a:rPr>
                      </a:br>
                      <a:r>
                        <a:rPr lang="en-US" dirty="0">
                          <a:effectLst/>
                        </a:rPr>
                        <a:t>Else</a:t>
                      </a:r>
                      <a:br>
                        <a:rPr lang="en-US" dirty="0">
                          <a:effectLst/>
                        </a:rPr>
                      </a:br>
                      <a:r>
                        <a:rPr lang="en-US" dirty="0">
                          <a:effectLst/>
                        </a:rPr>
                        <a:t/>
                      </a:r>
                      <a:br>
                        <a:rPr lang="en-US" dirty="0">
                          <a:effectLst/>
                        </a:rPr>
                      </a:br>
                      <a:r>
                        <a:rPr lang="en-US" dirty="0">
                          <a:effectLst/>
                        </a:rPr>
                        <a:t>Print "Hi"</a:t>
                      </a:r>
                      <a:br>
                        <a:rPr lang="en-US" dirty="0">
                          <a:effectLst/>
                        </a:rPr>
                      </a:br>
                      <a:r>
                        <a:rPr lang="en-US" dirty="0">
                          <a:effectLst/>
                        </a:rPr>
                        <a:t/>
                      </a:r>
                      <a:br>
                        <a:rPr lang="en-US" dirty="0">
                          <a:effectLst/>
                        </a:rPr>
                      </a:br>
                      <a:endParaRPr lang="en-US" dirty="0">
                        <a:effectLst/>
                      </a:endParaRPr>
                    </a:p>
                  </a:txBody>
                  <a:tcPr anchor="ctr">
                    <a:lnL>
                      <a:noFill/>
                    </a:lnL>
                    <a:lnR>
                      <a:noFill/>
                    </a:lnR>
                    <a:lnT>
                      <a:noFill/>
                    </a:lnT>
                    <a:lnB>
                      <a:noFill/>
                    </a:lnB>
                    <a:solidFill>
                      <a:srgbClr val="F9F9F9"/>
                    </a:solidFill>
                  </a:tcPr>
                </a:tc>
                <a:tc>
                  <a:txBody>
                    <a:bodyPr/>
                    <a:lstStyle/>
                    <a:p>
                      <a:pPr algn="ctr" fontAlgn="ctr"/>
                      <a:r>
                        <a:rPr lang="en-US" dirty="0">
                          <a:effectLst/>
                        </a:rPr>
                        <a:t>If(</a:t>
                      </a:r>
                      <a:r>
                        <a:rPr lang="en-US" b="1" dirty="0">
                          <a:effectLst/>
                        </a:rPr>
                        <a:t>x&lt;y</a:t>
                      </a:r>
                      <a:r>
                        <a:rPr lang="en-US" dirty="0">
                          <a:effectLst/>
                        </a:rPr>
                        <a:t>)</a:t>
                      </a:r>
                      <a:br>
                        <a:rPr lang="en-US" dirty="0">
                          <a:effectLst/>
                        </a:rPr>
                      </a:br>
                      <a:r>
                        <a:rPr lang="en-US" dirty="0">
                          <a:effectLst/>
                        </a:rPr>
                        <a:t/>
                      </a:r>
                      <a:br>
                        <a:rPr lang="en-US" dirty="0">
                          <a:effectLst/>
                        </a:rPr>
                      </a:br>
                      <a:r>
                        <a:rPr lang="en-US" b="1" dirty="0">
                          <a:effectLst/>
                        </a:rPr>
                        <a:t>Print "Hello"</a:t>
                      </a:r>
                      <a:r>
                        <a:rPr lang="en-US" dirty="0">
                          <a:effectLst/>
                        </a:rPr>
                        <a:t/>
                      </a:r>
                      <a:br>
                        <a:rPr lang="en-US" dirty="0">
                          <a:effectLst/>
                        </a:rPr>
                      </a:br>
                      <a:r>
                        <a:rPr lang="en-US" dirty="0">
                          <a:effectLst/>
                        </a:rPr>
                        <a:t/>
                      </a:r>
                      <a:br>
                        <a:rPr lang="en-US" dirty="0">
                          <a:effectLst/>
                        </a:rPr>
                      </a:br>
                      <a:r>
                        <a:rPr lang="en-US" b="1" dirty="0">
                          <a:effectLst/>
                        </a:rPr>
                        <a:t>Else</a:t>
                      </a:r>
                      <a:r>
                        <a:rPr lang="en-US" dirty="0">
                          <a:effectLst/>
                        </a:rPr>
                        <a:t/>
                      </a:r>
                      <a:br>
                        <a:rPr lang="en-US" dirty="0">
                          <a:effectLst/>
                        </a:rPr>
                      </a:br>
                      <a:r>
                        <a:rPr lang="en-US" dirty="0">
                          <a:effectLst/>
                        </a:rPr>
                        <a:t/>
                      </a:r>
                      <a:br>
                        <a:rPr lang="en-US" dirty="0">
                          <a:effectLst/>
                        </a:rPr>
                      </a:br>
                      <a:r>
                        <a:rPr lang="en-US" b="1" dirty="0">
                          <a:effectLst/>
                        </a:rPr>
                        <a:t>Print "Hi"</a:t>
                      </a:r>
                      <a:r>
                        <a:rPr lang="en-US" dirty="0">
                          <a:effectLst/>
                        </a:rPr>
                        <a:t/>
                      </a:r>
                      <a:br>
                        <a:rPr lang="en-US" dirty="0">
                          <a:effectLst/>
                        </a:rPr>
                      </a:br>
                      <a:r>
                        <a:rPr lang="en-US" dirty="0">
                          <a:effectLst/>
                        </a:rPr>
                        <a:t/>
                      </a:r>
                      <a:br>
                        <a:rPr lang="en-US" dirty="0">
                          <a:effectLst/>
                        </a:rPr>
                      </a:br>
                      <a:endParaRPr lang="en-US" dirty="0">
                        <a:effectLst/>
                      </a:endParaRPr>
                    </a:p>
                  </a:txBody>
                  <a:tcPr anchor="ctr">
                    <a:lnL>
                      <a:noFill/>
                    </a:lnL>
                    <a:lnR>
                      <a:noFill/>
                    </a:lnR>
                    <a:lnT>
                      <a:noFill/>
                    </a:lnT>
                    <a:lnB>
                      <a:noFill/>
                    </a:lnB>
                    <a:solidFill>
                      <a:srgbClr val="F9F9F9"/>
                    </a:solidFill>
                  </a:tcPr>
                </a:tc>
              </a:tr>
            </a:tbl>
          </a:graphicData>
        </a:graphic>
      </p:graphicFrame>
      <p:sp>
        <p:nvSpPr>
          <p:cNvPr id="5" name="Rectangle 1"/>
          <p:cNvSpPr>
            <a:spLocks noChangeArrowheads="1"/>
          </p:cNvSpPr>
          <p:nvPr/>
        </p:nvSpPr>
        <p:spPr bwMode="auto">
          <a:xfrm>
            <a:off x="1120461" y="1698383"/>
            <a:ext cx="918263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1600" dirty="0" smtClean="0"/>
              <a:t>A </a:t>
            </a:r>
            <a:r>
              <a:rPr lang="en-US" sz="1600" dirty="0"/>
              <a:t>mutation is nothing but a single syntactic change that is made to the program statement. Each mutant program should differ from the original program by one mutation.</a:t>
            </a:r>
            <a:r>
              <a:rPr kumimoji="0" lang="en-US" altLang="en-US" sz="1600" b="0" i="0" u="none" strike="noStrike" cap="none" normalizeH="0" baseline="0" dirty="0" smtClean="0">
                <a:ln>
                  <a:noFill/>
                </a:ln>
                <a:solidFill>
                  <a:schemeClr val="tx1"/>
                </a:solidFill>
                <a:effectLst/>
                <a:latin typeface="Arial" panose="020B0604020202020204" pitchFamily="34" charset="0"/>
              </a:rPr>
              <a:t/>
            </a:r>
            <a:br>
              <a:rPr kumimoji="0" lang="en-US" altLang="en-US" sz="1600" b="0" i="0" u="none" strike="noStrike" cap="none" normalizeH="0" baseline="0" dirty="0" smtClean="0">
                <a:ln>
                  <a:noFill/>
                </a:ln>
                <a:solidFill>
                  <a:schemeClr val="tx1"/>
                </a:solidFill>
                <a:effectLst/>
                <a:latin typeface="Arial" panose="020B0604020202020204" pitchFamily="34" charset="0"/>
              </a:rPr>
            </a:b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0221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Techniques to create mutant program</a:t>
            </a:r>
            <a:endParaRPr lang="en-US" dirty="0"/>
          </a:p>
        </p:txBody>
      </p:sp>
      <p:sp>
        <p:nvSpPr>
          <p:cNvPr id="3" name="Content Placeholder 2"/>
          <p:cNvSpPr>
            <a:spLocks noGrp="1"/>
          </p:cNvSpPr>
          <p:nvPr>
            <p:ph idx="1"/>
          </p:nvPr>
        </p:nvSpPr>
        <p:spPr/>
        <p:txBody>
          <a:bodyPr/>
          <a:lstStyle/>
          <a:p>
            <a:r>
              <a:rPr lang="en-US" dirty="0"/>
              <a:t>Operand replacement </a:t>
            </a:r>
            <a:r>
              <a:rPr lang="en-US" dirty="0" smtClean="0"/>
              <a:t>operators</a:t>
            </a:r>
          </a:p>
          <a:p>
            <a:r>
              <a:rPr lang="en-US" dirty="0"/>
              <a:t>Expression Modification </a:t>
            </a:r>
            <a:r>
              <a:rPr lang="en-US" dirty="0" smtClean="0"/>
              <a:t>Operators</a:t>
            </a:r>
          </a:p>
          <a:p>
            <a:r>
              <a:rPr lang="en-US" dirty="0"/>
              <a:t>Statement modification Operators</a:t>
            </a:r>
            <a:endParaRPr lang="en-US" dirty="0" smtClean="0"/>
          </a:p>
          <a:p>
            <a:pPr marL="0" indent="0">
              <a:buNone/>
            </a:pPr>
            <a:endParaRPr lang="en-US" dirty="0"/>
          </a:p>
        </p:txBody>
      </p:sp>
    </p:spTree>
    <p:extLst>
      <p:ext uri="{BB962C8B-B14F-4D97-AF65-F5344CB8AC3E}">
        <p14:creationId xmlns:p14="http://schemas.microsoft.com/office/powerpoint/2010/main" val="33587593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Operand replacement operators</a:t>
            </a:r>
            <a:br>
              <a:rPr lang="en-US" dirty="0" smtClean="0"/>
            </a:br>
            <a:endParaRPr lang="en-US" dirty="0"/>
          </a:p>
        </p:txBody>
      </p:sp>
      <p:sp>
        <p:nvSpPr>
          <p:cNvPr id="3" name="Content Placeholder 2"/>
          <p:cNvSpPr>
            <a:spLocks noGrp="1"/>
          </p:cNvSpPr>
          <p:nvPr>
            <p:ph idx="1"/>
          </p:nvPr>
        </p:nvSpPr>
        <p:spPr/>
        <p:txBody>
          <a:bodyPr/>
          <a:lstStyle/>
          <a:p>
            <a:r>
              <a:rPr lang="en-US" dirty="0"/>
              <a:t>Replace the operand with another operand (x with y or y with x) or with the constant value</a:t>
            </a:r>
            <a:r>
              <a:rPr lang="en-US" dirty="0" smtClean="0"/>
              <a:t>.</a:t>
            </a:r>
          </a:p>
          <a:p>
            <a:r>
              <a:rPr lang="en-US" dirty="0"/>
              <a:t>Example-</a:t>
            </a:r>
            <a:r>
              <a:rPr lang="en-US" dirty="0" smtClean="0"/>
              <a:t/>
            </a:r>
            <a:br>
              <a:rPr lang="en-US" dirty="0" smtClean="0"/>
            </a:br>
            <a:r>
              <a:rPr lang="en-US" dirty="0" smtClean="0"/>
              <a:t/>
            </a:r>
            <a:br>
              <a:rPr lang="en-US" dirty="0" smtClean="0"/>
            </a:br>
            <a:r>
              <a:rPr lang="en-US" dirty="0"/>
              <a:t>If(x&gt;y) replace x and y values</a:t>
            </a:r>
            <a:r>
              <a:rPr lang="en-US" dirty="0" smtClean="0"/>
              <a:t/>
            </a:r>
            <a:br>
              <a:rPr lang="en-US" dirty="0" smtClean="0"/>
            </a:br>
            <a:r>
              <a:rPr lang="en-US" dirty="0" smtClean="0"/>
              <a:t/>
            </a:r>
            <a:br>
              <a:rPr lang="en-US" dirty="0" smtClean="0"/>
            </a:br>
            <a:r>
              <a:rPr lang="en-US" dirty="0"/>
              <a:t>If(5&gt;y) replace x by constant 5</a:t>
            </a:r>
          </a:p>
        </p:txBody>
      </p:sp>
    </p:spTree>
    <p:extLst>
      <p:ext uri="{BB962C8B-B14F-4D97-AF65-F5344CB8AC3E}">
        <p14:creationId xmlns:p14="http://schemas.microsoft.com/office/powerpoint/2010/main" val="13071828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Expression Modification Operators</a:t>
            </a:r>
            <a:endParaRPr lang="en-US" dirty="0"/>
          </a:p>
        </p:txBody>
      </p:sp>
      <p:sp>
        <p:nvSpPr>
          <p:cNvPr id="3" name="Content Placeholder 2"/>
          <p:cNvSpPr>
            <a:spLocks noGrp="1"/>
          </p:cNvSpPr>
          <p:nvPr>
            <p:ph idx="1"/>
          </p:nvPr>
        </p:nvSpPr>
        <p:spPr/>
        <p:txBody>
          <a:bodyPr>
            <a:normAutofit lnSpcReduction="10000"/>
          </a:bodyPr>
          <a:lstStyle/>
          <a:p>
            <a:r>
              <a:rPr lang="en-US" dirty="0"/>
              <a:t>Replace an operator or insertion of new operators in a program statement</a:t>
            </a:r>
            <a:r>
              <a:rPr lang="en-US" dirty="0" smtClean="0"/>
              <a:t>.</a:t>
            </a:r>
          </a:p>
          <a:p>
            <a:r>
              <a:rPr lang="en-US" dirty="0"/>
              <a:t>Example-</a:t>
            </a:r>
            <a:r>
              <a:rPr lang="en-US" dirty="0" smtClean="0"/>
              <a:t/>
            </a:r>
            <a:br>
              <a:rPr lang="en-US" dirty="0" smtClean="0"/>
            </a:br>
            <a:r>
              <a:rPr lang="en-US" dirty="0" smtClean="0"/>
              <a:t/>
            </a:r>
            <a:br>
              <a:rPr lang="en-US" dirty="0" smtClean="0"/>
            </a:br>
            <a:r>
              <a:rPr lang="en-US" dirty="0"/>
              <a:t>If(x==y)</a:t>
            </a:r>
            <a:r>
              <a:rPr lang="en-US" dirty="0" smtClean="0"/>
              <a:t/>
            </a:r>
            <a:br>
              <a:rPr lang="en-US" dirty="0" smtClean="0"/>
            </a:br>
            <a:r>
              <a:rPr lang="en-US" dirty="0" smtClean="0"/>
              <a:t/>
            </a:r>
            <a:br>
              <a:rPr lang="en-US" dirty="0" smtClean="0"/>
            </a:br>
            <a:r>
              <a:rPr lang="en-US" dirty="0"/>
              <a:t>We can replace == into &gt;= and have mutant program as</a:t>
            </a:r>
            <a:r>
              <a:rPr lang="en-US" dirty="0" smtClean="0"/>
              <a:t/>
            </a:r>
            <a:br>
              <a:rPr lang="en-US" dirty="0" smtClean="0"/>
            </a:br>
            <a:r>
              <a:rPr lang="en-US" dirty="0" smtClean="0"/>
              <a:t/>
            </a:r>
            <a:br>
              <a:rPr lang="en-US" dirty="0" smtClean="0"/>
            </a:br>
            <a:r>
              <a:rPr lang="en-US" dirty="0"/>
              <a:t>If(x&gt;=y) and inserting </a:t>
            </a:r>
            <a:r>
              <a:rPr lang="en-US" dirty="0" smtClean="0"/>
              <a:t>=+ </a:t>
            </a:r>
            <a:r>
              <a:rPr lang="en-US" dirty="0"/>
              <a:t>in the statement</a:t>
            </a:r>
            <a:r>
              <a:rPr lang="en-US" dirty="0" smtClean="0"/>
              <a:t/>
            </a:r>
            <a:br>
              <a:rPr lang="en-US" dirty="0" smtClean="0"/>
            </a:br>
            <a:r>
              <a:rPr lang="en-US" dirty="0" smtClean="0"/>
              <a:t/>
            </a:r>
            <a:br>
              <a:rPr lang="en-US" dirty="0" smtClean="0"/>
            </a:br>
            <a:r>
              <a:rPr lang="en-US" dirty="0" smtClean="0"/>
              <a:t>If(x=+</a:t>
            </a:r>
            <a:r>
              <a:rPr lang="en-US" dirty="0"/>
              <a:t>y)</a:t>
            </a:r>
          </a:p>
        </p:txBody>
      </p:sp>
    </p:spTree>
    <p:extLst>
      <p:ext uri="{BB962C8B-B14F-4D97-AF65-F5344CB8AC3E}">
        <p14:creationId xmlns:p14="http://schemas.microsoft.com/office/powerpoint/2010/main" val="34320774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fontAlgn="base"/>
            <a:r>
              <a:rPr lang="en-US" b="1" dirty="0"/>
              <a:t>State Transition Testing</a:t>
            </a:r>
            <a:r>
              <a:rPr lang="en-US" dirty="0"/>
              <a:t> is a type of software testing which is performed </a:t>
            </a:r>
            <a:r>
              <a:rPr lang="en-US" b="1" i="1" dirty="0"/>
              <a:t>to check the change in the state </a:t>
            </a:r>
            <a:r>
              <a:rPr lang="en-US" dirty="0"/>
              <a:t>of the application under varying input. The condition of input passed is changed and the change in state is observed.</a:t>
            </a:r>
          </a:p>
          <a:p>
            <a:pPr algn="just" fontAlgn="base"/>
            <a:r>
              <a:rPr lang="en-US" dirty="0"/>
              <a:t>State Transition Testing is basically </a:t>
            </a:r>
            <a:r>
              <a:rPr lang="en-US" b="1" i="1" dirty="0"/>
              <a:t>a black box testing </a:t>
            </a:r>
            <a:r>
              <a:rPr lang="en-US" dirty="0"/>
              <a:t>technique that is carried out to observe the behavior of the system or application for different input conditions passed in a sequence. In this type of testing, both positive and negative input values are provided and the behavior of the system is observed.</a:t>
            </a:r>
          </a:p>
          <a:p>
            <a:pPr algn="just" fontAlgn="base"/>
            <a:r>
              <a:rPr lang="en-US" dirty="0"/>
              <a:t>State Transition Testing is basically used where different system transitions are needed to be tested.</a:t>
            </a:r>
          </a:p>
          <a:p>
            <a:pPr marL="0" indent="0" algn="just">
              <a:buNone/>
            </a:pPr>
            <a:endParaRPr lang="en-US" dirty="0"/>
          </a:p>
        </p:txBody>
      </p:sp>
    </p:spTree>
    <p:extLst>
      <p:ext uri="{BB962C8B-B14F-4D97-AF65-F5344CB8AC3E}">
        <p14:creationId xmlns:p14="http://schemas.microsoft.com/office/powerpoint/2010/main" val="31887424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Statement modification Operators</a:t>
            </a:r>
            <a:endParaRPr lang="en-US" dirty="0"/>
          </a:p>
        </p:txBody>
      </p:sp>
      <p:sp>
        <p:nvSpPr>
          <p:cNvPr id="3" name="Content Placeholder 2"/>
          <p:cNvSpPr>
            <a:spLocks noGrp="1"/>
          </p:cNvSpPr>
          <p:nvPr>
            <p:ph idx="1"/>
          </p:nvPr>
        </p:nvSpPr>
        <p:spPr/>
        <p:txBody>
          <a:bodyPr>
            <a:normAutofit fontScale="77500" lnSpcReduction="20000"/>
          </a:bodyPr>
          <a:lstStyle/>
          <a:p>
            <a:r>
              <a:rPr lang="en-US" dirty="0"/>
              <a:t>Programmatic </a:t>
            </a:r>
            <a:r>
              <a:rPr lang="en-US" dirty="0" smtClean="0"/>
              <a:t>statements </a:t>
            </a:r>
            <a:r>
              <a:rPr lang="en-US" dirty="0"/>
              <a:t>are modified to create mutant programs</a:t>
            </a:r>
            <a:r>
              <a:rPr lang="en-US" dirty="0" smtClean="0"/>
              <a:t>.</a:t>
            </a:r>
          </a:p>
          <a:p>
            <a:r>
              <a:rPr lang="en-US" dirty="0"/>
              <a:t>Example-</a:t>
            </a:r>
            <a:r>
              <a:rPr lang="en-US" dirty="0" smtClean="0"/>
              <a:t/>
            </a:r>
            <a:br>
              <a:rPr lang="en-US" dirty="0" smtClean="0"/>
            </a:br>
            <a:r>
              <a:rPr lang="en-US" dirty="0" smtClean="0"/>
              <a:t/>
            </a:r>
            <a:br>
              <a:rPr lang="en-US" dirty="0" smtClean="0"/>
            </a:br>
            <a:r>
              <a:rPr lang="en-US" dirty="0"/>
              <a:t>Delete the else part in an if-else statement</a:t>
            </a:r>
            <a:r>
              <a:rPr lang="en-US" dirty="0" smtClean="0"/>
              <a:t/>
            </a:r>
            <a:br>
              <a:rPr lang="en-US" dirty="0" smtClean="0"/>
            </a:br>
            <a:r>
              <a:rPr lang="en-US" dirty="0" smtClean="0"/>
              <a:t/>
            </a:r>
            <a:br>
              <a:rPr lang="en-US" dirty="0" smtClean="0"/>
            </a:br>
            <a:r>
              <a:rPr lang="en-US" dirty="0"/>
              <a:t>Delete the entire if-else statement to check how a program </a:t>
            </a:r>
            <a:r>
              <a:rPr lang="en-US" dirty="0" smtClean="0"/>
              <a:t>behaves</a:t>
            </a:r>
          </a:p>
          <a:p>
            <a:r>
              <a:rPr lang="en-US" dirty="0"/>
              <a:t>Some of sample mutation operators:</a:t>
            </a:r>
            <a:endParaRPr lang="en-US" dirty="0" smtClean="0"/>
          </a:p>
          <a:p>
            <a:pPr marL="457200" lvl="1" indent="0">
              <a:buNone/>
            </a:pPr>
            <a:r>
              <a:rPr lang="en-US" dirty="0" smtClean="0"/>
              <a:t>GOTO </a:t>
            </a:r>
            <a:r>
              <a:rPr lang="en-US" dirty="0"/>
              <a:t>label replacement</a:t>
            </a:r>
          </a:p>
          <a:p>
            <a:pPr marL="457200" lvl="1" indent="0">
              <a:buNone/>
            </a:pPr>
            <a:r>
              <a:rPr lang="en-US" dirty="0"/>
              <a:t>Return statement replacement</a:t>
            </a:r>
          </a:p>
          <a:p>
            <a:pPr marL="457200" lvl="1" indent="0">
              <a:buNone/>
            </a:pPr>
            <a:r>
              <a:rPr lang="en-US" dirty="0"/>
              <a:t>Statement deletion</a:t>
            </a:r>
          </a:p>
          <a:p>
            <a:pPr marL="457200" lvl="1" indent="0">
              <a:buNone/>
            </a:pPr>
            <a:r>
              <a:rPr lang="en-US" dirty="0"/>
              <a:t>Unary operator insertion (Like - and ++)</a:t>
            </a:r>
          </a:p>
          <a:p>
            <a:pPr marL="457200" lvl="1" indent="0">
              <a:buNone/>
            </a:pPr>
            <a:r>
              <a:rPr lang="en-US" dirty="0"/>
              <a:t>Logical connector replacement</a:t>
            </a:r>
          </a:p>
          <a:p>
            <a:pPr marL="457200" lvl="1" indent="0">
              <a:buNone/>
            </a:pPr>
            <a:r>
              <a:rPr lang="en-US" dirty="0"/>
              <a:t>Comparable array name replacement</a:t>
            </a:r>
          </a:p>
          <a:p>
            <a:pPr marL="457200" lvl="1" indent="0">
              <a:buNone/>
            </a:pPr>
            <a:r>
              <a:rPr lang="en-US" dirty="0"/>
              <a:t>Removing of else part in the if-else statement</a:t>
            </a:r>
          </a:p>
          <a:p>
            <a:pPr marL="457200" lvl="1" indent="0">
              <a:buNone/>
            </a:pPr>
            <a:r>
              <a:rPr lang="en-US" dirty="0"/>
              <a:t>Adding or replacement of operators</a:t>
            </a:r>
          </a:p>
          <a:p>
            <a:endParaRPr lang="en-US" dirty="0" smtClean="0"/>
          </a:p>
          <a:p>
            <a:endParaRPr lang="en-US" dirty="0"/>
          </a:p>
        </p:txBody>
      </p:sp>
    </p:spTree>
    <p:extLst>
      <p:ext uri="{BB962C8B-B14F-4D97-AF65-F5344CB8AC3E}">
        <p14:creationId xmlns:p14="http://schemas.microsoft.com/office/powerpoint/2010/main" val="28347036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Automation of Mutation Testing:</a:t>
            </a:r>
            <a:endParaRPr lang="en-US" dirty="0"/>
          </a:p>
        </p:txBody>
      </p:sp>
      <p:sp>
        <p:nvSpPr>
          <p:cNvPr id="3" name="Content Placeholder 2"/>
          <p:cNvSpPr>
            <a:spLocks noGrp="1"/>
          </p:cNvSpPr>
          <p:nvPr>
            <p:ph idx="1"/>
          </p:nvPr>
        </p:nvSpPr>
        <p:spPr/>
        <p:txBody>
          <a:bodyPr/>
          <a:lstStyle/>
          <a:p>
            <a:r>
              <a:rPr lang="en-US" dirty="0"/>
              <a:t>Mutation testing is extremely time consuming and complicated to execute manually. To speed up the process, it is advisable to go for automation tools. Automation tools reduce the cost of testing as well.</a:t>
            </a:r>
          </a:p>
          <a:p>
            <a:r>
              <a:rPr lang="en-US" dirty="0"/>
              <a:t>List of tools available -</a:t>
            </a:r>
          </a:p>
          <a:p>
            <a:pPr marL="0" indent="0">
              <a:buNone/>
            </a:pPr>
            <a:r>
              <a:rPr lang="en-US" dirty="0">
                <a:hlinkClick r:id="rId2" tooltip="Stryker"/>
              </a:rPr>
              <a:t>Stryker</a:t>
            </a:r>
            <a:endParaRPr lang="en-US" dirty="0"/>
          </a:p>
          <a:p>
            <a:pPr marL="0" indent="0">
              <a:buNone/>
            </a:pPr>
            <a:r>
              <a:rPr lang="en-US" dirty="0">
                <a:hlinkClick r:id="rId3" tooltip="PIT Testing"/>
              </a:rPr>
              <a:t>PIT Testing</a:t>
            </a:r>
            <a:endParaRPr lang="en-US" dirty="0"/>
          </a:p>
          <a:p>
            <a:pPr marL="0" indent="0">
              <a:buNone/>
            </a:pPr>
            <a:endParaRPr lang="en-US" dirty="0"/>
          </a:p>
        </p:txBody>
      </p:sp>
    </p:spTree>
    <p:extLst>
      <p:ext uri="{BB962C8B-B14F-4D97-AF65-F5344CB8AC3E}">
        <p14:creationId xmlns:p14="http://schemas.microsoft.com/office/powerpoint/2010/main" val="1006760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Mutation Testing</a:t>
            </a:r>
            <a:br>
              <a:rPr lang="en-US" b="1" dirty="0"/>
            </a:br>
            <a:endParaRPr lang="en-US" dirty="0"/>
          </a:p>
        </p:txBody>
      </p:sp>
      <p:sp>
        <p:nvSpPr>
          <p:cNvPr id="3" name="Content Placeholder 2"/>
          <p:cNvSpPr>
            <a:spLocks noGrp="1"/>
          </p:cNvSpPr>
          <p:nvPr>
            <p:ph idx="1"/>
          </p:nvPr>
        </p:nvSpPr>
        <p:spPr/>
        <p:txBody>
          <a:bodyPr/>
          <a:lstStyle/>
          <a:p>
            <a:r>
              <a:rPr lang="en-US" dirty="0"/>
              <a:t>In Software Engineering, Mutation testing could be fundamentally categorized into 3 types</a:t>
            </a:r>
            <a:r>
              <a:rPr lang="en-US" dirty="0" smtClean="0"/>
              <a:t>–</a:t>
            </a:r>
          </a:p>
          <a:p>
            <a:pPr marL="514350" indent="-514350">
              <a:buFont typeface="+mj-lt"/>
              <a:buAutoNum type="arabicPeriod"/>
            </a:pPr>
            <a:r>
              <a:rPr lang="en-US" b="1" dirty="0"/>
              <a:t>Statement Mutation </a:t>
            </a:r>
            <a:r>
              <a:rPr lang="en-US" dirty="0"/>
              <a:t>- developer cut and pastes a part of a code of which the outcome may be a removal of some lines</a:t>
            </a:r>
          </a:p>
          <a:p>
            <a:pPr marL="514350" indent="-514350">
              <a:buFont typeface="+mj-lt"/>
              <a:buAutoNum type="arabicPeriod"/>
            </a:pPr>
            <a:r>
              <a:rPr lang="en-US" b="1" dirty="0"/>
              <a:t>Value Mutation</a:t>
            </a:r>
            <a:r>
              <a:rPr lang="en-US" dirty="0"/>
              <a:t>- values of primary parameters are modified</a:t>
            </a:r>
          </a:p>
          <a:p>
            <a:pPr marL="514350" indent="-514350">
              <a:buFont typeface="+mj-lt"/>
              <a:buAutoNum type="arabicPeriod"/>
            </a:pPr>
            <a:r>
              <a:rPr lang="en-US" b="1" dirty="0"/>
              <a:t>Decision Mutation</a:t>
            </a:r>
            <a:r>
              <a:rPr lang="en-US" dirty="0"/>
              <a:t>- control statements are to be changed</a:t>
            </a:r>
          </a:p>
          <a:p>
            <a:pPr marL="0" indent="0">
              <a:buNone/>
            </a:pPr>
            <a:endParaRPr lang="en-US" dirty="0"/>
          </a:p>
        </p:txBody>
      </p:sp>
    </p:spTree>
    <p:extLst>
      <p:ext uri="{BB962C8B-B14F-4D97-AF65-F5344CB8AC3E}">
        <p14:creationId xmlns:p14="http://schemas.microsoft.com/office/powerpoint/2010/main" val="31559634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Mutation Score:</a:t>
            </a:r>
            <a:br>
              <a:rPr lang="en-US" b="1" dirty="0"/>
            </a:br>
            <a:endParaRPr lang="en-US" dirty="0"/>
          </a:p>
        </p:txBody>
      </p:sp>
      <p:sp>
        <p:nvSpPr>
          <p:cNvPr id="3" name="Content Placeholder 2"/>
          <p:cNvSpPr>
            <a:spLocks noGrp="1"/>
          </p:cNvSpPr>
          <p:nvPr>
            <p:ph idx="1"/>
          </p:nvPr>
        </p:nvSpPr>
        <p:spPr/>
        <p:txBody>
          <a:bodyPr/>
          <a:lstStyle/>
          <a:p>
            <a:r>
              <a:rPr lang="en-US" dirty="0"/>
              <a:t>The mutation score is defined as the percentage of killed mutants with the total number of mutants.</a:t>
            </a:r>
          </a:p>
          <a:p>
            <a:r>
              <a:rPr lang="en-US" dirty="0"/>
              <a:t>Mutation Score = (Killed Mutants / Total number of Mutants) * 100</a:t>
            </a:r>
          </a:p>
          <a:p>
            <a:pPr marL="0" indent="0">
              <a:buNone/>
            </a:pPr>
            <a:r>
              <a:rPr lang="en-US" dirty="0" smtClean="0"/>
              <a:t>Test </a:t>
            </a:r>
            <a:r>
              <a:rPr lang="en-US" dirty="0"/>
              <a:t>cases are mutation adequate if the score is 100%. Experimental results have shown that mutation testing is an effective approach for measuring the adequacy of the test cases. But, the main drawback is that the high cost of generating the mutants and executing each test case against that mutant program.</a:t>
            </a:r>
          </a:p>
        </p:txBody>
      </p:sp>
    </p:spTree>
    <p:extLst>
      <p:ext uri="{BB962C8B-B14F-4D97-AF65-F5344CB8AC3E}">
        <p14:creationId xmlns:p14="http://schemas.microsoft.com/office/powerpoint/2010/main" val="18586298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 of Mutation Testing:</a:t>
            </a:r>
            <a:br>
              <a:rPr lang="en-US" b="1" dirty="0"/>
            </a:br>
            <a:endParaRPr lang="en-US" dirty="0"/>
          </a:p>
        </p:txBody>
      </p:sp>
      <p:sp>
        <p:nvSpPr>
          <p:cNvPr id="3" name="Content Placeholder 2"/>
          <p:cNvSpPr>
            <a:spLocks noGrp="1"/>
          </p:cNvSpPr>
          <p:nvPr>
            <p:ph idx="1"/>
          </p:nvPr>
        </p:nvSpPr>
        <p:spPr/>
        <p:txBody>
          <a:bodyPr/>
          <a:lstStyle/>
          <a:p>
            <a:pPr algn="just"/>
            <a:r>
              <a:rPr lang="en-US" dirty="0"/>
              <a:t>It is a powerful approach to attain high coverage of the source program.</a:t>
            </a:r>
          </a:p>
          <a:p>
            <a:pPr algn="just"/>
            <a:r>
              <a:rPr lang="en-US" dirty="0"/>
              <a:t>This testing is capable comprehensively testing the mutant program.</a:t>
            </a:r>
          </a:p>
          <a:p>
            <a:pPr algn="just"/>
            <a:r>
              <a:rPr lang="en-US" dirty="0"/>
              <a:t>Mutation testing brings a good level of error detection to the software developer.</a:t>
            </a:r>
          </a:p>
          <a:p>
            <a:pPr algn="just"/>
            <a:r>
              <a:rPr lang="en-US" dirty="0"/>
              <a:t>This method uncovers ambiguities in the source code and has the capacity to detect all the faults in the program.</a:t>
            </a:r>
          </a:p>
          <a:p>
            <a:pPr algn="just"/>
            <a:r>
              <a:rPr lang="en-US" dirty="0"/>
              <a:t>Customers are benefited from this testing by getting a most reliable and stable system.</a:t>
            </a:r>
          </a:p>
          <a:p>
            <a:pPr marL="0" indent="0" algn="just">
              <a:buNone/>
            </a:pPr>
            <a:endParaRPr lang="en-US" dirty="0"/>
          </a:p>
        </p:txBody>
      </p:sp>
    </p:spTree>
    <p:extLst>
      <p:ext uri="{BB962C8B-B14F-4D97-AF65-F5344CB8AC3E}">
        <p14:creationId xmlns:p14="http://schemas.microsoft.com/office/powerpoint/2010/main" val="15192342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Disadvantages of Mutation Testing:</a:t>
            </a:r>
            <a:br>
              <a:rPr lang="en-US" b="1" dirty="0"/>
            </a:br>
            <a:endParaRPr lang="en-US" dirty="0"/>
          </a:p>
        </p:txBody>
      </p:sp>
      <p:sp>
        <p:nvSpPr>
          <p:cNvPr id="3" name="Content Placeholder 2"/>
          <p:cNvSpPr>
            <a:spLocks noGrp="1"/>
          </p:cNvSpPr>
          <p:nvPr>
            <p:ph idx="1"/>
          </p:nvPr>
        </p:nvSpPr>
        <p:spPr/>
        <p:txBody>
          <a:bodyPr/>
          <a:lstStyle/>
          <a:p>
            <a:pPr algn="just"/>
            <a:r>
              <a:rPr lang="en-US" dirty="0"/>
              <a:t>Mutation testing is extremely costly and time-consuming since there are many mutant programs that need to be generated.</a:t>
            </a:r>
          </a:p>
          <a:p>
            <a:pPr algn="just"/>
            <a:r>
              <a:rPr lang="en-US" dirty="0"/>
              <a:t>Since its time consuming, it's fair to say that this testing cannot be done without an automation tool.</a:t>
            </a:r>
          </a:p>
          <a:p>
            <a:pPr algn="just"/>
            <a:r>
              <a:rPr lang="en-US" dirty="0"/>
              <a:t>Each mutation will have the same number of test cases than that of the original program. So, a large number of mutant programs may need to be tested against the original test suite.</a:t>
            </a:r>
          </a:p>
          <a:p>
            <a:pPr algn="just"/>
            <a:r>
              <a:rPr lang="en-US" dirty="0"/>
              <a:t>As this method involves source code changes, it is not at all applicable for </a:t>
            </a:r>
            <a:r>
              <a:rPr lang="en-US" dirty="0">
                <a:hlinkClick r:id="rId2"/>
              </a:rPr>
              <a:t>Black Box Testing</a:t>
            </a:r>
            <a:r>
              <a:rPr lang="en-US" dirty="0"/>
              <a:t>.</a:t>
            </a:r>
          </a:p>
          <a:p>
            <a:pPr marL="0" indent="0" algn="just">
              <a:buNone/>
            </a:pPr>
            <a:endParaRPr lang="en-US" dirty="0"/>
          </a:p>
        </p:txBody>
      </p:sp>
    </p:spTree>
    <p:extLst>
      <p:ext uri="{BB962C8B-B14F-4D97-AF65-F5344CB8AC3E}">
        <p14:creationId xmlns:p14="http://schemas.microsoft.com/office/powerpoint/2010/main" val="1634082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p:cNvPicPr/>
          <p:nvPr/>
        </p:nvPicPr>
        <p:blipFill rotWithShape="1">
          <a:blip r:embed="rId2"/>
          <a:srcRect l="22757" t="31642" r="30127" b="20753"/>
          <a:stretch/>
        </p:blipFill>
        <p:spPr bwMode="auto">
          <a:xfrm>
            <a:off x="4069724" y="2150772"/>
            <a:ext cx="4082603" cy="258865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6481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Here </a:t>
            </a:r>
            <a:r>
              <a:rPr lang="en-US" dirty="0"/>
              <a:t>are 4 main components of the State Transition Model as below</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marL="0" indent="0">
              <a:buNone/>
            </a:pPr>
            <a:r>
              <a:rPr lang="en-US" b="1" dirty="0"/>
              <a:t>1) States</a:t>
            </a:r>
            <a:r>
              <a:rPr lang="en-US" dirty="0"/>
              <a:t> that the software might get</a:t>
            </a:r>
          </a:p>
          <a:p>
            <a:pPr marL="0" indent="0">
              <a:buNone/>
            </a:pPr>
            <a:r>
              <a:rPr lang="en-US" dirty="0" smtClean="0"/>
              <a:t>	</a:t>
            </a:r>
          </a:p>
          <a:p>
            <a:pPr marL="0" indent="0">
              <a:buNone/>
            </a:pPr>
            <a:r>
              <a:rPr lang="en-US" dirty="0" smtClean="0"/>
              <a:t>2)</a:t>
            </a:r>
            <a:r>
              <a:rPr lang="en-US" b="1" dirty="0"/>
              <a:t> Transition</a:t>
            </a:r>
            <a:r>
              <a:rPr lang="en-US" dirty="0"/>
              <a:t> from one state to another</a:t>
            </a:r>
          </a:p>
          <a:p>
            <a:pPr marL="0" indent="0">
              <a:buNone/>
            </a:pPr>
            <a:endParaRPr lang="en-US" dirty="0" smtClean="0"/>
          </a:p>
          <a:p>
            <a:pPr marL="0" indent="0">
              <a:buNone/>
            </a:pPr>
            <a:r>
              <a:rPr lang="en-US" b="1" dirty="0" smtClean="0"/>
              <a:t>3)Events</a:t>
            </a:r>
            <a:r>
              <a:rPr lang="en-US" dirty="0"/>
              <a:t> that origin a transition like closing a file or withdrawing </a:t>
            </a:r>
            <a:r>
              <a:rPr lang="en-US" dirty="0" smtClean="0"/>
              <a:t>money</a:t>
            </a:r>
          </a:p>
          <a:p>
            <a:pPr marL="0" indent="0">
              <a:buNone/>
            </a:pPr>
            <a:endParaRPr lang="en-US" dirty="0"/>
          </a:p>
          <a:p>
            <a:pPr marL="0" indent="0">
              <a:buNone/>
            </a:pPr>
            <a:r>
              <a:rPr lang="en-US" b="1" dirty="0" smtClean="0"/>
              <a:t>4</a:t>
            </a:r>
            <a:r>
              <a:rPr lang="en-US" b="1" dirty="0"/>
              <a:t>) Actions</a:t>
            </a:r>
            <a:r>
              <a:rPr lang="en-US" dirty="0"/>
              <a:t> that result from a transition (an error message or being given the cash</a:t>
            </a:r>
            <a:r>
              <a:rPr lang="en-US" dirty="0" smtClean="0"/>
              <a:t>.)</a:t>
            </a:r>
          </a:p>
          <a:p>
            <a:pPr marL="0" indent="0">
              <a:buNone/>
            </a:pPr>
            <a:endParaRPr lang="en-US" dirty="0"/>
          </a:p>
          <a:p>
            <a:pPr marL="0" indent="0">
              <a:buNone/>
            </a:pPr>
            <a:endParaRPr lang="en-US" dirty="0"/>
          </a:p>
        </p:txBody>
      </p:sp>
      <p:pic>
        <p:nvPicPr>
          <p:cNvPr id="13" name="Picture 12" descr="https://www.guru99.com/images/1/103017_0527_WhatIsState1.png">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4095482" y="2308068"/>
            <a:ext cx="1219200" cy="619125"/>
          </a:xfrm>
          <a:prstGeom prst="rect">
            <a:avLst/>
          </a:prstGeom>
          <a:noFill/>
          <a:ln>
            <a:noFill/>
          </a:ln>
        </p:spPr>
      </p:pic>
      <p:pic>
        <p:nvPicPr>
          <p:cNvPr id="14" name="Picture 13" descr="https://www.guru99.com/images/1/103017_0527_WhatIsState2.png">
            <a:hlinkClick r:id="rId4"/>
          </p:cNvPr>
          <p:cNvPicPr/>
          <p:nvPr/>
        </p:nvPicPr>
        <p:blipFill>
          <a:blip r:embed="rId5">
            <a:extLst>
              <a:ext uri="{28A0092B-C50C-407E-A947-70E740481C1C}">
                <a14:useLocalDpi xmlns:a14="http://schemas.microsoft.com/office/drawing/2010/main" val="0"/>
              </a:ext>
            </a:extLst>
          </a:blip>
          <a:srcRect/>
          <a:stretch>
            <a:fillRect/>
          </a:stretch>
        </p:blipFill>
        <p:spPr bwMode="auto">
          <a:xfrm>
            <a:off x="4509819" y="3409636"/>
            <a:ext cx="390525" cy="161925"/>
          </a:xfrm>
          <a:prstGeom prst="rect">
            <a:avLst/>
          </a:prstGeom>
          <a:noFill/>
          <a:ln>
            <a:noFill/>
          </a:ln>
        </p:spPr>
      </p:pic>
      <p:pic>
        <p:nvPicPr>
          <p:cNvPr id="15" name="Picture 14" descr="https://www.guru99.com/images/1/103017_0527_WhatIsState3.png">
            <a:hlinkClick r:id="rId6"/>
          </p:cNvPr>
          <p:cNvPicPr/>
          <p:nvPr/>
        </p:nvPicPr>
        <p:blipFill>
          <a:blip r:embed="rId7">
            <a:extLst>
              <a:ext uri="{28A0092B-C50C-407E-A947-70E740481C1C}">
                <a14:useLocalDpi xmlns:a14="http://schemas.microsoft.com/office/drawing/2010/main" val="0"/>
              </a:ext>
            </a:extLst>
          </a:blip>
          <a:srcRect/>
          <a:stretch>
            <a:fillRect/>
          </a:stretch>
        </p:blipFill>
        <p:spPr bwMode="auto">
          <a:xfrm>
            <a:off x="4366944" y="4393930"/>
            <a:ext cx="1066800" cy="342900"/>
          </a:xfrm>
          <a:prstGeom prst="rect">
            <a:avLst/>
          </a:prstGeom>
          <a:noFill/>
          <a:ln>
            <a:noFill/>
          </a:ln>
        </p:spPr>
      </p:pic>
      <p:pic>
        <p:nvPicPr>
          <p:cNvPr id="16" name="Picture 15" descr="https://www.guru99.com/images/1/103017_0527_WhatIsState4.png">
            <a:hlinkClick r:id="rId8"/>
          </p:cNvPr>
          <p:cNvPicPr/>
          <p:nvPr/>
        </p:nvPicPr>
        <p:blipFill>
          <a:blip r:embed="rId9">
            <a:extLst>
              <a:ext uri="{28A0092B-C50C-407E-A947-70E740481C1C}">
                <a14:useLocalDpi xmlns:a14="http://schemas.microsoft.com/office/drawing/2010/main" val="0"/>
              </a:ext>
            </a:extLst>
          </a:blip>
          <a:srcRect/>
          <a:stretch>
            <a:fillRect/>
          </a:stretch>
        </p:blipFill>
        <p:spPr bwMode="auto">
          <a:xfrm>
            <a:off x="4128819" y="5492750"/>
            <a:ext cx="1304925" cy="819150"/>
          </a:xfrm>
          <a:prstGeom prst="rect">
            <a:avLst/>
          </a:prstGeom>
          <a:noFill/>
          <a:ln>
            <a:noFill/>
          </a:ln>
        </p:spPr>
      </p:pic>
    </p:spTree>
    <p:extLst>
      <p:ext uri="{BB962C8B-B14F-4D97-AF65-F5344CB8AC3E}">
        <p14:creationId xmlns:p14="http://schemas.microsoft.com/office/powerpoint/2010/main" val="18571953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objective of State Transition testing is:</a:t>
            </a:r>
            <a:br>
              <a:rPr lang="en-US" dirty="0" smtClean="0"/>
            </a:br>
            <a:endParaRPr lang="en-US" dirty="0"/>
          </a:p>
        </p:txBody>
      </p:sp>
      <p:sp>
        <p:nvSpPr>
          <p:cNvPr id="3" name="Content Placeholder 2"/>
          <p:cNvSpPr>
            <a:spLocks noGrp="1"/>
          </p:cNvSpPr>
          <p:nvPr>
            <p:ph idx="1"/>
          </p:nvPr>
        </p:nvSpPr>
        <p:spPr/>
        <p:txBody>
          <a:bodyPr/>
          <a:lstStyle/>
          <a:p>
            <a:pPr fontAlgn="base"/>
            <a:r>
              <a:rPr lang="en-US" dirty="0" smtClean="0"/>
              <a:t>To </a:t>
            </a:r>
            <a:r>
              <a:rPr lang="en-US" dirty="0"/>
              <a:t>test the behavior of the system under varying input.</a:t>
            </a:r>
          </a:p>
          <a:p>
            <a:pPr fontAlgn="base"/>
            <a:r>
              <a:rPr lang="en-US" dirty="0"/>
              <a:t>To test the dependency on the values in the past.</a:t>
            </a:r>
          </a:p>
          <a:p>
            <a:pPr fontAlgn="base"/>
            <a:r>
              <a:rPr lang="en-US" dirty="0"/>
              <a:t>To test the change in transition state of the application.</a:t>
            </a:r>
          </a:p>
          <a:p>
            <a:pPr fontAlgn="base"/>
            <a:r>
              <a:rPr lang="en-US" dirty="0"/>
              <a:t>To test the performance of the system.</a:t>
            </a:r>
          </a:p>
          <a:p>
            <a:pPr marL="0" indent="0">
              <a:buNone/>
            </a:pPr>
            <a:endParaRPr lang="en-US" dirty="0"/>
          </a:p>
        </p:txBody>
      </p:sp>
    </p:spTree>
    <p:extLst>
      <p:ext uri="{BB962C8B-B14F-4D97-AF65-F5344CB8AC3E}">
        <p14:creationId xmlns:p14="http://schemas.microsoft.com/office/powerpoint/2010/main" val="13778155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When to Use State Transition?</a:t>
            </a:r>
            <a:br>
              <a:rPr lang="en-US" b="1" dirty="0"/>
            </a:br>
            <a:endParaRPr lang="en-US" dirty="0"/>
          </a:p>
        </p:txBody>
      </p:sp>
      <p:sp>
        <p:nvSpPr>
          <p:cNvPr id="3" name="Content Placeholder 2"/>
          <p:cNvSpPr>
            <a:spLocks noGrp="1"/>
          </p:cNvSpPr>
          <p:nvPr>
            <p:ph idx="1"/>
          </p:nvPr>
        </p:nvSpPr>
        <p:spPr/>
        <p:txBody>
          <a:bodyPr/>
          <a:lstStyle/>
          <a:p>
            <a:r>
              <a:rPr lang="en-US" dirty="0"/>
              <a:t>This can be used when a tester is testing the application for a finite set of input values.</a:t>
            </a:r>
          </a:p>
          <a:p>
            <a:r>
              <a:rPr lang="en-US" dirty="0"/>
              <a:t>When the tester is trying to test sequence of events that occur in the application under test. I.e., this will allow the tester to test the application behavior for a sequence of input values.</a:t>
            </a:r>
          </a:p>
          <a:p>
            <a:r>
              <a:rPr lang="en-US" dirty="0"/>
              <a:t>When the system under test has a dependency on the events/values in the past.</a:t>
            </a:r>
          </a:p>
          <a:p>
            <a:pPr marL="0" indent="0">
              <a:buNone/>
            </a:pPr>
            <a:endParaRPr lang="en-US" dirty="0"/>
          </a:p>
        </p:txBody>
      </p:sp>
    </p:spTree>
    <p:extLst>
      <p:ext uri="{BB962C8B-B14F-4D97-AF65-F5344CB8AC3E}">
        <p14:creationId xmlns:p14="http://schemas.microsoft.com/office/powerpoint/2010/main" val="30888218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State Transition Diagram and State Transition Table</a:t>
            </a:r>
            <a:br>
              <a:rPr lang="en-US" b="1" dirty="0"/>
            </a:br>
            <a:endParaRPr lang="en-US" dirty="0"/>
          </a:p>
        </p:txBody>
      </p:sp>
      <p:sp>
        <p:nvSpPr>
          <p:cNvPr id="3" name="Content Placeholder 2"/>
          <p:cNvSpPr>
            <a:spLocks noGrp="1"/>
          </p:cNvSpPr>
          <p:nvPr>
            <p:ph idx="1"/>
          </p:nvPr>
        </p:nvSpPr>
        <p:spPr/>
        <p:txBody>
          <a:bodyPr/>
          <a:lstStyle/>
          <a:p>
            <a:pPr algn="just"/>
            <a:r>
              <a:rPr lang="en-US" dirty="0"/>
              <a:t>There are two main ways to represent or design state transition, State transition diagram, and state transition table.</a:t>
            </a:r>
          </a:p>
          <a:p>
            <a:pPr algn="just"/>
            <a:r>
              <a:rPr lang="en-US" dirty="0"/>
              <a:t>In state transition diagram the states are shown in boxed texts, and the transition is represented by arrows. It is also called State Chart or Graph. It is useful in identifying valid transitions.</a:t>
            </a:r>
          </a:p>
          <a:p>
            <a:pPr algn="just"/>
            <a:r>
              <a:rPr lang="en-US" dirty="0"/>
              <a:t>In state transition table all the states are listed on the left side, and the events are described on the top. Each cell in the table represents the state of the system after the event has occurred. It is also called State Table. It is useful in identifying invalid transitions.</a:t>
            </a:r>
          </a:p>
          <a:p>
            <a:pPr marL="0" indent="0" algn="just">
              <a:buNone/>
            </a:pPr>
            <a:endParaRPr lang="en-US" dirty="0"/>
          </a:p>
        </p:txBody>
      </p:sp>
    </p:spTree>
    <p:extLst>
      <p:ext uri="{BB962C8B-B14F-4D97-AF65-F5344CB8AC3E}">
        <p14:creationId xmlns:p14="http://schemas.microsoft.com/office/powerpoint/2010/main" val="5284812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1:</a:t>
            </a:r>
            <a:br>
              <a:rPr lang="en-US" b="1" dirty="0" smtClean="0"/>
            </a:b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Let's </a:t>
            </a:r>
            <a:r>
              <a:rPr lang="en-US" dirty="0"/>
              <a:t>consider an ATM system function where if the user enters the invalid password three times the account will be locked.</a:t>
            </a:r>
          </a:p>
          <a:p>
            <a:pPr algn="just"/>
            <a:r>
              <a:rPr lang="en-US" dirty="0"/>
              <a:t>In this system, if the user enters a valid password in any of the first three attempts the user will be logged in successfully. If the user enters the invalid password in the first or second try, the user will be asked to re-enter the password. And finally, if the user enters incorrect password 3</a:t>
            </a:r>
            <a:r>
              <a:rPr lang="en-US" baseline="30000" dirty="0"/>
              <a:t>rd</a:t>
            </a:r>
            <a:r>
              <a:rPr lang="en-US" dirty="0"/>
              <a:t> time, the account will be blocked</a:t>
            </a:r>
            <a:r>
              <a:rPr lang="en-US" dirty="0" smtClean="0"/>
              <a:t>.</a:t>
            </a:r>
          </a:p>
          <a:p>
            <a:pPr algn="just"/>
            <a:r>
              <a:rPr lang="en-US" dirty="0"/>
              <a:t>In the diagram whenever the user enters the correct PIN he is moved to Access granted state, and if he enters the wrong password he is moved to next try and if he does the same for the 3</a:t>
            </a:r>
            <a:r>
              <a:rPr lang="en-US" baseline="30000" dirty="0"/>
              <a:t>rd</a:t>
            </a:r>
            <a:r>
              <a:rPr lang="en-US" dirty="0"/>
              <a:t> time the account blocked state is reached.</a:t>
            </a:r>
          </a:p>
          <a:p>
            <a:pPr algn="just"/>
            <a:endParaRPr lang="en-US" dirty="0"/>
          </a:p>
        </p:txBody>
      </p:sp>
    </p:spTree>
    <p:extLst>
      <p:ext uri="{BB962C8B-B14F-4D97-AF65-F5344CB8AC3E}">
        <p14:creationId xmlns:p14="http://schemas.microsoft.com/office/powerpoint/2010/main" val="6337485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p:cNvPicPr>
          <p:nvPr>
            <p:ph idx="1"/>
          </p:nvPr>
        </p:nvPicPr>
        <p:blipFill rotWithShape="1">
          <a:blip r:embed="rId2"/>
          <a:srcRect t="21664" r="26442" b="5929"/>
          <a:stretch/>
        </p:blipFill>
        <p:spPr bwMode="auto">
          <a:xfrm>
            <a:off x="2164741" y="1825625"/>
            <a:ext cx="7862518" cy="435133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186118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1209</Words>
  <Application>Microsoft Office PowerPoint</Application>
  <PresentationFormat>Widescreen</PresentationFormat>
  <Paragraphs>135</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State Transition Testing </vt:lpstr>
      <vt:lpstr>PowerPoint Presentation</vt:lpstr>
      <vt:lpstr>PowerPoint Presentation</vt:lpstr>
      <vt:lpstr>Here are 4 main components of the State Transition Model as below </vt:lpstr>
      <vt:lpstr>The objective of State Transition testing is: </vt:lpstr>
      <vt:lpstr>When to Use State Transition? </vt:lpstr>
      <vt:lpstr>State Transition Diagram and State Transition Table </vt:lpstr>
      <vt:lpstr>Example 1: </vt:lpstr>
      <vt:lpstr>PowerPoint Presentation</vt:lpstr>
      <vt:lpstr>State Transition Table </vt:lpstr>
      <vt:lpstr>PowerPoint Presentation</vt:lpstr>
      <vt:lpstr>Summary</vt:lpstr>
      <vt:lpstr>Mutation Testing</vt:lpstr>
      <vt:lpstr> How to execute Mutation Testing?  </vt:lpstr>
      <vt:lpstr>Following are the steps to execute mutation testing(mutation analysis):</vt:lpstr>
      <vt:lpstr>How to Create Mutant Programs? </vt:lpstr>
      <vt:lpstr>Techniques to create mutant program</vt:lpstr>
      <vt:lpstr>Operand replacement operators </vt:lpstr>
      <vt:lpstr>Expression Modification Operators</vt:lpstr>
      <vt:lpstr>Statement modification Operators</vt:lpstr>
      <vt:lpstr>Automation of Mutation Testing:</vt:lpstr>
      <vt:lpstr>Types of Mutation Testing </vt:lpstr>
      <vt:lpstr>Mutation Score: </vt:lpstr>
      <vt:lpstr>Advantages of Mutation Testing: </vt:lpstr>
      <vt:lpstr>Disadvantages of Mutation Testing: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State Transition Testing</dc:title>
  <dc:creator>Microsoft account</dc:creator>
  <cp:lastModifiedBy>Microsoft account</cp:lastModifiedBy>
  <cp:revision>10</cp:revision>
  <dcterms:created xsi:type="dcterms:W3CDTF">2020-12-14T01:28:00Z</dcterms:created>
  <dcterms:modified xsi:type="dcterms:W3CDTF">2020-12-14T08:12:27Z</dcterms:modified>
</cp:coreProperties>
</file>