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58" r:id="rId6"/>
    <p:sldId id="259" r:id="rId7"/>
    <p:sldId id="269" r:id="rId8"/>
    <p:sldId id="260" r:id="rId9"/>
    <p:sldId id="261" r:id="rId10"/>
    <p:sldId id="265" r:id="rId11"/>
    <p:sldId id="266" r:id="rId12"/>
    <p:sldId id="262" r:id="rId13"/>
    <p:sldId id="270"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D4D6C4-EFE7-49AF-894E-D552311CCF54}"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02126-E28F-4279-A127-296B0A9A007C}" type="slidenum">
              <a:rPr lang="en-US" smtClean="0"/>
              <a:t>‹#›</a:t>
            </a:fld>
            <a:endParaRPr lang="en-US"/>
          </a:p>
        </p:txBody>
      </p:sp>
    </p:spTree>
    <p:extLst>
      <p:ext uri="{BB962C8B-B14F-4D97-AF65-F5344CB8AC3E}">
        <p14:creationId xmlns:p14="http://schemas.microsoft.com/office/powerpoint/2010/main" val="196670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D4D6C4-EFE7-49AF-894E-D552311CCF54}"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02126-E28F-4279-A127-296B0A9A007C}" type="slidenum">
              <a:rPr lang="en-US" smtClean="0"/>
              <a:t>‹#›</a:t>
            </a:fld>
            <a:endParaRPr lang="en-US"/>
          </a:p>
        </p:txBody>
      </p:sp>
    </p:spTree>
    <p:extLst>
      <p:ext uri="{BB962C8B-B14F-4D97-AF65-F5344CB8AC3E}">
        <p14:creationId xmlns:p14="http://schemas.microsoft.com/office/powerpoint/2010/main" val="882495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D4D6C4-EFE7-49AF-894E-D552311CCF54}"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02126-E28F-4279-A127-296B0A9A007C}" type="slidenum">
              <a:rPr lang="en-US" smtClean="0"/>
              <a:t>‹#›</a:t>
            </a:fld>
            <a:endParaRPr lang="en-US"/>
          </a:p>
        </p:txBody>
      </p:sp>
    </p:spTree>
    <p:extLst>
      <p:ext uri="{BB962C8B-B14F-4D97-AF65-F5344CB8AC3E}">
        <p14:creationId xmlns:p14="http://schemas.microsoft.com/office/powerpoint/2010/main" val="947320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D4D6C4-EFE7-49AF-894E-D552311CCF54}"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02126-E28F-4279-A127-296B0A9A007C}" type="slidenum">
              <a:rPr lang="en-US" smtClean="0"/>
              <a:t>‹#›</a:t>
            </a:fld>
            <a:endParaRPr lang="en-US"/>
          </a:p>
        </p:txBody>
      </p:sp>
    </p:spTree>
    <p:extLst>
      <p:ext uri="{BB962C8B-B14F-4D97-AF65-F5344CB8AC3E}">
        <p14:creationId xmlns:p14="http://schemas.microsoft.com/office/powerpoint/2010/main" val="1755755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D4D6C4-EFE7-49AF-894E-D552311CCF54}"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02126-E28F-4279-A127-296B0A9A007C}" type="slidenum">
              <a:rPr lang="en-US" smtClean="0"/>
              <a:t>‹#›</a:t>
            </a:fld>
            <a:endParaRPr lang="en-US"/>
          </a:p>
        </p:txBody>
      </p:sp>
    </p:spTree>
    <p:extLst>
      <p:ext uri="{BB962C8B-B14F-4D97-AF65-F5344CB8AC3E}">
        <p14:creationId xmlns:p14="http://schemas.microsoft.com/office/powerpoint/2010/main" val="3069478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D4D6C4-EFE7-49AF-894E-D552311CCF54}" type="datetimeFigureOut">
              <a:rPr lang="en-US" smtClean="0"/>
              <a:t>7/7/2022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E02126-E28F-4279-A127-296B0A9A007C}" type="slidenum">
              <a:rPr lang="en-US" smtClean="0"/>
              <a:t>‹#›</a:t>
            </a:fld>
            <a:endParaRPr lang="en-US"/>
          </a:p>
        </p:txBody>
      </p:sp>
    </p:spTree>
    <p:extLst>
      <p:ext uri="{BB962C8B-B14F-4D97-AF65-F5344CB8AC3E}">
        <p14:creationId xmlns:p14="http://schemas.microsoft.com/office/powerpoint/2010/main" val="1551021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D4D6C4-EFE7-49AF-894E-D552311CCF54}" type="datetimeFigureOut">
              <a:rPr lang="en-US" smtClean="0"/>
              <a:t>7/7/2022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E02126-E28F-4279-A127-296B0A9A007C}" type="slidenum">
              <a:rPr lang="en-US" smtClean="0"/>
              <a:t>‹#›</a:t>
            </a:fld>
            <a:endParaRPr lang="en-US"/>
          </a:p>
        </p:txBody>
      </p:sp>
    </p:spTree>
    <p:extLst>
      <p:ext uri="{BB962C8B-B14F-4D97-AF65-F5344CB8AC3E}">
        <p14:creationId xmlns:p14="http://schemas.microsoft.com/office/powerpoint/2010/main" val="3242313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D4D6C4-EFE7-49AF-894E-D552311CCF54}" type="datetimeFigureOut">
              <a:rPr lang="en-US" smtClean="0"/>
              <a:t>7/7/2022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E02126-E28F-4279-A127-296B0A9A007C}" type="slidenum">
              <a:rPr lang="en-US" smtClean="0"/>
              <a:t>‹#›</a:t>
            </a:fld>
            <a:endParaRPr lang="en-US"/>
          </a:p>
        </p:txBody>
      </p:sp>
    </p:spTree>
    <p:extLst>
      <p:ext uri="{BB962C8B-B14F-4D97-AF65-F5344CB8AC3E}">
        <p14:creationId xmlns:p14="http://schemas.microsoft.com/office/powerpoint/2010/main" val="3532568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D4D6C4-EFE7-49AF-894E-D552311CCF54}" type="datetimeFigureOut">
              <a:rPr lang="en-US" smtClean="0"/>
              <a:t>7/7/2022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E02126-E28F-4279-A127-296B0A9A007C}" type="slidenum">
              <a:rPr lang="en-US" smtClean="0"/>
              <a:t>‹#›</a:t>
            </a:fld>
            <a:endParaRPr lang="en-US"/>
          </a:p>
        </p:txBody>
      </p:sp>
    </p:spTree>
    <p:extLst>
      <p:ext uri="{BB962C8B-B14F-4D97-AF65-F5344CB8AC3E}">
        <p14:creationId xmlns:p14="http://schemas.microsoft.com/office/powerpoint/2010/main" val="203542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D4D6C4-EFE7-49AF-894E-D552311CCF54}" type="datetimeFigureOut">
              <a:rPr lang="en-US" smtClean="0"/>
              <a:t>7/7/2022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E02126-E28F-4279-A127-296B0A9A007C}" type="slidenum">
              <a:rPr lang="en-US" smtClean="0"/>
              <a:t>‹#›</a:t>
            </a:fld>
            <a:endParaRPr lang="en-US"/>
          </a:p>
        </p:txBody>
      </p:sp>
    </p:spTree>
    <p:extLst>
      <p:ext uri="{BB962C8B-B14F-4D97-AF65-F5344CB8AC3E}">
        <p14:creationId xmlns:p14="http://schemas.microsoft.com/office/powerpoint/2010/main" val="3966101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D4D6C4-EFE7-49AF-894E-D552311CCF54}" type="datetimeFigureOut">
              <a:rPr lang="en-US" smtClean="0"/>
              <a:t>7/7/2022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E02126-E28F-4279-A127-296B0A9A007C}" type="slidenum">
              <a:rPr lang="en-US" smtClean="0"/>
              <a:t>‹#›</a:t>
            </a:fld>
            <a:endParaRPr lang="en-US"/>
          </a:p>
        </p:txBody>
      </p:sp>
    </p:spTree>
    <p:extLst>
      <p:ext uri="{BB962C8B-B14F-4D97-AF65-F5344CB8AC3E}">
        <p14:creationId xmlns:p14="http://schemas.microsoft.com/office/powerpoint/2010/main" val="3563252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D4D6C4-EFE7-49AF-894E-D552311CCF54}" type="datetimeFigureOut">
              <a:rPr lang="en-US" smtClean="0"/>
              <a:t>7/7/2022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E02126-E28F-4279-A127-296B0A9A007C}" type="slidenum">
              <a:rPr lang="en-US" smtClean="0"/>
              <a:t>‹#›</a:t>
            </a:fld>
            <a:endParaRPr lang="en-US"/>
          </a:p>
        </p:txBody>
      </p:sp>
    </p:spTree>
    <p:extLst>
      <p:ext uri="{BB962C8B-B14F-4D97-AF65-F5344CB8AC3E}">
        <p14:creationId xmlns:p14="http://schemas.microsoft.com/office/powerpoint/2010/main" val="605990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45695"/>
            <a:ext cx="9144000" cy="2387600"/>
          </a:xfrm>
        </p:spPr>
        <p:txBody>
          <a:bodyPr>
            <a:normAutofit fontScale="90000"/>
          </a:bodyPr>
          <a:lstStyle/>
          <a:p>
            <a:r>
              <a:rPr lang="en-US" b="1" dirty="0" smtClean="0"/>
              <a:t>Techniques of object-oriented testing</a:t>
            </a:r>
            <a:br>
              <a:rPr lang="en-US" b="1" dirty="0" smtClean="0"/>
            </a:br>
            <a:endParaRPr lang="en-US"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790520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Partition Testing(</a:t>
            </a:r>
            <a:r>
              <a:rPr lang="en-US" b="1" dirty="0" err="1" smtClean="0"/>
              <a:t>cntd</a:t>
            </a:r>
            <a:r>
              <a:rPr lang="en-US" b="1" dirty="0" smtClean="0"/>
              <a:t>..)</a:t>
            </a:r>
            <a:endParaRPr lang="en-US" dirty="0"/>
          </a:p>
        </p:txBody>
      </p:sp>
      <p:sp>
        <p:nvSpPr>
          <p:cNvPr id="3" name="Content Placeholder 2"/>
          <p:cNvSpPr>
            <a:spLocks noGrp="1"/>
          </p:cNvSpPr>
          <p:nvPr>
            <p:ph idx="1"/>
          </p:nvPr>
        </p:nvSpPr>
        <p:spPr/>
        <p:txBody>
          <a:bodyPr>
            <a:normAutofit/>
          </a:bodyPr>
          <a:lstStyle/>
          <a:p>
            <a:pPr lvl="1"/>
            <a:r>
              <a:rPr lang="en-US" altLang="en-US" sz="2000" dirty="0" smtClean="0">
                <a:ea typeface="Lucida Sans Unicode" panose="020B0602030504020204" pitchFamily="34" charset="0"/>
                <a:cs typeface="Lucida Sans Unicode" panose="020B0602030504020204" pitchFamily="34" charset="0"/>
              </a:rPr>
              <a:t>Attribute-based partitioning</a:t>
            </a:r>
          </a:p>
          <a:p>
            <a:pPr lvl="2"/>
            <a:r>
              <a:rPr lang="en-US" altLang="en-US" dirty="0" smtClean="0">
                <a:ea typeface="Lucida Sans Unicode" panose="020B0602030504020204" pitchFamily="34" charset="0"/>
                <a:cs typeface="Lucida Sans Unicode" panose="020B0602030504020204" pitchFamily="34" charset="0"/>
              </a:rPr>
              <a:t>Categorizes class operations based on the attributes that they use and modify</a:t>
            </a:r>
          </a:p>
          <a:p>
            <a:pPr lvl="2"/>
            <a:r>
              <a:rPr lang="en-US" altLang="en-US" dirty="0" smtClean="0">
                <a:ea typeface="Lucida Sans Unicode" panose="020B0602030504020204" pitchFamily="34" charset="0"/>
                <a:cs typeface="Lucida Sans Unicode" panose="020B0602030504020204" pitchFamily="34" charset="0"/>
              </a:rPr>
              <a:t>Tests designed in way so that operations that use or modify attributes are tested separately from those that do not use or modify attributes</a:t>
            </a:r>
          </a:p>
          <a:p>
            <a:pPr lvl="2"/>
            <a:r>
              <a:rPr lang="en-US" altLang="en-US" dirty="0" smtClean="0">
                <a:ea typeface="Lucida Sans Unicode" panose="020B0602030504020204" pitchFamily="34" charset="0"/>
                <a:cs typeface="Lucida Sans Unicode" panose="020B0602030504020204" pitchFamily="34" charset="0"/>
              </a:rPr>
              <a:t>Example:</a:t>
            </a:r>
          </a:p>
          <a:p>
            <a:pPr lvl="2">
              <a:buNone/>
            </a:pPr>
            <a:r>
              <a:rPr lang="en-US" altLang="en-US" dirty="0" smtClean="0">
                <a:ea typeface="Lucida Sans Unicode" panose="020B0602030504020204" pitchFamily="34" charset="0"/>
                <a:cs typeface="Lucida Sans Unicode" panose="020B0602030504020204" pitchFamily="34" charset="0"/>
              </a:rPr>
              <a:t>	for the account class, the attributes balance and credit limit can be used to define operations. Operations are divided into three partitions:</a:t>
            </a:r>
          </a:p>
          <a:p>
            <a:pPr lvl="2">
              <a:buNone/>
            </a:pPr>
            <a:r>
              <a:rPr lang="en-US" altLang="en-US" dirty="0" smtClean="0">
                <a:ea typeface="Lucida Sans Unicode" panose="020B0602030504020204" pitchFamily="34" charset="0"/>
                <a:cs typeface="Lucida Sans Unicode" panose="020B0602030504020204" pitchFamily="34" charset="0"/>
              </a:rPr>
              <a:t>	1) operations that </a:t>
            </a:r>
            <a:r>
              <a:rPr lang="en-US" altLang="en-US" i="1" dirty="0" smtClean="0">
                <a:ea typeface="Lucida Sans Unicode" panose="020B0602030504020204" pitchFamily="34" charset="0"/>
                <a:cs typeface="Lucida Sans Unicode" panose="020B0602030504020204" pitchFamily="34" charset="0"/>
              </a:rPr>
              <a:t>use</a:t>
            </a:r>
            <a:r>
              <a:rPr lang="en-US" altLang="en-US" dirty="0" smtClean="0">
                <a:ea typeface="Lucida Sans Unicode" panose="020B0602030504020204" pitchFamily="34" charset="0"/>
                <a:cs typeface="Lucida Sans Unicode" panose="020B0602030504020204" pitchFamily="34" charset="0"/>
              </a:rPr>
              <a:t> credit limit</a:t>
            </a:r>
          </a:p>
          <a:p>
            <a:pPr lvl="2">
              <a:buNone/>
            </a:pPr>
            <a:r>
              <a:rPr lang="en-US" altLang="en-US" dirty="0" smtClean="0">
                <a:ea typeface="Lucida Sans Unicode" panose="020B0602030504020204" pitchFamily="34" charset="0"/>
                <a:cs typeface="Lucida Sans Unicode" panose="020B0602030504020204" pitchFamily="34" charset="0"/>
              </a:rPr>
              <a:t>	2) operations that </a:t>
            </a:r>
            <a:r>
              <a:rPr lang="en-US" altLang="en-US" i="1" dirty="0" smtClean="0">
                <a:ea typeface="Lucida Sans Unicode" panose="020B0602030504020204" pitchFamily="34" charset="0"/>
                <a:cs typeface="Lucida Sans Unicode" panose="020B0602030504020204" pitchFamily="34" charset="0"/>
              </a:rPr>
              <a:t>modify</a:t>
            </a:r>
            <a:r>
              <a:rPr lang="en-US" altLang="en-US" dirty="0" smtClean="0">
                <a:ea typeface="Lucida Sans Unicode" panose="020B0602030504020204" pitchFamily="34" charset="0"/>
                <a:cs typeface="Lucida Sans Unicode" panose="020B0602030504020204" pitchFamily="34" charset="0"/>
              </a:rPr>
              <a:t> credit limit</a:t>
            </a:r>
          </a:p>
          <a:p>
            <a:pPr lvl="2">
              <a:buNone/>
            </a:pPr>
            <a:r>
              <a:rPr lang="en-US" altLang="en-US" dirty="0" smtClean="0">
                <a:ea typeface="Lucida Sans Unicode" panose="020B0602030504020204" pitchFamily="34" charset="0"/>
                <a:cs typeface="Lucida Sans Unicode" panose="020B0602030504020204" pitchFamily="34" charset="0"/>
              </a:rPr>
              <a:t>	3) operations that </a:t>
            </a:r>
            <a:r>
              <a:rPr lang="en-US" altLang="en-US" i="1" dirty="0" smtClean="0">
                <a:ea typeface="Lucida Sans Unicode" panose="020B0602030504020204" pitchFamily="34" charset="0"/>
                <a:cs typeface="Lucida Sans Unicode" panose="020B0602030504020204" pitchFamily="34" charset="0"/>
              </a:rPr>
              <a:t>do not use of modify </a:t>
            </a:r>
            <a:r>
              <a:rPr lang="en-US" altLang="en-US" dirty="0" smtClean="0">
                <a:ea typeface="Lucida Sans Unicode" panose="020B0602030504020204" pitchFamily="34" charset="0"/>
                <a:cs typeface="Lucida Sans Unicode" panose="020B0602030504020204" pitchFamily="34" charset="0"/>
              </a:rPr>
              <a:t>credit limit</a:t>
            </a:r>
          </a:p>
          <a:p>
            <a:pPr marL="0" indent="0">
              <a:buNone/>
            </a:pPr>
            <a:endParaRPr lang="en-US" sz="2000" dirty="0"/>
          </a:p>
        </p:txBody>
      </p:sp>
    </p:spTree>
    <p:extLst>
      <p:ext uri="{BB962C8B-B14F-4D97-AF65-F5344CB8AC3E}">
        <p14:creationId xmlns:p14="http://schemas.microsoft.com/office/powerpoint/2010/main" val="30597301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Partition Testing(</a:t>
            </a:r>
            <a:r>
              <a:rPr lang="en-US" b="1" dirty="0" err="1" smtClean="0"/>
              <a:t>cntd</a:t>
            </a:r>
            <a:r>
              <a:rPr lang="en-US" b="1" dirty="0" smtClean="0"/>
              <a:t>..)</a:t>
            </a:r>
            <a:endParaRPr lang="en-US" dirty="0"/>
          </a:p>
        </p:txBody>
      </p:sp>
      <p:sp>
        <p:nvSpPr>
          <p:cNvPr id="3" name="Content Placeholder 2"/>
          <p:cNvSpPr>
            <a:spLocks noGrp="1"/>
          </p:cNvSpPr>
          <p:nvPr>
            <p:ph idx="1"/>
          </p:nvPr>
        </p:nvSpPr>
        <p:spPr/>
        <p:txBody>
          <a:bodyPr>
            <a:normAutofit/>
          </a:bodyPr>
          <a:lstStyle/>
          <a:p>
            <a:pPr lvl="1"/>
            <a:r>
              <a:rPr lang="en-US" altLang="en-US" sz="2000" dirty="0" smtClean="0">
                <a:ea typeface="Lucida Sans Unicode" panose="020B0602030504020204" pitchFamily="34" charset="0"/>
                <a:cs typeface="Lucida Sans Unicode" panose="020B0602030504020204" pitchFamily="34" charset="0"/>
              </a:rPr>
              <a:t>Category-based partitioning</a:t>
            </a:r>
          </a:p>
          <a:p>
            <a:pPr lvl="2"/>
            <a:r>
              <a:rPr lang="en-US" altLang="en-US" dirty="0" smtClean="0">
                <a:ea typeface="Lucida Sans Unicode" panose="020B0602030504020204" pitchFamily="34" charset="0"/>
                <a:cs typeface="Lucida Sans Unicode" panose="020B0602030504020204" pitchFamily="34" charset="0"/>
              </a:rPr>
              <a:t>Categorizes class operations based on the generic function that each performs such as initialization, computation, query, termination</a:t>
            </a:r>
          </a:p>
          <a:p>
            <a:pPr lvl="2"/>
            <a:r>
              <a:rPr lang="en-US" altLang="en-US" dirty="0" smtClean="0">
                <a:ea typeface="Lucida Sans Unicode" panose="020B0602030504020204" pitchFamily="34" charset="0"/>
                <a:cs typeface="Lucida Sans Unicode" panose="020B0602030504020204" pitchFamily="34" charset="0"/>
              </a:rPr>
              <a:t>Example:</a:t>
            </a:r>
          </a:p>
          <a:p>
            <a:pPr lvl="2">
              <a:buNone/>
            </a:pPr>
            <a:r>
              <a:rPr lang="en-US" altLang="en-US" dirty="0" smtClean="0">
                <a:ea typeface="Lucida Sans Unicode" panose="020B0602030504020204" pitchFamily="34" charset="0"/>
                <a:cs typeface="Lucida Sans Unicode" panose="020B0602030504020204" pitchFamily="34" charset="0"/>
              </a:rPr>
              <a:t>	operations in the </a:t>
            </a:r>
            <a:r>
              <a:rPr lang="en-US" altLang="en-US" dirty="0" smtClean="0">
                <a:solidFill>
                  <a:srgbClr val="CC3300"/>
                </a:solidFill>
                <a:ea typeface="Lucida Sans Unicode" panose="020B0602030504020204" pitchFamily="34" charset="0"/>
                <a:cs typeface="Lucida Sans Unicode" panose="020B0602030504020204" pitchFamily="34" charset="0"/>
              </a:rPr>
              <a:t>account class</a:t>
            </a:r>
            <a:r>
              <a:rPr lang="en-US" altLang="en-US" dirty="0" smtClean="0">
                <a:solidFill>
                  <a:schemeClr val="tx2"/>
                </a:solidFill>
                <a:ea typeface="Lucida Sans Unicode" panose="020B0602030504020204" pitchFamily="34" charset="0"/>
                <a:cs typeface="Lucida Sans Unicode" panose="020B0602030504020204" pitchFamily="34" charset="0"/>
              </a:rPr>
              <a:t> </a:t>
            </a:r>
            <a:r>
              <a:rPr lang="en-US" altLang="en-US" dirty="0" smtClean="0">
                <a:ea typeface="Lucida Sans Unicode" panose="020B0602030504020204" pitchFamily="34" charset="0"/>
                <a:cs typeface="Lucida Sans Unicode" panose="020B0602030504020204" pitchFamily="34" charset="0"/>
              </a:rPr>
              <a:t>can be categorized as:</a:t>
            </a:r>
          </a:p>
          <a:p>
            <a:pPr lvl="2">
              <a:buNone/>
            </a:pPr>
            <a:r>
              <a:rPr lang="en-US" altLang="en-US" dirty="0" smtClean="0">
                <a:solidFill>
                  <a:schemeClr val="tx2"/>
                </a:solidFill>
                <a:ea typeface="Lucida Sans Unicode" panose="020B0602030504020204" pitchFamily="34" charset="0"/>
                <a:cs typeface="Lucida Sans Unicode" panose="020B0602030504020204" pitchFamily="34" charset="0"/>
              </a:rPr>
              <a:t>	</a:t>
            </a:r>
            <a:r>
              <a:rPr lang="en-US" altLang="en-US" dirty="0" smtClean="0">
                <a:ea typeface="Lucida Sans Unicode" panose="020B0602030504020204" pitchFamily="34" charset="0"/>
                <a:cs typeface="Lucida Sans Unicode" panose="020B0602030504020204" pitchFamily="34" charset="0"/>
              </a:rPr>
              <a:t>1) initialization </a:t>
            </a:r>
            <a:r>
              <a:rPr lang="en-US" altLang="en-US" dirty="0" smtClean="0">
                <a:solidFill>
                  <a:srgbClr val="CC3300"/>
                </a:solidFill>
                <a:ea typeface="Lucida Sans Unicode" panose="020B0602030504020204" pitchFamily="34" charset="0"/>
                <a:cs typeface="Lucida Sans Unicode" panose="020B0602030504020204" pitchFamily="34" charset="0"/>
              </a:rPr>
              <a:t>(open, setup)</a:t>
            </a:r>
          </a:p>
          <a:p>
            <a:pPr lvl="2">
              <a:buNone/>
            </a:pPr>
            <a:r>
              <a:rPr lang="en-US" altLang="en-US" dirty="0" smtClean="0">
                <a:solidFill>
                  <a:schemeClr val="tx2"/>
                </a:solidFill>
                <a:ea typeface="Lucida Sans Unicode" panose="020B0602030504020204" pitchFamily="34" charset="0"/>
                <a:cs typeface="Lucida Sans Unicode" panose="020B0602030504020204" pitchFamily="34" charset="0"/>
              </a:rPr>
              <a:t>	</a:t>
            </a:r>
            <a:r>
              <a:rPr lang="en-US" altLang="en-US" dirty="0" smtClean="0">
                <a:ea typeface="Lucida Sans Unicode" panose="020B0602030504020204" pitchFamily="34" charset="0"/>
                <a:cs typeface="Lucida Sans Unicode" panose="020B0602030504020204" pitchFamily="34" charset="0"/>
              </a:rPr>
              <a:t>2) computation </a:t>
            </a:r>
            <a:r>
              <a:rPr lang="en-US" altLang="en-US" dirty="0" smtClean="0">
                <a:solidFill>
                  <a:srgbClr val="CC3300"/>
                </a:solidFill>
                <a:ea typeface="Lucida Sans Unicode" panose="020B0602030504020204" pitchFamily="34" charset="0"/>
                <a:cs typeface="Lucida Sans Unicode" panose="020B0602030504020204" pitchFamily="34" charset="0"/>
              </a:rPr>
              <a:t>(deposit, withdraw)</a:t>
            </a:r>
          </a:p>
          <a:p>
            <a:pPr lvl="2">
              <a:buNone/>
            </a:pPr>
            <a:r>
              <a:rPr lang="en-US" altLang="en-US" dirty="0" smtClean="0">
                <a:solidFill>
                  <a:srgbClr val="CC3300"/>
                </a:solidFill>
                <a:ea typeface="Lucida Sans Unicode" panose="020B0602030504020204" pitchFamily="34" charset="0"/>
                <a:cs typeface="Lucida Sans Unicode" panose="020B0602030504020204" pitchFamily="34" charset="0"/>
              </a:rPr>
              <a:t>	</a:t>
            </a:r>
            <a:r>
              <a:rPr lang="en-US" altLang="en-US" dirty="0" smtClean="0">
                <a:ea typeface="Lucida Sans Unicode" panose="020B0602030504020204" pitchFamily="34" charset="0"/>
                <a:cs typeface="Lucida Sans Unicode" panose="020B0602030504020204" pitchFamily="34" charset="0"/>
              </a:rPr>
              <a:t>3) queries </a:t>
            </a:r>
            <a:r>
              <a:rPr lang="en-US" altLang="en-US" dirty="0" smtClean="0">
                <a:solidFill>
                  <a:srgbClr val="CC3300"/>
                </a:solidFill>
                <a:ea typeface="Lucida Sans Unicode" panose="020B0602030504020204" pitchFamily="34" charset="0"/>
                <a:cs typeface="Lucida Sans Unicode" panose="020B0602030504020204" pitchFamily="34" charset="0"/>
              </a:rPr>
              <a:t>(balance, summarize, credit limit)</a:t>
            </a:r>
          </a:p>
          <a:p>
            <a:pPr lvl="2">
              <a:buNone/>
            </a:pPr>
            <a:r>
              <a:rPr lang="en-US" altLang="en-US" dirty="0" smtClean="0">
                <a:solidFill>
                  <a:srgbClr val="CC3300"/>
                </a:solidFill>
                <a:ea typeface="Lucida Sans Unicode" panose="020B0602030504020204" pitchFamily="34" charset="0"/>
                <a:cs typeface="Lucida Sans Unicode" panose="020B0602030504020204" pitchFamily="34" charset="0"/>
              </a:rPr>
              <a:t>	</a:t>
            </a:r>
            <a:r>
              <a:rPr lang="en-US" altLang="en-US" dirty="0" smtClean="0">
                <a:ea typeface="Lucida Sans Unicode" panose="020B0602030504020204" pitchFamily="34" charset="0"/>
                <a:cs typeface="Lucida Sans Unicode" panose="020B0602030504020204" pitchFamily="34" charset="0"/>
              </a:rPr>
              <a:t>4) termination </a:t>
            </a:r>
            <a:r>
              <a:rPr lang="en-US" altLang="en-US" dirty="0" smtClean="0">
                <a:solidFill>
                  <a:srgbClr val="CC3300"/>
                </a:solidFill>
                <a:ea typeface="Lucida Sans Unicode" panose="020B0602030504020204" pitchFamily="34" charset="0"/>
                <a:cs typeface="Lucida Sans Unicode" panose="020B0602030504020204" pitchFamily="34" charset="0"/>
              </a:rPr>
              <a:t>(close)</a:t>
            </a:r>
          </a:p>
          <a:p>
            <a:pPr marL="0" indent="0">
              <a:buNone/>
            </a:pPr>
            <a:endParaRPr lang="en-US" sz="2000" dirty="0"/>
          </a:p>
        </p:txBody>
      </p:sp>
    </p:spTree>
    <p:extLst>
      <p:ext uri="{BB962C8B-B14F-4D97-AF65-F5344CB8AC3E}">
        <p14:creationId xmlns:p14="http://schemas.microsoft.com/office/powerpoint/2010/main" val="25704325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Scenario-based Testing</a:t>
            </a:r>
            <a:endParaRPr lang="en-US" dirty="0"/>
          </a:p>
        </p:txBody>
      </p:sp>
      <p:sp>
        <p:nvSpPr>
          <p:cNvPr id="3" name="Content Placeholder 2"/>
          <p:cNvSpPr>
            <a:spLocks noGrp="1"/>
          </p:cNvSpPr>
          <p:nvPr>
            <p:ph idx="1"/>
          </p:nvPr>
        </p:nvSpPr>
        <p:spPr/>
        <p:txBody>
          <a:bodyPr>
            <a:normAutofit/>
          </a:bodyPr>
          <a:lstStyle/>
          <a:p>
            <a:r>
              <a:rPr lang="en-US" sz="2000" dirty="0"/>
              <a:t>It primarily involves capturing the user actions then stimulating them to similar actions throughout the test.</a:t>
            </a:r>
            <a:r>
              <a:rPr lang="en-US" sz="2000" dirty="0" smtClean="0"/>
              <a:t/>
            </a:r>
            <a:br>
              <a:rPr lang="en-US" sz="2000" dirty="0" smtClean="0"/>
            </a:br>
            <a:r>
              <a:rPr lang="en-US" sz="2000" dirty="0"/>
              <a:t>These tests tend to search out interaction form of </a:t>
            </a:r>
            <a:r>
              <a:rPr lang="en-US" sz="2000" dirty="0" smtClean="0"/>
              <a:t>error</a:t>
            </a:r>
            <a:r>
              <a:rPr lang="en-US" sz="2000" dirty="0"/>
              <a:t> </a:t>
            </a:r>
            <a:r>
              <a:rPr lang="en-US" sz="2000" dirty="0" smtClean="0"/>
              <a:t>b</a:t>
            </a:r>
            <a:r>
              <a:rPr lang="en-US" altLang="en-US" sz="2000" dirty="0" smtClean="0"/>
              <a:t>ased on</a:t>
            </a:r>
          </a:p>
          <a:p>
            <a:pPr lvl="2"/>
            <a:r>
              <a:rPr lang="en-US" altLang="en-US" dirty="0" smtClean="0"/>
              <a:t>Use cases</a:t>
            </a:r>
          </a:p>
          <a:p>
            <a:pPr lvl="2"/>
            <a:r>
              <a:rPr lang="en-US" altLang="en-US" dirty="0" smtClean="0"/>
              <a:t>Corresponding sequence diagrams</a:t>
            </a:r>
          </a:p>
          <a:p>
            <a:pPr lvl="1"/>
            <a:r>
              <a:rPr lang="en-US" altLang="en-US" sz="2000" dirty="0" smtClean="0"/>
              <a:t>Identify scenarios from use-case and supplement these with interaction diagrams that show the objects involved in the scenario</a:t>
            </a:r>
          </a:p>
          <a:p>
            <a:pPr lvl="1"/>
            <a:r>
              <a:rPr lang="en-US" altLang="en-US" sz="2000" dirty="0" smtClean="0"/>
              <a:t>Concentrates on functional requirements</a:t>
            </a:r>
          </a:p>
          <a:p>
            <a:pPr lvl="2"/>
            <a:r>
              <a:rPr lang="en-US" altLang="en-US" dirty="0" smtClean="0"/>
              <a:t>Every use case</a:t>
            </a:r>
          </a:p>
          <a:p>
            <a:pPr lvl="2"/>
            <a:r>
              <a:rPr lang="en-US" altLang="en-US" dirty="0" smtClean="0"/>
              <a:t>Every fully expanded (&lt;&lt;extend&gt;&gt;) combination</a:t>
            </a:r>
          </a:p>
          <a:p>
            <a:pPr lvl="2"/>
            <a:r>
              <a:rPr lang="en-US" altLang="en-US" dirty="0" smtClean="0"/>
              <a:t>Every fully expanded </a:t>
            </a:r>
            <a:r>
              <a:rPr lang="en-US" altLang="en-US" dirty="0" smtClean="0"/>
              <a:t>(&lt;&lt;</a:t>
            </a:r>
            <a:r>
              <a:rPr lang="en-US" altLang="en-US" dirty="0" smtClean="0"/>
              <a:t>include</a:t>
            </a:r>
            <a:r>
              <a:rPr lang="en-US" altLang="en-US" dirty="0" smtClean="0"/>
              <a:t>&gt;&gt;) </a:t>
            </a:r>
            <a:r>
              <a:rPr lang="en-US" altLang="en-US" dirty="0" smtClean="0"/>
              <a:t>combination</a:t>
            </a:r>
          </a:p>
          <a:p>
            <a:pPr lvl="2"/>
            <a:r>
              <a:rPr lang="en-US" altLang="en-US" dirty="0" smtClean="0"/>
              <a:t>Tests normal as well as exceptional behavior</a:t>
            </a:r>
          </a:p>
          <a:p>
            <a:endParaRPr lang="en-US" sz="2000" dirty="0"/>
          </a:p>
        </p:txBody>
      </p:sp>
    </p:spTree>
    <p:extLst>
      <p:ext uri="{BB962C8B-B14F-4D97-AF65-F5344CB8AC3E}">
        <p14:creationId xmlns:p14="http://schemas.microsoft.com/office/powerpoint/2010/main" val="14313888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4082" name="Rectangle 1026"/>
          <p:cNvSpPr>
            <a:spLocks noGrp="1" noChangeArrowheads="1"/>
          </p:cNvSpPr>
          <p:nvPr>
            <p:ph type="title"/>
          </p:nvPr>
        </p:nvSpPr>
        <p:spPr/>
        <p:txBody>
          <a:bodyPr/>
          <a:lstStyle/>
          <a:p>
            <a:r>
              <a:rPr lang="en-US" altLang="en-US" b="1" dirty="0" smtClean="0"/>
              <a:t>Integration </a:t>
            </a:r>
            <a:r>
              <a:rPr lang="en-US" altLang="en-US" b="1" dirty="0"/>
              <a:t>Testing</a:t>
            </a:r>
          </a:p>
        </p:txBody>
      </p:sp>
      <p:sp>
        <p:nvSpPr>
          <p:cNvPr id="814083" name="Rectangle 1027"/>
          <p:cNvSpPr>
            <a:spLocks noGrp="1" noChangeArrowheads="1"/>
          </p:cNvSpPr>
          <p:nvPr>
            <p:ph type="body" idx="1"/>
          </p:nvPr>
        </p:nvSpPr>
        <p:spPr/>
        <p:txBody>
          <a:bodyPr/>
          <a:lstStyle/>
          <a:p>
            <a:r>
              <a:rPr lang="en-US" altLang="en-US" sz="2400" dirty="0"/>
              <a:t>OO does not have a hierarchical control structure so conventional top-down and bottom-up integration tests have little meaning</a:t>
            </a:r>
          </a:p>
          <a:p>
            <a:r>
              <a:rPr lang="en-US" altLang="en-US" sz="2400" dirty="0"/>
              <a:t>Integration applied three different incremental strategies:</a:t>
            </a:r>
          </a:p>
          <a:p>
            <a:pPr lvl="1">
              <a:buFont typeface="Symbol" panose="05050102010706020507" pitchFamily="18" charset="2"/>
              <a:buChar char="-"/>
            </a:pPr>
            <a:r>
              <a:rPr lang="en-US" altLang="en-US" sz="2000" dirty="0"/>
              <a:t>Thread-based testing: integrates classes required to respond to one input or event</a:t>
            </a:r>
          </a:p>
          <a:p>
            <a:pPr lvl="1">
              <a:buFont typeface="Symbol" panose="05050102010706020507" pitchFamily="18" charset="2"/>
              <a:buChar char="-"/>
            </a:pPr>
            <a:r>
              <a:rPr lang="en-US" altLang="en-US" sz="2000" dirty="0"/>
              <a:t>Use-based testing: integrates classes required by one use case</a:t>
            </a:r>
          </a:p>
          <a:p>
            <a:pPr lvl="1">
              <a:buFont typeface="Symbol" panose="05050102010706020507" pitchFamily="18" charset="2"/>
              <a:buChar char="-"/>
            </a:pPr>
            <a:r>
              <a:rPr lang="en-US" altLang="en-US" sz="2000" dirty="0"/>
              <a:t>Cluster testing: integrates classes required to demonstrate one collaboration</a:t>
            </a:r>
          </a:p>
        </p:txBody>
      </p:sp>
      <p:sp>
        <p:nvSpPr>
          <p:cNvPr id="814085" name="Text Box 1029"/>
          <p:cNvSpPr txBox="1">
            <a:spLocks noChangeArrowheads="1"/>
          </p:cNvSpPr>
          <p:nvPr/>
        </p:nvSpPr>
        <p:spPr bwMode="auto">
          <a:xfrm>
            <a:off x="2346327" y="6289675"/>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2400" b="1" dirty="0">
              <a:latin typeface="Times New Roman" panose="02020603050405020304" pitchFamily="18" charset="0"/>
            </a:endParaRPr>
          </a:p>
        </p:txBody>
      </p:sp>
    </p:spTree>
    <p:extLst>
      <p:ext uri="{BB962C8B-B14F-4D97-AF65-F5344CB8AC3E}">
        <p14:creationId xmlns:p14="http://schemas.microsoft.com/office/powerpoint/2010/main" val="2563159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nodePh="1">
                                  <p:stCondLst>
                                    <p:cond delay="0"/>
                                  </p:stCondLst>
                                  <p:endCondLst>
                                    <p:cond evt="begin" delay="0">
                                      <p:tn val="5"/>
                                    </p:cond>
                                  </p:endCondLst>
                                  <p:childTnLst>
                                    <p:set>
                                      <p:cBhvr>
                                        <p:cTn id="6" dur="1" fill="hold">
                                          <p:stCondLst>
                                            <p:cond delay="0"/>
                                          </p:stCondLst>
                                        </p:cTn>
                                        <p:tgtEl>
                                          <p:spTgt spid="814085">
                                            <p:txEl>
                                              <p:pRg st="0" end="0"/>
                                            </p:txEl>
                                          </p:spTgt>
                                        </p:tgtEl>
                                        <p:attrNameLst>
                                          <p:attrName>style.visibility</p:attrName>
                                        </p:attrNameLst>
                                      </p:cBhvr>
                                      <p:to>
                                        <p:strVal val="visible"/>
                                      </p:to>
                                    </p:set>
                                    <p:animEffect transition="in" filter="wipe(left)">
                                      <p:cBhvr>
                                        <p:cTn id="7" dur="500"/>
                                        <p:tgtEl>
                                          <p:spTgt spid="81408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b="1" dirty="0" smtClean="0"/>
              <a:t>OO Test Design Issues</a:t>
            </a:r>
          </a:p>
        </p:txBody>
      </p:sp>
      <p:sp>
        <p:nvSpPr>
          <p:cNvPr id="27651" name="Rectangle 3"/>
          <p:cNvSpPr>
            <a:spLocks noGrp="1" noChangeArrowheads="1"/>
          </p:cNvSpPr>
          <p:nvPr>
            <p:ph type="body" idx="1"/>
          </p:nvPr>
        </p:nvSpPr>
        <p:spPr/>
        <p:txBody>
          <a:bodyPr/>
          <a:lstStyle/>
          <a:p>
            <a:pPr eaLnBrk="1" hangingPunct="1">
              <a:lnSpc>
                <a:spcPct val="90000"/>
              </a:lnSpc>
            </a:pPr>
            <a:r>
              <a:rPr lang="en-US" altLang="en-US" sz="2400" dirty="0"/>
              <a:t>White-box testing methods can be applied to testing the code used to implement operations</a:t>
            </a:r>
          </a:p>
          <a:p>
            <a:pPr eaLnBrk="1" hangingPunct="1">
              <a:lnSpc>
                <a:spcPct val="90000"/>
              </a:lnSpc>
            </a:pPr>
            <a:r>
              <a:rPr lang="en-US" altLang="en-US" sz="2400" dirty="0"/>
              <a:t>Black-box testing methods are appropriate for testing OO systems</a:t>
            </a:r>
          </a:p>
          <a:p>
            <a:pPr eaLnBrk="1" hangingPunct="1">
              <a:lnSpc>
                <a:spcPct val="90000"/>
              </a:lnSpc>
            </a:pPr>
            <a:r>
              <a:rPr lang="en-US" altLang="en-US" sz="2400" dirty="0"/>
              <a:t>OO programming brings additional testing concerns</a:t>
            </a:r>
          </a:p>
          <a:p>
            <a:pPr lvl="1" eaLnBrk="1" hangingPunct="1">
              <a:lnSpc>
                <a:spcPct val="90000"/>
              </a:lnSpc>
            </a:pPr>
            <a:r>
              <a:rPr lang="en-US" altLang="en-US" sz="2000" dirty="0"/>
              <a:t>Classes may contain operations that are inherited from superclass</a:t>
            </a:r>
          </a:p>
          <a:p>
            <a:pPr lvl="1" eaLnBrk="1" hangingPunct="1">
              <a:lnSpc>
                <a:spcPct val="90000"/>
              </a:lnSpc>
            </a:pPr>
            <a:r>
              <a:rPr lang="en-US" altLang="en-US" sz="2000" dirty="0"/>
              <a:t>Subclasses may contain operations that were redefined rather than inherited</a:t>
            </a:r>
          </a:p>
          <a:p>
            <a:pPr lvl="1" eaLnBrk="1" hangingPunct="1">
              <a:lnSpc>
                <a:spcPct val="90000"/>
              </a:lnSpc>
            </a:pPr>
            <a:r>
              <a:rPr lang="en-US" altLang="en-US" sz="2000" dirty="0"/>
              <a:t>All classes derived from a previously tested base class need to be thoroughly tested.</a:t>
            </a:r>
          </a:p>
        </p:txBody>
      </p:sp>
    </p:spTree>
    <p:extLst>
      <p:ext uri="{BB962C8B-B14F-4D97-AF65-F5344CB8AC3E}">
        <p14:creationId xmlns:p14="http://schemas.microsoft.com/office/powerpoint/2010/main" val="9656939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p:txBody>
          <a:bodyPr>
            <a:noAutofit/>
          </a:bodyPr>
          <a:lstStyle/>
          <a:p>
            <a:r>
              <a:rPr lang="en-US" sz="2400" dirty="0" smtClean="0"/>
              <a:t>In </a:t>
            </a:r>
            <a:r>
              <a:rPr lang="en-US" sz="2400" dirty="0"/>
              <a:t>object-oriented programs, control flow is characterized by message passing among objects, and the control flow switches from one object to another by inter-object communication. </a:t>
            </a:r>
            <a:endParaRPr lang="en-US" sz="2400" dirty="0" smtClean="0"/>
          </a:p>
          <a:p>
            <a:r>
              <a:rPr lang="en-US" sz="2400" dirty="0" smtClean="0"/>
              <a:t>Consequently</a:t>
            </a:r>
            <a:r>
              <a:rPr lang="en-US" sz="2400" dirty="0"/>
              <a:t>, there </a:t>
            </a:r>
            <a:r>
              <a:rPr lang="en-US" sz="2400" b="1" dirty="0"/>
              <a:t>is no control flow within a class </a:t>
            </a:r>
            <a:r>
              <a:rPr lang="en-US" sz="2400" dirty="0"/>
              <a:t>like functions. </a:t>
            </a:r>
            <a:endParaRPr lang="en-US" sz="2400" dirty="0" smtClean="0"/>
          </a:p>
          <a:p>
            <a:r>
              <a:rPr lang="en-US" sz="2400" dirty="0" smtClean="0"/>
              <a:t>This </a:t>
            </a:r>
            <a:r>
              <a:rPr lang="en-US" sz="2400" b="1" dirty="0"/>
              <a:t>lack of sequential control flow within a class </a:t>
            </a:r>
            <a:r>
              <a:rPr lang="en-US" sz="2400" dirty="0"/>
              <a:t>requires different approaches for testing</a:t>
            </a:r>
            <a:r>
              <a:rPr lang="en-US" sz="2400" dirty="0" smtClean="0"/>
              <a:t>.</a:t>
            </a:r>
          </a:p>
          <a:p>
            <a:r>
              <a:rPr lang="en-US" sz="2400" dirty="0" smtClean="0"/>
              <a:t> </a:t>
            </a:r>
            <a:r>
              <a:rPr lang="en-US" sz="2400" dirty="0"/>
              <a:t>Furthermore, in a function, arguments passed to the function with global data determine the path of execution within the procedure. But, </a:t>
            </a:r>
            <a:r>
              <a:rPr lang="en-US" sz="2400" b="1" dirty="0"/>
              <a:t>in an object, the state associated </a:t>
            </a:r>
            <a:r>
              <a:rPr lang="en-US" sz="2400" dirty="0"/>
              <a:t>with the object also influences the path of execution, and methods of a class can communicate among themselves through this state because this state is persistent across invocations of methods. Hence, for testing objects, the state of an object has to play an important role.</a:t>
            </a:r>
          </a:p>
        </p:txBody>
      </p:sp>
    </p:spTree>
    <p:extLst>
      <p:ext uri="{BB962C8B-B14F-4D97-AF65-F5344CB8AC3E}">
        <p14:creationId xmlns:p14="http://schemas.microsoft.com/office/powerpoint/2010/main" val="20629527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416003"/>
            <a:ext cx="10515600" cy="5811838"/>
          </a:xfrm>
        </p:spPr>
        <p:txBody>
          <a:bodyPr>
            <a:normAutofit/>
          </a:bodyPr>
          <a:lstStyle/>
          <a:p>
            <a:r>
              <a:rPr lang="en-US" sz="2000" dirty="0"/>
              <a:t>Whenever large scale systems are designed, object oriented testing is done rather than the conventional testing strategies as the concepts of object oriented programming is way different from that of conventional ones.</a:t>
            </a:r>
          </a:p>
          <a:p>
            <a:r>
              <a:rPr lang="en-US" sz="2000" dirty="0"/>
              <a:t>The whole object oriented testing revolves around the fundamental entity known as “class”.</a:t>
            </a:r>
          </a:p>
          <a:p>
            <a:r>
              <a:rPr lang="en-US" sz="2000" dirty="0"/>
              <a:t>With the help of “class” concept, larger systems can be divided into small well defined units which may then be implemented separately.</a:t>
            </a:r>
          </a:p>
          <a:p>
            <a:r>
              <a:rPr lang="en-US" sz="2000" dirty="0"/>
              <a:t>The object oriented testing can be classified as like conventional systems. These are called as the levels for testing.</a:t>
            </a:r>
          </a:p>
          <a:p>
            <a:pPr marL="0" indent="0">
              <a:buNone/>
            </a:pPr>
            <a:endParaRPr lang="en-US" sz="2000" dirty="0"/>
          </a:p>
        </p:txBody>
      </p:sp>
    </p:spTree>
    <p:extLst>
      <p:ext uri="{BB962C8B-B14F-4D97-AF65-F5344CB8AC3E}">
        <p14:creationId xmlns:p14="http://schemas.microsoft.com/office/powerpoint/2010/main" val="33258222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Levels of Testing in OOSE</a:t>
            </a:r>
            <a:endParaRPr lang="en-US" b="1" dirty="0"/>
          </a:p>
        </p:txBody>
      </p:sp>
      <p:sp>
        <p:nvSpPr>
          <p:cNvPr id="3" name="Content Placeholder 2"/>
          <p:cNvSpPr>
            <a:spLocks noGrp="1"/>
          </p:cNvSpPr>
          <p:nvPr>
            <p:ph idx="1"/>
          </p:nvPr>
        </p:nvSpPr>
        <p:spPr/>
        <p:txBody>
          <a:bodyPr>
            <a:normAutofit fontScale="77500" lnSpcReduction="20000"/>
          </a:bodyPr>
          <a:lstStyle/>
          <a:p>
            <a:pPr marL="0" indent="0" algn="just">
              <a:buNone/>
            </a:pPr>
            <a:r>
              <a:rPr lang="en-US" b="1" dirty="0" smtClean="0"/>
              <a:t>	1.Class </a:t>
            </a:r>
            <a:r>
              <a:rPr lang="en-US" b="1" dirty="0"/>
              <a:t>Testing</a:t>
            </a:r>
            <a:endParaRPr lang="en-US" dirty="0"/>
          </a:p>
          <a:p>
            <a:pPr algn="just"/>
            <a:r>
              <a:rPr lang="en-US" dirty="0"/>
              <a:t>Class testing is also known as unit testing.</a:t>
            </a:r>
          </a:p>
          <a:p>
            <a:pPr algn="just"/>
            <a:r>
              <a:rPr lang="en-US" dirty="0"/>
              <a:t>In class testing, every individual classes are tested for errors or bugs.</a:t>
            </a:r>
          </a:p>
          <a:p>
            <a:pPr algn="just"/>
            <a:r>
              <a:rPr lang="en-US" dirty="0"/>
              <a:t>Class testing ensures that the attributes of class are implemented as per the design and specifications. Also, it checks whether the interfaces and methods are error free of not</a:t>
            </a:r>
            <a:r>
              <a:rPr lang="en-US" b="1" dirty="0"/>
              <a:t>.</a:t>
            </a:r>
            <a:endParaRPr lang="en-US" dirty="0"/>
          </a:p>
          <a:p>
            <a:pPr marL="0" indent="0" algn="just">
              <a:buNone/>
            </a:pPr>
            <a:r>
              <a:rPr lang="en-US" b="1" dirty="0" smtClean="0"/>
              <a:t>	2</a:t>
            </a:r>
            <a:r>
              <a:rPr lang="en-US" b="1" dirty="0"/>
              <a:t>. Inter-Class Testing</a:t>
            </a:r>
            <a:endParaRPr lang="en-US" dirty="0"/>
          </a:p>
          <a:p>
            <a:pPr algn="just"/>
            <a:r>
              <a:rPr lang="en-US" dirty="0"/>
              <a:t>It is also called as integration or subsystem testing.</a:t>
            </a:r>
          </a:p>
          <a:p>
            <a:pPr algn="just"/>
            <a:r>
              <a:rPr lang="en-US" dirty="0"/>
              <a:t>Inter class testing involves the testing of modules or sub-systems and their coordination with other modules.</a:t>
            </a:r>
          </a:p>
          <a:p>
            <a:pPr marL="0" indent="0" algn="just">
              <a:buNone/>
            </a:pPr>
            <a:r>
              <a:rPr lang="en-US" b="1" dirty="0" smtClean="0"/>
              <a:t>	</a:t>
            </a:r>
            <a:r>
              <a:rPr lang="en-US" b="1" dirty="0"/>
              <a:t> 3. System Testing</a:t>
            </a:r>
            <a:endParaRPr lang="en-US" dirty="0"/>
          </a:p>
          <a:p>
            <a:pPr algn="just"/>
            <a:r>
              <a:rPr lang="en-US" dirty="0"/>
              <a:t>In system testing, the system is tested as whole and primarily functional testing techniques are used to test the system. Non-functional requirements like performance, reliability, usability and test-ability are also tested.</a:t>
            </a:r>
          </a:p>
          <a:p>
            <a:pPr algn="just"/>
            <a:endParaRPr lang="en-US" dirty="0"/>
          </a:p>
        </p:txBody>
      </p:sp>
    </p:spTree>
    <p:extLst>
      <p:ext uri="{BB962C8B-B14F-4D97-AF65-F5344CB8AC3E}">
        <p14:creationId xmlns:p14="http://schemas.microsoft.com/office/powerpoint/2010/main" val="12192557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Fault Based Testing</a:t>
            </a:r>
            <a:endParaRPr lang="en-US"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US" dirty="0" smtClean="0"/>
              <a:t/>
            </a:r>
            <a:br>
              <a:rPr lang="en-US" dirty="0" smtClean="0"/>
            </a:br>
            <a:r>
              <a:rPr lang="en-US" dirty="0"/>
              <a:t>This type of checking permits for coming up with test cases supported the consumer specification or the code or both. It tries </a:t>
            </a:r>
            <a:r>
              <a:rPr lang="en-US" b="1" dirty="0"/>
              <a:t>to identify possible faults (areas of design or code that may lead to </a:t>
            </a:r>
            <a:r>
              <a:rPr lang="en-US" b="1" dirty="0" smtClean="0"/>
              <a:t>errors).</a:t>
            </a:r>
          </a:p>
          <a:p>
            <a:pPr algn="just"/>
            <a:r>
              <a:rPr lang="en-US" dirty="0" smtClean="0"/>
              <a:t>For </a:t>
            </a:r>
            <a:r>
              <a:rPr lang="en-US" dirty="0"/>
              <a:t>all of these faults, a test case is developed to “flush” the errors out. These tests also force each time of code to be executed</a:t>
            </a:r>
            <a:r>
              <a:rPr lang="en-US" dirty="0" smtClean="0"/>
              <a:t>.</a:t>
            </a:r>
          </a:p>
          <a:p>
            <a:pPr algn="just"/>
            <a:r>
              <a:rPr lang="en-US" i="1" dirty="0" smtClean="0"/>
              <a:t>This </a:t>
            </a:r>
            <a:r>
              <a:rPr lang="en-US" i="1" dirty="0"/>
              <a:t>method of testing does not find all types of errors</a:t>
            </a:r>
            <a:r>
              <a:rPr lang="en-US" dirty="0"/>
              <a:t>. However, incorrect specification and interface errors can be missed. </a:t>
            </a:r>
            <a:endParaRPr lang="en-US" dirty="0" smtClean="0"/>
          </a:p>
          <a:p>
            <a:pPr algn="just"/>
            <a:r>
              <a:rPr lang="en-US" dirty="0" smtClean="0"/>
              <a:t>These </a:t>
            </a:r>
            <a:r>
              <a:rPr lang="en-US" dirty="0"/>
              <a:t>types of errors can be uncovered by </a:t>
            </a:r>
            <a:r>
              <a:rPr lang="en-US" b="1" dirty="0"/>
              <a:t>function testing in the traditional testing model</a:t>
            </a:r>
            <a:r>
              <a:rPr lang="en-US" b="1" dirty="0" smtClean="0"/>
              <a:t>.</a:t>
            </a:r>
          </a:p>
          <a:p>
            <a:pPr algn="just"/>
            <a:r>
              <a:rPr lang="en-US" dirty="0" smtClean="0"/>
              <a:t>In </a:t>
            </a:r>
            <a:r>
              <a:rPr lang="en-US" dirty="0"/>
              <a:t>the object-oriented model, interaction errors can be uncovered by scenario-based testing. </a:t>
            </a:r>
            <a:endParaRPr lang="en-US" dirty="0" smtClean="0"/>
          </a:p>
          <a:p>
            <a:pPr algn="just"/>
            <a:r>
              <a:rPr lang="en-US" dirty="0" smtClean="0"/>
              <a:t>This </a:t>
            </a:r>
            <a:r>
              <a:rPr lang="en-US" dirty="0"/>
              <a:t>form of Object oriented-testing can only test against the client’s specifications, so interface errors are still missed.</a:t>
            </a:r>
          </a:p>
          <a:p>
            <a:pPr marL="0" indent="0" algn="just">
              <a:buNone/>
            </a:pPr>
            <a:endParaRPr lang="en-US" dirty="0"/>
          </a:p>
        </p:txBody>
      </p:sp>
    </p:spTree>
    <p:extLst>
      <p:ext uri="{BB962C8B-B14F-4D97-AF65-F5344CB8AC3E}">
        <p14:creationId xmlns:p14="http://schemas.microsoft.com/office/powerpoint/2010/main" val="3259925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 Testing Based on Method Testing</a:t>
            </a:r>
            <a:endParaRPr lang="en-US" dirty="0"/>
          </a:p>
        </p:txBody>
      </p:sp>
      <p:sp>
        <p:nvSpPr>
          <p:cNvPr id="3" name="Content Placeholder 2"/>
          <p:cNvSpPr>
            <a:spLocks noGrp="1"/>
          </p:cNvSpPr>
          <p:nvPr>
            <p:ph idx="1"/>
          </p:nvPr>
        </p:nvSpPr>
        <p:spPr/>
        <p:txBody>
          <a:bodyPr/>
          <a:lstStyle/>
          <a:p>
            <a:pPr algn="just"/>
            <a:r>
              <a:rPr lang="en-US" dirty="0"/>
              <a:t>This approach is the simplest approach to test classes. </a:t>
            </a:r>
            <a:endParaRPr lang="en-US" dirty="0" smtClean="0"/>
          </a:p>
          <a:p>
            <a:pPr algn="just"/>
            <a:r>
              <a:rPr lang="en-US" dirty="0" smtClean="0"/>
              <a:t>Each </a:t>
            </a:r>
            <a:r>
              <a:rPr lang="en-US" dirty="0"/>
              <a:t>method of the class performs a well defined cohesive function and can, therefore, be related to unit testing of the traditional testing techniques. Therefore all the methods of a class can be involved at least once to test the class.</a:t>
            </a:r>
          </a:p>
        </p:txBody>
      </p:sp>
    </p:spTree>
    <p:extLst>
      <p:ext uri="{BB962C8B-B14F-4D97-AF65-F5344CB8AC3E}">
        <p14:creationId xmlns:p14="http://schemas.microsoft.com/office/powerpoint/2010/main" val="1166186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p:txBody>
          <a:bodyPr/>
          <a:lstStyle/>
          <a:p>
            <a:r>
              <a:rPr lang="en-US" altLang="en-US" b="1" dirty="0"/>
              <a:t>Challenges of Class Testing</a:t>
            </a:r>
          </a:p>
        </p:txBody>
      </p:sp>
      <p:sp>
        <p:nvSpPr>
          <p:cNvPr id="816131" name="Rectangle 3"/>
          <p:cNvSpPr>
            <a:spLocks noGrp="1" noChangeArrowheads="1"/>
          </p:cNvSpPr>
          <p:nvPr>
            <p:ph type="body" idx="1"/>
          </p:nvPr>
        </p:nvSpPr>
        <p:spPr/>
        <p:txBody>
          <a:bodyPr/>
          <a:lstStyle/>
          <a:p>
            <a:r>
              <a:rPr lang="en-US" altLang="en-US" sz="2400" dirty="0"/>
              <a:t>Encapsulation: </a:t>
            </a:r>
          </a:p>
          <a:p>
            <a:pPr lvl="1">
              <a:buFont typeface="Symbol" panose="05050102010706020507" pitchFamily="18" charset="2"/>
              <a:buChar char="-"/>
            </a:pPr>
            <a:r>
              <a:rPr lang="en-US" altLang="en-US" sz="2000" dirty="0"/>
              <a:t>Difficult to obtain a snapshot of a class without building extra methods which display the classes’ state</a:t>
            </a:r>
          </a:p>
          <a:p>
            <a:r>
              <a:rPr lang="en-US" altLang="en-US" sz="2400" dirty="0"/>
              <a:t>Inheritance and polymorphism: </a:t>
            </a:r>
          </a:p>
          <a:p>
            <a:pPr lvl="1">
              <a:buFont typeface="Symbol" panose="05050102010706020507" pitchFamily="18" charset="2"/>
              <a:buChar char="-"/>
            </a:pPr>
            <a:r>
              <a:rPr lang="en-US" altLang="en-US" sz="2000" dirty="0"/>
              <a:t>Each new context of use (subclass) requires re-testing because a method may be implemented differently (polymorphism). </a:t>
            </a:r>
          </a:p>
          <a:p>
            <a:pPr lvl="1">
              <a:buFont typeface="Symbol" panose="05050102010706020507" pitchFamily="18" charset="2"/>
              <a:buChar char="-"/>
            </a:pPr>
            <a:r>
              <a:rPr lang="en-US" altLang="en-US" sz="2000" dirty="0"/>
              <a:t>Other unaltered methods within the subclass may use the redefined method and need to be tested</a:t>
            </a:r>
          </a:p>
          <a:p>
            <a:r>
              <a:rPr lang="en-US" altLang="en-US" sz="2400" dirty="0"/>
              <a:t>White box tests: </a:t>
            </a:r>
          </a:p>
          <a:p>
            <a:pPr lvl="1">
              <a:buFont typeface="Symbol" panose="05050102010706020507" pitchFamily="18" charset="2"/>
              <a:buChar char="-"/>
            </a:pPr>
            <a:r>
              <a:rPr lang="en-US" altLang="en-US" sz="2000" dirty="0"/>
              <a:t>Basis path, condition, data flow and loop tests can all apply to individual methods, but don’t test interactions between methods</a:t>
            </a:r>
          </a:p>
        </p:txBody>
      </p:sp>
    </p:spTree>
    <p:extLst>
      <p:ext uri="{BB962C8B-B14F-4D97-AF65-F5344CB8AC3E}">
        <p14:creationId xmlns:p14="http://schemas.microsoft.com/office/powerpoint/2010/main" val="15873773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a:t>Random Testing</a:t>
            </a:r>
            <a:endParaRPr lang="en-US" dirty="0"/>
          </a:p>
        </p:txBody>
      </p:sp>
      <p:sp>
        <p:nvSpPr>
          <p:cNvPr id="3" name="Content Placeholder 2"/>
          <p:cNvSpPr>
            <a:spLocks noGrp="1"/>
          </p:cNvSpPr>
          <p:nvPr>
            <p:ph idx="1"/>
          </p:nvPr>
        </p:nvSpPr>
        <p:spPr>
          <a:xfrm>
            <a:off x="838200" y="1061349"/>
            <a:ext cx="10515600" cy="5626053"/>
          </a:xfrm>
        </p:spPr>
        <p:txBody>
          <a:bodyPr>
            <a:normAutofit fontScale="70000" lnSpcReduction="20000"/>
          </a:bodyPr>
          <a:lstStyle/>
          <a:p>
            <a:pPr algn="just"/>
            <a:r>
              <a:rPr lang="en-US" dirty="0"/>
              <a:t>It is supported by developing a random test sequence that tries the minimum variety of operations typical to the behavior of the </a:t>
            </a:r>
            <a:r>
              <a:rPr lang="en-US" dirty="0" smtClean="0"/>
              <a:t>categories</a:t>
            </a:r>
          </a:p>
          <a:p>
            <a:pPr marL="0" indent="0">
              <a:buNone/>
            </a:pPr>
            <a:r>
              <a:rPr lang="en-US" altLang="en-US" dirty="0" smtClean="0"/>
              <a:t>Requires </a:t>
            </a:r>
            <a:r>
              <a:rPr lang="en-US" altLang="en-US" dirty="0"/>
              <a:t>large number of data permutation and combination</a:t>
            </a:r>
          </a:p>
          <a:p>
            <a:pPr marL="1371600" lvl="2" indent="-457200"/>
            <a:r>
              <a:rPr lang="en-US" altLang="en-US" dirty="0"/>
              <a:t>Identify operations applicable to a class</a:t>
            </a:r>
          </a:p>
          <a:p>
            <a:pPr marL="1371600" lvl="2" indent="-457200"/>
            <a:r>
              <a:rPr lang="en-US" altLang="en-US" dirty="0"/>
              <a:t>Define constraints on their use– e.g. the class must always be initialized first</a:t>
            </a:r>
          </a:p>
          <a:p>
            <a:pPr marL="1371600" lvl="2" indent="-457200"/>
            <a:r>
              <a:rPr lang="en-US" altLang="en-US" dirty="0"/>
              <a:t>Identify a minimum test sequence – an operation sequence that defines the minimum life history of the class</a:t>
            </a:r>
          </a:p>
          <a:p>
            <a:pPr marL="1371600" lvl="2" indent="-457200"/>
            <a:r>
              <a:rPr lang="en-US" altLang="en-US" dirty="0"/>
              <a:t>Generate a variety of random test sequences– this exercises more complex class instance life histories</a:t>
            </a:r>
          </a:p>
          <a:p>
            <a:r>
              <a:rPr lang="en-US" altLang="en-US" dirty="0"/>
              <a:t>Example of Random Testing</a:t>
            </a:r>
          </a:p>
          <a:p>
            <a:pPr>
              <a:buNone/>
            </a:pPr>
            <a:r>
              <a:rPr lang="en-US" altLang="en-US" dirty="0"/>
              <a:t>	1) consider an </a:t>
            </a:r>
            <a:r>
              <a:rPr lang="en-US" altLang="en-US" dirty="0">
                <a:solidFill>
                  <a:srgbClr val="CC3300"/>
                </a:solidFill>
              </a:rPr>
              <a:t>account</a:t>
            </a:r>
            <a:r>
              <a:rPr lang="en-US" altLang="en-US" dirty="0"/>
              <a:t> class that has the following operations:</a:t>
            </a:r>
          </a:p>
          <a:p>
            <a:pPr>
              <a:buNone/>
            </a:pPr>
            <a:r>
              <a:rPr lang="en-US" altLang="en-US" dirty="0"/>
              <a:t>	</a:t>
            </a:r>
            <a:r>
              <a:rPr lang="en-US" altLang="en-US" dirty="0">
                <a:solidFill>
                  <a:srgbClr val="CC3300"/>
                </a:solidFill>
              </a:rPr>
              <a:t>open, setup, deposit, withdrawal, balance, summarize, credit Limit, close</a:t>
            </a:r>
          </a:p>
          <a:p>
            <a:pPr>
              <a:buNone/>
            </a:pPr>
            <a:r>
              <a:rPr lang="en-US" altLang="en-US" dirty="0">
                <a:solidFill>
                  <a:srgbClr val="CC3300"/>
                </a:solidFill>
              </a:rPr>
              <a:t>	</a:t>
            </a:r>
            <a:r>
              <a:rPr lang="en-US" altLang="en-US" dirty="0"/>
              <a:t>2)</a:t>
            </a:r>
            <a:r>
              <a:rPr lang="en-US" altLang="en-US" dirty="0">
                <a:solidFill>
                  <a:srgbClr val="CC3300"/>
                </a:solidFill>
              </a:rPr>
              <a:t> </a:t>
            </a:r>
            <a:r>
              <a:rPr lang="en-US" altLang="en-US" dirty="0"/>
              <a:t>The account must be opened first and closed on </a:t>
            </a:r>
            <a:r>
              <a:rPr lang="en-US" altLang="en-US" dirty="0" smtClean="0"/>
              <a:t>completion.</a:t>
            </a:r>
          </a:p>
          <a:p>
            <a:pPr>
              <a:buNone/>
            </a:pPr>
            <a:r>
              <a:rPr lang="en-US" altLang="en-US" dirty="0" smtClean="0"/>
              <a:t>3) a variety of behaviors may occur:</a:t>
            </a:r>
          </a:p>
          <a:p>
            <a:pPr>
              <a:buNone/>
            </a:pPr>
            <a:r>
              <a:rPr lang="en-US" altLang="en-US" dirty="0" smtClean="0"/>
              <a:t>	</a:t>
            </a:r>
            <a:r>
              <a:rPr lang="en-US" altLang="en-US" dirty="0" err="1" smtClean="0">
                <a:solidFill>
                  <a:srgbClr val="CC3300"/>
                </a:solidFill>
              </a:rPr>
              <a:t>open</a:t>
            </a:r>
            <a:r>
              <a:rPr lang="en-US" altLang="en-US" dirty="0" err="1" smtClean="0">
                <a:latin typeface="Lucida Sans Unicode" panose="020B0602030504020204" pitchFamily="34" charset="0"/>
                <a:ea typeface="Lucida Sans Unicode" panose="020B0602030504020204" pitchFamily="34" charset="0"/>
                <a:cs typeface="Lucida Sans Unicode" panose="020B0602030504020204" pitchFamily="34" charset="0"/>
              </a:rPr>
              <a:t>•</a:t>
            </a:r>
            <a:r>
              <a:rPr lang="en-US" altLang="en-US" dirty="0" err="1" smtClean="0">
                <a:solidFill>
                  <a:srgbClr val="CC3300"/>
                </a:solidFill>
                <a:ea typeface="Lucida Sans Unicode" panose="020B0602030504020204" pitchFamily="34" charset="0"/>
                <a:cs typeface="Lucida Sans Unicode" panose="020B0602030504020204" pitchFamily="34" charset="0"/>
              </a:rPr>
              <a:t>setup</a:t>
            </a:r>
            <a:r>
              <a:rPr lang="en-US" altLang="en-US" dirty="0" err="1" smtClean="0">
                <a:latin typeface="Lucida Sans Unicode" panose="020B0602030504020204" pitchFamily="34" charset="0"/>
                <a:ea typeface="Lucida Sans Unicode" panose="020B0602030504020204" pitchFamily="34" charset="0"/>
                <a:cs typeface="Lucida Sans Unicode" panose="020B0602030504020204" pitchFamily="34" charset="0"/>
              </a:rPr>
              <a:t>•</a:t>
            </a:r>
            <a:r>
              <a:rPr lang="en-US" altLang="en-US" dirty="0" err="1" smtClean="0">
                <a:solidFill>
                  <a:srgbClr val="CC3300"/>
                </a:solidFill>
                <a:ea typeface="Lucida Sans Unicode" panose="020B0602030504020204" pitchFamily="34" charset="0"/>
                <a:cs typeface="Lucida Sans Unicode" panose="020B0602030504020204" pitchFamily="34" charset="0"/>
              </a:rPr>
              <a:t>deposit</a:t>
            </a:r>
            <a:r>
              <a:rPr lang="en-US" altLang="en-US" dirty="0" smtClean="0">
                <a:latin typeface="Lucida Sans Unicode" panose="020B0602030504020204" pitchFamily="34" charset="0"/>
                <a:ea typeface="Lucida Sans Unicode" panose="020B0602030504020204" pitchFamily="34" charset="0"/>
                <a:cs typeface="Lucida Sans Unicode" panose="020B0602030504020204" pitchFamily="34" charset="0"/>
              </a:rPr>
              <a:t>•</a:t>
            </a:r>
            <a:r>
              <a:rPr lang="en-US" altLang="en-US" dirty="0" smtClean="0">
                <a:ea typeface="Lucida Sans Unicode" panose="020B0602030504020204" pitchFamily="34" charset="0"/>
                <a:cs typeface="Lucida Sans Unicode" panose="020B0602030504020204" pitchFamily="34" charset="0"/>
              </a:rPr>
              <a:t>[</a:t>
            </a:r>
            <a:r>
              <a:rPr lang="en-US" altLang="en-US" dirty="0" smtClean="0">
                <a:solidFill>
                  <a:srgbClr val="CC3300"/>
                </a:solidFill>
                <a:ea typeface="Lucida Sans Unicode" panose="020B0602030504020204" pitchFamily="34" charset="0"/>
                <a:cs typeface="Lucida Sans Unicode" panose="020B0602030504020204" pitchFamily="34" charset="0"/>
              </a:rPr>
              <a:t>deposit</a:t>
            </a:r>
            <a:r>
              <a:rPr lang="en-US" altLang="en-US" dirty="0" smtClean="0">
                <a:ea typeface="Lucida Sans Unicode" panose="020B0602030504020204" pitchFamily="34" charset="0"/>
                <a:cs typeface="Lucida Sans Unicode" panose="020B0602030504020204" pitchFamily="34" charset="0"/>
              </a:rPr>
              <a:t> | </a:t>
            </a:r>
            <a:r>
              <a:rPr lang="en-US" altLang="en-US" dirty="0" smtClean="0">
                <a:solidFill>
                  <a:srgbClr val="CC3300"/>
                </a:solidFill>
                <a:ea typeface="Lucida Sans Unicode" panose="020B0602030504020204" pitchFamily="34" charset="0"/>
                <a:cs typeface="Lucida Sans Unicode" panose="020B0602030504020204" pitchFamily="34" charset="0"/>
              </a:rPr>
              <a:t>withdrawal</a:t>
            </a:r>
            <a:r>
              <a:rPr lang="en-US" altLang="en-US" dirty="0" smtClean="0">
                <a:ea typeface="Lucida Sans Unicode" panose="020B0602030504020204" pitchFamily="34" charset="0"/>
                <a:cs typeface="Lucida Sans Unicode" panose="020B0602030504020204" pitchFamily="34" charset="0"/>
              </a:rPr>
              <a:t> | </a:t>
            </a:r>
            <a:r>
              <a:rPr lang="en-US" altLang="en-US" dirty="0" smtClean="0">
                <a:solidFill>
                  <a:srgbClr val="CC3300"/>
                </a:solidFill>
                <a:ea typeface="Lucida Sans Unicode" panose="020B0602030504020204" pitchFamily="34" charset="0"/>
                <a:cs typeface="Lucida Sans Unicode" panose="020B0602030504020204" pitchFamily="34" charset="0"/>
              </a:rPr>
              <a:t>balance</a:t>
            </a:r>
            <a:r>
              <a:rPr lang="en-US" altLang="en-US" dirty="0" smtClean="0">
                <a:ea typeface="Lucida Sans Unicode" panose="020B0602030504020204" pitchFamily="34" charset="0"/>
                <a:cs typeface="Lucida Sans Unicode" panose="020B0602030504020204" pitchFamily="34" charset="0"/>
              </a:rPr>
              <a:t>| </a:t>
            </a:r>
            <a:r>
              <a:rPr lang="en-US" altLang="en-US" dirty="0" smtClean="0">
                <a:solidFill>
                  <a:srgbClr val="CC3300"/>
                </a:solidFill>
                <a:ea typeface="Lucida Sans Unicode" panose="020B0602030504020204" pitchFamily="34" charset="0"/>
                <a:cs typeface="Lucida Sans Unicode" panose="020B0602030504020204" pitchFamily="34" charset="0"/>
              </a:rPr>
              <a:t>summarize</a:t>
            </a:r>
            <a:r>
              <a:rPr lang="en-US" altLang="en-US" dirty="0" smtClean="0">
                <a:ea typeface="Lucida Sans Unicode" panose="020B0602030504020204" pitchFamily="34" charset="0"/>
                <a:cs typeface="Lucida Sans Unicode" panose="020B0602030504020204" pitchFamily="34" charset="0"/>
              </a:rPr>
              <a:t> | </a:t>
            </a:r>
            <a:r>
              <a:rPr lang="en-US" altLang="en-US" dirty="0" smtClean="0">
                <a:solidFill>
                  <a:srgbClr val="CC3300"/>
                </a:solidFill>
                <a:ea typeface="Lucida Sans Unicode" panose="020B0602030504020204" pitchFamily="34" charset="0"/>
                <a:cs typeface="Lucida Sans Unicode" panose="020B0602030504020204" pitchFamily="34" charset="0"/>
              </a:rPr>
              <a:t>credit</a:t>
            </a:r>
            <a:r>
              <a:rPr lang="en-US" altLang="en-US" dirty="0" smtClean="0">
                <a:ea typeface="Lucida Sans Unicode" panose="020B0602030504020204" pitchFamily="34" charset="0"/>
                <a:cs typeface="Lucida Sans Unicode" panose="020B0602030504020204" pitchFamily="34" charset="0"/>
              </a:rPr>
              <a:t> </a:t>
            </a:r>
            <a:r>
              <a:rPr lang="en-US" altLang="en-US" dirty="0" smtClean="0">
                <a:solidFill>
                  <a:srgbClr val="CC3300"/>
                </a:solidFill>
                <a:ea typeface="Lucida Sans Unicode" panose="020B0602030504020204" pitchFamily="34" charset="0"/>
                <a:cs typeface="Lucida Sans Unicode" panose="020B0602030504020204" pitchFamily="34" charset="0"/>
              </a:rPr>
              <a:t>limit</a:t>
            </a:r>
            <a:r>
              <a:rPr lang="en-US" altLang="en-US" dirty="0" smtClean="0">
                <a:ea typeface="Lucida Sans Unicode" panose="020B0602030504020204" pitchFamily="34" charset="0"/>
                <a:cs typeface="Lucida Sans Unicode" panose="020B0602030504020204" pitchFamily="34" charset="0"/>
              </a:rPr>
              <a:t>]</a:t>
            </a:r>
            <a:r>
              <a:rPr lang="en-US" altLang="en-US" baseline="30000" dirty="0" err="1" smtClean="0">
                <a:ea typeface="Lucida Sans Unicode" panose="020B0602030504020204" pitchFamily="34" charset="0"/>
                <a:cs typeface="Lucida Sans Unicode" panose="020B0602030504020204" pitchFamily="34" charset="0"/>
              </a:rPr>
              <a:t>n</a:t>
            </a:r>
            <a:r>
              <a:rPr lang="en-US" altLang="en-US" dirty="0" err="1" smtClean="0">
                <a:latin typeface="Lucida Sans Unicode" panose="020B0602030504020204" pitchFamily="34" charset="0"/>
                <a:ea typeface="Lucida Sans Unicode" panose="020B0602030504020204" pitchFamily="34" charset="0"/>
                <a:cs typeface="Lucida Sans Unicode" panose="020B0602030504020204" pitchFamily="34" charset="0"/>
              </a:rPr>
              <a:t>•</a:t>
            </a:r>
            <a:r>
              <a:rPr lang="en-US" altLang="en-US" dirty="0" err="1" smtClean="0">
                <a:solidFill>
                  <a:srgbClr val="CC3300"/>
                </a:solidFill>
                <a:ea typeface="Lucida Sans Unicode" panose="020B0602030504020204" pitchFamily="34" charset="0"/>
                <a:cs typeface="Lucida Sans Unicode" panose="020B0602030504020204" pitchFamily="34" charset="0"/>
              </a:rPr>
              <a:t>withdrawal</a:t>
            </a:r>
            <a:r>
              <a:rPr lang="en-US" altLang="en-US" dirty="0" err="1" smtClean="0">
                <a:latin typeface="Lucida Sans Unicode" panose="020B0602030504020204" pitchFamily="34" charset="0"/>
                <a:ea typeface="Lucida Sans Unicode" panose="020B0602030504020204" pitchFamily="34" charset="0"/>
                <a:cs typeface="Lucida Sans Unicode" panose="020B0602030504020204" pitchFamily="34" charset="0"/>
              </a:rPr>
              <a:t>•</a:t>
            </a:r>
            <a:r>
              <a:rPr lang="en-US" altLang="en-US" dirty="0" err="1" smtClean="0">
                <a:solidFill>
                  <a:srgbClr val="CC3300"/>
                </a:solidFill>
                <a:ea typeface="Lucida Sans Unicode" panose="020B0602030504020204" pitchFamily="34" charset="0"/>
                <a:cs typeface="Lucida Sans Unicode" panose="020B0602030504020204" pitchFamily="34" charset="0"/>
              </a:rPr>
              <a:t>close</a:t>
            </a:r>
            <a:endParaRPr lang="en-US" altLang="en-US" dirty="0">
              <a:solidFill>
                <a:srgbClr val="CC3300"/>
              </a:solidFill>
              <a:ea typeface="Lucida Sans Unicode" panose="020B0602030504020204" pitchFamily="34" charset="0"/>
              <a:cs typeface="Lucida Sans Unicode" panose="020B0602030504020204" pitchFamily="34" charset="0"/>
            </a:endParaRPr>
          </a:p>
          <a:p>
            <a:pPr>
              <a:buNone/>
            </a:pPr>
            <a:r>
              <a:rPr lang="en-US" altLang="en-US" sz="2000" dirty="0" smtClean="0">
                <a:latin typeface="Lucida Sans Unicode" panose="020B0602030504020204" pitchFamily="34" charset="0"/>
                <a:ea typeface="Lucida Sans Unicode" panose="020B0602030504020204" pitchFamily="34" charset="0"/>
                <a:cs typeface="Lucida Sans Unicode" panose="020B0602030504020204" pitchFamily="34" charset="0"/>
              </a:rPr>
              <a:t>4)</a:t>
            </a:r>
            <a:r>
              <a:rPr lang="en-US" altLang="en-US" sz="2000" dirty="0" smtClean="0">
                <a:solidFill>
                  <a:srgbClr val="CC3300"/>
                </a:solidFill>
                <a:latin typeface="Lucida Sans Unicode" panose="020B0602030504020204" pitchFamily="34" charset="0"/>
                <a:ea typeface="Lucida Sans Unicode" panose="020B0602030504020204" pitchFamily="34" charset="0"/>
                <a:cs typeface="Lucida Sans Unicode" panose="020B0602030504020204" pitchFamily="34" charset="0"/>
              </a:rPr>
              <a:t> </a:t>
            </a:r>
            <a:r>
              <a:rPr lang="en-US" altLang="en-US" dirty="0" smtClean="0">
                <a:ea typeface="Lucida Sans Unicode" panose="020B0602030504020204" pitchFamily="34" charset="0"/>
                <a:cs typeface="Lucida Sans Unicode" panose="020B0602030504020204" pitchFamily="34" charset="0"/>
              </a:rPr>
              <a:t>different operation sequences can be generated randomly:</a:t>
            </a:r>
          </a:p>
          <a:p>
            <a:pPr>
              <a:buNone/>
            </a:pPr>
            <a:endParaRPr lang="en-US" altLang="en-US" dirty="0" smtClean="0">
              <a:ea typeface="Lucida Sans Unicode" panose="020B0602030504020204" pitchFamily="34" charset="0"/>
              <a:cs typeface="Lucida Sans Unicode" panose="020B0602030504020204" pitchFamily="34" charset="0"/>
            </a:endParaRPr>
          </a:p>
          <a:p>
            <a:pPr>
              <a:buNone/>
            </a:pPr>
            <a:r>
              <a:rPr lang="en-US" altLang="en-US" dirty="0" smtClean="0">
                <a:solidFill>
                  <a:schemeClr val="tx2"/>
                </a:solidFill>
                <a:ea typeface="Lucida Sans Unicode" panose="020B0602030504020204" pitchFamily="34" charset="0"/>
                <a:cs typeface="Lucida Sans Unicode" panose="020B0602030504020204" pitchFamily="34" charset="0"/>
              </a:rPr>
              <a:t>	test case #1: </a:t>
            </a:r>
            <a:r>
              <a:rPr lang="en-US" altLang="en-US" dirty="0" err="1" smtClean="0">
                <a:solidFill>
                  <a:srgbClr val="CC3300"/>
                </a:solidFill>
              </a:rPr>
              <a:t>open</a:t>
            </a:r>
            <a:r>
              <a:rPr lang="en-US" altLang="en-US" dirty="0" err="1" smtClean="0">
                <a:latin typeface="Lucida Sans Unicode" panose="020B0602030504020204" pitchFamily="34" charset="0"/>
                <a:ea typeface="Lucida Sans Unicode" panose="020B0602030504020204" pitchFamily="34" charset="0"/>
                <a:cs typeface="Lucida Sans Unicode" panose="020B0602030504020204" pitchFamily="34" charset="0"/>
              </a:rPr>
              <a:t>•</a:t>
            </a:r>
            <a:r>
              <a:rPr lang="en-US" altLang="en-US" dirty="0" err="1" smtClean="0">
                <a:solidFill>
                  <a:srgbClr val="CC3300"/>
                </a:solidFill>
                <a:ea typeface="Lucida Sans Unicode" panose="020B0602030504020204" pitchFamily="34" charset="0"/>
                <a:cs typeface="Lucida Sans Unicode" panose="020B0602030504020204" pitchFamily="34" charset="0"/>
              </a:rPr>
              <a:t>setup</a:t>
            </a:r>
            <a:r>
              <a:rPr lang="en-US" altLang="en-US" dirty="0" err="1" smtClean="0">
                <a:latin typeface="Lucida Sans Unicode" panose="020B0602030504020204" pitchFamily="34" charset="0"/>
                <a:ea typeface="Lucida Sans Unicode" panose="020B0602030504020204" pitchFamily="34" charset="0"/>
                <a:cs typeface="Lucida Sans Unicode" panose="020B0602030504020204" pitchFamily="34" charset="0"/>
              </a:rPr>
              <a:t>•</a:t>
            </a:r>
            <a:r>
              <a:rPr lang="en-US" altLang="en-US" dirty="0" err="1" smtClean="0">
                <a:solidFill>
                  <a:srgbClr val="CC3300"/>
                </a:solidFill>
                <a:ea typeface="Lucida Sans Unicode" panose="020B0602030504020204" pitchFamily="34" charset="0"/>
                <a:cs typeface="Lucida Sans Unicode" panose="020B0602030504020204" pitchFamily="34" charset="0"/>
              </a:rPr>
              <a:t>deposit</a:t>
            </a:r>
            <a:r>
              <a:rPr lang="en-US" altLang="en-US" dirty="0" err="1" smtClean="0">
                <a:latin typeface="Lucida Sans Unicode" panose="020B0602030504020204" pitchFamily="34" charset="0"/>
                <a:ea typeface="Lucida Sans Unicode" panose="020B0602030504020204" pitchFamily="34" charset="0"/>
                <a:cs typeface="Lucida Sans Unicode" panose="020B0602030504020204" pitchFamily="34" charset="0"/>
              </a:rPr>
              <a:t>•</a:t>
            </a:r>
            <a:r>
              <a:rPr lang="en-US" altLang="en-US" dirty="0" err="1" smtClean="0">
                <a:solidFill>
                  <a:srgbClr val="CC3300"/>
                </a:solidFill>
                <a:ea typeface="Lucida Sans Unicode" panose="020B0602030504020204" pitchFamily="34" charset="0"/>
                <a:cs typeface="Lucida Sans Unicode" panose="020B0602030504020204" pitchFamily="34" charset="0"/>
              </a:rPr>
              <a:t>deposit</a:t>
            </a:r>
            <a:r>
              <a:rPr lang="en-US" altLang="en-US" dirty="0" smtClean="0">
                <a:solidFill>
                  <a:schemeClr val="tx2"/>
                </a:solidFill>
                <a:latin typeface="Lucida Sans Unicode" panose="020B0602030504020204" pitchFamily="34" charset="0"/>
                <a:ea typeface="Lucida Sans Unicode" panose="020B0602030504020204" pitchFamily="34" charset="0"/>
                <a:cs typeface="Lucida Sans Unicode" panose="020B0602030504020204" pitchFamily="34" charset="0"/>
              </a:rPr>
              <a:t>•</a:t>
            </a:r>
            <a:r>
              <a:rPr lang="en-US" altLang="en-US" dirty="0" smtClean="0">
                <a:ea typeface="Lucida Sans Unicode" panose="020B0602030504020204" pitchFamily="34" charset="0"/>
                <a:cs typeface="Lucida Sans Unicode" panose="020B0602030504020204" pitchFamily="34" charset="0"/>
              </a:rPr>
              <a:t> </a:t>
            </a:r>
            <a:r>
              <a:rPr lang="en-US" altLang="en-US" dirty="0" smtClean="0">
                <a:solidFill>
                  <a:srgbClr val="CC3300"/>
                </a:solidFill>
                <a:ea typeface="Lucida Sans Unicode" panose="020B0602030504020204" pitchFamily="34" charset="0"/>
                <a:cs typeface="Lucida Sans Unicode" panose="020B0602030504020204" pitchFamily="34" charset="0"/>
              </a:rPr>
              <a:t>balance</a:t>
            </a:r>
            <a:r>
              <a:rPr lang="en-US" altLang="en-US" dirty="0" smtClean="0">
                <a:latin typeface="Lucida Sans Unicode" panose="020B0602030504020204" pitchFamily="34" charset="0"/>
                <a:ea typeface="Lucida Sans Unicode" panose="020B0602030504020204" pitchFamily="34" charset="0"/>
                <a:cs typeface="Lucida Sans Unicode" panose="020B0602030504020204" pitchFamily="34" charset="0"/>
              </a:rPr>
              <a:t>•</a:t>
            </a:r>
            <a:r>
              <a:rPr lang="en-US" altLang="en-US" dirty="0" smtClean="0">
                <a:ea typeface="Lucida Sans Unicode" panose="020B0602030504020204" pitchFamily="34" charset="0"/>
                <a:cs typeface="Lucida Sans Unicode" panose="020B0602030504020204" pitchFamily="34" charset="0"/>
              </a:rPr>
              <a:t> </a:t>
            </a:r>
            <a:r>
              <a:rPr lang="en-US" altLang="en-US" dirty="0" smtClean="0">
                <a:solidFill>
                  <a:srgbClr val="CC3300"/>
                </a:solidFill>
                <a:ea typeface="Lucida Sans Unicode" panose="020B0602030504020204" pitchFamily="34" charset="0"/>
                <a:cs typeface="Lucida Sans Unicode" panose="020B0602030504020204" pitchFamily="34" charset="0"/>
              </a:rPr>
              <a:t>summarize</a:t>
            </a:r>
            <a:r>
              <a:rPr lang="en-US" altLang="en-US" dirty="0" smtClean="0">
                <a:solidFill>
                  <a:schemeClr val="tx2"/>
                </a:solidFill>
                <a:latin typeface="Lucida Sans Unicode" panose="020B0602030504020204" pitchFamily="34" charset="0"/>
                <a:ea typeface="Lucida Sans Unicode" panose="020B0602030504020204" pitchFamily="34" charset="0"/>
                <a:cs typeface="Lucida Sans Unicode" panose="020B0602030504020204" pitchFamily="34" charset="0"/>
              </a:rPr>
              <a:t>•</a:t>
            </a:r>
            <a:r>
              <a:rPr lang="en-US" altLang="en-US" dirty="0" smtClean="0">
                <a:solidFill>
                  <a:schemeClr val="tx2"/>
                </a:solidFill>
                <a:ea typeface="Lucida Sans Unicode" panose="020B0602030504020204" pitchFamily="34" charset="0"/>
                <a:cs typeface="Lucida Sans Unicode" panose="020B0602030504020204" pitchFamily="34" charset="0"/>
              </a:rPr>
              <a:t> </a:t>
            </a:r>
            <a:r>
              <a:rPr lang="en-US" altLang="en-US" dirty="0" err="1" smtClean="0">
                <a:solidFill>
                  <a:srgbClr val="CC3300"/>
                </a:solidFill>
                <a:ea typeface="Lucida Sans Unicode" panose="020B0602030504020204" pitchFamily="34" charset="0"/>
                <a:cs typeface="Lucida Sans Unicode" panose="020B0602030504020204" pitchFamily="34" charset="0"/>
              </a:rPr>
              <a:t>withdrawal</a:t>
            </a:r>
            <a:r>
              <a:rPr lang="en-US" altLang="en-US" dirty="0" err="1" smtClean="0">
                <a:latin typeface="Lucida Sans Unicode" panose="020B0602030504020204" pitchFamily="34" charset="0"/>
                <a:ea typeface="Lucida Sans Unicode" panose="020B0602030504020204" pitchFamily="34" charset="0"/>
                <a:cs typeface="Lucida Sans Unicode" panose="020B0602030504020204" pitchFamily="34" charset="0"/>
              </a:rPr>
              <a:t>•</a:t>
            </a:r>
            <a:r>
              <a:rPr lang="en-US" altLang="en-US" dirty="0" err="1" smtClean="0">
                <a:solidFill>
                  <a:srgbClr val="CC3300"/>
                </a:solidFill>
                <a:ea typeface="Lucida Sans Unicode" panose="020B0602030504020204" pitchFamily="34" charset="0"/>
                <a:cs typeface="Lucida Sans Unicode" panose="020B0602030504020204" pitchFamily="34" charset="0"/>
              </a:rPr>
              <a:t>close</a:t>
            </a:r>
            <a:endParaRPr lang="en-US" altLang="en-US" dirty="0" smtClean="0">
              <a:solidFill>
                <a:srgbClr val="CC3300"/>
              </a:solidFill>
              <a:ea typeface="Lucida Sans Unicode" panose="020B0602030504020204" pitchFamily="34" charset="0"/>
              <a:cs typeface="Lucida Sans Unicode" panose="020B0602030504020204" pitchFamily="34" charset="0"/>
            </a:endParaRPr>
          </a:p>
          <a:p>
            <a:pPr>
              <a:buNone/>
            </a:pPr>
            <a:r>
              <a:rPr lang="en-US" altLang="en-US" dirty="0" smtClean="0">
                <a:solidFill>
                  <a:srgbClr val="CC3300"/>
                </a:solidFill>
                <a:ea typeface="Lucida Sans Unicode" panose="020B0602030504020204" pitchFamily="34" charset="0"/>
                <a:cs typeface="Lucida Sans Unicode" panose="020B0602030504020204" pitchFamily="34" charset="0"/>
              </a:rPr>
              <a:t>	</a:t>
            </a:r>
            <a:r>
              <a:rPr lang="en-US" altLang="en-US" dirty="0" smtClean="0">
                <a:solidFill>
                  <a:schemeClr val="tx2"/>
                </a:solidFill>
                <a:ea typeface="Lucida Sans Unicode" panose="020B0602030504020204" pitchFamily="34" charset="0"/>
                <a:cs typeface="Lucida Sans Unicode" panose="020B0602030504020204" pitchFamily="34" charset="0"/>
              </a:rPr>
              <a:t>test case #2: </a:t>
            </a:r>
            <a:r>
              <a:rPr lang="en-US" altLang="en-US" dirty="0" err="1" smtClean="0">
                <a:solidFill>
                  <a:srgbClr val="CC3300"/>
                </a:solidFill>
              </a:rPr>
              <a:t>open</a:t>
            </a:r>
            <a:r>
              <a:rPr lang="en-US" altLang="en-US" dirty="0" err="1" smtClean="0">
                <a:latin typeface="Lucida Sans Unicode" panose="020B0602030504020204" pitchFamily="34" charset="0"/>
                <a:ea typeface="Lucida Sans Unicode" panose="020B0602030504020204" pitchFamily="34" charset="0"/>
                <a:cs typeface="Lucida Sans Unicode" panose="020B0602030504020204" pitchFamily="34" charset="0"/>
              </a:rPr>
              <a:t>•</a:t>
            </a:r>
            <a:r>
              <a:rPr lang="en-US" altLang="en-US" dirty="0" err="1" smtClean="0">
                <a:solidFill>
                  <a:srgbClr val="CC3300"/>
                </a:solidFill>
                <a:ea typeface="Lucida Sans Unicode" panose="020B0602030504020204" pitchFamily="34" charset="0"/>
                <a:cs typeface="Lucida Sans Unicode" panose="020B0602030504020204" pitchFamily="34" charset="0"/>
              </a:rPr>
              <a:t>setup</a:t>
            </a:r>
            <a:r>
              <a:rPr lang="en-US" altLang="en-US" dirty="0" err="1" smtClean="0">
                <a:latin typeface="Lucida Sans Unicode" panose="020B0602030504020204" pitchFamily="34" charset="0"/>
                <a:ea typeface="Lucida Sans Unicode" panose="020B0602030504020204" pitchFamily="34" charset="0"/>
                <a:cs typeface="Lucida Sans Unicode" panose="020B0602030504020204" pitchFamily="34" charset="0"/>
              </a:rPr>
              <a:t>•</a:t>
            </a:r>
            <a:r>
              <a:rPr lang="en-US" altLang="en-US" dirty="0" err="1" smtClean="0">
                <a:solidFill>
                  <a:srgbClr val="CC3300"/>
                </a:solidFill>
                <a:ea typeface="Lucida Sans Unicode" panose="020B0602030504020204" pitchFamily="34" charset="0"/>
                <a:cs typeface="Lucida Sans Unicode" panose="020B0602030504020204" pitchFamily="34" charset="0"/>
              </a:rPr>
              <a:t>deposit</a:t>
            </a:r>
            <a:r>
              <a:rPr lang="en-US" altLang="en-US" dirty="0" err="1" smtClean="0">
                <a:latin typeface="Lucida Sans Unicode" panose="020B0602030504020204" pitchFamily="34" charset="0"/>
                <a:ea typeface="Lucida Sans Unicode" panose="020B0602030504020204" pitchFamily="34" charset="0"/>
                <a:cs typeface="Lucida Sans Unicode" panose="020B0602030504020204" pitchFamily="34" charset="0"/>
              </a:rPr>
              <a:t>•</a:t>
            </a:r>
            <a:r>
              <a:rPr lang="en-US" altLang="en-US" dirty="0" err="1" smtClean="0">
                <a:solidFill>
                  <a:srgbClr val="CC3300"/>
                </a:solidFill>
                <a:ea typeface="Lucida Sans Unicode" panose="020B0602030504020204" pitchFamily="34" charset="0"/>
                <a:cs typeface="Lucida Sans Unicode" panose="020B0602030504020204" pitchFamily="34" charset="0"/>
              </a:rPr>
              <a:t>withdrawal</a:t>
            </a:r>
            <a:r>
              <a:rPr lang="en-US" altLang="en-US" dirty="0" smtClean="0">
                <a:solidFill>
                  <a:schemeClr val="tx2"/>
                </a:solidFill>
                <a:latin typeface="Lucida Sans Unicode" panose="020B0602030504020204" pitchFamily="34" charset="0"/>
                <a:ea typeface="Lucida Sans Unicode" panose="020B0602030504020204" pitchFamily="34" charset="0"/>
                <a:cs typeface="Lucida Sans Unicode" panose="020B0602030504020204" pitchFamily="34" charset="0"/>
              </a:rPr>
              <a:t>•</a:t>
            </a:r>
            <a:r>
              <a:rPr lang="en-US" altLang="en-US" dirty="0" smtClean="0">
                <a:ea typeface="Lucida Sans Unicode" panose="020B0602030504020204" pitchFamily="34" charset="0"/>
                <a:cs typeface="Lucida Sans Unicode" panose="020B0602030504020204" pitchFamily="34" charset="0"/>
              </a:rPr>
              <a:t> </a:t>
            </a:r>
            <a:r>
              <a:rPr lang="en-US" altLang="en-US" dirty="0" smtClean="0">
                <a:solidFill>
                  <a:srgbClr val="CC3300"/>
                </a:solidFill>
                <a:ea typeface="Lucida Sans Unicode" panose="020B0602030504020204" pitchFamily="34" charset="0"/>
                <a:cs typeface="Lucida Sans Unicode" panose="020B0602030504020204" pitchFamily="34" charset="0"/>
              </a:rPr>
              <a:t>deposit</a:t>
            </a:r>
            <a:r>
              <a:rPr lang="en-US" altLang="en-US" dirty="0" smtClean="0">
                <a:solidFill>
                  <a:schemeClr val="tx2"/>
                </a:solidFill>
                <a:latin typeface="Lucida Sans Unicode" panose="020B0602030504020204" pitchFamily="34" charset="0"/>
                <a:ea typeface="Lucida Sans Unicode" panose="020B0602030504020204" pitchFamily="34" charset="0"/>
                <a:cs typeface="Lucida Sans Unicode" panose="020B0602030504020204" pitchFamily="34" charset="0"/>
              </a:rPr>
              <a:t>•</a:t>
            </a:r>
            <a:r>
              <a:rPr lang="en-US" altLang="en-US" dirty="0" smtClean="0">
                <a:ea typeface="Lucida Sans Unicode" panose="020B0602030504020204" pitchFamily="34" charset="0"/>
                <a:cs typeface="Lucida Sans Unicode" panose="020B0602030504020204" pitchFamily="34" charset="0"/>
              </a:rPr>
              <a:t> </a:t>
            </a:r>
            <a:r>
              <a:rPr lang="en-US" altLang="en-US" dirty="0" err="1" smtClean="0">
                <a:solidFill>
                  <a:srgbClr val="CC3300"/>
                </a:solidFill>
                <a:ea typeface="Lucida Sans Unicode" panose="020B0602030504020204" pitchFamily="34" charset="0"/>
                <a:cs typeface="Lucida Sans Unicode" panose="020B0602030504020204" pitchFamily="34" charset="0"/>
              </a:rPr>
              <a:t>balance</a:t>
            </a:r>
            <a:r>
              <a:rPr lang="en-US" altLang="en-US" dirty="0" err="1" smtClean="0">
                <a:latin typeface="Lucida Sans Unicode" panose="020B0602030504020204" pitchFamily="34" charset="0"/>
                <a:ea typeface="Lucida Sans Unicode" panose="020B0602030504020204" pitchFamily="34" charset="0"/>
                <a:cs typeface="Lucida Sans Unicode" panose="020B0602030504020204" pitchFamily="34" charset="0"/>
              </a:rPr>
              <a:t>•</a:t>
            </a:r>
            <a:r>
              <a:rPr lang="en-US" altLang="en-US" dirty="0" err="1" smtClean="0">
                <a:solidFill>
                  <a:srgbClr val="CC3300"/>
                </a:solidFill>
                <a:ea typeface="Lucida Sans Unicode" panose="020B0602030504020204" pitchFamily="34" charset="0"/>
                <a:cs typeface="Lucida Sans Unicode" panose="020B0602030504020204" pitchFamily="34" charset="0"/>
              </a:rPr>
              <a:t>credit</a:t>
            </a:r>
            <a:r>
              <a:rPr lang="en-US" altLang="en-US" dirty="0" smtClean="0">
                <a:solidFill>
                  <a:srgbClr val="CC3300"/>
                </a:solidFill>
                <a:ea typeface="Lucida Sans Unicode" panose="020B0602030504020204" pitchFamily="34" charset="0"/>
                <a:cs typeface="Lucida Sans Unicode" panose="020B0602030504020204" pitchFamily="34" charset="0"/>
              </a:rPr>
              <a:t> </a:t>
            </a:r>
            <a:r>
              <a:rPr lang="en-US" altLang="en-US" dirty="0" err="1" smtClean="0">
                <a:solidFill>
                  <a:srgbClr val="CC3300"/>
                </a:solidFill>
                <a:ea typeface="Lucida Sans Unicode" panose="020B0602030504020204" pitchFamily="34" charset="0"/>
                <a:cs typeface="Lucida Sans Unicode" panose="020B0602030504020204" pitchFamily="34" charset="0"/>
              </a:rPr>
              <a:t>limit</a:t>
            </a:r>
            <a:r>
              <a:rPr lang="en-US" altLang="en-US" dirty="0" err="1" smtClean="0">
                <a:solidFill>
                  <a:srgbClr val="CC3300"/>
                </a:solidFill>
                <a:latin typeface="Lucida Sans Unicode" panose="020B0602030504020204" pitchFamily="34" charset="0"/>
                <a:ea typeface="Lucida Sans Unicode" panose="020B0602030504020204" pitchFamily="34" charset="0"/>
                <a:cs typeface="Lucida Sans Unicode" panose="020B0602030504020204" pitchFamily="34" charset="0"/>
              </a:rPr>
              <a:t>•</a:t>
            </a:r>
            <a:r>
              <a:rPr lang="en-US" altLang="en-US" dirty="0" err="1" smtClean="0">
                <a:solidFill>
                  <a:srgbClr val="CC3300"/>
                </a:solidFill>
                <a:ea typeface="Lucida Sans Unicode" panose="020B0602030504020204" pitchFamily="34" charset="0"/>
                <a:cs typeface="Lucida Sans Unicode" panose="020B0602030504020204" pitchFamily="34" charset="0"/>
              </a:rPr>
              <a:t>withdrawal</a:t>
            </a:r>
            <a:r>
              <a:rPr lang="en-US" altLang="en-US" dirty="0" err="1" smtClean="0">
                <a:solidFill>
                  <a:srgbClr val="CC3300"/>
                </a:solidFill>
                <a:latin typeface="Lucida Sans Unicode" panose="020B0602030504020204" pitchFamily="34" charset="0"/>
                <a:ea typeface="Lucida Sans Unicode" panose="020B0602030504020204" pitchFamily="34" charset="0"/>
                <a:cs typeface="Lucida Sans Unicode" panose="020B0602030504020204" pitchFamily="34" charset="0"/>
              </a:rPr>
              <a:t>•</a:t>
            </a:r>
            <a:r>
              <a:rPr lang="en-US" altLang="en-US" dirty="0" err="1" smtClean="0">
                <a:solidFill>
                  <a:srgbClr val="CC3300"/>
                </a:solidFill>
                <a:ea typeface="Lucida Sans Unicode" panose="020B0602030504020204" pitchFamily="34" charset="0"/>
                <a:cs typeface="Lucida Sans Unicode" panose="020B0602030504020204" pitchFamily="34" charset="0"/>
              </a:rPr>
              <a:t>close</a:t>
            </a:r>
            <a:endParaRPr lang="en-US" altLang="en-US" dirty="0" smtClean="0">
              <a:solidFill>
                <a:srgbClr val="CC3300"/>
              </a:solidFill>
              <a:ea typeface="Lucida Sans Unicode" panose="020B0602030504020204" pitchFamily="34" charset="0"/>
              <a:cs typeface="Lucida Sans Unicode" panose="020B0602030504020204" pitchFamily="34" charset="0"/>
            </a:endParaRPr>
          </a:p>
          <a:p>
            <a:pPr>
              <a:buNone/>
            </a:pPr>
            <a:endParaRPr lang="en-US" altLang="en-US" dirty="0"/>
          </a:p>
          <a:p>
            <a:pPr algn="just"/>
            <a:endParaRPr lang="en-US" dirty="0"/>
          </a:p>
        </p:txBody>
      </p:sp>
    </p:spTree>
    <p:extLst>
      <p:ext uri="{BB962C8B-B14F-4D97-AF65-F5344CB8AC3E}">
        <p14:creationId xmlns:p14="http://schemas.microsoft.com/office/powerpoint/2010/main" val="4459126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Partition Testing</a:t>
            </a:r>
            <a:endParaRPr lang="en-US" dirty="0"/>
          </a:p>
        </p:txBody>
      </p:sp>
      <p:sp>
        <p:nvSpPr>
          <p:cNvPr id="3" name="Content Placeholder 2"/>
          <p:cNvSpPr>
            <a:spLocks noGrp="1"/>
          </p:cNvSpPr>
          <p:nvPr>
            <p:ph idx="1"/>
          </p:nvPr>
        </p:nvSpPr>
        <p:spPr/>
        <p:txBody>
          <a:bodyPr/>
          <a:lstStyle/>
          <a:p>
            <a:r>
              <a:rPr lang="en-US" dirty="0"/>
              <a:t>This methodology categorizes the inputs and outputs of a category so as to check them severely. This minimizes the number of cases that have to be designed</a:t>
            </a:r>
            <a:r>
              <a:rPr lang="en-US" dirty="0" smtClean="0"/>
              <a:t>.</a:t>
            </a:r>
          </a:p>
          <a:p>
            <a:r>
              <a:rPr lang="en-US" altLang="en-US" sz="2000" dirty="0" smtClean="0">
                <a:ea typeface="Lucida Sans Unicode" panose="020B0602030504020204" pitchFamily="34" charset="0"/>
                <a:cs typeface="Lucida Sans Unicode" panose="020B0602030504020204" pitchFamily="34" charset="0"/>
              </a:rPr>
              <a:t>Input and output are categorized</a:t>
            </a:r>
          </a:p>
          <a:p>
            <a:r>
              <a:rPr lang="en-US" altLang="en-US" sz="2000" dirty="0" smtClean="0">
                <a:ea typeface="Lucida Sans Unicode" panose="020B0602030504020204" pitchFamily="34" charset="0"/>
                <a:cs typeface="Lucida Sans Unicode" panose="020B0602030504020204" pitchFamily="34" charset="0"/>
              </a:rPr>
              <a:t>Deriving partitioning categories:</a:t>
            </a:r>
          </a:p>
          <a:p>
            <a:pPr lvl="1"/>
            <a:r>
              <a:rPr lang="en-US" altLang="en-US" sz="1800" b="1" dirty="0" smtClean="0">
                <a:ea typeface="Lucida Sans Unicode" panose="020B0602030504020204" pitchFamily="34" charset="0"/>
                <a:cs typeface="Lucida Sans Unicode" panose="020B0602030504020204" pitchFamily="34" charset="0"/>
              </a:rPr>
              <a:t>State-based partitioning</a:t>
            </a:r>
          </a:p>
          <a:p>
            <a:pPr lvl="2"/>
            <a:r>
              <a:rPr lang="en-US" altLang="en-US" sz="1600" b="1" dirty="0" smtClean="0">
                <a:ea typeface="Lucida Sans Unicode" panose="020B0602030504020204" pitchFamily="34" charset="0"/>
                <a:cs typeface="Lucida Sans Unicode" panose="020B0602030504020204" pitchFamily="34" charset="0"/>
              </a:rPr>
              <a:t>Categorizes class operations based on their ability to change the state of the class</a:t>
            </a:r>
          </a:p>
          <a:p>
            <a:pPr lvl="2"/>
            <a:r>
              <a:rPr lang="en-US" altLang="en-US" sz="1600" b="1" dirty="0" smtClean="0">
                <a:ea typeface="Lucida Sans Unicode" panose="020B0602030504020204" pitchFamily="34" charset="0"/>
                <a:cs typeface="Lucida Sans Unicode" panose="020B0602030504020204" pitchFamily="34" charset="0"/>
              </a:rPr>
              <a:t>Tests designed in way so that operations that cause state changes are tested separately from those that do not</a:t>
            </a:r>
          </a:p>
          <a:p>
            <a:pPr marL="914400" lvl="2" indent="0">
              <a:buNone/>
            </a:pPr>
            <a:r>
              <a:rPr lang="en-US" altLang="en-US" sz="1600" b="1" dirty="0" smtClean="0">
                <a:ea typeface="Lucida Sans Unicode" panose="020B0602030504020204" pitchFamily="34" charset="0"/>
                <a:cs typeface="Lucida Sans Unicode" panose="020B0602030504020204" pitchFamily="34" charset="0"/>
              </a:rPr>
              <a:t>Example:</a:t>
            </a:r>
          </a:p>
          <a:p>
            <a:pPr lvl="2"/>
            <a:r>
              <a:rPr lang="en-US" altLang="en-US" sz="1600" b="1" dirty="0" smtClean="0">
                <a:ea typeface="Lucida Sans Unicode" panose="020B0602030504020204" pitchFamily="34" charset="0"/>
                <a:cs typeface="Lucida Sans Unicode" panose="020B0602030504020204" pitchFamily="34" charset="0"/>
              </a:rPr>
              <a:t>Test case #sp1: </a:t>
            </a:r>
            <a:r>
              <a:rPr lang="en-US" altLang="en-US" sz="1600" b="1" dirty="0" err="1" smtClean="0">
                <a:solidFill>
                  <a:srgbClr val="CC3300"/>
                </a:solidFill>
              </a:rPr>
              <a:t>open</a:t>
            </a:r>
            <a:r>
              <a:rPr lang="en-US" altLang="en-US" sz="1600" b="1" dirty="0" err="1" smtClean="0">
                <a:latin typeface="Lucida Sans Unicode" panose="020B0602030504020204" pitchFamily="34" charset="0"/>
                <a:ea typeface="Lucida Sans Unicode" panose="020B0602030504020204" pitchFamily="34" charset="0"/>
                <a:cs typeface="Lucida Sans Unicode" panose="020B0602030504020204" pitchFamily="34" charset="0"/>
              </a:rPr>
              <a:t>•</a:t>
            </a:r>
            <a:r>
              <a:rPr lang="en-US" altLang="en-US" sz="1600" b="1" dirty="0" err="1" smtClean="0">
                <a:solidFill>
                  <a:srgbClr val="CC3300"/>
                </a:solidFill>
                <a:ea typeface="Lucida Sans Unicode" panose="020B0602030504020204" pitchFamily="34" charset="0"/>
                <a:cs typeface="Lucida Sans Unicode" panose="020B0602030504020204" pitchFamily="34" charset="0"/>
              </a:rPr>
              <a:t>setup</a:t>
            </a:r>
            <a:r>
              <a:rPr lang="en-US" altLang="en-US" sz="1600" b="1" dirty="0" err="1" smtClean="0">
                <a:latin typeface="Lucida Sans Unicode" panose="020B0602030504020204" pitchFamily="34" charset="0"/>
                <a:ea typeface="Lucida Sans Unicode" panose="020B0602030504020204" pitchFamily="34" charset="0"/>
                <a:cs typeface="Lucida Sans Unicode" panose="020B0602030504020204" pitchFamily="34" charset="0"/>
              </a:rPr>
              <a:t>•</a:t>
            </a:r>
            <a:r>
              <a:rPr lang="en-US" altLang="en-US" sz="1600" b="1" dirty="0" err="1" smtClean="0">
                <a:solidFill>
                  <a:srgbClr val="CC3300"/>
                </a:solidFill>
                <a:ea typeface="Lucida Sans Unicode" panose="020B0602030504020204" pitchFamily="34" charset="0"/>
                <a:cs typeface="Lucida Sans Unicode" panose="020B0602030504020204" pitchFamily="34" charset="0"/>
              </a:rPr>
              <a:t>deposit</a:t>
            </a:r>
            <a:r>
              <a:rPr lang="en-US" altLang="en-US" sz="1600" b="1" dirty="0" err="1" smtClean="0">
                <a:latin typeface="Lucida Sans Unicode" panose="020B0602030504020204" pitchFamily="34" charset="0"/>
                <a:ea typeface="Lucida Sans Unicode" panose="020B0602030504020204" pitchFamily="34" charset="0"/>
                <a:cs typeface="Lucida Sans Unicode" panose="020B0602030504020204" pitchFamily="34" charset="0"/>
              </a:rPr>
              <a:t>•</a:t>
            </a:r>
            <a:r>
              <a:rPr lang="en-US" altLang="en-US" sz="1600" b="1" dirty="0" err="1" smtClean="0">
                <a:solidFill>
                  <a:srgbClr val="CC3300"/>
                </a:solidFill>
                <a:ea typeface="Lucida Sans Unicode" panose="020B0602030504020204" pitchFamily="34" charset="0"/>
                <a:cs typeface="Lucida Sans Unicode" panose="020B0602030504020204" pitchFamily="34" charset="0"/>
              </a:rPr>
              <a:t>deposit</a:t>
            </a:r>
            <a:r>
              <a:rPr lang="en-US" altLang="en-US" sz="1600" b="1" dirty="0" smtClean="0">
                <a:solidFill>
                  <a:schemeClr val="tx2"/>
                </a:solidFill>
                <a:latin typeface="Lucida Sans Unicode" panose="020B0602030504020204" pitchFamily="34" charset="0"/>
                <a:ea typeface="Lucida Sans Unicode" panose="020B0602030504020204" pitchFamily="34" charset="0"/>
                <a:cs typeface="Lucida Sans Unicode" panose="020B0602030504020204" pitchFamily="34" charset="0"/>
              </a:rPr>
              <a:t>•</a:t>
            </a:r>
            <a:r>
              <a:rPr lang="en-US" altLang="en-US" sz="1600" b="1" dirty="0" smtClean="0">
                <a:ea typeface="Lucida Sans Unicode" panose="020B0602030504020204" pitchFamily="34" charset="0"/>
                <a:cs typeface="Lucida Sans Unicode" panose="020B0602030504020204" pitchFamily="34" charset="0"/>
              </a:rPr>
              <a:t> </a:t>
            </a:r>
            <a:r>
              <a:rPr lang="en-US" altLang="en-US" sz="1600" b="1" dirty="0" smtClean="0">
                <a:solidFill>
                  <a:srgbClr val="CC3300"/>
                </a:solidFill>
                <a:ea typeface="Lucida Sans Unicode" panose="020B0602030504020204" pitchFamily="34" charset="0"/>
                <a:cs typeface="Lucida Sans Unicode" panose="020B0602030504020204" pitchFamily="34" charset="0"/>
              </a:rPr>
              <a:t>withdrawal</a:t>
            </a:r>
            <a:r>
              <a:rPr lang="en-US" altLang="en-US" sz="1600" b="1" dirty="0" smtClean="0">
                <a:latin typeface="Lucida Sans Unicode" panose="020B0602030504020204" pitchFamily="34" charset="0"/>
                <a:ea typeface="Lucida Sans Unicode" panose="020B0602030504020204" pitchFamily="34" charset="0"/>
                <a:cs typeface="Lucida Sans Unicode" panose="020B0602030504020204" pitchFamily="34" charset="0"/>
              </a:rPr>
              <a:t>•</a:t>
            </a:r>
            <a:r>
              <a:rPr lang="en-US" altLang="en-US" sz="1600" b="1" dirty="0" smtClean="0">
                <a:ea typeface="Lucida Sans Unicode" panose="020B0602030504020204" pitchFamily="34" charset="0"/>
                <a:cs typeface="Lucida Sans Unicode" panose="020B0602030504020204" pitchFamily="34" charset="0"/>
              </a:rPr>
              <a:t> </a:t>
            </a:r>
            <a:r>
              <a:rPr lang="en-US" altLang="en-US" sz="1600" b="1" dirty="0" err="1" smtClean="0">
                <a:solidFill>
                  <a:srgbClr val="CC3300"/>
                </a:solidFill>
                <a:ea typeface="Lucida Sans Unicode" panose="020B0602030504020204" pitchFamily="34" charset="0"/>
                <a:cs typeface="Lucida Sans Unicode" panose="020B0602030504020204" pitchFamily="34" charset="0"/>
              </a:rPr>
              <a:t>withdrawal</a:t>
            </a:r>
            <a:r>
              <a:rPr lang="en-US" altLang="en-US" sz="1600" b="1" dirty="0" err="1" smtClean="0">
                <a:solidFill>
                  <a:schemeClr val="tx2"/>
                </a:solidFill>
                <a:latin typeface="Lucida Sans Unicode" panose="020B0602030504020204" pitchFamily="34" charset="0"/>
                <a:ea typeface="Lucida Sans Unicode" panose="020B0602030504020204" pitchFamily="34" charset="0"/>
                <a:cs typeface="Lucida Sans Unicode" panose="020B0602030504020204" pitchFamily="34" charset="0"/>
              </a:rPr>
              <a:t>•</a:t>
            </a:r>
            <a:r>
              <a:rPr lang="en-US" altLang="en-US" sz="1600" b="1" dirty="0" err="1" smtClean="0">
                <a:solidFill>
                  <a:srgbClr val="CC3300"/>
                </a:solidFill>
                <a:ea typeface="Lucida Sans Unicode" panose="020B0602030504020204" pitchFamily="34" charset="0"/>
                <a:cs typeface="Lucida Sans Unicode" panose="020B0602030504020204" pitchFamily="34" charset="0"/>
              </a:rPr>
              <a:t>close</a:t>
            </a:r>
            <a:endParaRPr lang="en-US" altLang="en-US" sz="1600" b="1" dirty="0" smtClean="0">
              <a:solidFill>
                <a:srgbClr val="CC3300"/>
              </a:solidFill>
              <a:ea typeface="Lucida Sans Unicode" panose="020B0602030504020204" pitchFamily="34" charset="0"/>
              <a:cs typeface="Lucida Sans Unicode" panose="020B0602030504020204" pitchFamily="34" charset="0"/>
            </a:endParaRPr>
          </a:p>
          <a:p>
            <a:pPr lvl="2"/>
            <a:r>
              <a:rPr lang="en-US" altLang="en-US" sz="1600" b="1" dirty="0" smtClean="0">
                <a:solidFill>
                  <a:srgbClr val="CC3300"/>
                </a:solidFill>
                <a:ea typeface="Lucida Sans Unicode" panose="020B0602030504020204" pitchFamily="34" charset="0"/>
                <a:cs typeface="Lucida Sans Unicode" panose="020B0602030504020204" pitchFamily="34" charset="0"/>
              </a:rPr>
              <a:t>Test case #sp2: </a:t>
            </a:r>
            <a:r>
              <a:rPr lang="en-US" altLang="en-US" sz="1600" b="1" dirty="0" err="1" smtClean="0">
                <a:solidFill>
                  <a:srgbClr val="CC3300"/>
                </a:solidFill>
              </a:rPr>
              <a:t>open</a:t>
            </a:r>
            <a:r>
              <a:rPr lang="en-US" altLang="en-US" sz="1600" b="1" dirty="0" err="1" smtClean="0">
                <a:latin typeface="Lucida Sans Unicode" panose="020B0602030504020204" pitchFamily="34" charset="0"/>
                <a:ea typeface="Lucida Sans Unicode" panose="020B0602030504020204" pitchFamily="34" charset="0"/>
                <a:cs typeface="Lucida Sans Unicode" panose="020B0602030504020204" pitchFamily="34" charset="0"/>
              </a:rPr>
              <a:t>•</a:t>
            </a:r>
            <a:r>
              <a:rPr lang="en-US" altLang="en-US" sz="1600" b="1" dirty="0" err="1" smtClean="0">
                <a:solidFill>
                  <a:srgbClr val="CC3300"/>
                </a:solidFill>
                <a:ea typeface="Lucida Sans Unicode" panose="020B0602030504020204" pitchFamily="34" charset="0"/>
                <a:cs typeface="Lucida Sans Unicode" panose="020B0602030504020204" pitchFamily="34" charset="0"/>
              </a:rPr>
              <a:t>setup</a:t>
            </a:r>
            <a:r>
              <a:rPr lang="en-US" altLang="en-US" sz="1600" b="1" dirty="0" err="1" smtClean="0">
                <a:latin typeface="Lucida Sans Unicode" panose="020B0602030504020204" pitchFamily="34" charset="0"/>
                <a:ea typeface="Lucida Sans Unicode" panose="020B0602030504020204" pitchFamily="34" charset="0"/>
                <a:cs typeface="Lucida Sans Unicode" panose="020B0602030504020204" pitchFamily="34" charset="0"/>
              </a:rPr>
              <a:t>•</a:t>
            </a:r>
            <a:r>
              <a:rPr lang="en-US" altLang="en-US" sz="1600" b="1" dirty="0" err="1" smtClean="0">
                <a:solidFill>
                  <a:srgbClr val="CC3300"/>
                </a:solidFill>
                <a:ea typeface="Lucida Sans Unicode" panose="020B0602030504020204" pitchFamily="34" charset="0"/>
                <a:cs typeface="Lucida Sans Unicode" panose="020B0602030504020204" pitchFamily="34" charset="0"/>
              </a:rPr>
              <a:t>deposit</a:t>
            </a:r>
            <a:r>
              <a:rPr lang="en-US" altLang="en-US" sz="1600" b="1" dirty="0" err="1" smtClean="0">
                <a:latin typeface="Lucida Sans Unicode" panose="020B0602030504020204" pitchFamily="34" charset="0"/>
                <a:ea typeface="Lucida Sans Unicode" panose="020B0602030504020204" pitchFamily="34" charset="0"/>
                <a:cs typeface="Lucida Sans Unicode" panose="020B0602030504020204" pitchFamily="34" charset="0"/>
              </a:rPr>
              <a:t>•</a:t>
            </a:r>
            <a:r>
              <a:rPr lang="en-US" altLang="en-US" sz="1600" b="1" dirty="0" err="1" smtClean="0">
                <a:solidFill>
                  <a:srgbClr val="CC3300"/>
                </a:solidFill>
                <a:latin typeface="Lucida Sans Unicode" panose="020B0602030504020204" pitchFamily="34" charset="0"/>
                <a:ea typeface="Lucida Sans Unicode" panose="020B0602030504020204" pitchFamily="34" charset="0"/>
                <a:cs typeface="Lucida Sans Unicode" panose="020B0602030504020204" pitchFamily="34" charset="0"/>
              </a:rPr>
              <a:t>summarize</a:t>
            </a:r>
            <a:r>
              <a:rPr lang="en-US" altLang="en-US" sz="1600" b="1" dirty="0" smtClean="0">
                <a:solidFill>
                  <a:srgbClr val="CC3300"/>
                </a:solidFill>
                <a:latin typeface="Lucida Sans Unicode" panose="020B0602030504020204" pitchFamily="34" charset="0"/>
                <a:ea typeface="Lucida Sans Unicode" panose="020B0602030504020204" pitchFamily="34" charset="0"/>
                <a:cs typeface="Lucida Sans Unicode" panose="020B0602030504020204" pitchFamily="34" charset="0"/>
              </a:rPr>
              <a:t> </a:t>
            </a:r>
            <a:r>
              <a:rPr lang="en-US" altLang="en-US" sz="1600" b="1" dirty="0" smtClean="0">
                <a:latin typeface="Lucida Sans Unicode" panose="020B0602030504020204" pitchFamily="34" charset="0"/>
                <a:ea typeface="Lucida Sans Unicode" panose="020B0602030504020204" pitchFamily="34" charset="0"/>
                <a:cs typeface="Lucida Sans Unicode" panose="020B0602030504020204" pitchFamily="34" charset="0"/>
              </a:rPr>
              <a:t>•</a:t>
            </a:r>
            <a:r>
              <a:rPr lang="en-US" altLang="en-US" sz="1600" b="1" dirty="0" smtClean="0">
                <a:solidFill>
                  <a:srgbClr val="CC3300"/>
                </a:solidFill>
                <a:ea typeface="Lucida Sans Unicode" panose="020B0602030504020204" pitchFamily="34" charset="0"/>
                <a:cs typeface="Lucida Sans Unicode" panose="020B0602030504020204" pitchFamily="34" charset="0"/>
              </a:rPr>
              <a:t>credit limit</a:t>
            </a:r>
            <a:r>
              <a:rPr lang="en-US" altLang="en-US" sz="1600" b="1" dirty="0" smtClean="0">
                <a:solidFill>
                  <a:schemeClr val="tx2"/>
                </a:solidFill>
                <a:latin typeface="Lucida Sans Unicode" panose="020B0602030504020204" pitchFamily="34" charset="0"/>
                <a:ea typeface="Lucida Sans Unicode" panose="020B0602030504020204" pitchFamily="34" charset="0"/>
                <a:cs typeface="Lucida Sans Unicode" panose="020B0602030504020204" pitchFamily="34" charset="0"/>
              </a:rPr>
              <a:t>• </a:t>
            </a:r>
            <a:r>
              <a:rPr lang="en-US" altLang="en-US" sz="1600" b="1" dirty="0" smtClean="0">
                <a:solidFill>
                  <a:schemeClr val="tx2"/>
                </a:solidFill>
                <a:ea typeface="Lucida Sans Unicode" panose="020B0602030504020204" pitchFamily="34" charset="0"/>
                <a:cs typeface="Lucida Sans Unicode" panose="020B0602030504020204" pitchFamily="34" charset="0"/>
              </a:rPr>
              <a:t> </a:t>
            </a:r>
            <a:r>
              <a:rPr lang="en-US" altLang="en-US" sz="1600" b="1" dirty="0" err="1" smtClean="0">
                <a:solidFill>
                  <a:srgbClr val="CC3300"/>
                </a:solidFill>
                <a:ea typeface="Lucida Sans Unicode" panose="020B0602030504020204" pitchFamily="34" charset="0"/>
                <a:cs typeface="Lucida Sans Unicode" panose="020B0602030504020204" pitchFamily="34" charset="0"/>
              </a:rPr>
              <a:t>withdrawal</a:t>
            </a:r>
            <a:r>
              <a:rPr lang="en-US" altLang="en-US" sz="1600" b="1" dirty="0" err="1" smtClean="0">
                <a:latin typeface="Lucida Sans Unicode" panose="020B0602030504020204" pitchFamily="34" charset="0"/>
                <a:ea typeface="Lucida Sans Unicode" panose="020B0602030504020204" pitchFamily="34" charset="0"/>
                <a:cs typeface="Lucida Sans Unicode" panose="020B0602030504020204" pitchFamily="34" charset="0"/>
              </a:rPr>
              <a:t>•</a:t>
            </a:r>
            <a:r>
              <a:rPr lang="en-US" altLang="en-US" sz="1600" b="1" dirty="0" err="1" smtClean="0">
                <a:solidFill>
                  <a:srgbClr val="CC3300"/>
                </a:solidFill>
                <a:ea typeface="Lucida Sans Unicode" panose="020B0602030504020204" pitchFamily="34" charset="0"/>
                <a:cs typeface="Lucida Sans Unicode" panose="020B0602030504020204" pitchFamily="34" charset="0"/>
              </a:rPr>
              <a:t>close</a:t>
            </a:r>
            <a:endParaRPr lang="en-US" altLang="en-US" sz="1600" b="1" dirty="0" smtClean="0">
              <a:solidFill>
                <a:srgbClr val="CC3300"/>
              </a:solidFill>
              <a:ea typeface="Lucida Sans Unicode" panose="020B0602030504020204" pitchFamily="34" charset="0"/>
              <a:cs typeface="Lucida Sans Unicode" panose="020B0602030504020204" pitchFamily="34" charset="0"/>
            </a:endParaRPr>
          </a:p>
          <a:p>
            <a:endParaRPr lang="en-US" dirty="0"/>
          </a:p>
        </p:txBody>
      </p:sp>
    </p:spTree>
    <p:extLst>
      <p:ext uri="{BB962C8B-B14F-4D97-AF65-F5344CB8AC3E}">
        <p14:creationId xmlns:p14="http://schemas.microsoft.com/office/powerpoint/2010/main" val="39826708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806</Words>
  <Application>Microsoft Office PowerPoint</Application>
  <PresentationFormat>Widescreen</PresentationFormat>
  <Paragraphs>106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Lucida Sans Unicode</vt:lpstr>
      <vt:lpstr>Symbol</vt:lpstr>
      <vt:lpstr>Times New Roman</vt:lpstr>
      <vt:lpstr>Office Theme</vt:lpstr>
      <vt:lpstr>Techniques of object-oriented testing </vt:lpstr>
      <vt:lpstr>Introduction</vt:lpstr>
      <vt:lpstr>PowerPoint Presentation</vt:lpstr>
      <vt:lpstr>Levels of Testing in OOSE</vt:lpstr>
      <vt:lpstr>Fault Based Testing</vt:lpstr>
      <vt:lpstr>Class Testing Based on Method Testing</vt:lpstr>
      <vt:lpstr>Challenges of Class Testing</vt:lpstr>
      <vt:lpstr>Random Testing</vt:lpstr>
      <vt:lpstr>Partition Testing</vt:lpstr>
      <vt:lpstr>Partition Testing(cntd..)</vt:lpstr>
      <vt:lpstr>Partition Testing(cntd..)</vt:lpstr>
      <vt:lpstr>Scenario-based Testing</vt:lpstr>
      <vt:lpstr>Integration Testing</vt:lpstr>
      <vt:lpstr>OO Test Design Issues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10</cp:revision>
  <dcterms:created xsi:type="dcterms:W3CDTF">2020-12-04T09:38:54Z</dcterms:created>
  <dcterms:modified xsi:type="dcterms:W3CDTF">2022-07-07T07:51:22Z</dcterms:modified>
</cp:coreProperties>
</file>