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6" r:id="rId27"/>
    <p:sldId id="297" r:id="rId28"/>
    <p:sldId id="298" r:id="rId29"/>
    <p:sldId id="299" r:id="rId30"/>
    <p:sldId id="300" r:id="rId31"/>
    <p:sldId id="301" r:id="rId32"/>
    <p:sldId id="302" r:id="rId3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30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268C460-214F-4949-A84E-7BCD0CC54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8EEA7-03D7-492E-9D51-BF9C2251C6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AA610-C973-4F00-BEDB-D371A6487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BE8D9-1B69-47F0-A389-30ECB52A4E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B6461-B1B4-4408-9331-F0D6260509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FBBE8-11DD-41E1-A31E-CEAA8FC05C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17EEC-27AF-479F-8F2B-64369EF986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E8084-2856-475E-9EC5-E89C7B36F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C1B43-F059-4389-81C7-85918BF94F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7D3D6-14FF-46A0-8C28-AAB30CDE0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CC1D2-F7A4-4BCB-8A83-57A3CB72AE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2C561F6-AFC1-41CF-AAC7-C49B6916D4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r>
              <a:rPr lang="sv-SE" b="1"/>
              <a:t>6.3. What is a Lifecycle Model?</a:t>
            </a:r>
            <a:endParaRPr lang="en-GB" b="1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b="1" dirty="0"/>
              <a:t>Definition.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A (software/system) </a:t>
            </a:r>
            <a:r>
              <a:rPr lang="sv-SE" i="1" dirty="0"/>
              <a:t>lifecycle model</a:t>
            </a:r>
            <a:r>
              <a:rPr lang="sv-SE" dirty="0"/>
              <a:t> is a 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description of the sequence of activities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carried out in an SE project, and the 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relative order of these activities.</a:t>
            </a:r>
            <a:endParaRPr lang="en-GB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09600" y="1905000"/>
            <a:ext cx="8001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 I</a:t>
            </a:r>
            <a:endParaRPr lang="en-GB" b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dirty="0"/>
              <a:t>Idealised, doesn’t match reality well.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Doesn’t reflect iterative nature of exploratory development.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Unrealistic to expect accurate requirements so early in project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Software is delivered late in project, delays discovery of serious errors.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 II</a:t>
            </a:r>
            <a:endParaRPr lang="en-GB" b="1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sv-SE" dirty="0"/>
              <a:t>5. 	Difficult to integrate risk management</a:t>
            </a:r>
          </a:p>
          <a:p>
            <a:pPr marL="609600" indent="-609600">
              <a:buFontTx/>
              <a:buAutoNum type="arabicPeriod" startAt="6"/>
            </a:pPr>
            <a:r>
              <a:rPr lang="sv-SE" dirty="0"/>
              <a:t>Difficult and expensive to make changes</a:t>
            </a:r>
          </a:p>
          <a:p>
            <a:pPr marL="609600" indent="-609600">
              <a:buFontTx/>
              <a:buNone/>
            </a:pPr>
            <a:r>
              <a:rPr lang="sv-SE" dirty="0"/>
              <a:t>	to documents, ”swimming upstream”.</a:t>
            </a:r>
          </a:p>
          <a:p>
            <a:pPr marL="609600" indent="-609600">
              <a:buFontTx/>
              <a:buAutoNum type="arabicPeriod" startAt="7"/>
            </a:pPr>
            <a:r>
              <a:rPr lang="sv-SE" dirty="0"/>
              <a:t>Significant administrative overhead, </a:t>
            </a:r>
          </a:p>
          <a:p>
            <a:pPr marL="609600" indent="-609600">
              <a:buFontTx/>
              <a:buNone/>
            </a:pPr>
            <a:r>
              <a:rPr lang="sv-SE" dirty="0"/>
              <a:t>	costly for small teams and projects.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6.5. Code-and-Fix</a:t>
            </a:r>
            <a:endParaRPr lang="en-GB" b="1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dirty="0"/>
              <a:t>This model starts with an informal general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product idea and just develops code until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a product is ”ready” (or money or time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runs out). Work is in random order.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Corresponds with no plan! (</a:t>
            </a:r>
            <a:r>
              <a:rPr lang="sv-SE" b="1" dirty="0"/>
              <a:t>Hacking</a:t>
            </a:r>
            <a:r>
              <a:rPr lang="sv-SE" dirty="0"/>
              <a:t>!)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Advantages</a:t>
            </a:r>
            <a:endParaRPr lang="en-GB" b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dirty="0"/>
              <a:t>No administrative overhead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Signs of progress (code) early.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Low expertise, anyone can use it!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Useful for small “</a:t>
            </a:r>
            <a:r>
              <a:rPr lang="en-GB" b="1" i="1" dirty="0"/>
              <a:t>proof of concept</a:t>
            </a:r>
            <a:r>
              <a:rPr lang="en-GB" dirty="0"/>
              <a:t>” projects, e.g. as part of risk reduction.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</a:t>
            </a:r>
            <a:endParaRPr lang="en-GB" b="1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dirty="0"/>
              <a:t>Dangerous! </a:t>
            </a:r>
          </a:p>
          <a:p>
            <a:pPr marL="990600" lvl="1" indent="-533400">
              <a:buFontTx/>
              <a:buAutoNum type="arabicPeriod"/>
            </a:pPr>
            <a:r>
              <a:rPr lang="en-GB" dirty="0"/>
              <a:t>No visibility/control</a:t>
            </a:r>
          </a:p>
          <a:p>
            <a:pPr marL="990600" lvl="1" indent="-533400">
              <a:buFontTx/>
              <a:buAutoNum type="arabicPeriod"/>
            </a:pPr>
            <a:r>
              <a:rPr lang="en-GB" dirty="0"/>
              <a:t>No resource planning</a:t>
            </a:r>
          </a:p>
          <a:p>
            <a:pPr marL="990600" lvl="1" indent="-533400">
              <a:buFontTx/>
              <a:buAutoNum type="arabicPeriod"/>
            </a:pPr>
            <a:r>
              <a:rPr lang="en-GB" dirty="0"/>
              <a:t>No deadlines</a:t>
            </a:r>
          </a:p>
          <a:p>
            <a:pPr marL="990600" lvl="1" indent="-533400">
              <a:buFontTx/>
              <a:buAutoNum type="arabicPeriod"/>
            </a:pPr>
            <a:r>
              <a:rPr lang="en-GB" dirty="0"/>
              <a:t>Mistakes hard to detect/correct</a:t>
            </a:r>
          </a:p>
          <a:p>
            <a:pPr marL="609600" indent="-609600">
              <a:buFontTx/>
              <a:buNone/>
            </a:pPr>
            <a:r>
              <a:rPr lang="sv-SE" dirty="0"/>
              <a:t>2. 	Impossible for large projects,</a:t>
            </a:r>
          </a:p>
          <a:p>
            <a:pPr marL="609600" indent="-609600">
              <a:buFontTx/>
              <a:buNone/>
            </a:pPr>
            <a:r>
              <a:rPr lang="sv-SE" dirty="0"/>
              <a:t>	communication breakdown, chaos.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6.6. Spiral Model</a:t>
            </a:r>
            <a:endParaRPr lang="en-GB" b="1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sv-SE" dirty="0"/>
              <a:t>Since end-user requirements are hard to </a:t>
            </a:r>
          </a:p>
          <a:p>
            <a:pPr marL="609600" indent="-609600">
              <a:buFont typeface="Wingdings" pitchFamily="2" charset="2"/>
              <a:buNone/>
            </a:pPr>
            <a:r>
              <a:rPr lang="sv-SE" dirty="0"/>
              <a:t>obtain/define, it is natural to develop</a:t>
            </a:r>
          </a:p>
          <a:p>
            <a:pPr marL="609600" indent="-609600">
              <a:buFont typeface="Wingdings" pitchFamily="2" charset="2"/>
              <a:buNone/>
            </a:pPr>
            <a:r>
              <a:rPr lang="sv-SE" dirty="0"/>
              <a:t>software in an </a:t>
            </a:r>
            <a:r>
              <a:rPr lang="sv-SE" b="1" i="1" dirty="0"/>
              <a:t>experimental</a:t>
            </a:r>
            <a:r>
              <a:rPr lang="sv-SE" dirty="0"/>
              <a:t> way: e.g.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Build some software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See if it meets customer requirements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If no </a:t>
            </a:r>
            <a:r>
              <a:rPr lang="en-GB" dirty="0" err="1"/>
              <a:t>goto</a:t>
            </a:r>
            <a:r>
              <a:rPr lang="en-GB" dirty="0"/>
              <a:t> 1 else stop.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dirty="0"/>
              <a:t>This loop approach gives rise to structured </a:t>
            </a:r>
            <a:r>
              <a:rPr lang="sv-SE" b="1" u="sng" dirty="0"/>
              <a:t>iterative lifecycle models.</a:t>
            </a:r>
          </a:p>
          <a:p>
            <a:pPr>
              <a:buFont typeface="Wingdings" pitchFamily="2" charset="2"/>
              <a:buNone/>
            </a:pPr>
            <a:endParaRPr lang="sv-SE" b="1" u="sng" dirty="0"/>
          </a:p>
          <a:p>
            <a:pPr>
              <a:buFont typeface="Wingdings" pitchFamily="2" charset="2"/>
              <a:buNone/>
            </a:pPr>
            <a:r>
              <a:rPr lang="sv-SE" dirty="0"/>
              <a:t>In 1988 Boehm developed the spiral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model as an iterative model which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includes </a:t>
            </a:r>
            <a:r>
              <a:rPr lang="sv-SE" b="1" i="1" dirty="0"/>
              <a:t>risk analysis</a:t>
            </a:r>
            <a:r>
              <a:rPr lang="sv-SE" dirty="0"/>
              <a:t> and </a:t>
            </a:r>
            <a:r>
              <a:rPr lang="sv-SE" b="1" i="1" dirty="0"/>
              <a:t>risk</a:t>
            </a:r>
          </a:p>
          <a:p>
            <a:pPr>
              <a:buFont typeface="Wingdings" pitchFamily="2" charset="2"/>
              <a:buNone/>
            </a:pPr>
            <a:r>
              <a:rPr lang="sv-SE" b="1" i="1" dirty="0"/>
              <a:t>management</a:t>
            </a:r>
            <a:r>
              <a:rPr lang="sv-SE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sv-SE" b="1" u="sng" dirty="0"/>
              <a:t>Key idea</a:t>
            </a:r>
            <a:r>
              <a:rPr lang="sv-SE" dirty="0"/>
              <a:t>: on each iteration identify and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solve the sub-problems with the </a:t>
            </a:r>
            <a:r>
              <a:rPr lang="sv-SE" b="1" i="1" dirty="0"/>
              <a:t>highest</a:t>
            </a:r>
          </a:p>
          <a:p>
            <a:pPr>
              <a:buFont typeface="Wingdings" pitchFamily="2" charset="2"/>
              <a:buNone/>
            </a:pPr>
            <a:r>
              <a:rPr lang="sv-SE" b="1" i="1" dirty="0"/>
              <a:t>risk</a:t>
            </a:r>
            <a:r>
              <a:rPr lang="sv-SE" dirty="0"/>
              <a:t>.</a:t>
            </a:r>
            <a:endParaRPr lang="en-GB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09600" y="4572000"/>
            <a:ext cx="7924800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4114800" y="4572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3400" y="3429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524000" y="1371600"/>
            <a:ext cx="5562600" cy="4572000"/>
          </a:xfrm>
          <a:custGeom>
            <a:avLst/>
            <a:gdLst/>
            <a:ahLst/>
            <a:cxnLst>
              <a:cxn ang="0">
                <a:pos x="1008" y="1296"/>
              </a:cxn>
              <a:cxn ang="0">
                <a:pos x="1248" y="1008"/>
              </a:cxn>
              <a:cxn ang="0">
                <a:pos x="1632" y="960"/>
              </a:cxn>
              <a:cxn ang="0">
                <a:pos x="2016" y="1104"/>
              </a:cxn>
              <a:cxn ang="0">
                <a:pos x="2160" y="1296"/>
              </a:cxn>
              <a:cxn ang="0">
                <a:pos x="2064" y="1680"/>
              </a:cxn>
              <a:cxn ang="0">
                <a:pos x="1632" y="1824"/>
              </a:cxn>
              <a:cxn ang="0">
                <a:pos x="1104" y="1776"/>
              </a:cxn>
              <a:cxn ang="0">
                <a:pos x="720" y="1296"/>
              </a:cxn>
              <a:cxn ang="0">
                <a:pos x="1056" y="720"/>
              </a:cxn>
              <a:cxn ang="0">
                <a:pos x="1632" y="624"/>
              </a:cxn>
              <a:cxn ang="0">
                <a:pos x="2256" y="720"/>
              </a:cxn>
              <a:cxn ang="0">
                <a:pos x="2592" y="1296"/>
              </a:cxn>
              <a:cxn ang="0">
                <a:pos x="2448" y="1872"/>
              </a:cxn>
              <a:cxn ang="0">
                <a:pos x="1632" y="2160"/>
              </a:cxn>
              <a:cxn ang="0">
                <a:pos x="864" y="2016"/>
              </a:cxn>
              <a:cxn ang="0">
                <a:pos x="384" y="1296"/>
              </a:cxn>
              <a:cxn ang="0">
                <a:pos x="816" y="480"/>
              </a:cxn>
              <a:cxn ang="0">
                <a:pos x="1632" y="336"/>
              </a:cxn>
              <a:cxn ang="0">
                <a:pos x="2592" y="528"/>
              </a:cxn>
              <a:cxn ang="0">
                <a:pos x="3024" y="1296"/>
              </a:cxn>
              <a:cxn ang="0">
                <a:pos x="2736" y="2208"/>
              </a:cxn>
              <a:cxn ang="0">
                <a:pos x="1632" y="2544"/>
              </a:cxn>
              <a:cxn ang="0">
                <a:pos x="528" y="2304"/>
              </a:cxn>
              <a:cxn ang="0">
                <a:pos x="0" y="1296"/>
              </a:cxn>
              <a:cxn ang="0">
                <a:pos x="528" y="240"/>
              </a:cxn>
              <a:cxn ang="0">
                <a:pos x="1632" y="0"/>
              </a:cxn>
              <a:cxn ang="0">
                <a:pos x="2880" y="240"/>
              </a:cxn>
              <a:cxn ang="0">
                <a:pos x="3456" y="1296"/>
              </a:cxn>
              <a:cxn ang="0">
                <a:pos x="3168" y="2352"/>
              </a:cxn>
              <a:cxn ang="0">
                <a:pos x="1632" y="2880"/>
              </a:cxn>
            </a:cxnLst>
            <a:rect l="0" t="0" r="r" b="b"/>
            <a:pathLst>
              <a:path w="3504" h="2880">
                <a:moveTo>
                  <a:pt x="1008" y="1296"/>
                </a:moveTo>
                <a:cubicBezTo>
                  <a:pt x="1076" y="1180"/>
                  <a:pt x="1144" y="1064"/>
                  <a:pt x="1248" y="1008"/>
                </a:cubicBezTo>
                <a:cubicBezTo>
                  <a:pt x="1352" y="952"/>
                  <a:pt x="1504" y="944"/>
                  <a:pt x="1632" y="960"/>
                </a:cubicBezTo>
                <a:cubicBezTo>
                  <a:pt x="1760" y="976"/>
                  <a:pt x="1928" y="1048"/>
                  <a:pt x="2016" y="1104"/>
                </a:cubicBezTo>
                <a:cubicBezTo>
                  <a:pt x="2104" y="1160"/>
                  <a:pt x="2152" y="1200"/>
                  <a:pt x="2160" y="1296"/>
                </a:cubicBezTo>
                <a:cubicBezTo>
                  <a:pt x="2168" y="1392"/>
                  <a:pt x="2152" y="1592"/>
                  <a:pt x="2064" y="1680"/>
                </a:cubicBezTo>
                <a:cubicBezTo>
                  <a:pt x="1976" y="1768"/>
                  <a:pt x="1792" y="1808"/>
                  <a:pt x="1632" y="1824"/>
                </a:cubicBezTo>
                <a:cubicBezTo>
                  <a:pt x="1472" y="1840"/>
                  <a:pt x="1256" y="1864"/>
                  <a:pt x="1104" y="1776"/>
                </a:cubicBezTo>
                <a:cubicBezTo>
                  <a:pt x="952" y="1688"/>
                  <a:pt x="728" y="1472"/>
                  <a:pt x="720" y="1296"/>
                </a:cubicBezTo>
                <a:cubicBezTo>
                  <a:pt x="712" y="1120"/>
                  <a:pt x="904" y="832"/>
                  <a:pt x="1056" y="720"/>
                </a:cubicBezTo>
                <a:cubicBezTo>
                  <a:pt x="1208" y="608"/>
                  <a:pt x="1432" y="624"/>
                  <a:pt x="1632" y="624"/>
                </a:cubicBezTo>
                <a:cubicBezTo>
                  <a:pt x="1832" y="624"/>
                  <a:pt x="2096" y="608"/>
                  <a:pt x="2256" y="720"/>
                </a:cubicBezTo>
                <a:cubicBezTo>
                  <a:pt x="2416" y="832"/>
                  <a:pt x="2560" y="1104"/>
                  <a:pt x="2592" y="1296"/>
                </a:cubicBezTo>
                <a:cubicBezTo>
                  <a:pt x="2624" y="1488"/>
                  <a:pt x="2608" y="1728"/>
                  <a:pt x="2448" y="1872"/>
                </a:cubicBezTo>
                <a:cubicBezTo>
                  <a:pt x="2288" y="2016"/>
                  <a:pt x="1896" y="2136"/>
                  <a:pt x="1632" y="2160"/>
                </a:cubicBezTo>
                <a:cubicBezTo>
                  <a:pt x="1368" y="2184"/>
                  <a:pt x="1072" y="2160"/>
                  <a:pt x="864" y="2016"/>
                </a:cubicBezTo>
                <a:cubicBezTo>
                  <a:pt x="656" y="1872"/>
                  <a:pt x="392" y="1552"/>
                  <a:pt x="384" y="1296"/>
                </a:cubicBezTo>
                <a:cubicBezTo>
                  <a:pt x="376" y="1040"/>
                  <a:pt x="608" y="640"/>
                  <a:pt x="816" y="480"/>
                </a:cubicBezTo>
                <a:cubicBezTo>
                  <a:pt x="1024" y="320"/>
                  <a:pt x="1336" y="328"/>
                  <a:pt x="1632" y="336"/>
                </a:cubicBezTo>
                <a:cubicBezTo>
                  <a:pt x="1928" y="344"/>
                  <a:pt x="2360" y="368"/>
                  <a:pt x="2592" y="528"/>
                </a:cubicBezTo>
                <a:cubicBezTo>
                  <a:pt x="2824" y="688"/>
                  <a:pt x="3000" y="1016"/>
                  <a:pt x="3024" y="1296"/>
                </a:cubicBezTo>
                <a:cubicBezTo>
                  <a:pt x="3048" y="1576"/>
                  <a:pt x="2968" y="2000"/>
                  <a:pt x="2736" y="2208"/>
                </a:cubicBezTo>
                <a:cubicBezTo>
                  <a:pt x="2504" y="2416"/>
                  <a:pt x="2000" y="2528"/>
                  <a:pt x="1632" y="2544"/>
                </a:cubicBezTo>
                <a:cubicBezTo>
                  <a:pt x="1264" y="2560"/>
                  <a:pt x="800" y="2512"/>
                  <a:pt x="528" y="2304"/>
                </a:cubicBezTo>
                <a:cubicBezTo>
                  <a:pt x="256" y="2096"/>
                  <a:pt x="0" y="1640"/>
                  <a:pt x="0" y="1296"/>
                </a:cubicBezTo>
                <a:cubicBezTo>
                  <a:pt x="0" y="952"/>
                  <a:pt x="256" y="456"/>
                  <a:pt x="528" y="240"/>
                </a:cubicBezTo>
                <a:cubicBezTo>
                  <a:pt x="800" y="24"/>
                  <a:pt x="1240" y="0"/>
                  <a:pt x="1632" y="0"/>
                </a:cubicBezTo>
                <a:cubicBezTo>
                  <a:pt x="2024" y="0"/>
                  <a:pt x="2576" y="24"/>
                  <a:pt x="2880" y="240"/>
                </a:cubicBezTo>
                <a:cubicBezTo>
                  <a:pt x="3184" y="456"/>
                  <a:pt x="3408" y="944"/>
                  <a:pt x="3456" y="1296"/>
                </a:cubicBezTo>
                <a:cubicBezTo>
                  <a:pt x="3504" y="1648"/>
                  <a:pt x="3472" y="2088"/>
                  <a:pt x="3168" y="2352"/>
                </a:cubicBezTo>
                <a:cubicBezTo>
                  <a:pt x="2864" y="2616"/>
                  <a:pt x="1888" y="2792"/>
                  <a:pt x="1632" y="28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429000" y="152400"/>
            <a:ext cx="1838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Cumulative cost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638800" y="228600"/>
            <a:ext cx="32400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>
                <a:latin typeface="Times New Roman" pitchFamily="18" charset="0"/>
              </a:rPr>
              <a:t>Evaluate alternatives,</a:t>
            </a:r>
          </a:p>
          <a:p>
            <a:pPr eaLnBrk="1" hangingPunct="1"/>
            <a:r>
              <a:rPr lang="sv-SE" sz="2400" b="1">
                <a:latin typeface="Times New Roman" pitchFamily="18" charset="0"/>
              </a:rPr>
              <a:t>Identify &amp; resolve risks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324600" y="5791200"/>
            <a:ext cx="2544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>
                <a:latin typeface="Times New Roman" pitchFamily="18" charset="0"/>
              </a:rPr>
              <a:t>Develop &amp; verify </a:t>
            </a:r>
          </a:p>
          <a:p>
            <a:pPr eaLnBrk="1" hangingPunct="1"/>
            <a:r>
              <a:rPr lang="sv-SE" sz="2400" b="1">
                <a:latin typeface="Times New Roman" pitchFamily="18" charset="0"/>
              </a:rPr>
              <a:t>next-level product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04800" y="5894388"/>
            <a:ext cx="223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>
                <a:latin typeface="Times New Roman" pitchFamily="18" charset="0"/>
              </a:rPr>
              <a:t>Plan next phase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28600" y="457200"/>
            <a:ext cx="3552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>
                <a:latin typeface="Times New Roman" pitchFamily="18" charset="0"/>
              </a:rPr>
              <a:t>Determine objectives,</a:t>
            </a:r>
          </a:p>
          <a:p>
            <a:pPr eaLnBrk="1" hangingPunct="1"/>
            <a:r>
              <a:rPr lang="sv-SE" sz="2400" b="1">
                <a:latin typeface="Times New Roman" pitchFamily="18" charset="0"/>
              </a:rPr>
              <a:t>alternatives &amp; constraints</a:t>
            </a:r>
            <a:endParaRPr lang="en-GB" sz="2400" b="1">
              <a:latin typeface="Times New Roman" pitchFamily="18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36525" y="3062288"/>
            <a:ext cx="1463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Review &amp;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commitment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4114800" y="2667000"/>
            <a:ext cx="1268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Prototypes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114800" y="30480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P1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953000" y="30480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P2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715000" y="3048000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P3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477000" y="2743200"/>
            <a:ext cx="14446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Operational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Prototype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352800" y="30480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b="1" u="sng">
                <a:latin typeface="Times New Roman" pitchFamily="18" charset="0"/>
              </a:rPr>
              <a:t>Start</a:t>
            </a:r>
            <a:endParaRPr lang="en-GB" sz="2000" b="1" u="sng">
              <a:latin typeface="Times New Roman" pitchFamily="18" charset="0"/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352800" y="5715000"/>
            <a:ext cx="636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b="1" u="sng">
                <a:latin typeface="Times New Roman" pitchFamily="18" charset="0"/>
              </a:rPr>
              <a:t>End</a:t>
            </a:r>
            <a:endParaRPr lang="en-GB" sz="2000" b="1" u="sng">
              <a:latin typeface="Times New Roman" pitchFamily="18" charset="0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590800" y="3352800"/>
            <a:ext cx="1655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Requirements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plan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2133600" y="4038600"/>
            <a:ext cx="1614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Development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plan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371600" y="4800600"/>
            <a:ext cx="1619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Integration &amp;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Test plan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114800" y="4419600"/>
            <a:ext cx="1655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Requirements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validation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715000" y="3505200"/>
            <a:ext cx="16684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Design,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Validation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&amp; Verification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010400" y="3581400"/>
            <a:ext cx="1768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Detailed design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6629400" y="4648200"/>
            <a:ext cx="931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Coding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5943600" y="5181600"/>
            <a:ext cx="2070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Unit &amp; Integration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Testing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267200" y="5715000"/>
            <a:ext cx="14319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Acceptance </a:t>
            </a:r>
          </a:p>
          <a:p>
            <a:pPr eaLnBrk="1" hangingPunct="1"/>
            <a:r>
              <a:rPr lang="sv-SE" sz="2000">
                <a:latin typeface="Times New Roman" pitchFamily="18" charset="0"/>
              </a:rPr>
              <a:t>Testing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038600" y="3429000"/>
            <a:ext cx="1530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Times New Roman" pitchFamily="18" charset="0"/>
              </a:rPr>
              <a:t>Concept </a:t>
            </a:r>
          </a:p>
          <a:p>
            <a:pPr eaLnBrk="1" hangingPunct="1"/>
            <a:r>
              <a:rPr lang="en-GB" sz="2000">
                <a:latin typeface="Times New Roman" pitchFamily="18" charset="0"/>
              </a:rPr>
              <a:t>Of Operation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41148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228600" y="506413"/>
            <a:ext cx="3505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638800" y="304800"/>
            <a:ext cx="3276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228600" y="5867400"/>
            <a:ext cx="243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6248400" y="5867400"/>
            <a:ext cx="2667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>
            <a:off x="4114800" y="58674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943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sv-SE" dirty="0"/>
              <a:t>Each cycle follows a waterfall model by:</a:t>
            </a:r>
          </a:p>
          <a:p>
            <a:pPr marL="609600" indent="-609600">
              <a:buFont typeface="Wingdings" pitchFamily="2" charset="2"/>
              <a:buNone/>
            </a:pPr>
            <a:endParaRPr lang="sv-SE" dirty="0"/>
          </a:p>
          <a:p>
            <a:pPr marL="609600" indent="-609600">
              <a:buFont typeface="Wingdings" pitchFamily="2" charset="2"/>
              <a:buNone/>
            </a:pPr>
            <a:endParaRPr lang="sv-SE" dirty="0"/>
          </a:p>
          <a:p>
            <a:pPr marL="609600" indent="-609600">
              <a:buFontTx/>
              <a:buAutoNum type="arabicPeriod"/>
            </a:pPr>
            <a:r>
              <a:rPr lang="en-GB" dirty="0"/>
              <a:t>Determining objectives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Specifying constraints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Generating alternatives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Identifying risks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Resolving risks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Developing next-level product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Planning next cycle</a:t>
            </a:r>
          </a:p>
          <a:p>
            <a:pPr marL="609600" indent="-609600">
              <a:buFontTx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Advantages</a:t>
            </a:r>
            <a:endParaRPr lang="en-GB" b="1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17712"/>
            <a:ext cx="8878888" cy="4764087"/>
          </a:xfrm>
        </p:spPr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sv-SE" dirty="0"/>
              <a:t>Realism: the model accurately reflects the iterative nature of software development on projects with unclear requirements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sv-SE" dirty="0"/>
              <a:t>Flexible: incoporates the advantages of the waterfall and rapid prototyping methods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sv-SE" dirty="0"/>
              <a:t>Comprehensive model decreases risk</a:t>
            </a:r>
          </a:p>
          <a:p>
            <a:pPr marL="609600" indent="-609600">
              <a:buClr>
                <a:schemeClr val="tx1"/>
              </a:buClr>
              <a:buFontTx/>
              <a:buAutoNum type="arabicPeriod"/>
            </a:pPr>
            <a:r>
              <a:rPr lang="sv-SE" dirty="0"/>
              <a:t>Good project visibility.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153400" cy="5867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sv-SE" dirty="0"/>
          </a:p>
          <a:p>
            <a:pPr>
              <a:buFont typeface="Wingdings" pitchFamily="2" charset="2"/>
              <a:buNone/>
            </a:pPr>
            <a:endParaRPr lang="sv-SE" dirty="0"/>
          </a:p>
          <a:p>
            <a:pPr>
              <a:buFont typeface="Wingdings" pitchFamily="2" charset="2"/>
              <a:buNone/>
            </a:pPr>
            <a:r>
              <a:rPr lang="sv-SE" dirty="0"/>
              <a:t>It provides a fixed </a:t>
            </a:r>
            <a:r>
              <a:rPr lang="sv-SE" b="1" u="sng" dirty="0"/>
              <a:t>generic framework</a:t>
            </a:r>
            <a:r>
              <a:rPr lang="sv-SE" dirty="0"/>
              <a:t> that  can be tailored to a specific project.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Project specific </a:t>
            </a:r>
            <a:r>
              <a:rPr lang="sv-SE" b="1" i="1" u="sng" dirty="0"/>
              <a:t>parameters</a:t>
            </a:r>
            <a:r>
              <a:rPr lang="sv-SE" dirty="0"/>
              <a:t> will include:</a:t>
            </a:r>
          </a:p>
          <a:p>
            <a:r>
              <a:rPr lang="sv-SE" dirty="0"/>
              <a:t>Size, (person-years)</a:t>
            </a:r>
          </a:p>
          <a:p>
            <a:r>
              <a:rPr lang="sv-SE" dirty="0"/>
              <a:t>Budget,</a:t>
            </a:r>
          </a:p>
          <a:p>
            <a:r>
              <a:rPr lang="sv-SE" dirty="0"/>
              <a:t>Duration.</a:t>
            </a:r>
          </a:p>
          <a:p>
            <a:pPr>
              <a:buFont typeface="Wingdings" pitchFamily="2" charset="2"/>
              <a:buNone/>
            </a:pPr>
            <a:r>
              <a:rPr lang="en-GB" b="1" dirty="0"/>
              <a:t> 			project plan = </a:t>
            </a:r>
          </a:p>
          <a:p>
            <a:pPr>
              <a:buFont typeface="Wingdings" pitchFamily="2" charset="2"/>
              <a:buNone/>
            </a:pPr>
            <a:r>
              <a:rPr lang="en-GB" b="1" dirty="0"/>
              <a:t>lifecycle model + project parameters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09600" y="4419600"/>
            <a:ext cx="7924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</a:t>
            </a:r>
            <a:endParaRPr lang="en-GB" b="1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 dirty="0"/>
              <a:t>Needs technical expertise in risk analysis to really work</a:t>
            </a:r>
          </a:p>
          <a:p>
            <a:pPr>
              <a:lnSpc>
                <a:spcPct val="90000"/>
              </a:lnSpc>
            </a:pPr>
            <a:r>
              <a:rPr lang="sv-SE" dirty="0"/>
              <a:t>Model is poorly understood by non-technical management, hence not so widely used</a:t>
            </a:r>
          </a:p>
          <a:p>
            <a:pPr>
              <a:lnSpc>
                <a:spcPct val="90000"/>
              </a:lnSpc>
            </a:pPr>
            <a:r>
              <a:rPr lang="sv-SE" dirty="0"/>
              <a:t>Complicated model, needs competent professional management. High administrative overhead.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6.7. Rapid Prototyping</a:t>
            </a:r>
            <a:endParaRPr lang="en-GB" b="1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10600" cy="490450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b="1" dirty="0"/>
              <a:t>Key idea</a:t>
            </a:r>
            <a:r>
              <a:rPr lang="sv-SE" dirty="0"/>
              <a:t>: Customers are non-technical and 			  usually don’t know what they 			  want/can have.</a:t>
            </a:r>
          </a:p>
          <a:p>
            <a:pPr>
              <a:buFont typeface="Wingdings" pitchFamily="2" charset="2"/>
              <a:buNone/>
            </a:pPr>
            <a:endParaRPr lang="sv-SE" dirty="0"/>
          </a:p>
          <a:p>
            <a:pPr>
              <a:buFont typeface="Wingdings" pitchFamily="2" charset="2"/>
              <a:buNone/>
            </a:pPr>
            <a:r>
              <a:rPr lang="sv-SE" dirty="0"/>
              <a:t>Rapid prototyping emphasises requirements analysis and validation,also called:</a:t>
            </a:r>
          </a:p>
          <a:p>
            <a:r>
              <a:rPr lang="sv-SE" dirty="0"/>
              <a:t> </a:t>
            </a:r>
            <a:r>
              <a:rPr lang="sv-SE" b="1" i="1" dirty="0"/>
              <a:t>customer oriented development</a:t>
            </a:r>
            <a:r>
              <a:rPr lang="sv-SE" i="1" dirty="0"/>
              <a:t>,</a:t>
            </a:r>
          </a:p>
          <a:p>
            <a:r>
              <a:rPr lang="sv-SE" i="1" dirty="0"/>
              <a:t> </a:t>
            </a:r>
            <a:r>
              <a:rPr lang="sv-SE" b="1" i="1" dirty="0"/>
              <a:t>evolutionary prototyping</a:t>
            </a:r>
            <a:endParaRPr lang="en-GB" b="1" i="1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1905000"/>
            <a:ext cx="8077200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381000"/>
            <a:ext cx="3352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Requirements Capture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95400" y="1447800"/>
            <a:ext cx="3048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186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Times New Roman" pitchFamily="18" charset="0"/>
              </a:rPr>
              <a:t>Quick Design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667000" y="251460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667000" y="2514600"/>
            <a:ext cx="212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Build Prototype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3733800" y="3429000"/>
            <a:ext cx="3276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733800" y="3429000"/>
            <a:ext cx="3092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Customer Evaluation of</a:t>
            </a:r>
          </a:p>
          <a:p>
            <a:pPr eaLnBrk="1" hangingPunct="1"/>
            <a:r>
              <a:rPr lang="sv-SE" sz="2400" dirty="0">
                <a:latin typeface="Times New Roman" pitchFamily="18" charset="0"/>
              </a:rPr>
              <a:t>Prototype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724400" y="4724400"/>
            <a:ext cx="25146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724400" y="4724400"/>
            <a:ext cx="2060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Engineer Final </a:t>
            </a:r>
          </a:p>
          <a:p>
            <a:pPr eaLnBrk="1" hangingPunct="1"/>
            <a:r>
              <a:rPr lang="sv-SE" sz="2400" dirty="0">
                <a:latin typeface="Times New Roman" pitchFamily="18" charset="0"/>
              </a:rPr>
              <a:t>Product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3733800" y="144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57200" y="99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876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17525" y="4667250"/>
            <a:ext cx="37607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3200" b="1">
                <a:latin typeface="Times New Roman" pitchFamily="18" charset="0"/>
              </a:rPr>
              <a:t>The Rapid</a:t>
            </a:r>
          </a:p>
          <a:p>
            <a:pPr eaLnBrk="1" hangingPunct="1"/>
            <a:r>
              <a:rPr lang="sv-SE" sz="3200" b="1">
                <a:latin typeface="Times New Roman" pitchFamily="18" charset="0"/>
              </a:rPr>
              <a:t>Prototype Workflow</a:t>
            </a:r>
            <a:endParaRPr lang="en-GB" sz="3200" b="1">
              <a:latin typeface="Times New Roman" pitchFamily="18" charset="0"/>
            </a:endParaRP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2057400" y="99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048000" y="21336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886200" y="3124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876800" y="42672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3812" name="AutoShape 20"/>
          <p:cNvCxnSpPr>
            <a:cxnSpLocks noChangeShapeType="1"/>
            <a:stCxn id="33800" idx="3"/>
            <a:endCxn id="33796" idx="3"/>
          </p:cNvCxnSpPr>
          <p:nvPr/>
        </p:nvCxnSpPr>
        <p:spPr bwMode="auto">
          <a:xfrm flipH="1" flipV="1">
            <a:off x="4357688" y="1790700"/>
            <a:ext cx="2667000" cy="2057400"/>
          </a:xfrm>
          <a:prstGeom prst="bentConnector3">
            <a:avLst>
              <a:gd name="adj1" fmla="val -803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ffectLst/>
        </p:spPr>
      </p:cxn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6003925" y="1260475"/>
            <a:ext cx="101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 i="1">
                <a:latin typeface="Times New Roman" pitchFamily="18" charset="0"/>
              </a:rPr>
              <a:t>Iterate</a:t>
            </a:r>
            <a:endParaRPr lang="en-GB" sz="2400" b="1" i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Advantages</a:t>
            </a:r>
            <a:endParaRPr lang="en-GB" b="1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dirty="0"/>
              <a:t>Reduces risk of incorrect user requirements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Good where requirements are changing/uncommitted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Regular visible progress aids management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Supports early product marketing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 I</a:t>
            </a:r>
            <a:endParaRPr lang="en-GB" b="1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2133600"/>
            <a:ext cx="8410574" cy="4419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dirty="0"/>
              <a:t>An unstable/badly implemented prototype often becomes the final product.</a:t>
            </a:r>
          </a:p>
          <a:p>
            <a:pPr marL="609600" indent="-609600">
              <a:buFontTx/>
              <a:buAutoNum type="arabicPeriod"/>
            </a:pPr>
            <a:r>
              <a:rPr lang="en-GB" dirty="0"/>
              <a:t>Requires extensive customer collaboration</a:t>
            </a:r>
          </a:p>
          <a:p>
            <a:pPr marL="990600" lvl="1" indent="-533400"/>
            <a:r>
              <a:rPr lang="en-GB" dirty="0"/>
              <a:t>Costs customers money</a:t>
            </a:r>
          </a:p>
          <a:p>
            <a:pPr marL="990600" lvl="1" indent="-533400"/>
            <a:r>
              <a:rPr lang="en-GB" dirty="0"/>
              <a:t>Needs committed customers</a:t>
            </a:r>
          </a:p>
          <a:p>
            <a:pPr marL="990600" lvl="1" indent="-533400"/>
            <a:r>
              <a:rPr lang="en-GB" dirty="0"/>
              <a:t>Difficult to finish if customer withdraws</a:t>
            </a:r>
          </a:p>
          <a:p>
            <a:pPr marL="990600" lvl="1" indent="-533400"/>
            <a:r>
              <a:rPr lang="en-GB" dirty="0"/>
              <a:t>May be too customer specific, no broad market</a:t>
            </a:r>
          </a:p>
          <a:p>
            <a:pPr marL="609600" indent="-609600"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Disadvantages II</a:t>
            </a:r>
            <a:endParaRPr lang="en-GB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GB" dirty="0"/>
              <a:t>3.	Difficult to know how long project will last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GB" dirty="0"/>
              <a:t>4.	Easy to fall back into code-and-fix without proper requirements analysis, design, customer evaluation and feedback.</a:t>
            </a:r>
          </a:p>
          <a:p>
            <a:pPr marL="609600" indent="-609600"/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6.10. Unified Process (UP)</a:t>
            </a:r>
            <a:endParaRPr lang="en-GB" b="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Lifetime of a software product in </a:t>
            </a:r>
            <a:r>
              <a:rPr lang="sv-SE" b="1" u="sng" dirty="0"/>
              <a:t>cycles</a:t>
            </a:r>
            <a:r>
              <a:rPr lang="sv-SE" dirty="0"/>
              <a:t>:</a:t>
            </a:r>
          </a:p>
          <a:p>
            <a:r>
              <a:rPr lang="sv-SE" b="1" i="1" dirty="0"/>
              <a:t>Birth, childhood, adulthood, old-age, death</a:t>
            </a:r>
            <a:r>
              <a:rPr lang="sv-SE" dirty="0"/>
              <a:t>.</a:t>
            </a:r>
          </a:p>
          <a:p>
            <a:r>
              <a:rPr lang="sv-SE" dirty="0"/>
              <a:t>Product maturity stages</a:t>
            </a:r>
          </a:p>
          <a:p>
            <a:r>
              <a:rPr lang="sv-SE" dirty="0"/>
              <a:t>Each cycle has phases, culiminating in a new release (c.f. Spiral model)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1828800" y="1752600"/>
            <a:ext cx="2057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5334000" y="1752600"/>
            <a:ext cx="2057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5410200" y="3886200"/>
            <a:ext cx="2057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1905000" y="3886200"/>
            <a:ext cx="2057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838200" y="213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838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762000" y="4114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990600" y="2209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886200" y="2209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6324600" y="2667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H="1" flipV="1">
            <a:off x="3962400" y="4343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 flipV="1">
            <a:off x="1066800" y="4267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146300" y="198120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Inception</a:t>
            </a:r>
            <a:endParaRPr lang="en-GB" sz="2400">
              <a:latin typeface="Arial" charset="0"/>
            </a:endParaRP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5486400" y="190500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Elaboration</a:t>
            </a:r>
            <a:endParaRPr lang="en-GB" sz="2400">
              <a:latin typeface="Arial" charset="0"/>
            </a:endParaRP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486400" y="40386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Construction</a:t>
            </a:r>
            <a:endParaRPr lang="en-GB" sz="2400">
              <a:latin typeface="Arial" charset="0"/>
            </a:endParaRP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2133600" y="40386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Transition</a:t>
            </a:r>
            <a:endParaRPr lang="en-GB" sz="2400">
              <a:latin typeface="Arial" charset="0"/>
            </a:endParaRP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974725" y="5276850"/>
            <a:ext cx="66309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3200" b="1">
                <a:latin typeface="Times New Roman" pitchFamily="18" charset="0"/>
              </a:rPr>
              <a:t>UP Lifecycle – single phase workflow</a:t>
            </a:r>
          </a:p>
          <a:p>
            <a:pPr eaLnBrk="1" hangingPunct="1"/>
            <a:r>
              <a:rPr lang="sv-SE" sz="3200" b="1">
                <a:latin typeface="Times New Roman" pitchFamily="18" charset="0"/>
              </a:rPr>
              <a:t>(drawn as a UML Statechart!)</a:t>
            </a:r>
            <a:endParaRPr lang="en-GB" sz="32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sz="2400" b="1" u="sng" dirty="0"/>
              <a:t>Inception</a:t>
            </a:r>
            <a:r>
              <a:rPr lang="sv-SE" sz="2400" dirty="0"/>
              <a:t> – identify core use cases, and use to make architecture and design tradeoffs. Estimate and schedule project from derived knowledge.</a:t>
            </a:r>
          </a:p>
          <a:p>
            <a:pPr>
              <a:lnSpc>
                <a:spcPct val="90000"/>
              </a:lnSpc>
            </a:pPr>
            <a:r>
              <a:rPr lang="sv-SE" sz="2400" b="1" u="sng" dirty="0"/>
              <a:t>Elaboration</a:t>
            </a:r>
            <a:r>
              <a:rPr lang="sv-SE" sz="2400" dirty="0"/>
              <a:t> – capture detailed user requirements. Make detailed design, decide on build vs. buy.</a:t>
            </a:r>
          </a:p>
          <a:p>
            <a:pPr>
              <a:lnSpc>
                <a:spcPct val="90000"/>
              </a:lnSpc>
            </a:pPr>
            <a:r>
              <a:rPr lang="en-GB" sz="2400" b="1" u="sng" dirty="0"/>
              <a:t>Construction</a:t>
            </a:r>
            <a:r>
              <a:rPr lang="en-GB" sz="2400" dirty="0"/>
              <a:t> – components are bought or built, and integrated.</a:t>
            </a:r>
          </a:p>
          <a:p>
            <a:pPr>
              <a:lnSpc>
                <a:spcPct val="90000"/>
              </a:lnSpc>
            </a:pPr>
            <a:r>
              <a:rPr lang="en-GB" sz="2400" b="1" u="sng" dirty="0"/>
              <a:t>Transition</a:t>
            </a:r>
            <a:r>
              <a:rPr lang="en-GB" sz="2400" dirty="0"/>
              <a:t> – release a mature version that satisfies acceptance criteria.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206875" y="293688"/>
            <a:ext cx="2286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283075" y="3698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191000" y="304800"/>
            <a:ext cx="224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Unified Process</a:t>
            </a:r>
          </a:p>
          <a:p>
            <a:pPr eaLnBrk="1" hangingPunct="1"/>
            <a:r>
              <a:rPr lang="sv-SE" sz="2000">
                <a:latin typeface="Arial" charset="0"/>
              </a:rPr>
              <a:t>Software Lifecycle</a:t>
            </a:r>
            <a:endParaRPr lang="en-GB" sz="2000">
              <a:latin typeface="Arial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222750" y="1730375"/>
            <a:ext cx="2270125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816475" y="1893888"/>
            <a:ext cx="820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Cycle</a:t>
            </a:r>
            <a:endParaRPr lang="en-GB" sz="2000">
              <a:latin typeface="Arial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206875" y="3265488"/>
            <a:ext cx="2286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816475" y="3494088"/>
            <a:ext cx="90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Phase</a:t>
            </a:r>
            <a:endParaRPr lang="en-GB" sz="2000" dirty="0">
              <a:latin typeface="Arial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4206875" y="4865688"/>
            <a:ext cx="2286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4664075" y="5018088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Iteration</a:t>
            </a:r>
            <a:endParaRPr lang="en-GB" sz="2000">
              <a:latin typeface="Arial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572000" y="6008688"/>
            <a:ext cx="1474788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648200" y="6096000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Artifact</a:t>
            </a:r>
            <a:endParaRPr lang="en-GB" sz="2000">
              <a:latin typeface="Arial" charset="0"/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514600" y="1817688"/>
            <a:ext cx="1474788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2590800" y="1905000"/>
            <a:ext cx="122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Workflow</a:t>
            </a:r>
            <a:endParaRPr lang="en-GB" sz="2000">
              <a:latin typeface="Arial" charset="0"/>
            </a:endParaRP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52400" y="522288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52400" y="6858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Management</a:t>
            </a:r>
            <a:endParaRPr lang="en-GB" sz="2000" dirty="0">
              <a:latin typeface="Arial" charset="0"/>
            </a:endParaRP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52400" y="13716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52400" y="1535113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Environment</a:t>
            </a:r>
            <a:endParaRPr lang="en-GB" sz="2000">
              <a:latin typeface="Arial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152400" y="22860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52400" y="2438400"/>
            <a:ext cx="176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Requirements</a:t>
            </a:r>
            <a:endParaRPr lang="en-GB" sz="2000">
              <a:latin typeface="Arial" charset="0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52400" y="31242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152400" y="3287713"/>
            <a:ext cx="976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Design</a:t>
            </a:r>
            <a:endParaRPr lang="en-GB" sz="2000">
              <a:latin typeface="Arial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52400" y="39624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152400" y="4114800"/>
            <a:ext cx="191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Implementation</a:t>
            </a:r>
            <a:endParaRPr lang="en-GB" sz="2000">
              <a:latin typeface="Arial" charset="0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52400" y="48006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152400" y="4964113"/>
            <a:ext cx="1566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Assessment</a:t>
            </a:r>
            <a:endParaRPr lang="en-GB" sz="2000">
              <a:latin typeface="Arial" charset="0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52400" y="56388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152400" y="5802313"/>
            <a:ext cx="153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Deployment</a:t>
            </a:r>
            <a:endParaRPr lang="en-GB" sz="2000">
              <a:latin typeface="Arial" charset="0"/>
            </a:endParaRP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2209800" y="9144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 flipH="1">
            <a:off x="1828800" y="914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H="1">
            <a:off x="1828800" y="1676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 flipH="1">
            <a:off x="182880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H="1">
            <a:off x="1981200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H="1">
            <a:off x="1981200" y="4267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H="1">
            <a:off x="1828800" y="5105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 flipH="1">
            <a:off x="1828800" y="5943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>
            <a:off x="2209800" y="2133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3962400" y="1905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3810000" y="1447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*</a:t>
            </a:r>
            <a:endParaRPr lang="en-GB" sz="2400">
              <a:latin typeface="Arial" charset="0"/>
            </a:endParaRP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5257800" y="5715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5257800" y="57150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*</a:t>
            </a:r>
            <a:endParaRPr lang="en-GB" sz="2400">
              <a:latin typeface="Arial" charset="0"/>
            </a:endParaRP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7239000" y="2438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7239000" y="2601913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Inception</a:t>
            </a:r>
            <a:endParaRPr lang="en-GB" sz="2000">
              <a:latin typeface="Arial" charset="0"/>
            </a:endParaRP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7239000" y="3287713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7239000" y="3451225"/>
            <a:ext cx="147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Elaboration</a:t>
            </a:r>
            <a:endParaRPr lang="en-GB" sz="2000">
              <a:latin typeface="Arial" charset="0"/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7239000" y="4202113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7239000" y="4354513"/>
            <a:ext cx="160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Construction</a:t>
            </a:r>
            <a:endParaRPr lang="en-GB" sz="2000">
              <a:latin typeface="Arial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239000" y="5105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7239000" y="5257800"/>
            <a:ext cx="130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Transition</a:t>
            </a:r>
            <a:endParaRPr lang="en-GB" sz="2000">
              <a:latin typeface="Arial" charset="0"/>
            </a:endParaRPr>
          </a:p>
        </p:txBody>
      </p:sp>
      <p:sp>
        <p:nvSpPr>
          <p:cNvPr id="46130" name="Line 50"/>
          <p:cNvSpPr>
            <a:spLocks noChangeShapeType="1"/>
          </p:cNvSpPr>
          <p:nvPr/>
        </p:nvSpPr>
        <p:spPr bwMode="auto">
          <a:xfrm>
            <a:off x="6934200" y="28194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H="1">
            <a:off x="6934200" y="2819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 flipH="1">
            <a:off x="6934200" y="3581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 flipH="1">
            <a:off x="6934200" y="4572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 flipH="1">
            <a:off x="6934200" y="5486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6477000" y="358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52578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7" name="AutoShape 57"/>
          <p:cNvSpPr>
            <a:spLocks noChangeArrowheads="1"/>
          </p:cNvSpPr>
          <p:nvPr/>
        </p:nvSpPr>
        <p:spPr bwMode="auto">
          <a:xfrm>
            <a:off x="5181600" y="4114800"/>
            <a:ext cx="152400" cy="381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5257800" y="2971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39" name="AutoShape 59"/>
          <p:cNvSpPr>
            <a:spLocks noChangeArrowheads="1"/>
          </p:cNvSpPr>
          <p:nvPr/>
        </p:nvSpPr>
        <p:spPr bwMode="auto">
          <a:xfrm>
            <a:off x="5181600" y="2590800"/>
            <a:ext cx="152400" cy="381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5257800" y="1524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41" name="AutoShape 61"/>
          <p:cNvSpPr>
            <a:spLocks noChangeArrowheads="1"/>
          </p:cNvSpPr>
          <p:nvPr/>
        </p:nvSpPr>
        <p:spPr bwMode="auto">
          <a:xfrm>
            <a:off x="5181600" y="1143000"/>
            <a:ext cx="152400" cy="3810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2" name="Text Box 62"/>
          <p:cNvSpPr txBox="1">
            <a:spLocks noChangeArrowheads="1"/>
          </p:cNvSpPr>
          <p:nvPr/>
        </p:nvSpPr>
        <p:spPr bwMode="auto">
          <a:xfrm>
            <a:off x="5257800" y="1447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*</a:t>
            </a:r>
            <a:endParaRPr lang="en-GB" sz="2400">
              <a:latin typeface="Arial" charset="0"/>
            </a:endParaRPr>
          </a:p>
        </p:txBody>
      </p:sp>
      <p:sp>
        <p:nvSpPr>
          <p:cNvPr id="46143" name="Text Box 63"/>
          <p:cNvSpPr txBox="1">
            <a:spLocks noChangeArrowheads="1"/>
          </p:cNvSpPr>
          <p:nvPr/>
        </p:nvSpPr>
        <p:spPr bwMode="auto">
          <a:xfrm>
            <a:off x="5257800" y="44958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Arial" charset="0"/>
              </a:rPr>
              <a:t>*</a:t>
            </a:r>
            <a:endParaRPr lang="en-GB" sz="2400">
              <a:latin typeface="Arial" charset="0"/>
            </a:endParaRPr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5257800" y="2895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4</a:t>
            </a:r>
            <a:endParaRPr lang="en-GB" sz="2000">
              <a:latin typeface="Arial" charset="0"/>
            </a:endParaRPr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7239000" y="369888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7543800" y="457200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Product</a:t>
            </a:r>
            <a:endParaRPr lang="en-GB" sz="2000">
              <a:latin typeface="Arial" charset="0"/>
            </a:endParaRPr>
          </a:p>
        </p:txBody>
      </p:sp>
      <p:sp>
        <p:nvSpPr>
          <p:cNvPr id="46147" name="Line 67"/>
          <p:cNvSpPr>
            <a:spLocks noChangeShapeType="1"/>
          </p:cNvSpPr>
          <p:nvPr/>
        </p:nvSpPr>
        <p:spPr bwMode="auto">
          <a:xfrm flipH="1">
            <a:off x="6477000" y="1066800"/>
            <a:ext cx="762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6629400" y="1524000"/>
            <a:ext cx="114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releases</a:t>
            </a:r>
            <a:endParaRPr lang="en-GB" sz="20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800" dirty="0"/>
              <a:t>There are hundreds of  different lifecycle models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800" dirty="0"/>
              <a:t>to choose from, e.g: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waterfall,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code-and-fix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spiral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rapid prototyping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unified process (UP)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agile methods, extreme programming (XP)</a:t>
            </a:r>
          </a:p>
          <a:p>
            <a:pPr>
              <a:lnSpc>
                <a:spcPct val="90000"/>
              </a:lnSpc>
            </a:pPr>
            <a:r>
              <a:rPr lang="sv-SE" sz="2800" b="1" i="1" dirty="0"/>
              <a:t>COTS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800" dirty="0"/>
              <a:t>but many are minor variations on a smaller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sz="2800" dirty="0"/>
              <a:t>number of basic models.</a:t>
            </a:r>
            <a:endParaRPr lang="en-GB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987675" y="522288"/>
            <a:ext cx="22860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0" y="762000"/>
            <a:ext cx="206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Use Case Model</a:t>
            </a:r>
            <a:endParaRPr lang="en-GB" sz="2000" dirty="0">
              <a:latin typeface="Arial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52400" y="2209800"/>
            <a:ext cx="2286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28600" y="2286000"/>
            <a:ext cx="189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Analysis Model</a:t>
            </a:r>
            <a:endParaRPr lang="en-GB" sz="2000" dirty="0">
              <a:latin typeface="Arial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1752600" y="3124200"/>
            <a:ext cx="2286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828800" y="3200400"/>
            <a:ext cx="1738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Design Model</a:t>
            </a:r>
            <a:endParaRPr lang="en-GB" sz="2000">
              <a:latin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124200" y="3886200"/>
            <a:ext cx="2286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124200" y="3962400"/>
            <a:ext cx="2301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Deployment Model</a:t>
            </a:r>
            <a:endParaRPr lang="en-GB" sz="2000" dirty="0">
              <a:latin typeface="Arial" charset="0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191000" y="4648200"/>
            <a:ext cx="28194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4267200" y="4724400"/>
            <a:ext cx="2681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Implementation Model</a:t>
            </a:r>
            <a:endParaRPr lang="en-GB" sz="2000" dirty="0">
              <a:latin typeface="Arial" charset="0"/>
            </a:endParaRP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6477000" y="5410200"/>
            <a:ext cx="2286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553200" y="5486400"/>
            <a:ext cx="1439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>
                <a:latin typeface="Arial" charset="0"/>
              </a:rPr>
              <a:t>Test Model</a:t>
            </a:r>
            <a:endParaRPr lang="en-GB" sz="2000">
              <a:latin typeface="Arial" charset="0"/>
            </a:endParaRP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 flipH="1">
            <a:off x="1371600" y="1371600"/>
            <a:ext cx="2667000" cy="838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2971800" y="1371600"/>
            <a:ext cx="1143000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114800" y="1371600"/>
            <a:ext cx="15240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114800" y="1371600"/>
            <a:ext cx="1600200" cy="3276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4114800" y="1371600"/>
            <a:ext cx="3429000" cy="403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1138376" y="1524000"/>
            <a:ext cx="1525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specified by</a:t>
            </a:r>
            <a:endParaRPr lang="en-GB" sz="2000" dirty="0">
              <a:latin typeface="Arial" charset="0"/>
            </a:endParaRP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2294665" y="1828800"/>
            <a:ext cx="1709579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realised by</a:t>
            </a:r>
            <a:endParaRPr lang="en-GB" sz="2000" dirty="0">
              <a:latin typeface="Arial" charset="0"/>
            </a:endParaRP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3198079" y="243840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deployed by</a:t>
            </a:r>
            <a:endParaRPr lang="en-GB" sz="2000" dirty="0">
              <a:latin typeface="Arial" charset="0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4391896" y="3105725"/>
            <a:ext cx="1976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implemented by</a:t>
            </a:r>
            <a:endParaRPr lang="en-GB" sz="2000" dirty="0">
              <a:latin typeface="Arial" charset="0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6453906" y="3867725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000" dirty="0">
                <a:latin typeface="Arial" charset="0"/>
              </a:rPr>
              <a:t>verified by</a:t>
            </a:r>
            <a:endParaRPr lang="en-GB" sz="2000" dirty="0">
              <a:latin typeface="Arial" charset="0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365125" y="5222875"/>
            <a:ext cx="370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Times New Roman" pitchFamily="18" charset="0"/>
              </a:rPr>
              <a:t>All models are interdepedent</a:t>
            </a:r>
          </a:p>
          <a:p>
            <a:pPr eaLnBrk="1" hangingPunct="1"/>
            <a:r>
              <a:rPr lang="sv-SE" sz="2400">
                <a:latin typeface="Times New Roman" pitchFamily="18" charset="0"/>
              </a:rPr>
              <a:t>but this only shown for use</a:t>
            </a:r>
          </a:p>
          <a:p>
            <a:pPr eaLnBrk="1" hangingPunct="1"/>
            <a:r>
              <a:rPr lang="sv-SE" sz="2400">
                <a:latin typeface="Times New Roman" pitchFamily="18" charset="0"/>
              </a:rPr>
              <a:t>case model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6096000" y="457200"/>
            <a:ext cx="270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u="sng">
                <a:latin typeface="Times New Roman" pitchFamily="18" charset="0"/>
              </a:rPr>
              <a:t>UML class diagram!</a:t>
            </a:r>
            <a:endParaRPr lang="en-GB" sz="2400" u="sng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b="1"/>
              <a:t>6.11. COTS</a:t>
            </a:r>
            <a:endParaRPr lang="en-GB" b="1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sv-SE" b="1" dirty="0"/>
              <a:t>COTS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b="1" dirty="0"/>
              <a:t>	Commercial Off-The-Shelf software</a:t>
            </a:r>
          </a:p>
          <a:p>
            <a:pPr>
              <a:lnSpc>
                <a:spcPct val="90000"/>
              </a:lnSpc>
            </a:pPr>
            <a:r>
              <a:rPr lang="sv-SE" dirty="0"/>
              <a:t>Engineer together a solution from existing commercial software packages using minimal software </a:t>
            </a:r>
            <a:r>
              <a:rPr lang="sv-SE" b="1" i="1" dirty="0"/>
              <a:t>”glue”.</a:t>
            </a:r>
          </a:p>
          <a:p>
            <a:pPr>
              <a:lnSpc>
                <a:spcPct val="90000"/>
              </a:lnSpc>
            </a:pPr>
            <a:r>
              <a:rPr lang="sv-SE" dirty="0"/>
              <a:t>E.g. using databases, spread sheets, word proccessors, graphics software, web browsers, etc.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5615" y="12954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b="1" dirty="0"/>
              <a:t>Advantages</a:t>
            </a:r>
          </a:p>
          <a:p>
            <a:pPr>
              <a:lnSpc>
                <a:spcPct val="90000"/>
              </a:lnSpc>
            </a:pPr>
            <a:r>
              <a:rPr lang="sv-SE" dirty="0"/>
              <a:t>Fast, cheap solution</a:t>
            </a:r>
          </a:p>
          <a:p>
            <a:pPr>
              <a:lnSpc>
                <a:spcPct val="90000"/>
              </a:lnSpc>
            </a:pPr>
            <a:r>
              <a:rPr lang="sv-SE" dirty="0"/>
              <a:t>May give all the basic functionality</a:t>
            </a:r>
          </a:p>
          <a:p>
            <a:pPr>
              <a:lnSpc>
                <a:spcPct val="90000"/>
              </a:lnSpc>
            </a:pPr>
            <a:r>
              <a:rPr lang="sv-SE" dirty="0"/>
              <a:t>Well defined project, easy to run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b="1" dirty="0"/>
              <a:t>Disadvantages</a:t>
            </a:r>
          </a:p>
          <a:p>
            <a:pPr>
              <a:lnSpc>
                <a:spcPct val="90000"/>
              </a:lnSpc>
            </a:pPr>
            <a:r>
              <a:rPr lang="sv-SE" dirty="0"/>
              <a:t>Limited functionality</a:t>
            </a:r>
          </a:p>
          <a:p>
            <a:pPr>
              <a:lnSpc>
                <a:spcPct val="90000"/>
              </a:lnSpc>
            </a:pPr>
            <a:r>
              <a:rPr lang="sv-SE" dirty="0"/>
              <a:t>Licensing problems, freeware, shareware, etc.</a:t>
            </a:r>
          </a:p>
          <a:p>
            <a:pPr>
              <a:lnSpc>
                <a:spcPct val="90000"/>
              </a:lnSpc>
            </a:pPr>
            <a:r>
              <a:rPr lang="sv-SE" dirty="0"/>
              <a:t>License fees, maintainance fees, upgrade compatibility problems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dirty="0"/>
              <a:t>By changing the lifecycle model, we can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 </a:t>
            </a:r>
            <a:r>
              <a:rPr lang="sv-SE" b="1" u="sng" dirty="0"/>
              <a:t>improve</a:t>
            </a:r>
            <a:r>
              <a:rPr lang="sv-SE" dirty="0"/>
              <a:t> </a:t>
            </a:r>
            <a:r>
              <a:rPr lang="sv-SE" b="1" dirty="0"/>
              <a:t>and/or</a:t>
            </a:r>
            <a:r>
              <a:rPr lang="sv-SE" dirty="0"/>
              <a:t> </a:t>
            </a:r>
            <a:r>
              <a:rPr lang="sv-SE" b="1" u="sng" dirty="0"/>
              <a:t>tradeoff</a:t>
            </a:r>
            <a:r>
              <a:rPr lang="sv-SE" dirty="0"/>
              <a:t>:</a:t>
            </a:r>
          </a:p>
          <a:p>
            <a:pPr>
              <a:buFont typeface="Wingdings" pitchFamily="2" charset="2"/>
              <a:buNone/>
            </a:pPr>
            <a:endParaRPr lang="sv-SE" dirty="0"/>
          </a:p>
          <a:p>
            <a:r>
              <a:rPr lang="sv-SE" b="1" i="1" dirty="0"/>
              <a:t>Development speed (time to market)</a:t>
            </a:r>
          </a:p>
          <a:p>
            <a:r>
              <a:rPr lang="sv-SE" b="1" i="1" dirty="0"/>
              <a:t>Product quality</a:t>
            </a:r>
          </a:p>
          <a:p>
            <a:r>
              <a:rPr lang="sv-SE" b="1" i="1" dirty="0"/>
              <a:t>Project visibility</a:t>
            </a:r>
          </a:p>
          <a:p>
            <a:r>
              <a:rPr lang="sv-SE" b="1" i="1" dirty="0"/>
              <a:t>Administrative overhead</a:t>
            </a:r>
          </a:p>
          <a:p>
            <a:r>
              <a:rPr lang="sv-SE" b="1" i="1" dirty="0"/>
              <a:t>Risk exposure</a:t>
            </a:r>
          </a:p>
          <a:p>
            <a:r>
              <a:rPr lang="sv-SE" b="1" i="1" dirty="0"/>
              <a:t>Customer relations, etc, etc.</a:t>
            </a:r>
            <a:endParaRPr lang="en-GB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2296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dirty="0"/>
              <a:t>Normally, a lifecycle model covers the entire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b="1" u="sng" dirty="0"/>
              <a:t>lifetime of a product</a:t>
            </a:r>
            <a:r>
              <a:rPr lang="sv-SE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dirty="0"/>
              <a:t>From </a:t>
            </a:r>
            <a:r>
              <a:rPr lang="sv-SE" b="1" i="1" dirty="0"/>
              <a:t>birth of a commercial idea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dirty="0"/>
              <a:t>to </a:t>
            </a:r>
            <a:r>
              <a:rPr lang="sv-SE" b="1" i="1" dirty="0"/>
              <a:t>final de-installation of last release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dirty="0"/>
              <a:t>i.e. The three main phases:</a:t>
            </a:r>
          </a:p>
          <a:p>
            <a:pPr>
              <a:lnSpc>
                <a:spcPct val="90000"/>
              </a:lnSpc>
            </a:pPr>
            <a:r>
              <a:rPr lang="sv-SE" dirty="0"/>
              <a:t>	</a:t>
            </a:r>
            <a:r>
              <a:rPr lang="sv-SE" b="1" i="1" dirty="0"/>
              <a:t>design</a:t>
            </a:r>
            <a:r>
              <a:rPr lang="sv-SE" dirty="0"/>
              <a:t>,</a:t>
            </a:r>
          </a:p>
          <a:p>
            <a:pPr>
              <a:lnSpc>
                <a:spcPct val="90000"/>
              </a:lnSpc>
            </a:pPr>
            <a:r>
              <a:rPr lang="sv-SE" dirty="0"/>
              <a:t>	</a:t>
            </a:r>
            <a:r>
              <a:rPr lang="sv-SE" b="1" i="1" dirty="0"/>
              <a:t>build</a:t>
            </a:r>
            <a:r>
              <a:rPr lang="sv-SE" dirty="0"/>
              <a:t>,</a:t>
            </a:r>
          </a:p>
          <a:p>
            <a:pPr>
              <a:lnSpc>
                <a:spcPct val="90000"/>
              </a:lnSpc>
            </a:pPr>
            <a:r>
              <a:rPr lang="sv-SE" dirty="0"/>
              <a:t>	</a:t>
            </a:r>
            <a:r>
              <a:rPr lang="sv-SE" b="1" i="1" dirty="0"/>
              <a:t>maintain</a:t>
            </a:r>
            <a:r>
              <a:rPr lang="sv-SE" dirty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v-SE" dirty="0"/>
              <a:t>Note that we can sometimes </a:t>
            </a:r>
            <a:r>
              <a:rPr lang="sv-SE" b="1" u="sng" dirty="0"/>
              <a:t>combine</a:t>
            </a:r>
          </a:p>
          <a:p>
            <a:pPr>
              <a:buFont typeface="Wingdings" pitchFamily="2" charset="2"/>
              <a:buNone/>
            </a:pPr>
            <a:r>
              <a:rPr lang="sv-SE" dirty="0"/>
              <a:t> lifecycle models,</a:t>
            </a:r>
          </a:p>
          <a:p>
            <a:pPr>
              <a:buFont typeface="Wingdings" pitchFamily="2" charset="2"/>
              <a:buNone/>
            </a:pPr>
            <a:r>
              <a:rPr lang="sv-SE" b="1" dirty="0"/>
              <a:t>e.g.</a:t>
            </a:r>
            <a:r>
              <a:rPr lang="sv-SE" dirty="0"/>
              <a:t> </a:t>
            </a:r>
            <a:r>
              <a:rPr lang="sv-SE" b="1" i="1" dirty="0"/>
              <a:t>waterfall inside evolutionary</a:t>
            </a:r>
            <a:r>
              <a:rPr lang="sv-SE" dirty="0"/>
              <a:t> – onboard shuttle software</a:t>
            </a:r>
          </a:p>
          <a:p>
            <a:pPr>
              <a:buFont typeface="Wingdings" pitchFamily="2" charset="2"/>
              <a:buNone/>
            </a:pPr>
            <a:endParaRPr lang="sv-SE" dirty="0"/>
          </a:p>
          <a:p>
            <a:pPr>
              <a:buFont typeface="Wingdings" pitchFamily="2" charset="2"/>
              <a:buNone/>
            </a:pPr>
            <a:r>
              <a:rPr lang="sv-SE" dirty="0"/>
              <a:t>We can also </a:t>
            </a:r>
            <a:r>
              <a:rPr lang="sv-SE" b="1" u="sng" dirty="0"/>
              <a:t>change</a:t>
            </a:r>
            <a:r>
              <a:rPr lang="sv-SE" dirty="0"/>
              <a:t> lifecycle model between  releases as a product matures,</a:t>
            </a:r>
          </a:p>
          <a:p>
            <a:pPr>
              <a:buFont typeface="Wingdings" pitchFamily="2" charset="2"/>
              <a:buNone/>
            </a:pPr>
            <a:r>
              <a:rPr lang="sv-SE" b="1" dirty="0"/>
              <a:t>e.g.</a:t>
            </a:r>
            <a:r>
              <a:rPr lang="sv-SE" dirty="0"/>
              <a:t> </a:t>
            </a:r>
            <a:r>
              <a:rPr lang="sv-SE" b="1" i="1" dirty="0"/>
              <a:t>rapid prototyping </a:t>
            </a:r>
            <a:r>
              <a:rPr lang="sv-SE" sz="3600" b="1" i="1" dirty="0">
                <a:sym typeface="Symbol" pitchFamily="18" charset="2"/>
              </a:rPr>
              <a:t></a:t>
            </a:r>
            <a:r>
              <a:rPr lang="sv-SE" b="1" i="1" dirty="0"/>
              <a:t> waterfall</a:t>
            </a:r>
            <a:endParaRPr lang="en-GB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sv-SE" sz="4000" b="1">
                <a:solidFill>
                  <a:schemeClr val="tx2"/>
                </a:solidFill>
                <a:latin typeface="Times New Roman" pitchFamily="18" charset="0"/>
              </a:rPr>
              <a:t>6.4. The Waterfall Model</a:t>
            </a:r>
            <a:endParaRPr lang="en-GB" sz="4000" b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sv-SE" sz="3200" dirty="0">
                <a:latin typeface="Times New Roman" pitchFamily="18" charset="0"/>
              </a:rPr>
              <a:t>The waterfall model is the classic lifecycle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sv-SE" sz="3200" dirty="0">
                <a:latin typeface="Times New Roman" pitchFamily="18" charset="0"/>
              </a:rPr>
              <a:t>	model – it is widely known, understood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sv-SE" sz="3200" dirty="0">
                <a:latin typeface="Times New Roman" pitchFamily="18" charset="0"/>
              </a:rPr>
              <a:t>	and (commonly?) used.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sv-SE" sz="3200" dirty="0">
                <a:latin typeface="Times New Roman" pitchFamily="18" charset="0"/>
              </a:rPr>
              <a:t>In some respect, waterfall is the ”common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sv-SE" sz="3200" dirty="0">
                <a:latin typeface="Times New Roman" pitchFamily="18" charset="0"/>
              </a:rPr>
              <a:t>	sense” approach.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Times New Roman" pitchFamily="18" charset="0"/>
              </a:rPr>
              <a:t>Introduced by Royce 1970.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38100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252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User Requirements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295400" y="1447800"/>
            <a:ext cx="3048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295400" y="144780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Software Requirements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667000" y="251460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590800" y="2514600"/>
            <a:ext cx="264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Architecture Design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810000" y="3581400"/>
            <a:ext cx="3276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733800" y="3581400"/>
            <a:ext cx="337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latin typeface="Times New Roman" pitchFamily="18" charset="0"/>
              </a:rPr>
              <a:t>Detailed design &amp; Coding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572000" y="464820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572000" y="4648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Times New Roman" pitchFamily="18" charset="0"/>
              </a:rPr>
              <a:t>Testing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486400" y="5715000"/>
            <a:ext cx="25146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486400" y="5715000"/>
            <a:ext cx="124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Times New Roman" pitchFamily="18" charset="0"/>
              </a:rPr>
              <a:t>Delivery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3733800" y="144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" y="990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876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517525" y="4667250"/>
            <a:ext cx="36052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3200" b="1">
                <a:latin typeface="Times New Roman" pitchFamily="18" charset="0"/>
              </a:rPr>
              <a:t>The Waterfall</a:t>
            </a:r>
          </a:p>
          <a:p>
            <a:pPr eaLnBrk="1" hangingPunct="1"/>
            <a:r>
              <a:rPr lang="sv-SE" sz="3200" b="1">
                <a:latin typeface="Times New Roman" pitchFamily="18" charset="0"/>
              </a:rPr>
              <a:t>Lifecycle Workflow</a:t>
            </a:r>
            <a:endParaRPr lang="en-GB" sz="3200" b="1">
              <a:latin typeface="Times New Roman" pitchFamily="18" charset="0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57200" y="66294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200400" y="5969000"/>
            <a:ext cx="97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800" b="1">
                <a:latin typeface="Times New Roman" pitchFamily="18" charset="0"/>
              </a:rPr>
              <a:t>Time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029200" y="381000"/>
            <a:ext cx="387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User Requirements Document</a:t>
            </a:r>
            <a:endParaRPr lang="en-GB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715000" y="1371600"/>
            <a:ext cx="312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Software Requirements </a:t>
            </a:r>
          </a:p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Document</a:t>
            </a:r>
            <a:endParaRPr lang="en-GB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6019800" y="2438400"/>
            <a:ext cx="2728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Architectural Design</a:t>
            </a:r>
          </a:p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Document</a:t>
            </a:r>
            <a:endParaRPr lang="en-GB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7696200" y="3581400"/>
            <a:ext cx="12144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Detailed</a:t>
            </a:r>
          </a:p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Design </a:t>
            </a:r>
          </a:p>
          <a:p>
            <a:pPr eaLnBrk="1" hangingPunct="1"/>
            <a:r>
              <a:rPr lang="sv-SE" sz="2400" dirty="0">
                <a:solidFill>
                  <a:schemeClr val="bg2"/>
                </a:solidFill>
                <a:latin typeface="Times New Roman" pitchFamily="18" charset="0"/>
              </a:rPr>
              <a:t>&amp; Code</a:t>
            </a:r>
            <a:endParaRPr lang="en-GB" sz="24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5029200" y="304800"/>
            <a:ext cx="3810000" cy="6858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5791200" y="1447800"/>
            <a:ext cx="3048000" cy="6858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6019800" y="2514600"/>
            <a:ext cx="2895600" cy="6858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AutoShape 27"/>
          <p:cNvSpPr>
            <a:spLocks noChangeArrowheads="1"/>
          </p:cNvSpPr>
          <p:nvPr/>
        </p:nvSpPr>
        <p:spPr bwMode="auto">
          <a:xfrm>
            <a:off x="7696200" y="3581400"/>
            <a:ext cx="1219200" cy="1143000"/>
          </a:xfrm>
          <a:prstGeom prst="foldedCorner">
            <a:avLst>
              <a:gd name="adj" fmla="val 125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2209800" y="9906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>
            <a:off x="3276600" y="21336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4343400" y="31242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7" name="Line 31"/>
          <p:cNvSpPr>
            <a:spLocks noChangeShapeType="1"/>
          </p:cNvSpPr>
          <p:nvPr/>
        </p:nvSpPr>
        <p:spPr bwMode="auto">
          <a:xfrm>
            <a:off x="5334000" y="41910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6400800" y="5257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 flipH="1" flipV="1">
            <a:off x="5410200" y="5257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0" name="Line 34"/>
          <p:cNvSpPr>
            <a:spLocks noChangeShapeType="1"/>
          </p:cNvSpPr>
          <p:nvPr/>
        </p:nvSpPr>
        <p:spPr bwMode="auto">
          <a:xfrm flipH="1" flipV="1">
            <a:off x="4495800" y="41910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H="1" flipV="1">
            <a:off x="3429000" y="31242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 flipH="1" flipV="1">
            <a:off x="2438400" y="2133600"/>
            <a:ext cx="45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 flipH="1" flipV="1">
            <a:off x="1371600" y="9906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4" name="Line 38"/>
          <p:cNvSpPr>
            <a:spLocks noChangeShapeType="1"/>
          </p:cNvSpPr>
          <p:nvPr/>
        </p:nvSpPr>
        <p:spPr bwMode="auto">
          <a:xfrm>
            <a:off x="2971800" y="6096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4343400" y="1752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>
            <a:off x="5181600" y="2819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70866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3505200" y="152400"/>
            <a:ext cx="96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>
                <a:latin typeface="Times New Roman" pitchFamily="18" charset="0"/>
              </a:rPr>
              <a:t>phase</a:t>
            </a:r>
          </a:p>
          <a:p>
            <a:pPr eaLnBrk="1" hangingPunct="1"/>
            <a:r>
              <a:rPr lang="sv-SE" sz="2400">
                <a:latin typeface="Times New Roman" pitchFamily="18" charset="0"/>
              </a:rPr>
              <a:t>output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>
            <a:off x="8305800" y="990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0" name="Line 44"/>
          <p:cNvSpPr>
            <a:spLocks noChangeShapeType="1"/>
          </p:cNvSpPr>
          <p:nvPr/>
        </p:nvSpPr>
        <p:spPr bwMode="auto">
          <a:xfrm>
            <a:off x="8305800" y="213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1" name="Line 45"/>
          <p:cNvSpPr>
            <a:spLocks noChangeShapeType="1"/>
          </p:cNvSpPr>
          <p:nvPr/>
        </p:nvSpPr>
        <p:spPr bwMode="auto">
          <a:xfrm>
            <a:off x="8305800" y="3200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1295400" y="3429000"/>
            <a:ext cx="1673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sv-SE" sz="2400" b="1" i="1">
                <a:latin typeface="Times New Roman" pitchFamily="18" charset="0"/>
              </a:rPr>
              <a:t>”Swimming</a:t>
            </a:r>
          </a:p>
          <a:p>
            <a:pPr eaLnBrk="1" hangingPunct="1"/>
            <a:r>
              <a:rPr lang="sv-SE" sz="2400" b="1" i="1">
                <a:latin typeface="Times New Roman" pitchFamily="18" charset="0"/>
              </a:rPr>
              <a:t>upstream”</a:t>
            </a:r>
            <a:endParaRPr lang="en-GB" sz="2400" b="1" i="1">
              <a:latin typeface="Times New Roman" pitchFamily="18" charset="0"/>
            </a:endParaRPr>
          </a:p>
        </p:txBody>
      </p:sp>
      <p:sp>
        <p:nvSpPr>
          <p:cNvPr id="19503" name="Line 47"/>
          <p:cNvSpPr>
            <a:spLocks noChangeShapeType="1"/>
          </p:cNvSpPr>
          <p:nvPr/>
        </p:nvSpPr>
        <p:spPr bwMode="auto">
          <a:xfrm flipH="1" flipV="1">
            <a:off x="1143000" y="29718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04" name="Line 48"/>
          <p:cNvSpPr>
            <a:spLocks noChangeShapeType="1"/>
          </p:cNvSpPr>
          <p:nvPr/>
        </p:nvSpPr>
        <p:spPr bwMode="auto">
          <a:xfrm flipH="1" flipV="1">
            <a:off x="2743200" y="41910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sv-SE" b="1"/>
              <a:t>Advantages</a:t>
            </a:r>
            <a:endParaRPr lang="en-GB" b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sv-SE" sz="2800" dirty="0"/>
              <a:t>Easy to understand and implement.</a:t>
            </a:r>
          </a:p>
          <a:p>
            <a:pPr marL="609600" indent="-609600">
              <a:buFontTx/>
              <a:buAutoNum type="arabicPeriod"/>
            </a:pPr>
            <a:r>
              <a:rPr lang="en-GB" sz="2800" dirty="0"/>
              <a:t>Widely used and known (in theory!)</a:t>
            </a:r>
          </a:p>
          <a:p>
            <a:pPr marL="609600" indent="-609600">
              <a:buFontTx/>
              <a:buAutoNum type="arabicPeriod"/>
            </a:pPr>
            <a:r>
              <a:rPr lang="en-GB" sz="2800" dirty="0"/>
              <a:t>Reinforces good habits:  define-before- design, design-before-code</a:t>
            </a:r>
          </a:p>
          <a:p>
            <a:pPr marL="609600" indent="-609600">
              <a:buFontTx/>
              <a:buAutoNum type="arabicPeriod" startAt="4"/>
            </a:pPr>
            <a:r>
              <a:rPr lang="en-GB" sz="2800" dirty="0"/>
              <a:t>Identifies deliverables and milestones</a:t>
            </a:r>
          </a:p>
          <a:p>
            <a:pPr marL="609600" indent="-609600">
              <a:buFontTx/>
              <a:buAutoNum type="arabicPeriod" startAt="4"/>
            </a:pPr>
            <a:r>
              <a:rPr lang="en-GB" sz="2800" dirty="0"/>
              <a:t>Document driven, URD, SRD, … etc. Published documentation standards, e.g. PSS-05.</a:t>
            </a:r>
          </a:p>
          <a:p>
            <a:pPr marL="609600" indent="-609600">
              <a:buFontTx/>
              <a:buAutoNum type="arabicPeriod" startAt="4"/>
            </a:pPr>
            <a:r>
              <a:rPr lang="en-GB" sz="2800" dirty="0"/>
              <a:t>Works well on mature products and weak teams.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</TotalTime>
  <Words>1273</Words>
  <Application>Microsoft Office PowerPoint</Application>
  <PresentationFormat>On-screen Show (4:3)</PresentationFormat>
  <Paragraphs>287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Tahoma</vt:lpstr>
      <vt:lpstr>Times New Roman</vt:lpstr>
      <vt:lpstr>Wingdings</vt:lpstr>
      <vt:lpstr>Blends</vt:lpstr>
      <vt:lpstr>6.3. What is a Lifecycle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 I</vt:lpstr>
      <vt:lpstr>Disadvantages II</vt:lpstr>
      <vt:lpstr>6.5. Code-and-Fix</vt:lpstr>
      <vt:lpstr>Advantages</vt:lpstr>
      <vt:lpstr>Disadvantages</vt:lpstr>
      <vt:lpstr>6.6. Spiral Model</vt:lpstr>
      <vt:lpstr>PowerPoint Presentation</vt:lpstr>
      <vt:lpstr>PowerPoint Presentation</vt:lpstr>
      <vt:lpstr>PowerPoint Presentation</vt:lpstr>
      <vt:lpstr>Advantages</vt:lpstr>
      <vt:lpstr>Disadvantages</vt:lpstr>
      <vt:lpstr>6.7. Rapid Prototyping</vt:lpstr>
      <vt:lpstr>PowerPoint Presentation</vt:lpstr>
      <vt:lpstr>Advantages</vt:lpstr>
      <vt:lpstr>Disadvantages I</vt:lpstr>
      <vt:lpstr>Disadvantages II</vt:lpstr>
      <vt:lpstr>6.10. Unified Process (UP)</vt:lpstr>
      <vt:lpstr>PowerPoint Presentation</vt:lpstr>
      <vt:lpstr>PowerPoint Presentation</vt:lpstr>
      <vt:lpstr>PowerPoint Presentation</vt:lpstr>
      <vt:lpstr>PowerPoint Presentation</vt:lpstr>
      <vt:lpstr>6.11. COTS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Software Lifecycle Models</dc:title>
  <dc:creator>karlm</dc:creator>
  <cp:lastModifiedBy>Nidhi Rathore</cp:lastModifiedBy>
  <cp:revision>11</cp:revision>
  <dcterms:created xsi:type="dcterms:W3CDTF">2005-04-20T09:17:52Z</dcterms:created>
  <dcterms:modified xsi:type="dcterms:W3CDTF">2022-11-29T15:33:19Z</dcterms:modified>
</cp:coreProperties>
</file>