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68" r:id="rId2"/>
    <p:sldId id="270" r:id="rId3"/>
    <p:sldId id="271" r:id="rId4"/>
    <p:sldId id="272" r:id="rId5"/>
    <p:sldId id="273" r:id="rId6"/>
    <p:sldId id="274" r:id="rId7"/>
    <p:sldId id="354" r:id="rId8"/>
    <p:sldId id="355" r:id="rId9"/>
    <p:sldId id="260" r:id="rId10"/>
    <p:sldId id="261" r:id="rId11"/>
    <p:sldId id="262" r:id="rId12"/>
    <p:sldId id="263" r:id="rId13"/>
    <p:sldId id="264" r:id="rId14"/>
    <p:sldId id="265" r:id="rId15"/>
    <p:sldId id="266" r:id="rId16"/>
    <p:sldId id="356" r:id="rId17"/>
    <p:sldId id="278" r:id="rId18"/>
    <p:sldId id="295" r:id="rId19"/>
    <p:sldId id="313" r:id="rId20"/>
    <p:sldId id="314" r:id="rId21"/>
    <p:sldId id="315" r:id="rId22"/>
    <p:sldId id="316" r:id="rId23"/>
    <p:sldId id="318" r:id="rId24"/>
    <p:sldId id="321" r:id="rId25"/>
    <p:sldId id="296" r:id="rId26"/>
    <p:sldId id="387" r:id="rId27"/>
    <p:sldId id="388" r:id="rId28"/>
    <p:sldId id="389" r:id="rId29"/>
    <p:sldId id="294" r:id="rId30"/>
    <p:sldId id="383" r:id="rId31"/>
    <p:sldId id="384" r:id="rId32"/>
    <p:sldId id="385" r:id="rId33"/>
    <p:sldId id="386" r:id="rId34"/>
    <p:sldId id="392" r:id="rId35"/>
    <p:sldId id="393" r:id="rId36"/>
    <p:sldId id="276" r:id="rId37"/>
    <p:sldId id="275" r:id="rId38"/>
    <p:sldId id="358" r:id="rId39"/>
    <p:sldId id="283" r:id="rId40"/>
    <p:sldId id="330" r:id="rId41"/>
    <p:sldId id="331" r:id="rId42"/>
    <p:sldId id="332" r:id="rId43"/>
    <p:sldId id="394" r:id="rId44"/>
    <p:sldId id="369" r:id="rId45"/>
    <p:sldId id="380" r:id="rId46"/>
    <p:sldId id="378" r:id="rId47"/>
    <p:sldId id="379" r:id="rId48"/>
    <p:sldId id="381" r:id="rId49"/>
    <p:sldId id="370" r:id="rId50"/>
    <p:sldId id="382" r:id="rId51"/>
    <p:sldId id="37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sorterViewPr>
    <p:cViewPr>
      <p:scale>
        <a:sx n="66" d="100"/>
        <a:sy n="66" d="100"/>
      </p:scale>
      <p:origin x="0" y="11580"/>
    </p:cViewPr>
  </p:sorterViewPr>
  <p:notesViewPr>
    <p:cSldViewPr>
      <p:cViewPr varScale="1">
        <p:scale>
          <a:sx n="56" d="100"/>
          <a:sy n="56" d="100"/>
        </p:scale>
        <p:origin x="-186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6200" y="0"/>
            <a:ext cx="2971800" cy="457200"/>
          </a:xfrm>
          <a:prstGeom prst="rect">
            <a:avLst/>
          </a:prstGeom>
        </p:spPr>
        <p:txBody>
          <a:bodyPr vert="horz" lIns="91440" tIns="45720" rIns="91440" bIns="45720" rtlCol="0"/>
          <a:lstStyle>
            <a:lvl1pPr algn="r">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C0E3E3-CB4E-4828-9934-3B3BE2989FA7}"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30C2B-4569-45BB-A93E-E2607E7A2A5F}" type="datetimeFigureOut">
              <a:rPr lang="en-IN" smtClean="0"/>
              <a:pPr/>
              <a:t>12-10-2020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bhhhh</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A6C84C-7FA6-406C-B12A-D6F18DA207CE}" type="slidenum">
              <a:rPr lang="en-IN" smtClean="0"/>
              <a:pPr/>
              <a:t>‹#›</a:t>
            </a:fld>
            <a:endParaRPr lang="en-IN"/>
          </a:p>
        </p:txBody>
      </p:sp>
    </p:spTree>
    <p:extLst>
      <p:ext uri="{BB962C8B-B14F-4D97-AF65-F5344CB8AC3E}">
        <p14:creationId xmlns:p14="http://schemas.microsoft.com/office/powerpoint/2010/main" val="193389764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p:spPr>
        <p:txBody>
          <a:bodyPr/>
          <a:lstStyle/>
          <a:p>
            <a:pPr>
              <a:buFont typeface="Times New Roman" pitchFamily="18" charset="0"/>
              <a:buNone/>
            </a:pPr>
            <a:fld id="{E208E38C-CAFD-4F14-8354-13D2C09A280C}" type="slidenum">
              <a:rPr lang="en-US" smtClean="0">
                <a:latin typeface="Times New Roman" pitchFamily="18" charset="0"/>
                <a:cs typeface="Arial" pitchFamily="34" charset="0"/>
              </a:rPr>
              <a:pPr>
                <a:buFont typeface="Times New Roman" pitchFamily="18" charset="0"/>
                <a:buNone/>
              </a:pPr>
              <a:t>7</a:t>
            </a:fld>
            <a:endParaRPr lang="en-US">
              <a:latin typeface="Times New Roman" pitchFamily="18" charset="0"/>
              <a:cs typeface="Arial" pitchFamily="34" charset="0"/>
            </a:endParaRPr>
          </a:p>
        </p:txBody>
      </p:sp>
      <p:sp>
        <p:nvSpPr>
          <p:cNvPr id="70659"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6E5EF8E-EAB7-426C-BCD8-E3AE365EF73C}"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a:solidFill>
                <a:srgbClr val="000000"/>
              </a:solidFill>
            </a:endParaRPr>
          </a:p>
        </p:txBody>
      </p:sp>
      <p:sp>
        <p:nvSpPr>
          <p:cNvPr id="70660"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02F3DA-E1E2-4456-AB49-903A4B350A31}"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a:solidFill>
                <a:srgbClr val="000000"/>
              </a:solidFill>
            </a:endParaRPr>
          </a:p>
        </p:txBody>
      </p:sp>
      <p:sp>
        <p:nvSpPr>
          <p:cNvPr id="70661"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0662"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
        <p:nvSpPr>
          <p:cNvPr id="7" name="Footer Placeholder 6"/>
          <p:cNvSpPr>
            <a:spLocks noGrp="1"/>
          </p:cNvSpPr>
          <p:nvPr>
            <p:ph type="ftr" sz="quarter" idx="10"/>
          </p:nvPr>
        </p:nvSpPr>
        <p:spPr/>
        <p:txBody>
          <a:bodyPr/>
          <a:lstStyle/>
          <a:p>
            <a:r>
              <a:rPr lang="en-IN"/>
              <a:t>bhhhh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FDA6C84C-7FA6-406C-B12A-D6F18DA207CE}" type="slidenum">
              <a:rPr lang="en-IN" smtClean="0"/>
              <a:pPr/>
              <a:t>44</a:t>
            </a:fld>
            <a:endParaRPr lang="en-IN"/>
          </a:p>
        </p:txBody>
      </p:sp>
      <p:sp>
        <p:nvSpPr>
          <p:cNvPr id="5" name="Footer Placeholder 4"/>
          <p:cNvSpPr>
            <a:spLocks noGrp="1"/>
          </p:cNvSpPr>
          <p:nvPr>
            <p:ph type="ftr" sz="quarter" idx="11"/>
          </p:nvPr>
        </p:nvSpPr>
        <p:spPr/>
        <p:txBody>
          <a:bodyPr/>
          <a:lstStyle/>
          <a:p>
            <a:r>
              <a:rPr lang="en-IN"/>
              <a:t>bhhhh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A6C84C-7FA6-406C-B12A-D6F18DA207CE}" type="slidenum">
              <a:rPr lang="en-IN" smtClean="0"/>
              <a:pPr/>
              <a:t>49</a:t>
            </a:fld>
            <a:endParaRPr lang="en-IN"/>
          </a:p>
        </p:txBody>
      </p:sp>
      <p:sp>
        <p:nvSpPr>
          <p:cNvPr id="5" name="Footer Placeholder 4"/>
          <p:cNvSpPr>
            <a:spLocks noGrp="1"/>
          </p:cNvSpPr>
          <p:nvPr>
            <p:ph type="ftr" sz="quarter" idx="11"/>
          </p:nvPr>
        </p:nvSpPr>
        <p:spPr/>
        <p:txBody>
          <a:bodyPr/>
          <a:lstStyle/>
          <a:p>
            <a:r>
              <a:rPr lang="en-IN"/>
              <a:t>bhhhh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p:spPr>
        <p:txBody>
          <a:bodyPr/>
          <a:lstStyle/>
          <a:p>
            <a:pPr>
              <a:buFont typeface="Times New Roman" pitchFamily="18" charset="0"/>
              <a:buNone/>
            </a:pPr>
            <a:fld id="{B64110AB-58F8-4A04-921C-CE201B705F52}" type="slidenum">
              <a:rPr lang="en-US" smtClean="0">
                <a:latin typeface="Times New Roman" pitchFamily="18" charset="0"/>
                <a:cs typeface="Arial" pitchFamily="34" charset="0"/>
              </a:rPr>
              <a:pPr>
                <a:buFont typeface="Times New Roman" pitchFamily="18" charset="0"/>
                <a:buNone/>
              </a:pPr>
              <a:t>8</a:t>
            </a:fld>
            <a:endParaRPr lang="en-US">
              <a:latin typeface="Times New Roman" pitchFamily="18" charset="0"/>
              <a:cs typeface="Arial" pitchFamily="34" charset="0"/>
            </a:endParaRPr>
          </a:p>
        </p:txBody>
      </p:sp>
      <p:sp>
        <p:nvSpPr>
          <p:cNvPr id="7168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970257D-D0DD-4A85-901D-F27928FAABFD}"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200">
              <a:solidFill>
                <a:srgbClr val="000000"/>
              </a:solidFill>
            </a:endParaRPr>
          </a:p>
        </p:txBody>
      </p:sp>
      <p:sp>
        <p:nvSpPr>
          <p:cNvPr id="71684"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120362D-8EC6-4E1D-A8C2-7DDD19C5557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200">
              <a:solidFill>
                <a:srgbClr val="000000"/>
              </a:solidFill>
            </a:endParaRPr>
          </a:p>
        </p:txBody>
      </p:sp>
      <p:sp>
        <p:nvSpPr>
          <p:cNvPr id="71685"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1686"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
        <p:nvSpPr>
          <p:cNvPr id="7" name="Footer Placeholder 6"/>
          <p:cNvSpPr>
            <a:spLocks noGrp="1"/>
          </p:cNvSpPr>
          <p:nvPr>
            <p:ph type="ftr" sz="quarter" idx="10"/>
          </p:nvPr>
        </p:nvSpPr>
        <p:spPr/>
        <p:txBody>
          <a:bodyPr/>
          <a:lstStyle/>
          <a:p>
            <a:r>
              <a:rPr lang="en-IN"/>
              <a:t>bhhhh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p>
            <a:pPr>
              <a:buFont typeface="Times New Roman" pitchFamily="18" charset="0"/>
              <a:buNone/>
            </a:pPr>
            <a:fld id="{2EF114AB-DDA9-409B-BDBD-2FD4154F3961}" type="slidenum">
              <a:rPr lang="en-US" smtClean="0">
                <a:latin typeface="Times New Roman" pitchFamily="18" charset="0"/>
                <a:cs typeface="Arial" pitchFamily="34" charset="0"/>
              </a:rPr>
              <a:pPr>
                <a:buFont typeface="Times New Roman" pitchFamily="18" charset="0"/>
                <a:buNone/>
              </a:pPr>
              <a:t>9</a:t>
            </a:fld>
            <a:endParaRPr lang="en-US">
              <a:latin typeface="Times New Roman" pitchFamily="18" charset="0"/>
              <a:cs typeface="Arial" pitchFamily="34" charset="0"/>
            </a:endParaRPr>
          </a:p>
        </p:txBody>
      </p:sp>
      <p:sp>
        <p:nvSpPr>
          <p:cNvPr id="7373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CC9DF47-7DCD-48A4-8D2B-90D959BDFF1A}"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sz="1200">
              <a:solidFill>
                <a:srgbClr val="000000"/>
              </a:solidFill>
            </a:endParaRPr>
          </a:p>
        </p:txBody>
      </p:sp>
      <p:sp>
        <p:nvSpPr>
          <p:cNvPr id="73732"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FBE5E70-FAFA-4632-811C-EDC965206DB2}"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sz="1200">
              <a:solidFill>
                <a:srgbClr val="000000"/>
              </a:solidFill>
            </a:endParaRPr>
          </a:p>
        </p:txBody>
      </p:sp>
      <p:sp>
        <p:nvSpPr>
          <p:cNvPr id="73733"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3734"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
        <p:nvSpPr>
          <p:cNvPr id="7" name="Footer Placeholder 6"/>
          <p:cNvSpPr>
            <a:spLocks noGrp="1"/>
          </p:cNvSpPr>
          <p:nvPr>
            <p:ph type="ftr" sz="quarter" idx="10"/>
          </p:nvPr>
        </p:nvSpPr>
        <p:spPr/>
        <p:txBody>
          <a:bodyPr/>
          <a:lstStyle/>
          <a:p>
            <a:r>
              <a:rPr lang="en-IN"/>
              <a:t>bhhhh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p>
            <a:pPr>
              <a:buFont typeface="Times New Roman" pitchFamily="18" charset="0"/>
              <a:buNone/>
            </a:pPr>
            <a:fld id="{54130F6A-AEF2-4850-B579-15265928413B}" type="slidenum">
              <a:rPr lang="en-US" smtClean="0">
                <a:latin typeface="Times New Roman" pitchFamily="18" charset="0"/>
                <a:cs typeface="Arial" pitchFamily="34" charset="0"/>
              </a:rPr>
              <a:pPr>
                <a:buFont typeface="Times New Roman" pitchFamily="18" charset="0"/>
                <a:buNone/>
              </a:pPr>
              <a:t>10</a:t>
            </a:fld>
            <a:endParaRPr lang="en-US">
              <a:latin typeface="Times New Roman" pitchFamily="18" charset="0"/>
              <a:cs typeface="Arial" pitchFamily="34" charset="0"/>
            </a:endParaRPr>
          </a:p>
        </p:txBody>
      </p:sp>
      <p:sp>
        <p:nvSpPr>
          <p:cNvPr id="74755"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1021AA5-11BB-4355-B03E-952F51E1547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200">
              <a:solidFill>
                <a:srgbClr val="000000"/>
              </a:solidFill>
            </a:endParaRPr>
          </a:p>
        </p:txBody>
      </p:sp>
      <p:sp>
        <p:nvSpPr>
          <p:cNvPr id="74756"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407305B-F88A-4D4F-9211-8D7BE9B01C57}"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200">
              <a:solidFill>
                <a:srgbClr val="000000"/>
              </a:solidFill>
            </a:endParaRPr>
          </a:p>
        </p:txBody>
      </p:sp>
      <p:sp>
        <p:nvSpPr>
          <p:cNvPr id="74757"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4758"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
        <p:nvSpPr>
          <p:cNvPr id="7" name="Footer Placeholder 6"/>
          <p:cNvSpPr>
            <a:spLocks noGrp="1"/>
          </p:cNvSpPr>
          <p:nvPr>
            <p:ph type="ftr" sz="quarter" idx="10"/>
          </p:nvPr>
        </p:nvSpPr>
        <p:spPr/>
        <p:txBody>
          <a:bodyPr/>
          <a:lstStyle/>
          <a:p>
            <a:r>
              <a:rPr lang="en-IN"/>
              <a:t>bhhhh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p:spPr>
        <p:txBody>
          <a:bodyPr/>
          <a:lstStyle/>
          <a:p>
            <a:pPr>
              <a:buFont typeface="Times New Roman" pitchFamily="18" charset="0"/>
              <a:buNone/>
            </a:pPr>
            <a:fld id="{B65640E4-8135-4CF2-95CF-69BAE4C5F20A}" type="slidenum">
              <a:rPr lang="en-US" smtClean="0">
                <a:latin typeface="Times New Roman" pitchFamily="18" charset="0"/>
                <a:cs typeface="Arial" pitchFamily="34" charset="0"/>
              </a:rPr>
              <a:pPr>
                <a:buFont typeface="Times New Roman" pitchFamily="18" charset="0"/>
                <a:buNone/>
              </a:pPr>
              <a:t>11</a:t>
            </a:fld>
            <a:endParaRPr lang="en-US">
              <a:latin typeface="Times New Roman" pitchFamily="18" charset="0"/>
              <a:cs typeface="Arial" pitchFamily="34" charset="0"/>
            </a:endParaRPr>
          </a:p>
        </p:txBody>
      </p:sp>
      <p:sp>
        <p:nvSpPr>
          <p:cNvPr id="75779"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2440637-0DF9-4CA2-B8A1-DBF9964CF2B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200">
              <a:solidFill>
                <a:srgbClr val="000000"/>
              </a:solidFill>
            </a:endParaRPr>
          </a:p>
        </p:txBody>
      </p:sp>
      <p:sp>
        <p:nvSpPr>
          <p:cNvPr id="75780"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30EF32-C55A-43FD-BD8A-AF3BBBF1C9E2}"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200">
              <a:solidFill>
                <a:srgbClr val="000000"/>
              </a:solidFill>
            </a:endParaRPr>
          </a:p>
        </p:txBody>
      </p:sp>
      <p:sp>
        <p:nvSpPr>
          <p:cNvPr id="75781"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5782"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
        <p:nvSpPr>
          <p:cNvPr id="7" name="Footer Placeholder 6"/>
          <p:cNvSpPr>
            <a:spLocks noGrp="1"/>
          </p:cNvSpPr>
          <p:nvPr>
            <p:ph type="ftr" sz="quarter" idx="10"/>
          </p:nvPr>
        </p:nvSpPr>
        <p:spPr/>
        <p:txBody>
          <a:bodyPr/>
          <a:lstStyle/>
          <a:p>
            <a:r>
              <a:rPr lang="en-IN"/>
              <a:t>bhhhh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p:spPr>
        <p:txBody>
          <a:bodyPr/>
          <a:lstStyle/>
          <a:p>
            <a:pPr>
              <a:buFont typeface="Times New Roman" pitchFamily="18" charset="0"/>
              <a:buNone/>
            </a:pPr>
            <a:fld id="{D7837B2D-A1DA-43F4-83FB-52E7BBB99C12}" type="slidenum">
              <a:rPr lang="en-US" smtClean="0">
                <a:latin typeface="Times New Roman" pitchFamily="18" charset="0"/>
                <a:cs typeface="Arial" pitchFamily="34" charset="0"/>
              </a:rPr>
              <a:pPr>
                <a:buFont typeface="Times New Roman" pitchFamily="18" charset="0"/>
                <a:buNone/>
              </a:pPr>
              <a:t>12</a:t>
            </a:fld>
            <a:endParaRPr lang="en-US">
              <a:latin typeface="Times New Roman" pitchFamily="18" charset="0"/>
              <a:cs typeface="Arial" pitchFamily="34" charset="0"/>
            </a:endParaRPr>
          </a:p>
        </p:txBody>
      </p:sp>
      <p:sp>
        <p:nvSpPr>
          <p:cNvPr id="7680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36B45EB-73D5-4EBA-980A-ED688B3747EA}"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US" sz="1200">
              <a:solidFill>
                <a:srgbClr val="000000"/>
              </a:solidFill>
            </a:endParaRPr>
          </a:p>
        </p:txBody>
      </p:sp>
      <p:sp>
        <p:nvSpPr>
          <p:cNvPr id="76804"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8745976-D327-4A9E-B3C7-FE6BE667ABB3}"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US" sz="1200">
              <a:solidFill>
                <a:srgbClr val="000000"/>
              </a:solidFill>
            </a:endParaRPr>
          </a:p>
        </p:txBody>
      </p:sp>
      <p:sp>
        <p:nvSpPr>
          <p:cNvPr id="76805"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6806"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
        <p:nvSpPr>
          <p:cNvPr id="7" name="Footer Placeholder 6"/>
          <p:cNvSpPr>
            <a:spLocks noGrp="1"/>
          </p:cNvSpPr>
          <p:nvPr>
            <p:ph type="ftr" sz="quarter" idx="10"/>
          </p:nvPr>
        </p:nvSpPr>
        <p:spPr/>
        <p:txBody>
          <a:bodyPr/>
          <a:lstStyle/>
          <a:p>
            <a:r>
              <a:rPr lang="en-IN"/>
              <a:t>bhhhh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p>
            <a:pPr>
              <a:buFont typeface="Times New Roman" pitchFamily="18" charset="0"/>
              <a:buNone/>
            </a:pPr>
            <a:fld id="{F66A056E-0665-4253-B592-236F961FFF8E}" type="slidenum">
              <a:rPr lang="en-US" smtClean="0">
                <a:latin typeface="Times New Roman" pitchFamily="18" charset="0"/>
                <a:cs typeface="Arial" pitchFamily="34" charset="0"/>
              </a:rPr>
              <a:pPr>
                <a:buFont typeface="Times New Roman" pitchFamily="18" charset="0"/>
                <a:buNone/>
              </a:pPr>
              <a:t>13</a:t>
            </a:fld>
            <a:endParaRPr lang="en-US">
              <a:latin typeface="Times New Roman" pitchFamily="18" charset="0"/>
              <a:cs typeface="Arial" pitchFamily="34" charset="0"/>
            </a:endParaRPr>
          </a:p>
        </p:txBody>
      </p:sp>
      <p:sp>
        <p:nvSpPr>
          <p:cNvPr id="77827"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F93403D-752C-40B1-B47F-253551AAA721}"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000000"/>
              </a:solidFill>
            </a:endParaRPr>
          </a:p>
        </p:txBody>
      </p:sp>
      <p:sp>
        <p:nvSpPr>
          <p:cNvPr id="77828"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03D491A-18D3-4020-83BF-0A38E2F725A2}"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000000"/>
              </a:solidFill>
            </a:endParaRPr>
          </a:p>
        </p:txBody>
      </p:sp>
      <p:sp>
        <p:nvSpPr>
          <p:cNvPr id="77829"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7830"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
        <p:nvSpPr>
          <p:cNvPr id="7" name="Footer Placeholder 6"/>
          <p:cNvSpPr>
            <a:spLocks noGrp="1"/>
          </p:cNvSpPr>
          <p:nvPr>
            <p:ph type="ftr" sz="quarter" idx="10"/>
          </p:nvPr>
        </p:nvSpPr>
        <p:spPr/>
        <p:txBody>
          <a:bodyPr/>
          <a:lstStyle/>
          <a:p>
            <a:r>
              <a:rPr lang="en-IN"/>
              <a:t>bhhhh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p>
            <a:pPr>
              <a:buFont typeface="Times New Roman" pitchFamily="18" charset="0"/>
              <a:buNone/>
            </a:pPr>
            <a:fld id="{2A31AE6C-CA5C-4EC4-91F2-3A4A87470291}" type="slidenum">
              <a:rPr lang="en-US" smtClean="0">
                <a:latin typeface="Times New Roman" pitchFamily="18" charset="0"/>
                <a:cs typeface="Arial" pitchFamily="34" charset="0"/>
              </a:rPr>
              <a:pPr>
                <a:buFont typeface="Times New Roman" pitchFamily="18" charset="0"/>
                <a:buNone/>
              </a:pPr>
              <a:t>14</a:t>
            </a:fld>
            <a:endParaRPr lang="en-US">
              <a:latin typeface="Times New Roman" pitchFamily="18" charset="0"/>
              <a:cs typeface="Arial" pitchFamily="34" charset="0"/>
            </a:endParaRPr>
          </a:p>
        </p:txBody>
      </p:sp>
      <p:sp>
        <p:nvSpPr>
          <p:cNvPr id="7885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F90B31C-09BF-4CE1-ABA3-D2A60F22BEC9}"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000000"/>
              </a:solidFill>
            </a:endParaRPr>
          </a:p>
        </p:txBody>
      </p:sp>
      <p:sp>
        <p:nvSpPr>
          <p:cNvPr id="78852"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D6CBAB2-932A-4F61-BBBF-1CF61224A23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000000"/>
              </a:solidFill>
            </a:endParaRPr>
          </a:p>
        </p:txBody>
      </p:sp>
      <p:sp>
        <p:nvSpPr>
          <p:cNvPr id="78853"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8854" name="Rectangle 4"/>
          <p:cNvSpPr>
            <a:spLocks noGrp="1" noChangeArrowheads="1"/>
          </p:cNvSpPr>
          <p:nvPr>
            <p:ph type="body" idx="1"/>
          </p:nvPr>
        </p:nvSpPr>
        <p:spPr>
          <a:xfrm>
            <a:off x="914400" y="4343400"/>
            <a:ext cx="5027613" cy="4208463"/>
          </a:xfrm>
          <a:noFill/>
          <a:ln/>
        </p:spPr>
        <p:txBody>
          <a:bodyPr wrap="none" anchor="ctr"/>
          <a:lstStyle/>
          <a:p>
            <a:endParaRPr lang="en-US">
              <a:latin typeface="Times New Roman" pitchFamily="18" charset="0"/>
            </a:endParaRPr>
          </a:p>
        </p:txBody>
      </p:sp>
      <p:sp>
        <p:nvSpPr>
          <p:cNvPr id="7" name="Footer Placeholder 6"/>
          <p:cNvSpPr>
            <a:spLocks noGrp="1"/>
          </p:cNvSpPr>
          <p:nvPr>
            <p:ph type="ftr" sz="quarter" idx="10"/>
          </p:nvPr>
        </p:nvSpPr>
        <p:spPr/>
        <p:txBody>
          <a:bodyPr/>
          <a:lstStyle/>
          <a:p>
            <a:r>
              <a:rPr lang="en-IN"/>
              <a:t>bhhhh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A6C84C-7FA6-406C-B12A-D6F18DA207CE}" type="slidenum">
              <a:rPr lang="en-IN" smtClean="0"/>
              <a:pPr/>
              <a:t>29</a:t>
            </a:fld>
            <a:endParaRPr lang="en-IN"/>
          </a:p>
        </p:txBody>
      </p:sp>
      <p:sp>
        <p:nvSpPr>
          <p:cNvPr id="5" name="Footer Placeholder 4"/>
          <p:cNvSpPr>
            <a:spLocks noGrp="1"/>
          </p:cNvSpPr>
          <p:nvPr>
            <p:ph type="ftr" sz="quarter" idx="11"/>
          </p:nvPr>
        </p:nvSpPr>
        <p:spPr/>
        <p:txBody>
          <a:bodyPr/>
          <a:lstStyle/>
          <a:p>
            <a:r>
              <a:rPr lang="en-IN"/>
              <a:t>bhhhh</a:t>
            </a:r>
          </a:p>
        </p:txBody>
      </p:sp>
    </p:spTree>
    <p:extLst>
      <p:ext uri="{BB962C8B-B14F-4D97-AF65-F5344CB8AC3E}">
        <p14:creationId xmlns:p14="http://schemas.microsoft.com/office/powerpoint/2010/main" val="222741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5C3CF4DA-875F-4865-96F6-229224AA21D7}" type="slidenum">
              <a:rPr lang="en-US"/>
              <a:pPr/>
              <a:t>‹#›</a:t>
            </a:fld>
            <a:endParaRPr lang="en-US"/>
          </a:p>
        </p:txBody>
      </p:sp>
    </p:spTree>
    <p:extLst>
      <p:ext uri="{BB962C8B-B14F-4D97-AF65-F5344CB8AC3E}">
        <p14:creationId xmlns:p14="http://schemas.microsoft.com/office/powerpoint/2010/main" val="330616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pic>
        <p:nvPicPr>
          <p:cNvPr id="1027" name="Picture 2"/>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45" name="Rectangle 21"/>
          <p:cNvSpPr>
            <a:spLocks noChangeArrowheads="1"/>
          </p:cNvSpPr>
          <p:nvPr/>
        </p:nvSpPr>
        <p:spPr bwMode="auto">
          <a:xfrm>
            <a:off x="-6802" y="6515101"/>
            <a:ext cx="9142413" cy="342899"/>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72573" y="6534151"/>
            <a:ext cx="9063038" cy="263791"/>
          </a:xfrm>
          <a:prstGeom prst="rect">
            <a:avLst/>
          </a:prstGeom>
          <a:noFill/>
          <a:ln w="9525">
            <a:noFill/>
            <a:round/>
            <a:headEnd/>
            <a:tailEnd/>
          </a:ln>
          <a:effectLst/>
        </p:spPr>
        <p:txBody>
          <a:bodyPr wrap="square"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solidFill>
                  <a:srgbClr val="FFFFFF"/>
                </a:solidFill>
                <a:latin typeface="Arial" charset="0"/>
              </a:rPr>
              <a:t>© Bharati Vidyapeeth’s Institute of Computer Applications and Management, New Delhi-63, by Dr. Anupam </a:t>
            </a:r>
            <a:r>
              <a:rPr lang="en-US" sz="1100" b="1" dirty="0" err="1">
                <a:solidFill>
                  <a:srgbClr val="FFFFFF"/>
                </a:solidFill>
                <a:latin typeface="Arial" charset="0"/>
              </a:rPr>
              <a:t>Baliyan</a:t>
            </a:r>
            <a:r>
              <a:rPr lang="en-US" sz="1100" b="1" dirty="0">
                <a:solidFill>
                  <a:srgbClr val="FFFFFF"/>
                </a:solidFill>
                <a:latin typeface="Arial" charset="0"/>
              </a:rPr>
              <a:t>                     U3.</a:t>
            </a:r>
            <a:fld id="{B6B7BAAB-E152-4BA8-9A29-A8F4A7FAEF23}" type="slidenum">
              <a:rPr lang="en-US" sz="1100" b="1" smtClean="0">
                <a:solidFill>
                  <a:srgbClr val="FFFFFF"/>
                </a:solidFill>
                <a:latin typeface="Arial" charset="0"/>
              </a:rPr>
              <a:t>‹#›</a:t>
            </a:fld>
            <a:r>
              <a:rPr lang="en-US" sz="1100" b="1" dirty="0">
                <a:solidFill>
                  <a:srgbClr val="FFFFFF"/>
                </a:solidFill>
                <a:latin typeface="Arial" charset="0"/>
              </a:rPr>
              <a:t>         </a:t>
            </a:r>
          </a:p>
        </p:txBody>
      </p:sp>
      <p:sp>
        <p:nvSpPr>
          <p:cNvPr id="1048" name="Text Box 24"/>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54" name="Rectangle 30"/>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b="1" dirty="0">
                <a:latin typeface="+mj-lt"/>
              </a:rPr>
              <a:t>	</a:t>
            </a:r>
          </a:p>
          <a:p>
            <a:r>
              <a:rPr lang="en-US" sz="2400" b="1" dirty="0">
                <a:latin typeface="+mj-lt"/>
              </a:rPr>
              <a:t>File and Directory management</a:t>
            </a:r>
          </a:p>
          <a:p>
            <a:r>
              <a:rPr lang="en-US" sz="2400" b="1" dirty="0">
                <a:latin typeface="+mj-lt"/>
              </a:rPr>
              <a:t>Process management</a:t>
            </a:r>
          </a:p>
          <a:p>
            <a:r>
              <a:rPr lang="en-US" sz="2400" b="1" dirty="0">
                <a:latin typeface="+mj-lt"/>
              </a:rPr>
              <a:t>IPC (</a:t>
            </a:r>
            <a:r>
              <a:rPr lang="en-US" sz="2400" b="1" dirty="0" err="1">
                <a:latin typeface="+mj-lt"/>
              </a:rPr>
              <a:t>Interprocess</a:t>
            </a:r>
            <a:r>
              <a:rPr lang="en-US" sz="2400" b="1" dirty="0">
                <a:latin typeface="+mj-lt"/>
              </a:rPr>
              <a:t> Communication)</a:t>
            </a:r>
          </a:p>
          <a:p>
            <a:r>
              <a:rPr lang="en-US" sz="2400" b="1" dirty="0">
                <a:latin typeface="+mj-lt"/>
              </a:rPr>
              <a:t>Memory management</a:t>
            </a:r>
          </a:p>
          <a:p>
            <a:pPr marL="0" indent="0">
              <a:buNone/>
            </a:pPr>
            <a:endParaRPr lang="en-US" sz="2400" b="1" dirty="0">
              <a:latin typeface="+mj-lt"/>
            </a:endParaRPr>
          </a:p>
          <a:p>
            <a:endParaRPr lang="en-IN" sz="2400" b="1" dirty="0">
              <a:latin typeface="+mj-lt"/>
            </a:endParaRPr>
          </a:p>
        </p:txBody>
      </p:sp>
      <p:sp>
        <p:nvSpPr>
          <p:cNvPr id="4" name="Rectangle 2">
            <a:extLst>
              <a:ext uri="{FF2B5EF4-FFF2-40B4-BE49-F238E27FC236}">
                <a16:creationId xmlns:a16="http://schemas.microsoft.com/office/drawing/2014/main" id="{3387110B-C0BF-4FEA-8EA7-EBB571D66577}"/>
              </a:ext>
            </a:extLst>
          </p:cNvPr>
          <p:cNvSpPr>
            <a:spLocks noGrp="1" noChangeArrowheads="1"/>
          </p:cNvSpPr>
          <p:nvPr>
            <p:ph type="title"/>
          </p:nvPr>
        </p:nvSpPr>
        <p:spPr bwMode="auto">
          <a:xfrm>
            <a:off x="1676400" y="0"/>
            <a:ext cx="7467600" cy="914400"/>
          </a:xfrm>
          <a:noFill/>
          <a:ln>
            <a:miter lim="800000"/>
            <a:headEnd/>
            <a:tailEnd/>
          </a:ln>
        </p:spPr>
        <p:txBody>
          <a:bodyPr vert="horz" wrap="square" lIns="91440" tIns="45720" rIns="91440" bIns="45720" numCol="1" anchor="t" anchorCtr="0" compatLnSpc="1">
            <a:prstTxWarp prst="textNoShape">
              <a:avLst/>
            </a:prstTxWarp>
          </a:bodyPr>
          <a:lstStyle/>
          <a:p>
            <a:r>
              <a:rPr lang="en-US" sz="3600" b="1" dirty="0">
                <a:solidFill>
                  <a:srgbClr val="FFFF00"/>
                </a:solidFill>
              </a:rPr>
              <a:t>Topics Covered </a:t>
            </a:r>
          </a:p>
        </p:txBody>
      </p:sp>
    </p:spTree>
    <p:extLst>
      <p:ext uri="{BB962C8B-B14F-4D97-AF65-F5344CB8AC3E}">
        <p14:creationId xmlns:p14="http://schemas.microsoft.com/office/powerpoint/2010/main" val="357829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1219200" y="-11875"/>
            <a:ext cx="83058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Linux File Management and Viewing</a:t>
            </a:r>
          </a:p>
        </p:txBody>
      </p:sp>
      <p:sp>
        <p:nvSpPr>
          <p:cNvPr id="18435"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8439" name="Text Box 6"/>
          <p:cNvSpPr txBox="1">
            <a:spLocks noChangeArrowheads="1"/>
          </p:cNvSpPr>
          <p:nvPr/>
        </p:nvSpPr>
        <p:spPr bwMode="auto">
          <a:xfrm>
            <a:off x="533400" y="1447800"/>
            <a:ext cx="8020050" cy="4319587"/>
          </a:xfrm>
          <a:prstGeom prst="rect">
            <a:avLst/>
          </a:prstGeom>
          <a:noFill/>
          <a:ln w="9525">
            <a:noFill/>
            <a:round/>
            <a:headEnd/>
            <a:tailEnd/>
          </a:ln>
        </p:spPr>
        <p:txBody>
          <a:bodyPr lIns="90000" tIns="46800" rIns="90000" bIns="46800"/>
          <a:lstStyle/>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pwd</a:t>
            </a:r>
            <a:r>
              <a:rPr lang="en-US" sz="2400" dirty="0">
                <a:solidFill>
                  <a:srgbClr val="000066"/>
                </a:solidFill>
                <a:latin typeface="+mj-lt"/>
              </a:rPr>
              <a:t> Print or list the present working directory with full path.</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rm</a:t>
            </a:r>
            <a:r>
              <a:rPr lang="en-US" sz="2400" dirty="0">
                <a:solidFill>
                  <a:srgbClr val="000066"/>
                </a:solidFill>
                <a:latin typeface="+mj-lt"/>
              </a:rPr>
              <a:t> Delete files (Remove files). (</a:t>
            </a:r>
            <a:r>
              <a:rPr lang="en-US" sz="2400" dirty="0" err="1">
                <a:solidFill>
                  <a:srgbClr val="000066"/>
                </a:solidFill>
                <a:latin typeface="+mj-lt"/>
              </a:rPr>
              <a:t>rm</a:t>
            </a:r>
            <a:r>
              <a:rPr lang="en-US" sz="2400" dirty="0">
                <a:solidFill>
                  <a:srgbClr val="000066"/>
                </a:solidFill>
                <a:latin typeface="+mj-lt"/>
              </a:rPr>
              <a:t> –</a:t>
            </a:r>
            <a:r>
              <a:rPr lang="en-US" sz="2400" dirty="0" err="1">
                <a:solidFill>
                  <a:srgbClr val="000066"/>
                </a:solidFill>
                <a:latin typeface="+mj-lt"/>
              </a:rPr>
              <a:t>rf</a:t>
            </a:r>
            <a:r>
              <a:rPr lang="en-US" sz="2400" dirty="0">
                <a:solidFill>
                  <a:srgbClr val="000066"/>
                </a:solidFill>
                <a:latin typeface="+mj-lt"/>
              </a:rPr>
              <a:t> &lt;directory/file&gt;)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rmdir</a:t>
            </a:r>
            <a:r>
              <a:rPr lang="en-US" sz="2400" b="1" dirty="0">
                <a:solidFill>
                  <a:srgbClr val="000066"/>
                </a:solidFill>
                <a:latin typeface="+mj-lt"/>
              </a:rPr>
              <a:t> </a:t>
            </a:r>
            <a:r>
              <a:rPr lang="en-US" sz="2400" dirty="0">
                <a:solidFill>
                  <a:srgbClr val="000066"/>
                </a:solidFill>
                <a:latin typeface="+mj-lt"/>
              </a:rPr>
              <a:t>Remove a directory. The directory must be empty. (</a:t>
            </a:r>
            <a:r>
              <a:rPr lang="en-US" sz="2400" dirty="0" err="1">
                <a:solidFill>
                  <a:srgbClr val="000066"/>
                </a:solidFill>
                <a:latin typeface="+mj-lt"/>
              </a:rPr>
              <a:t>rmdir</a:t>
            </a:r>
            <a:r>
              <a:rPr lang="en-US" sz="2400" dirty="0">
                <a:solidFill>
                  <a:srgbClr val="000066"/>
                </a:solidFill>
                <a:latin typeface="+mj-lt"/>
              </a:rPr>
              <a:t> &lt;directory&gt;)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touch</a:t>
            </a:r>
            <a:r>
              <a:rPr lang="en-US" sz="2400" dirty="0">
                <a:solidFill>
                  <a:srgbClr val="000066"/>
                </a:solidFill>
                <a:latin typeface="+mj-lt"/>
              </a:rPr>
              <a:t> Change file timestamps to the current time. Make the file if it doesn't exist. (touch &lt;filename&gt;)</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whereis</a:t>
            </a:r>
            <a:r>
              <a:rPr lang="en-US" sz="2400" b="1" dirty="0">
                <a:solidFill>
                  <a:srgbClr val="000066"/>
                </a:solidFill>
                <a:latin typeface="+mj-lt"/>
              </a:rPr>
              <a:t> </a:t>
            </a:r>
            <a:r>
              <a:rPr lang="en-US" sz="2400" dirty="0">
                <a:solidFill>
                  <a:srgbClr val="000066"/>
                </a:solidFill>
                <a:latin typeface="+mj-lt"/>
              </a:rPr>
              <a:t>Locate the binary and man page files for a command. (</a:t>
            </a:r>
            <a:r>
              <a:rPr lang="en-US" sz="2400" dirty="0" err="1">
                <a:solidFill>
                  <a:srgbClr val="000066"/>
                </a:solidFill>
                <a:latin typeface="+mj-lt"/>
              </a:rPr>
              <a:t>whereis</a:t>
            </a:r>
            <a:r>
              <a:rPr lang="en-US" sz="2400" dirty="0">
                <a:solidFill>
                  <a:srgbClr val="000066"/>
                </a:solidFill>
                <a:latin typeface="+mj-lt"/>
              </a:rPr>
              <a:t> &lt;program/command&gt;)</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which</a:t>
            </a:r>
            <a:r>
              <a:rPr lang="en-US" sz="2400" dirty="0">
                <a:solidFill>
                  <a:srgbClr val="000066"/>
                </a:solidFill>
                <a:latin typeface="+mj-lt"/>
              </a:rPr>
              <a:t> Show full path of commands where given commands reside. (which &lt;command&gt;)</a:t>
            </a:r>
          </a:p>
          <a:p>
            <a:pPr marL="307975" indent="-307975">
              <a:spcBef>
                <a:spcPts val="600"/>
              </a:spcBef>
              <a:buClrTx/>
              <a:buSzTx/>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p:txBody>
      </p:sp>
    </p:spTree>
    <p:extLst>
      <p:ext uri="{BB962C8B-B14F-4D97-AF65-F5344CB8AC3E}">
        <p14:creationId xmlns:p14="http://schemas.microsoft.com/office/powerpoint/2010/main" val="4824533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600200" y="0"/>
            <a:ext cx="7543800" cy="9144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3600" b="1" dirty="0">
                <a:solidFill>
                  <a:srgbClr val="FFFF00"/>
                </a:solidFill>
                <a:latin typeface="+mj-lt"/>
              </a:rPr>
              <a:t>Linux File Management and Viewing</a:t>
            </a:r>
          </a:p>
        </p:txBody>
      </p:sp>
      <p:sp>
        <p:nvSpPr>
          <p:cNvPr id="19459"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9463" name="Text Box 6"/>
          <p:cNvSpPr txBox="1">
            <a:spLocks noChangeArrowheads="1"/>
          </p:cNvSpPr>
          <p:nvPr/>
        </p:nvSpPr>
        <p:spPr bwMode="auto">
          <a:xfrm>
            <a:off x="381000" y="1447800"/>
            <a:ext cx="8096250" cy="4319588"/>
          </a:xfrm>
          <a:prstGeom prst="rect">
            <a:avLst/>
          </a:prstGeom>
          <a:noFill/>
          <a:ln w="9525">
            <a:noFill/>
            <a:round/>
            <a:headEnd/>
            <a:tailEnd/>
          </a:ln>
        </p:spPr>
        <p:txBody>
          <a:bodyPr lIns="90000" tIns="46800" rIns="90000" bIns="46800"/>
          <a:lstStyle/>
          <a:p>
            <a:pPr>
              <a:spcBef>
                <a:spcPts val="600"/>
              </a:spcBef>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File viewing and editing</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emacs</a:t>
            </a:r>
            <a:r>
              <a:rPr lang="en-US" sz="2400" dirty="0">
                <a:solidFill>
                  <a:srgbClr val="000066"/>
                </a:solidFill>
                <a:latin typeface="+mj-lt"/>
              </a:rPr>
              <a:t> Full screen editor.</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pico</a:t>
            </a:r>
            <a:r>
              <a:rPr lang="en-US" sz="2400" dirty="0">
                <a:solidFill>
                  <a:srgbClr val="000066"/>
                </a:solidFill>
                <a:latin typeface="+mj-lt"/>
              </a:rPr>
              <a:t> Simple text editor.</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vi</a:t>
            </a:r>
            <a:r>
              <a:rPr lang="en-US" sz="2400" dirty="0">
                <a:solidFill>
                  <a:srgbClr val="000066"/>
                </a:solidFill>
                <a:latin typeface="+mj-lt"/>
              </a:rPr>
              <a:t> Editor with a command mode and text mode. Starts in command mode. </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gedit</a:t>
            </a:r>
            <a:r>
              <a:rPr lang="en-US" sz="2400" dirty="0">
                <a:solidFill>
                  <a:srgbClr val="000066"/>
                </a:solidFill>
                <a:latin typeface="+mj-lt"/>
              </a:rPr>
              <a:t> GUI Text Editor</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tail </a:t>
            </a:r>
            <a:r>
              <a:rPr lang="en-US" sz="2400" dirty="0">
                <a:solidFill>
                  <a:srgbClr val="000066"/>
                </a:solidFill>
                <a:latin typeface="+mj-lt"/>
              </a:rPr>
              <a:t>Look at the last 10 lines of a file. </a:t>
            </a:r>
          </a:p>
          <a:p>
            <a:pPr marL="307975" indent="-307975" algn="just">
              <a:lnSpc>
                <a:spcPct val="80000"/>
              </a:lnSpc>
              <a:spcBef>
                <a:spcPts val="15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Ex: tail –f &lt;filename&gt; , </a:t>
            </a:r>
          </a:p>
          <a:p>
            <a:pPr marL="307975" indent="-307975" algn="just">
              <a:lnSpc>
                <a:spcPct val="80000"/>
              </a:lnSpc>
              <a:spcBef>
                <a:spcPts val="15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Ex: tail -100 &lt;filename&gt;</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head</a:t>
            </a:r>
            <a:r>
              <a:rPr lang="en-US" sz="2400" dirty="0">
                <a:solidFill>
                  <a:srgbClr val="000066"/>
                </a:solidFill>
                <a:latin typeface="+mj-lt"/>
              </a:rPr>
              <a:t> Look at the first 10 lines of a file. (head &lt;filename&gt;)</a:t>
            </a:r>
          </a:p>
          <a:p>
            <a:pPr marL="307975" indent="-307975">
              <a:spcBef>
                <a:spcPts val="6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endParaRPr lang="en-US" sz="2400" dirty="0">
              <a:solidFill>
                <a:srgbClr val="000066"/>
              </a:solidFill>
              <a:latin typeface="+mj-lt"/>
            </a:endParaRPr>
          </a:p>
        </p:txBody>
      </p:sp>
    </p:spTree>
    <p:extLst>
      <p:ext uri="{BB962C8B-B14F-4D97-AF65-F5344CB8AC3E}">
        <p14:creationId xmlns:p14="http://schemas.microsoft.com/office/powerpoint/2010/main" val="5143560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219200" y="11875"/>
            <a:ext cx="83820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Linux File Management and Viewing</a:t>
            </a:r>
          </a:p>
        </p:txBody>
      </p:sp>
      <p:sp>
        <p:nvSpPr>
          <p:cNvPr id="20483"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20484" name="Text Box 3"/>
          <p:cNvSpPr txBox="1">
            <a:spLocks noChangeArrowheads="1"/>
          </p:cNvSpPr>
          <p:nvPr/>
        </p:nvSpPr>
        <p:spPr bwMode="auto">
          <a:xfrm>
            <a:off x="457200" y="1066800"/>
            <a:ext cx="8229600" cy="5334000"/>
          </a:xfrm>
          <a:prstGeom prst="rect">
            <a:avLst/>
          </a:prstGeom>
          <a:noFill/>
          <a:ln w="9525">
            <a:noFill/>
            <a:round/>
            <a:headEnd/>
            <a:tailEnd/>
          </a:ln>
        </p:spPr>
        <p:txBody>
          <a:bodyPr lIns="90000" tIns="46800" rIns="90000" bIns="46800"/>
          <a:lstStyle/>
          <a:p>
            <a:pPr algn="just">
              <a:lnSpc>
                <a:spcPct val="80000"/>
              </a:lnSpc>
              <a:spcBef>
                <a:spcPts val="600"/>
              </a:spcBef>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File compression, backing up and restoring</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compress</a:t>
            </a:r>
            <a:r>
              <a:rPr lang="en-US" sz="2400" dirty="0">
                <a:solidFill>
                  <a:srgbClr val="000066"/>
                </a:solidFill>
                <a:latin typeface="+mj-lt"/>
              </a:rPr>
              <a:t> </a:t>
            </a:r>
            <a:r>
              <a:rPr lang="en-US" sz="2400" dirty="0" err="1">
                <a:solidFill>
                  <a:srgbClr val="000066"/>
                </a:solidFill>
                <a:latin typeface="+mj-lt"/>
              </a:rPr>
              <a:t>Compress</a:t>
            </a:r>
            <a:r>
              <a:rPr lang="en-US" sz="2400" dirty="0">
                <a:solidFill>
                  <a:srgbClr val="000066"/>
                </a:solidFill>
                <a:latin typeface="+mj-lt"/>
              </a:rPr>
              <a:t> data.</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uncompress</a:t>
            </a:r>
            <a:r>
              <a:rPr lang="en-US" sz="2400" dirty="0">
                <a:solidFill>
                  <a:srgbClr val="000066"/>
                </a:solidFill>
                <a:latin typeface="+mj-lt"/>
              </a:rPr>
              <a:t> Expand data.</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cpio</a:t>
            </a:r>
            <a:r>
              <a:rPr lang="en-US" sz="2400" dirty="0">
                <a:solidFill>
                  <a:srgbClr val="000066"/>
                </a:solidFill>
                <a:latin typeface="+mj-lt"/>
              </a:rPr>
              <a:t> Can store files on tapes. to/from archives.</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gzip</a:t>
            </a:r>
            <a:r>
              <a:rPr lang="en-US" sz="2400" dirty="0">
                <a:solidFill>
                  <a:srgbClr val="000066"/>
                </a:solidFill>
                <a:latin typeface="+mj-lt"/>
              </a:rPr>
              <a:t> - zip a file to a </a:t>
            </a:r>
            <a:r>
              <a:rPr lang="en-US" sz="2400" dirty="0" err="1">
                <a:solidFill>
                  <a:srgbClr val="000066"/>
                </a:solidFill>
                <a:latin typeface="+mj-lt"/>
              </a:rPr>
              <a:t>gz</a:t>
            </a:r>
            <a:r>
              <a:rPr lang="en-US" sz="2400" dirty="0">
                <a:solidFill>
                  <a:srgbClr val="000066"/>
                </a:solidFill>
                <a:latin typeface="+mj-lt"/>
              </a:rPr>
              <a:t> file.</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gunzip</a:t>
            </a:r>
            <a:r>
              <a:rPr lang="en-US" sz="2400" dirty="0">
                <a:solidFill>
                  <a:srgbClr val="000066"/>
                </a:solidFill>
                <a:latin typeface="+mj-lt"/>
              </a:rPr>
              <a:t> - unzip a </a:t>
            </a:r>
            <a:r>
              <a:rPr lang="en-US" sz="2400" dirty="0" err="1">
                <a:solidFill>
                  <a:srgbClr val="000066"/>
                </a:solidFill>
                <a:latin typeface="+mj-lt"/>
              </a:rPr>
              <a:t>gz</a:t>
            </a:r>
            <a:r>
              <a:rPr lang="en-US" sz="2400" dirty="0">
                <a:solidFill>
                  <a:srgbClr val="000066"/>
                </a:solidFill>
                <a:latin typeface="+mj-lt"/>
              </a:rPr>
              <a:t> file.</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tar</a:t>
            </a:r>
            <a:r>
              <a:rPr lang="en-US" sz="2400" dirty="0">
                <a:solidFill>
                  <a:srgbClr val="000066"/>
                </a:solidFill>
                <a:latin typeface="+mj-lt"/>
              </a:rPr>
              <a:t> Archives files and directories. Can store files and directories on tapes.</a:t>
            </a:r>
          </a:p>
          <a:p>
            <a:pPr marL="307975" indent="-307975" algn="just">
              <a:lnSpc>
                <a:spcPct val="80000"/>
              </a:lnSpc>
              <a:spcBef>
                <a:spcPts val="12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Ex: tar -</a:t>
            </a:r>
            <a:r>
              <a:rPr lang="en-US" sz="2400" dirty="0" err="1">
                <a:solidFill>
                  <a:srgbClr val="000066"/>
                </a:solidFill>
                <a:latin typeface="+mj-lt"/>
              </a:rPr>
              <a:t>zcvf</a:t>
            </a:r>
            <a:r>
              <a:rPr lang="en-US" sz="2400" dirty="0">
                <a:solidFill>
                  <a:srgbClr val="000066"/>
                </a:solidFill>
                <a:latin typeface="+mj-lt"/>
              </a:rPr>
              <a:t> &lt;destination&gt; &lt;files/directories&gt; - Archive copy groups of files. tar –</a:t>
            </a:r>
            <a:r>
              <a:rPr lang="en-US" sz="2400" dirty="0" err="1">
                <a:solidFill>
                  <a:srgbClr val="000066"/>
                </a:solidFill>
                <a:latin typeface="+mj-lt"/>
              </a:rPr>
              <a:t>zxvf</a:t>
            </a:r>
            <a:r>
              <a:rPr lang="en-US" sz="2400" dirty="0">
                <a:solidFill>
                  <a:srgbClr val="000066"/>
                </a:solidFill>
                <a:latin typeface="+mj-lt"/>
              </a:rPr>
              <a:t> &lt;compressed file&gt; to uncompress</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zip</a:t>
            </a:r>
            <a:r>
              <a:rPr lang="en-US" sz="2400" dirty="0">
                <a:solidFill>
                  <a:srgbClr val="000066"/>
                </a:solidFill>
                <a:latin typeface="+mj-lt"/>
              </a:rPr>
              <a:t> – Compresses a file to a .zip file.</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unzip</a:t>
            </a:r>
            <a:r>
              <a:rPr lang="en-US" sz="2400" dirty="0">
                <a:solidFill>
                  <a:srgbClr val="000066"/>
                </a:solidFill>
                <a:latin typeface="+mj-lt"/>
              </a:rPr>
              <a:t> – </a:t>
            </a:r>
            <a:r>
              <a:rPr lang="en-US" sz="2400" dirty="0" err="1">
                <a:solidFill>
                  <a:srgbClr val="000066"/>
                </a:solidFill>
                <a:latin typeface="+mj-lt"/>
              </a:rPr>
              <a:t>Uncompresses</a:t>
            </a:r>
            <a:r>
              <a:rPr lang="en-US" sz="2400" dirty="0">
                <a:solidFill>
                  <a:srgbClr val="000066"/>
                </a:solidFill>
                <a:latin typeface="+mj-lt"/>
              </a:rPr>
              <a:t> a file with .zip extension.</a:t>
            </a:r>
          </a:p>
        </p:txBody>
      </p:sp>
    </p:spTree>
    <p:extLst>
      <p:ext uri="{BB962C8B-B14F-4D97-AF65-F5344CB8AC3E}">
        <p14:creationId xmlns:p14="http://schemas.microsoft.com/office/powerpoint/2010/main" val="10124397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524000" y="0"/>
            <a:ext cx="76200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FF00"/>
                </a:solidFill>
                <a:latin typeface="Arial" pitchFamily="34" charset="0"/>
              </a:rPr>
              <a:t>Linux File Management and Viewing</a:t>
            </a:r>
          </a:p>
        </p:txBody>
      </p:sp>
      <p:sp>
        <p:nvSpPr>
          <p:cNvPr id="21507"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21511" name="Text Box 6"/>
          <p:cNvSpPr txBox="1">
            <a:spLocks noChangeArrowheads="1"/>
          </p:cNvSpPr>
          <p:nvPr/>
        </p:nvSpPr>
        <p:spPr bwMode="auto">
          <a:xfrm>
            <a:off x="457200" y="1906588"/>
            <a:ext cx="8020050" cy="4319587"/>
          </a:xfrm>
          <a:prstGeom prst="rect">
            <a:avLst/>
          </a:prstGeom>
          <a:noFill/>
          <a:ln w="9525">
            <a:noFill/>
            <a:round/>
            <a:headEnd/>
            <a:tailEnd/>
          </a:ln>
        </p:spPr>
        <p:txBody>
          <a:bodyPr lIns="90000" tIns="46800" rIns="90000" bIns="46800"/>
          <a:lstStyle/>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cat</a:t>
            </a:r>
            <a:r>
              <a:rPr lang="en-US" sz="2400" dirty="0">
                <a:solidFill>
                  <a:srgbClr val="000066"/>
                </a:solidFill>
                <a:latin typeface="+mj-lt"/>
              </a:rPr>
              <a:t> View a file</a:t>
            </a:r>
          </a:p>
          <a:p>
            <a:pPr marL="307975" indent="-307975" algn="just">
              <a:lnSpc>
                <a:spcPct val="80000"/>
              </a:lnSpc>
              <a:spcBef>
                <a:spcPts val="15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Ex: cat filename </a:t>
            </a:r>
          </a:p>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cmp</a:t>
            </a:r>
            <a:r>
              <a:rPr lang="en-US" sz="2400" dirty="0">
                <a:solidFill>
                  <a:srgbClr val="000066"/>
                </a:solidFill>
                <a:latin typeface="+mj-lt"/>
              </a:rPr>
              <a:t> Compare two files.</a:t>
            </a:r>
          </a:p>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cut</a:t>
            </a:r>
            <a:r>
              <a:rPr lang="en-US" sz="2400" dirty="0">
                <a:solidFill>
                  <a:srgbClr val="000066"/>
                </a:solidFill>
                <a:latin typeface="+mj-lt"/>
              </a:rPr>
              <a:t> Remove sections from each line of files.</a:t>
            </a:r>
          </a:p>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diff</a:t>
            </a:r>
            <a:r>
              <a:rPr lang="en-US" sz="2400" dirty="0">
                <a:solidFill>
                  <a:srgbClr val="000066"/>
                </a:solidFill>
                <a:latin typeface="+mj-lt"/>
              </a:rPr>
              <a:t> Show the differences between files.</a:t>
            </a:r>
          </a:p>
          <a:p>
            <a:pPr marL="307975" indent="-307975" algn="just">
              <a:lnSpc>
                <a:spcPct val="80000"/>
              </a:lnSpc>
              <a:spcBef>
                <a:spcPts val="15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Ex: diff file1 file2 : Find differences between file1 &amp; file2.</a:t>
            </a:r>
          </a:p>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echo</a:t>
            </a:r>
            <a:r>
              <a:rPr lang="en-US" sz="2400" dirty="0">
                <a:solidFill>
                  <a:srgbClr val="000066"/>
                </a:solidFill>
                <a:latin typeface="+mj-lt"/>
              </a:rPr>
              <a:t> Display a line of text.</a:t>
            </a:r>
          </a:p>
          <a:p>
            <a:pPr marL="307975" indent="-307975">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p:txBody>
      </p:sp>
    </p:spTree>
    <p:extLst>
      <p:ext uri="{BB962C8B-B14F-4D97-AF65-F5344CB8AC3E}">
        <p14:creationId xmlns:p14="http://schemas.microsoft.com/office/powerpoint/2010/main" val="30827771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447800" y="37306"/>
            <a:ext cx="75438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Linux File Management and Viewing</a:t>
            </a:r>
          </a:p>
        </p:txBody>
      </p:sp>
      <p:sp>
        <p:nvSpPr>
          <p:cNvPr id="22531"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22535" name="Text Box 6"/>
          <p:cNvSpPr txBox="1">
            <a:spLocks noChangeArrowheads="1"/>
          </p:cNvSpPr>
          <p:nvPr/>
        </p:nvSpPr>
        <p:spPr bwMode="auto">
          <a:xfrm>
            <a:off x="685800" y="1219200"/>
            <a:ext cx="8096250" cy="4319587"/>
          </a:xfrm>
          <a:prstGeom prst="rect">
            <a:avLst/>
          </a:prstGeom>
          <a:noFill/>
          <a:ln w="9525">
            <a:noFill/>
            <a:round/>
            <a:headEnd/>
            <a:tailEnd/>
          </a:ln>
        </p:spPr>
        <p:txBody>
          <a:bodyPr lIns="90000" tIns="46800" rIns="90000" bIns="46800"/>
          <a:lstStyle/>
          <a:p>
            <a:pPr marL="307975" indent="-307975">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grep</a:t>
            </a:r>
            <a:r>
              <a:rPr lang="en-US" sz="2400" dirty="0">
                <a:solidFill>
                  <a:srgbClr val="000066"/>
                </a:solidFill>
                <a:latin typeface="+mj-lt"/>
              </a:rPr>
              <a:t> List all files with the specified expression. </a:t>
            </a:r>
            <a:br>
              <a:rPr lang="en-US" sz="2400" dirty="0">
                <a:solidFill>
                  <a:srgbClr val="000066"/>
                </a:solidFill>
                <a:latin typeface="+mj-lt"/>
              </a:rPr>
            </a:br>
            <a:r>
              <a:rPr lang="en-US" sz="2400" dirty="0">
                <a:solidFill>
                  <a:srgbClr val="000066"/>
                </a:solidFill>
                <a:latin typeface="+mj-lt"/>
              </a:rPr>
              <a:t>(</a:t>
            </a:r>
            <a:r>
              <a:rPr lang="en-US" sz="2400" i="1" dirty="0" err="1">
                <a:solidFill>
                  <a:srgbClr val="000066"/>
                </a:solidFill>
                <a:latin typeface="+mj-lt"/>
              </a:rPr>
              <a:t>grep</a:t>
            </a:r>
            <a:r>
              <a:rPr lang="en-US" sz="2400" i="1" dirty="0">
                <a:solidFill>
                  <a:srgbClr val="000066"/>
                </a:solidFill>
                <a:latin typeface="+mj-lt"/>
              </a:rPr>
              <a:t> pattern &lt;filename/</a:t>
            </a:r>
            <a:r>
              <a:rPr lang="en-US" sz="2400" i="1" dirty="0" err="1">
                <a:solidFill>
                  <a:srgbClr val="000066"/>
                </a:solidFill>
                <a:latin typeface="+mj-lt"/>
              </a:rPr>
              <a:t>directorypath</a:t>
            </a:r>
            <a:r>
              <a:rPr lang="en-US" sz="2400" dirty="0">
                <a:solidFill>
                  <a:srgbClr val="000066"/>
                </a:solidFill>
                <a:latin typeface="+mj-lt"/>
              </a:rPr>
              <a:t>&gt;)</a:t>
            </a:r>
            <a:br>
              <a:rPr lang="en-US" sz="2400" dirty="0">
                <a:solidFill>
                  <a:srgbClr val="000066"/>
                </a:solidFill>
                <a:latin typeface="+mj-lt"/>
              </a:rPr>
            </a:br>
            <a:r>
              <a:rPr lang="en-US" sz="2400" dirty="0">
                <a:solidFill>
                  <a:srgbClr val="000066"/>
                </a:solidFill>
                <a:latin typeface="+mj-lt"/>
              </a:rPr>
              <a:t/>
            </a:r>
            <a:br>
              <a:rPr lang="en-US" sz="2400" dirty="0">
                <a:solidFill>
                  <a:srgbClr val="000066"/>
                </a:solidFill>
                <a:latin typeface="+mj-lt"/>
              </a:rPr>
            </a:br>
            <a:r>
              <a:rPr lang="en-US" sz="2400" dirty="0">
                <a:solidFill>
                  <a:srgbClr val="000066"/>
                </a:solidFill>
                <a:latin typeface="+mj-lt"/>
              </a:rPr>
              <a:t>Ex: </a:t>
            </a:r>
            <a:r>
              <a:rPr lang="en-US" sz="2400" dirty="0" err="1">
                <a:solidFill>
                  <a:srgbClr val="000066"/>
                </a:solidFill>
                <a:latin typeface="+mj-lt"/>
              </a:rPr>
              <a:t>ls</a:t>
            </a:r>
            <a:r>
              <a:rPr lang="en-US" sz="2400" dirty="0">
                <a:solidFill>
                  <a:srgbClr val="000066"/>
                </a:solidFill>
                <a:latin typeface="+mj-lt"/>
              </a:rPr>
              <a:t> –l |</a:t>
            </a:r>
            <a:r>
              <a:rPr lang="en-US" sz="2400" dirty="0" err="1">
                <a:solidFill>
                  <a:srgbClr val="000066"/>
                </a:solidFill>
                <a:latin typeface="+mj-lt"/>
              </a:rPr>
              <a:t>grep</a:t>
            </a:r>
            <a:r>
              <a:rPr lang="en-US" sz="2400" dirty="0">
                <a:solidFill>
                  <a:srgbClr val="000066"/>
                </a:solidFill>
                <a:latin typeface="+mj-lt"/>
              </a:rPr>
              <a:t> </a:t>
            </a:r>
            <a:r>
              <a:rPr lang="en-US" sz="2400" dirty="0" err="1">
                <a:solidFill>
                  <a:srgbClr val="000066"/>
                </a:solidFill>
                <a:latin typeface="+mj-lt"/>
              </a:rPr>
              <a:t>sidbi</a:t>
            </a:r>
            <a:r>
              <a:rPr lang="en-US" sz="2400" dirty="0">
                <a:solidFill>
                  <a:srgbClr val="000066"/>
                </a:solidFill>
                <a:latin typeface="+mj-lt"/>
              </a:rPr>
              <a:t> : List all lines with a </a:t>
            </a:r>
            <a:r>
              <a:rPr lang="en-US" sz="2400" dirty="0" err="1">
                <a:solidFill>
                  <a:srgbClr val="000066"/>
                </a:solidFill>
                <a:latin typeface="+mj-lt"/>
              </a:rPr>
              <a:t>sidbi</a:t>
            </a:r>
            <a:r>
              <a:rPr lang="en-US" sz="2400" dirty="0">
                <a:solidFill>
                  <a:srgbClr val="000066"/>
                </a:solidFill>
                <a:latin typeface="+mj-lt"/>
              </a:rPr>
              <a:t> in them.</a:t>
            </a:r>
          </a:p>
          <a:p>
            <a:pPr marL="307975" indent="-307975">
              <a:lnSpc>
                <a:spcPct val="80000"/>
              </a:lnSpc>
              <a:spcBef>
                <a:spcPts val="1500"/>
              </a:spcBef>
              <a:buClrTx/>
              <a:buSzTx/>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Ex: </a:t>
            </a:r>
            <a:r>
              <a:rPr lang="en-US" sz="2400" dirty="0" err="1">
                <a:solidFill>
                  <a:srgbClr val="000066"/>
                </a:solidFill>
                <a:latin typeface="+mj-lt"/>
              </a:rPr>
              <a:t>grep</a:t>
            </a:r>
            <a:r>
              <a:rPr lang="en-US" sz="2400" dirty="0">
                <a:solidFill>
                  <a:srgbClr val="000066"/>
                </a:solidFill>
                <a:latin typeface="+mj-lt"/>
              </a:rPr>
              <a:t> " R " : Search for R with a space on each side</a:t>
            </a:r>
          </a:p>
          <a:p>
            <a:pPr marL="307975" indent="-307975"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sleep</a:t>
            </a:r>
            <a:r>
              <a:rPr lang="en-US" sz="2400" dirty="0">
                <a:solidFill>
                  <a:srgbClr val="000066"/>
                </a:solidFill>
                <a:latin typeface="+mj-lt"/>
              </a:rPr>
              <a:t> Delay for a specified amount of time.</a:t>
            </a:r>
          </a:p>
          <a:p>
            <a:pPr marL="307975" indent="-307975"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sort </a:t>
            </a:r>
            <a:r>
              <a:rPr lang="en-US" sz="2400" dirty="0" err="1">
                <a:solidFill>
                  <a:srgbClr val="000066"/>
                </a:solidFill>
                <a:latin typeface="+mj-lt"/>
              </a:rPr>
              <a:t>Sort</a:t>
            </a:r>
            <a:r>
              <a:rPr lang="en-US" sz="2400" dirty="0">
                <a:solidFill>
                  <a:srgbClr val="000066"/>
                </a:solidFill>
                <a:latin typeface="+mj-lt"/>
              </a:rPr>
              <a:t> a file alphabetically.</a:t>
            </a:r>
          </a:p>
          <a:p>
            <a:pPr marL="307975" indent="-307975"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uniq</a:t>
            </a:r>
            <a:r>
              <a:rPr lang="en-US" sz="2400" b="1" dirty="0">
                <a:solidFill>
                  <a:srgbClr val="000066"/>
                </a:solidFill>
                <a:latin typeface="+mj-lt"/>
              </a:rPr>
              <a:t> </a:t>
            </a:r>
            <a:r>
              <a:rPr lang="en-US" sz="2400" dirty="0">
                <a:solidFill>
                  <a:srgbClr val="000066"/>
                </a:solidFill>
                <a:latin typeface="+mj-lt"/>
              </a:rPr>
              <a:t>Remove duplicate lines from a sorted file.</a:t>
            </a:r>
          </a:p>
          <a:p>
            <a:pPr marL="307975" indent="-307975"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wc</a:t>
            </a:r>
            <a:r>
              <a:rPr lang="en-US" sz="2400" dirty="0">
                <a:solidFill>
                  <a:srgbClr val="000066"/>
                </a:solidFill>
                <a:latin typeface="+mj-lt"/>
              </a:rPr>
              <a:t> Count lines, words, characters in a file. (</a:t>
            </a:r>
            <a:r>
              <a:rPr lang="en-US" sz="2400" dirty="0" err="1">
                <a:solidFill>
                  <a:srgbClr val="000066"/>
                </a:solidFill>
                <a:latin typeface="+mj-lt"/>
              </a:rPr>
              <a:t>wc</a:t>
            </a:r>
            <a:r>
              <a:rPr lang="en-US" sz="2400" dirty="0">
                <a:solidFill>
                  <a:srgbClr val="000066"/>
                </a:solidFill>
                <a:latin typeface="+mj-lt"/>
              </a:rPr>
              <a:t> –c/w/l &lt;filename&gt;).</a:t>
            </a:r>
          </a:p>
          <a:p>
            <a:pPr marL="307975" indent="-307975">
              <a:lnSpc>
                <a:spcPct val="80000"/>
              </a:lnSpc>
              <a:spcBef>
                <a:spcPts val="1500"/>
              </a:spcBef>
              <a:buClrTx/>
              <a:buSzTx/>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p:txBody>
      </p:sp>
    </p:spTree>
    <p:extLst>
      <p:ext uri="{BB962C8B-B14F-4D97-AF65-F5344CB8AC3E}">
        <p14:creationId xmlns:p14="http://schemas.microsoft.com/office/powerpoint/2010/main" val="9166068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914400" y="0"/>
            <a:ext cx="82296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Different file types</a:t>
            </a:r>
          </a:p>
        </p:txBody>
      </p:sp>
      <p:sp>
        <p:nvSpPr>
          <p:cNvPr id="29699" name="Rectangle 3"/>
          <p:cNvSpPr>
            <a:spLocks noGrp="1" noChangeArrowheads="1"/>
          </p:cNvSpPr>
          <p:nvPr>
            <p:ph type="body" idx="1"/>
          </p:nvPr>
        </p:nvSpPr>
        <p:spPr>
          <a:xfrm>
            <a:off x="381000" y="990600"/>
            <a:ext cx="8229600" cy="5257800"/>
          </a:xfrm>
        </p:spPr>
        <p:txBody>
          <a:bodyPr/>
          <a:lstStyle/>
          <a:p>
            <a:pPr algn="just"/>
            <a:endParaRPr lang="en-US" sz="2000" dirty="0">
              <a:latin typeface="+mj-lt"/>
            </a:endParaRPr>
          </a:p>
          <a:p>
            <a:pPr algn="just"/>
            <a:r>
              <a:rPr lang="en-US" sz="2000" dirty="0">
                <a:latin typeface="+mj-lt"/>
              </a:rPr>
              <a:t>a</a:t>
            </a:r>
            <a:r>
              <a:rPr lang="en-US" sz="2000" b="1" dirty="0">
                <a:latin typeface="+mj-lt"/>
              </a:rPr>
              <a:t>) Ordinary files: All files created by user are called ordinary/regular files. It includes data file, program file, object file, image file, compressed file and executable file. </a:t>
            </a:r>
          </a:p>
          <a:p>
            <a:pPr algn="just"/>
            <a:endParaRPr lang="en-US" sz="2000" b="1" dirty="0">
              <a:latin typeface="+mj-lt"/>
            </a:endParaRPr>
          </a:p>
          <a:p>
            <a:pPr algn="just"/>
            <a:r>
              <a:rPr lang="en-US" sz="2000" b="1" dirty="0">
                <a:latin typeface="+mj-lt"/>
              </a:rPr>
              <a:t>b) Directory files: These type of files contains regular files/folders/special files stored on a physical device. To view such files use :</a:t>
            </a:r>
          </a:p>
          <a:p>
            <a:pPr lvl="3" algn="just"/>
            <a:r>
              <a:rPr lang="en-US" sz="2000" b="1" dirty="0">
                <a:latin typeface="+mj-lt"/>
              </a:rPr>
              <a:t>Ls  -l | </a:t>
            </a:r>
            <a:r>
              <a:rPr lang="en-US" sz="2000" b="1" dirty="0" err="1">
                <a:latin typeface="+mj-lt"/>
              </a:rPr>
              <a:t>grep</a:t>
            </a:r>
            <a:r>
              <a:rPr lang="en-US" sz="2000" b="1" dirty="0">
                <a:latin typeface="+mj-lt"/>
              </a:rPr>
              <a:t> ^d</a:t>
            </a:r>
          </a:p>
          <a:p>
            <a:r>
              <a:rPr lang="en-US" sz="2000" b="1" dirty="0">
                <a:latin typeface="+mj-lt"/>
              </a:rPr>
              <a:t>c) Special files : There are 5 types of files under this category</a:t>
            </a:r>
          </a:p>
          <a:p>
            <a:pPr algn="just"/>
            <a:endParaRPr lang="en-US" sz="2000" dirty="0">
              <a:latin typeface="+mj-lt"/>
            </a:endParaRPr>
          </a:p>
          <a:p>
            <a:endParaRPr lang="en-US" sz="2000" dirty="0">
              <a:latin typeface="+mj-lt"/>
            </a:endParaRPr>
          </a:p>
          <a:p>
            <a:pPr algn="just"/>
            <a:endParaRPr lang="en-US" sz="2000" dirty="0">
              <a:latin typeface="+mj-lt"/>
              <a:cs typeface="Times New Roman" pitchFamily="18" charset="0"/>
            </a:endParaRPr>
          </a:p>
        </p:txBody>
      </p:sp>
    </p:spTree>
    <p:extLst>
      <p:ext uri="{BB962C8B-B14F-4D97-AF65-F5344CB8AC3E}">
        <p14:creationId xmlns:p14="http://schemas.microsoft.com/office/powerpoint/2010/main" val="172599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13"/>
            <a:ext cx="8229600" cy="1143000"/>
          </a:xfrm>
        </p:spPr>
        <p:txBody>
          <a:bodyPr/>
          <a:lstStyle/>
          <a:p>
            <a:r>
              <a:rPr lang="en-US" b="1" dirty="0">
                <a:solidFill>
                  <a:srgbClr val="FFFF00"/>
                </a:solidFill>
              </a:rPr>
              <a:t>Special files</a:t>
            </a:r>
          </a:p>
        </p:txBody>
      </p:sp>
      <p:sp>
        <p:nvSpPr>
          <p:cNvPr id="3" name="Content Placeholder 2"/>
          <p:cNvSpPr>
            <a:spLocks noGrp="1"/>
          </p:cNvSpPr>
          <p:nvPr>
            <p:ph idx="1"/>
          </p:nvPr>
        </p:nvSpPr>
        <p:spPr>
          <a:xfrm>
            <a:off x="228600" y="990600"/>
            <a:ext cx="8705850" cy="5221287"/>
          </a:xfrm>
        </p:spPr>
        <p:txBody>
          <a:bodyPr/>
          <a:lstStyle/>
          <a:p>
            <a:pPr>
              <a:buNone/>
            </a:pPr>
            <a:r>
              <a:rPr lang="en-US" sz="1600" b="1" dirty="0"/>
              <a:t>1. Symbolic Link</a:t>
            </a:r>
            <a:r>
              <a:rPr lang="en-US" sz="1600" dirty="0"/>
              <a:t> : A symbolic link is a reference to another file ( a shortcut to any file ).</a:t>
            </a:r>
          </a:p>
          <a:p>
            <a:pPr>
              <a:buNone/>
            </a:pPr>
            <a:r>
              <a:rPr lang="en-US" sz="1600" dirty="0"/>
              <a:t>				Symbol : l                         Color : Cyan</a:t>
            </a:r>
          </a:p>
          <a:p>
            <a:pPr algn="just">
              <a:buNone/>
            </a:pPr>
            <a:r>
              <a:rPr lang="en-US" sz="2000" b="1" dirty="0"/>
              <a:t>		</a:t>
            </a:r>
            <a:r>
              <a:rPr lang="en-US" sz="1600" b="1" dirty="0"/>
              <a:t>To view such files use :         Ls  -l | </a:t>
            </a:r>
            <a:r>
              <a:rPr lang="en-US" sz="1600" b="1" dirty="0" err="1"/>
              <a:t>grep</a:t>
            </a:r>
            <a:r>
              <a:rPr lang="en-US" sz="1600" b="1" dirty="0"/>
              <a:t> ^l</a:t>
            </a:r>
          </a:p>
          <a:p>
            <a:pPr>
              <a:buNone/>
            </a:pPr>
            <a:r>
              <a:rPr lang="en-US" sz="1600" b="1" dirty="0"/>
              <a:t>2. Socket</a:t>
            </a:r>
            <a:r>
              <a:rPr lang="en-US" sz="1600" dirty="0"/>
              <a:t> : A socket file is used to pass information between applications for communication purpose</a:t>
            </a:r>
          </a:p>
          <a:p>
            <a:pPr>
              <a:buNone/>
            </a:pPr>
            <a:r>
              <a:rPr lang="en-US" sz="1600" dirty="0"/>
              <a:t>				Symbol : s                         Color : Purple</a:t>
            </a:r>
          </a:p>
          <a:p>
            <a:pPr>
              <a:buNone/>
            </a:pPr>
            <a:r>
              <a:rPr lang="en-US" sz="1600" b="1" dirty="0"/>
              <a:t>	To view such files use :         Ls  -l | </a:t>
            </a:r>
            <a:r>
              <a:rPr lang="en-US" sz="1600" b="1" dirty="0" err="1"/>
              <a:t>grep</a:t>
            </a:r>
            <a:r>
              <a:rPr lang="en-US" sz="1600" b="1" dirty="0"/>
              <a:t> ^s</a:t>
            </a:r>
            <a:endParaRPr lang="en-US" sz="1600" dirty="0"/>
          </a:p>
          <a:p>
            <a:pPr>
              <a:buNone/>
            </a:pPr>
            <a:r>
              <a:rPr lang="en-US" sz="1600" b="1" dirty="0"/>
              <a:t>3. Named Pipe </a:t>
            </a:r>
            <a:r>
              <a:rPr lang="en-US" sz="1600" dirty="0"/>
              <a:t>: A special type of file that is used for inter process communication without using network socket semantics.</a:t>
            </a:r>
          </a:p>
          <a:p>
            <a:pPr>
              <a:buNone/>
            </a:pPr>
            <a:r>
              <a:rPr lang="en-US" sz="1600" dirty="0"/>
              <a:t>				Symbol : p                       Color : Red</a:t>
            </a:r>
          </a:p>
          <a:p>
            <a:pPr>
              <a:buNone/>
            </a:pPr>
            <a:r>
              <a:rPr lang="en-US" sz="1600" b="1" dirty="0"/>
              <a:t>		To view such files use :         Ls  -l | </a:t>
            </a:r>
            <a:r>
              <a:rPr lang="en-US" sz="1600" b="1" dirty="0" err="1"/>
              <a:t>grep</a:t>
            </a:r>
            <a:r>
              <a:rPr lang="en-US" sz="1600" b="1" dirty="0"/>
              <a:t> ^p</a:t>
            </a:r>
            <a:endParaRPr lang="en-US" sz="1600" dirty="0"/>
          </a:p>
          <a:p>
            <a:pPr>
              <a:buNone/>
            </a:pPr>
            <a:r>
              <a:rPr lang="en-US" sz="1600" b="1" dirty="0"/>
              <a:t>4. Character devices</a:t>
            </a:r>
            <a:r>
              <a:rPr lang="en-US" sz="1600" dirty="0"/>
              <a:t> provide only a serial stream of input or output. Your terminals are </a:t>
            </a:r>
            <a:r>
              <a:rPr lang="en-US" sz="1600" dirty="0" err="1"/>
              <a:t>clasic</a:t>
            </a:r>
            <a:r>
              <a:rPr lang="en-US" sz="1600" dirty="0"/>
              <a:t> example for this type of files.</a:t>
            </a:r>
          </a:p>
          <a:p>
            <a:pPr>
              <a:buNone/>
            </a:pPr>
            <a:r>
              <a:rPr lang="en-US" sz="1600" dirty="0"/>
              <a:t>		</a:t>
            </a:r>
            <a:r>
              <a:rPr lang="en-US" sz="1600" b="1" dirty="0"/>
              <a:t>To view such files use :         Ls  -l | </a:t>
            </a:r>
            <a:r>
              <a:rPr lang="en-US" sz="1600" b="1" dirty="0" err="1"/>
              <a:t>grep</a:t>
            </a:r>
            <a:r>
              <a:rPr lang="en-US" sz="1600" b="1" dirty="0"/>
              <a:t> ^c</a:t>
            </a:r>
            <a:endParaRPr lang="en-US" sz="1600" dirty="0"/>
          </a:p>
          <a:p>
            <a:pPr>
              <a:buNone/>
            </a:pPr>
            <a:r>
              <a:rPr lang="en-US" sz="1600" b="1" dirty="0"/>
              <a:t>5. Block devices</a:t>
            </a:r>
            <a:r>
              <a:rPr lang="en-US" sz="1600" dirty="0"/>
              <a:t> These files are hardware files most of them are present in /dev</a:t>
            </a:r>
          </a:p>
          <a:p>
            <a:pPr>
              <a:buNone/>
            </a:pPr>
            <a:r>
              <a:rPr lang="en-US" sz="1600" b="1" dirty="0"/>
              <a:t>		To view such files use :         Ls  -l | </a:t>
            </a:r>
            <a:r>
              <a:rPr lang="en-US" sz="1600" b="1" dirty="0" err="1"/>
              <a:t>grep</a:t>
            </a:r>
            <a:r>
              <a:rPr lang="en-US" sz="1600" b="1" dirty="0"/>
              <a:t> ^b</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p:txBody>
          <a:bodyPr/>
          <a:lstStyle/>
          <a:p>
            <a:pPr marL="0" indent="0" eaLnBrk="1" hangingPunct="1">
              <a:buNone/>
            </a:pPr>
            <a:r>
              <a:rPr lang="en-US" altLang="zh-TW" sz="2400" b="1" dirty="0">
                <a:latin typeface="+mj-lt"/>
              </a:rPr>
              <a:t>What is a Process?</a:t>
            </a:r>
          </a:p>
          <a:p>
            <a:pPr marL="0" indent="0" eaLnBrk="1" hangingPunct="1">
              <a:buNone/>
            </a:pPr>
            <a:endParaRPr lang="en-US" altLang="zh-TW" sz="2400" dirty="0">
              <a:latin typeface="+mj-lt"/>
            </a:endParaRPr>
          </a:p>
          <a:p>
            <a:pPr algn="just" eaLnBrk="1" hangingPunct="1"/>
            <a:r>
              <a:rPr lang="en-US" altLang="zh-TW" sz="2400" dirty="0">
                <a:latin typeface="+mj-lt"/>
              </a:rPr>
              <a:t>A program in execution.</a:t>
            </a:r>
          </a:p>
          <a:p>
            <a:pPr algn="just" eaLnBrk="1" hangingPunct="1"/>
            <a:r>
              <a:rPr lang="en-US" altLang="zh-TW" sz="2400" dirty="0">
                <a:latin typeface="+mj-lt"/>
              </a:rPr>
              <a:t>A process is associated with program's instructions and data, program counter and all CPU's registers, process stacks containing temporary data.</a:t>
            </a:r>
          </a:p>
          <a:p>
            <a:pPr algn="just" eaLnBrk="1" hangingPunct="1"/>
            <a:r>
              <a:rPr lang="en-US" altLang="zh-TW" sz="2400" dirty="0">
                <a:latin typeface="+mj-lt"/>
              </a:rPr>
              <a:t>Each individual process runs in its own virtual address space and is not capable of interacting with another process except through secure, kernel managed mechanisms. </a:t>
            </a:r>
          </a:p>
          <a:p>
            <a:pPr algn="just"/>
            <a:r>
              <a:rPr lang="en-IN" sz="2400" dirty="0">
                <a:latin typeface="+mj-lt"/>
              </a:rPr>
              <a:t>Each process has some information, like process ID, owner, priority, etc</a:t>
            </a:r>
            <a:r>
              <a:rPr lang="en-IN" sz="2400" dirty="0"/>
              <a:t>.</a:t>
            </a:r>
          </a:p>
          <a:p>
            <a:pPr eaLnBrk="1" hangingPunct="1"/>
            <a:endParaRPr lang="en-US" altLang="zh-TW" sz="2400" dirty="0">
              <a:latin typeface="+mj-lt"/>
            </a:endParaRPr>
          </a:p>
        </p:txBody>
      </p:sp>
      <p:sp>
        <p:nvSpPr>
          <p:cNvPr id="5" name="Rectangle 2"/>
          <p:cNvSpPr>
            <a:spLocks noGrp="1" noChangeArrowheads="1"/>
          </p:cNvSpPr>
          <p:nvPr>
            <p:ph type="title"/>
          </p:nvPr>
        </p:nvSpPr>
        <p:spPr bwMode="auto">
          <a:xfrm>
            <a:off x="914400" y="0"/>
            <a:ext cx="82296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rgbClr val="FFFF00"/>
                </a:solidFill>
              </a:rPr>
              <a:t>Process Management</a:t>
            </a:r>
          </a:p>
        </p:txBody>
      </p:sp>
    </p:spTree>
    <p:extLst>
      <p:ext uri="{BB962C8B-B14F-4D97-AF65-F5344CB8AC3E}">
        <p14:creationId xmlns:p14="http://schemas.microsoft.com/office/powerpoint/2010/main" val="345609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539552" y="0"/>
            <a:ext cx="8229600" cy="1143000"/>
          </a:xfrm>
        </p:spPr>
        <p:txBody>
          <a:bodyPr/>
          <a:lstStyle/>
          <a:p>
            <a:pPr eaLnBrk="1" hangingPunct="1"/>
            <a:r>
              <a:rPr lang="en-US" altLang="zh-TW" b="1" dirty="0">
                <a:solidFill>
                  <a:srgbClr val="FFFF00"/>
                </a:solidFill>
              </a:rPr>
              <a:t>Linux Process</a:t>
            </a:r>
          </a:p>
        </p:txBody>
      </p:sp>
      <p:sp>
        <p:nvSpPr>
          <p:cNvPr id="41987" name="Rectangle 1027"/>
          <p:cNvSpPr>
            <a:spLocks noGrp="1" noChangeArrowheads="1"/>
          </p:cNvSpPr>
          <p:nvPr>
            <p:ph type="body" idx="1"/>
          </p:nvPr>
        </p:nvSpPr>
        <p:spPr>
          <a:xfrm>
            <a:off x="611560" y="1196752"/>
            <a:ext cx="8001000" cy="4800600"/>
          </a:xfrm>
        </p:spPr>
        <p:txBody>
          <a:bodyPr/>
          <a:lstStyle/>
          <a:p>
            <a:pPr eaLnBrk="1" hangingPunct="1"/>
            <a:r>
              <a:rPr lang="en-US" altLang="zh-TW" sz="2800" dirty="0">
                <a:latin typeface="+mj-lt"/>
              </a:rPr>
              <a:t>Each process is represented by a </a:t>
            </a:r>
            <a:r>
              <a:rPr lang="en-US" altLang="zh-TW" sz="2800" i="1" dirty="0" err="1">
                <a:solidFill>
                  <a:srgbClr val="FF3300"/>
                </a:solidFill>
                <a:latin typeface="+mj-lt"/>
              </a:rPr>
              <a:t>task_struct</a:t>
            </a:r>
            <a:r>
              <a:rPr lang="en-US" altLang="zh-TW" sz="2800" dirty="0">
                <a:latin typeface="+mj-lt"/>
              </a:rPr>
              <a:t> data structure, containing:</a:t>
            </a:r>
          </a:p>
          <a:p>
            <a:pPr lvl="1" eaLnBrk="1" hangingPunct="1"/>
            <a:r>
              <a:rPr lang="en-US" altLang="zh-TW" sz="2400" dirty="0">
                <a:latin typeface="+mj-lt"/>
              </a:rPr>
              <a:t>Process State </a:t>
            </a:r>
          </a:p>
          <a:p>
            <a:pPr lvl="1" eaLnBrk="1" hangingPunct="1"/>
            <a:r>
              <a:rPr lang="en-US" altLang="zh-TW" sz="2400" dirty="0">
                <a:latin typeface="+mj-lt"/>
              </a:rPr>
              <a:t>Scheduling Information</a:t>
            </a:r>
          </a:p>
          <a:p>
            <a:pPr lvl="1" eaLnBrk="1" hangingPunct="1"/>
            <a:r>
              <a:rPr lang="en-US" altLang="zh-TW" sz="2400" dirty="0">
                <a:latin typeface="+mj-lt"/>
              </a:rPr>
              <a:t>Identifiers (process id, user id etc)</a:t>
            </a:r>
          </a:p>
          <a:p>
            <a:pPr lvl="1"/>
            <a:r>
              <a:rPr lang="en-US" altLang="zh-TW" dirty="0">
                <a:latin typeface="+mj-lt"/>
              </a:rPr>
              <a:t>Times and Timers (</a:t>
            </a:r>
            <a:r>
              <a:rPr lang="en-US" sz="1600" dirty="0"/>
              <a:t>The kernel keeps track of a processes creation time as well as the CPU time that it consumes during its lifetime)</a:t>
            </a:r>
            <a:r>
              <a:rPr lang="en-US" altLang="zh-TW" sz="1600" dirty="0">
                <a:latin typeface="+mj-lt"/>
              </a:rPr>
              <a:t>    </a:t>
            </a:r>
            <a:endParaRPr lang="en-US" altLang="zh-TW" sz="2400" dirty="0">
              <a:latin typeface="+mj-lt"/>
            </a:endParaRPr>
          </a:p>
          <a:p>
            <a:pPr lvl="1" eaLnBrk="1" hangingPunct="1"/>
            <a:r>
              <a:rPr lang="en-US" altLang="zh-TW" sz="2400" dirty="0">
                <a:latin typeface="+mj-lt"/>
              </a:rPr>
              <a:t>Inter-Process Communication</a:t>
            </a:r>
          </a:p>
          <a:p>
            <a:pPr lvl="1" eaLnBrk="1" hangingPunct="1"/>
            <a:r>
              <a:rPr lang="en-US" altLang="zh-TW" sz="2400" dirty="0">
                <a:latin typeface="+mj-lt"/>
              </a:rPr>
              <a:t>File system (Current directory and a list of open files)</a:t>
            </a:r>
          </a:p>
          <a:p>
            <a:pPr lvl="1" eaLnBrk="1" hangingPunct="1"/>
            <a:r>
              <a:rPr lang="en-US" altLang="zh-TW" sz="2400" dirty="0">
                <a:latin typeface="+mj-lt"/>
              </a:rPr>
              <a:t>Virtual memory     </a:t>
            </a:r>
          </a:p>
          <a:p>
            <a:pPr lvl="1" eaLnBrk="1" hangingPunct="1"/>
            <a:r>
              <a:rPr lang="en-US" altLang="zh-TW" sz="2400" dirty="0">
                <a:latin typeface="+mj-lt"/>
              </a:rPr>
              <a:t>Processor Specific Context (processor’s register’s and stacks)</a:t>
            </a:r>
          </a:p>
        </p:txBody>
      </p:sp>
    </p:spTree>
    <p:extLst>
      <p:ext uri="{BB962C8B-B14F-4D97-AF65-F5344CB8AC3E}">
        <p14:creationId xmlns:p14="http://schemas.microsoft.com/office/powerpoint/2010/main" val="2525306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A5F3B36-ACC9-46BD-A17A-07929AEA05DD}" type="slidenum">
              <a:rPr lang="en-US"/>
              <a:pPr/>
              <a:t>19</a:t>
            </a:fld>
            <a:endParaRPr lang="en-US"/>
          </a:p>
        </p:txBody>
      </p:sp>
      <p:sp>
        <p:nvSpPr>
          <p:cNvPr id="34818" name="Rectangle 2"/>
          <p:cNvSpPr>
            <a:spLocks noGrp="1" noChangeArrowheads="1"/>
          </p:cNvSpPr>
          <p:nvPr>
            <p:ph type="title"/>
          </p:nvPr>
        </p:nvSpPr>
        <p:spPr>
          <a:xfrm>
            <a:off x="914400" y="0"/>
            <a:ext cx="8229600" cy="707886"/>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r>
              <a:rPr lang="en-US" sz="4000" b="1" dirty="0">
                <a:solidFill>
                  <a:srgbClr val="FFFF00"/>
                </a:solidFill>
              </a:rPr>
              <a:t>Linux/Unix Address Space</a:t>
            </a:r>
            <a:r>
              <a:rPr lang="en-US" sz="4000" dirty="0">
                <a:solidFill>
                  <a:srgbClr val="FFFF00"/>
                </a:solidFill>
              </a:rPr>
              <a:t> </a:t>
            </a:r>
            <a:endParaRPr lang="en-US" sz="4000" b="1" dirty="0">
              <a:solidFill>
                <a:srgbClr val="FFFF00"/>
              </a:solidFill>
            </a:endParaRPr>
          </a:p>
        </p:txBody>
      </p:sp>
      <p:sp>
        <p:nvSpPr>
          <p:cNvPr id="3" name="Rectangle 2"/>
          <p:cNvSpPr/>
          <p:nvPr/>
        </p:nvSpPr>
        <p:spPr>
          <a:xfrm>
            <a:off x="1043608" y="1413064"/>
            <a:ext cx="7416824" cy="3170099"/>
          </a:xfrm>
          <a:prstGeom prst="rect">
            <a:avLst/>
          </a:prstGeom>
        </p:spPr>
        <p:txBody>
          <a:bodyPr wrap="square">
            <a:spAutoFit/>
          </a:bodyPr>
          <a:lstStyle/>
          <a:p>
            <a:pPr marL="338138" lvl="0" indent="-338138" fontAlgn="base">
              <a:spcBef>
                <a:spcPct val="20000"/>
              </a:spcBef>
              <a:spcAft>
                <a:spcPct val="0"/>
              </a:spcAft>
              <a:buFont typeface="Wingdings" pitchFamily="2" charset="2"/>
              <a:buChar char="§"/>
              <a:tabLst>
                <a:tab pos="969963" algn="l"/>
                <a:tab pos="1082675" algn="l"/>
                <a:tab pos="1485900" algn="l"/>
                <a:tab pos="1600200" algn="l"/>
              </a:tabLst>
            </a:pPr>
            <a:r>
              <a:rPr lang="en-US" sz="2800" dirty="0">
                <a:latin typeface="+mj-lt"/>
                <a:cs typeface="Arial" pitchFamily="34" charset="0"/>
              </a:rPr>
              <a:t>A process has five conceptually different areas of memory allocated to it:</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Code</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Initialized data</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Zero-initialized data </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Heap</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Stack</a:t>
            </a:r>
          </a:p>
        </p:txBody>
      </p:sp>
    </p:spTree>
    <p:extLst>
      <p:ext uri="{BB962C8B-B14F-4D97-AF65-F5344CB8AC3E}">
        <p14:creationId xmlns:p14="http://schemas.microsoft.com/office/powerpoint/2010/main" val="211410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1524000" y="0"/>
            <a:ext cx="7467600" cy="914400"/>
          </a:xfrm>
          <a:noFill/>
          <a:ln>
            <a:miter lim="800000"/>
            <a:headEnd/>
            <a:tailEnd/>
          </a:ln>
        </p:spPr>
        <p:txBody>
          <a:bodyPr vert="horz" wrap="square" lIns="91440" tIns="45720" rIns="91440" bIns="45720" numCol="1" anchor="t" anchorCtr="0" compatLnSpc="1">
            <a:prstTxWarp prst="textNoShape">
              <a:avLst/>
            </a:prstTxWarp>
          </a:bodyPr>
          <a:lstStyle/>
          <a:p>
            <a:r>
              <a:rPr lang="en-US" sz="3600" b="1" dirty="0">
                <a:solidFill>
                  <a:srgbClr val="FFFF00"/>
                </a:solidFill>
              </a:rPr>
              <a:t>File Permissions</a:t>
            </a:r>
          </a:p>
        </p:txBody>
      </p:sp>
      <p:sp>
        <p:nvSpPr>
          <p:cNvPr id="48131" name="Rectangle 3"/>
          <p:cNvSpPr>
            <a:spLocks noGrp="1" noChangeArrowheads="1"/>
          </p:cNvSpPr>
          <p:nvPr>
            <p:ph type="body" idx="1"/>
          </p:nvPr>
        </p:nvSpPr>
        <p:spPr>
          <a:xfrm>
            <a:off x="228600" y="1295400"/>
            <a:ext cx="8915400" cy="5181600"/>
          </a:xfrm>
        </p:spPr>
        <p:txBody>
          <a:bodyPr/>
          <a:lstStyle/>
          <a:p>
            <a:pPr>
              <a:lnSpc>
                <a:spcPct val="90000"/>
              </a:lnSpc>
            </a:pPr>
            <a:r>
              <a:rPr lang="en-US" sz="2400" b="1" dirty="0">
                <a:latin typeface="+mj-lt"/>
              </a:rPr>
              <a:t>Files are owned by both a user and a group</a:t>
            </a:r>
          </a:p>
          <a:p>
            <a:pPr>
              <a:lnSpc>
                <a:spcPct val="90000"/>
              </a:lnSpc>
            </a:pPr>
            <a:r>
              <a:rPr lang="en-US" sz="2400" b="1" dirty="0">
                <a:latin typeface="+mj-lt"/>
              </a:rPr>
              <a:t>Each file has 3 sets of permissions for</a:t>
            </a:r>
          </a:p>
          <a:p>
            <a:pPr lvl="1">
              <a:lnSpc>
                <a:spcPct val="90000"/>
              </a:lnSpc>
            </a:pPr>
            <a:r>
              <a:rPr lang="en-US" dirty="0">
                <a:latin typeface="+mj-lt"/>
              </a:rPr>
              <a:t>Permissions for the </a:t>
            </a:r>
            <a:r>
              <a:rPr lang="en-US" b="1" dirty="0">
                <a:latin typeface="+mj-lt"/>
              </a:rPr>
              <a:t>user</a:t>
            </a:r>
            <a:r>
              <a:rPr lang="en-US" dirty="0">
                <a:latin typeface="+mj-lt"/>
              </a:rPr>
              <a:t> who owns it  (user permissions)</a:t>
            </a:r>
          </a:p>
          <a:p>
            <a:pPr lvl="1">
              <a:lnSpc>
                <a:spcPct val="90000"/>
              </a:lnSpc>
            </a:pPr>
            <a:r>
              <a:rPr lang="en-US" dirty="0">
                <a:latin typeface="+mj-lt"/>
              </a:rPr>
              <a:t>Permissions for the </a:t>
            </a:r>
            <a:r>
              <a:rPr lang="en-US" b="1" dirty="0">
                <a:latin typeface="+mj-lt"/>
              </a:rPr>
              <a:t>group</a:t>
            </a:r>
            <a:r>
              <a:rPr lang="en-US" dirty="0">
                <a:latin typeface="+mj-lt"/>
              </a:rPr>
              <a:t> that owns it (group permissions)</a:t>
            </a:r>
          </a:p>
          <a:p>
            <a:pPr lvl="1">
              <a:lnSpc>
                <a:spcPct val="90000"/>
              </a:lnSpc>
            </a:pPr>
            <a:r>
              <a:rPr lang="en-US" dirty="0">
                <a:latin typeface="+mj-lt"/>
              </a:rPr>
              <a:t>Permissions for </a:t>
            </a:r>
            <a:r>
              <a:rPr lang="en-US" b="1" dirty="0">
                <a:latin typeface="+mj-lt"/>
              </a:rPr>
              <a:t>everyone</a:t>
            </a:r>
            <a:r>
              <a:rPr lang="en-US" dirty="0">
                <a:latin typeface="+mj-lt"/>
              </a:rPr>
              <a:t> else (‘other’ or ‘world’ permissions)</a:t>
            </a:r>
          </a:p>
          <a:p>
            <a:pPr>
              <a:lnSpc>
                <a:spcPct val="90000"/>
              </a:lnSpc>
            </a:pPr>
            <a:endParaRPr lang="en-US" sz="2400" dirty="0">
              <a:latin typeface="+mj-lt"/>
            </a:endParaRPr>
          </a:p>
          <a:p>
            <a:pPr>
              <a:lnSpc>
                <a:spcPct val="90000"/>
              </a:lnSpc>
            </a:pPr>
            <a:r>
              <a:rPr lang="en-US" sz="2400" b="1" dirty="0">
                <a:latin typeface="+mj-lt"/>
              </a:rPr>
              <a:t>There are 3 types of permissions</a:t>
            </a:r>
          </a:p>
          <a:p>
            <a:pPr lvl="1">
              <a:lnSpc>
                <a:spcPct val="90000"/>
              </a:lnSpc>
            </a:pPr>
            <a:r>
              <a:rPr lang="en-US" b="1" dirty="0">
                <a:latin typeface="+mj-lt"/>
              </a:rPr>
              <a:t>Read</a:t>
            </a:r>
            <a:r>
              <a:rPr lang="en-US" dirty="0">
                <a:latin typeface="+mj-lt"/>
              </a:rPr>
              <a:t> (r) -- controls ability to read a file</a:t>
            </a:r>
          </a:p>
          <a:p>
            <a:pPr lvl="1">
              <a:lnSpc>
                <a:spcPct val="90000"/>
              </a:lnSpc>
            </a:pPr>
            <a:r>
              <a:rPr lang="en-US" b="1" dirty="0">
                <a:latin typeface="+mj-lt"/>
              </a:rPr>
              <a:t>Write</a:t>
            </a:r>
            <a:r>
              <a:rPr lang="en-US" dirty="0">
                <a:latin typeface="+mj-lt"/>
              </a:rPr>
              <a:t> (w) -- controls ability to write or change a file</a:t>
            </a:r>
          </a:p>
          <a:p>
            <a:pPr lvl="1">
              <a:lnSpc>
                <a:spcPct val="90000"/>
              </a:lnSpc>
            </a:pPr>
            <a:r>
              <a:rPr lang="en-US" b="1" dirty="0">
                <a:latin typeface="+mj-lt"/>
              </a:rPr>
              <a:t>Executable (x)</a:t>
            </a:r>
            <a:r>
              <a:rPr lang="en-US" dirty="0">
                <a:latin typeface="+mj-lt"/>
              </a:rPr>
              <a:t> -- controls whether or not a file can be executed as a program</a:t>
            </a:r>
          </a:p>
        </p:txBody>
      </p:sp>
    </p:spTree>
    <p:extLst>
      <p:ext uri="{BB962C8B-B14F-4D97-AF65-F5344CB8AC3E}">
        <p14:creationId xmlns:p14="http://schemas.microsoft.com/office/powerpoint/2010/main" val="18962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056D8F8-EAF4-4103-ACD7-778A4D06BC16}" type="slidenum">
              <a:rPr lang="en-US"/>
              <a:pPr/>
              <a:t>20</a:t>
            </a:fld>
            <a:endParaRPr lang="en-US"/>
          </a:p>
        </p:txBody>
      </p:sp>
      <p:sp>
        <p:nvSpPr>
          <p:cNvPr id="36866" name="Rectangle 2"/>
          <p:cNvSpPr>
            <a:spLocks noGrp="1" noChangeArrowheads="1"/>
          </p:cNvSpPr>
          <p:nvPr>
            <p:ph type="title"/>
          </p:nvPr>
        </p:nvSpPr>
        <p:spPr>
          <a:xfrm>
            <a:off x="914400" y="59294"/>
            <a:ext cx="8229600" cy="707886"/>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r>
              <a:rPr lang="en-US" sz="4000" b="1" dirty="0">
                <a:solidFill>
                  <a:srgbClr val="FFFF00"/>
                </a:solidFill>
              </a:rPr>
              <a:t>Linux/Unix Address Space</a:t>
            </a:r>
          </a:p>
        </p:txBody>
      </p:sp>
      <p:graphicFrame>
        <p:nvGraphicFramePr>
          <p:cNvPr id="36879" name="Group 15"/>
          <p:cNvGraphicFramePr>
            <a:graphicFrameLocks noGrp="1"/>
          </p:cNvGraphicFramePr>
          <p:nvPr>
            <p:ph type="tbl" idx="1"/>
            <p:extLst>
              <p:ext uri="{D42A27DB-BD31-4B8C-83A1-F6EECF244321}">
                <p14:modId xmlns:p14="http://schemas.microsoft.com/office/powerpoint/2010/main" val="2500252122"/>
              </p:ext>
            </p:extLst>
          </p:nvPr>
        </p:nvGraphicFramePr>
        <p:xfrm>
          <a:off x="533400" y="1219200"/>
          <a:ext cx="8229600" cy="454152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660033"/>
                          </a:solidFill>
                          <a:effectLst/>
                          <a:latin typeface="+mj-lt"/>
                          <a:cs typeface="Arial" pitchFamily="34" charset="0"/>
                        </a:rPr>
                        <a:t>Code</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Often referred to as the </a:t>
                      </a:r>
                      <a:r>
                        <a:rPr kumimoji="0" lang="en-US" sz="2400" b="0" i="1" u="none" strike="noStrike" cap="none" normalizeH="0" baseline="0" dirty="0">
                          <a:ln>
                            <a:noFill/>
                          </a:ln>
                          <a:solidFill>
                            <a:srgbClr val="660033"/>
                          </a:solidFill>
                          <a:effectLst/>
                          <a:latin typeface="+mj-lt"/>
                          <a:cs typeface="Arial" pitchFamily="34" charset="0"/>
                        </a:rPr>
                        <a:t>text segment</a:t>
                      </a:r>
                      <a:r>
                        <a:rPr kumimoji="0" lang="en-US" sz="2400" b="0" i="0" u="none" strike="noStrike" cap="none" normalizeH="0" baseline="0" dirty="0">
                          <a:ln>
                            <a:noFill/>
                          </a:ln>
                          <a:solidFill>
                            <a:schemeClr val="tx1"/>
                          </a:solidFill>
                          <a:effectLst/>
                          <a:latin typeface="+mj-lt"/>
                          <a:cs typeface="Arial" pitchFamily="34" charset="0"/>
                        </a:rPr>
                        <a:t>.</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 this is the area in which the executable instructions reside. </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Only one copy of the instructions of the same program resides in memory at any time. (This is transparent to the running programs).</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 The portion of the executable file containing the text segment is the </a:t>
                      </a:r>
                      <a:r>
                        <a:rPr kumimoji="0" lang="en-US" sz="2400" b="0" i="1" u="none" strike="noStrike" cap="none" normalizeH="0" baseline="0" dirty="0">
                          <a:ln>
                            <a:noFill/>
                          </a:ln>
                          <a:solidFill>
                            <a:srgbClr val="660033"/>
                          </a:solidFill>
                          <a:effectLst/>
                          <a:latin typeface="+mj-lt"/>
                          <a:cs typeface="Arial" pitchFamily="34" charset="0"/>
                        </a:rPr>
                        <a:t>text section</a:t>
                      </a:r>
                      <a:r>
                        <a:rPr kumimoji="0" lang="en-US" sz="2400" b="0" i="0" u="none" strike="noStrike" cap="none" normalizeH="0" baseline="0" dirty="0">
                          <a:ln>
                            <a:noFill/>
                          </a:ln>
                          <a:solidFill>
                            <a:schemeClr val="tx1"/>
                          </a:solidFill>
                          <a:effectLst/>
                          <a:latin typeface="+mj-lt"/>
                          <a:cs typeface="Arial" pitchFamily="34" charset="0"/>
                        </a:rPr>
                        <a:t>.</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It is usually swapped out of disk when memory gets too tight.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400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8A202481-55DD-4C05-BBFF-29D77F88E17C}" type="slidenum">
              <a:rPr lang="en-US"/>
              <a:pPr/>
              <a:t>21</a:t>
            </a:fld>
            <a:endParaRPr lang="en-US"/>
          </a:p>
        </p:txBody>
      </p:sp>
      <p:sp>
        <p:nvSpPr>
          <p:cNvPr id="38914" name="Rectangle 2"/>
          <p:cNvSpPr>
            <a:spLocks noGrp="1" noChangeArrowheads="1"/>
          </p:cNvSpPr>
          <p:nvPr>
            <p:ph type="title"/>
          </p:nvPr>
        </p:nvSpPr>
        <p:spPr>
          <a:xfrm>
            <a:off x="949036" y="94920"/>
            <a:ext cx="8229600" cy="707886"/>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r>
              <a:rPr lang="en-US" sz="4000" b="1" dirty="0">
                <a:solidFill>
                  <a:srgbClr val="FFFF00"/>
                </a:solidFill>
              </a:rPr>
              <a:t>Linux/Unix Address Space</a:t>
            </a:r>
          </a:p>
        </p:txBody>
      </p:sp>
      <p:graphicFrame>
        <p:nvGraphicFramePr>
          <p:cNvPr id="38926" name="Group 14"/>
          <p:cNvGraphicFramePr>
            <a:graphicFrameLocks noGrp="1"/>
          </p:cNvGraphicFramePr>
          <p:nvPr>
            <p:ph type="tbl" idx="1"/>
            <p:extLst>
              <p:ext uri="{D42A27DB-BD31-4B8C-83A1-F6EECF244321}">
                <p14:modId xmlns:p14="http://schemas.microsoft.com/office/powerpoint/2010/main" val="1698099468"/>
              </p:ext>
            </p:extLst>
          </p:nvPr>
        </p:nvGraphicFramePr>
        <p:xfrm>
          <a:off x="533400" y="1219200"/>
          <a:ext cx="8229600" cy="307848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660033"/>
                          </a:solidFill>
                          <a:effectLst/>
                          <a:latin typeface="+mj-lt"/>
                          <a:cs typeface="Arial" pitchFamily="34" charset="0"/>
                        </a:rPr>
                        <a:t>Initialized data</a:t>
                      </a:r>
                      <a:r>
                        <a:rPr kumimoji="0" lang="en-US" sz="2800" b="0" i="0" u="none" strike="noStrike" cap="none" normalizeH="0" baseline="0" dirty="0">
                          <a:ln>
                            <a:noFill/>
                          </a:ln>
                          <a:solidFill>
                            <a:schemeClr val="tx1"/>
                          </a:solidFill>
                          <a:effectLst/>
                          <a:latin typeface="+mj-lt"/>
                          <a:cs typeface="Arial" pitchFamily="34"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rgbClr val="660033"/>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Statically allocated and global data that are initialized with nonzero values live in the </a:t>
                      </a:r>
                      <a:r>
                        <a:rPr kumimoji="0" lang="en-US" sz="2400" b="0" i="1" u="none" strike="noStrike" cap="none" normalizeH="0" baseline="0" dirty="0">
                          <a:ln>
                            <a:noFill/>
                          </a:ln>
                          <a:solidFill>
                            <a:srgbClr val="660033"/>
                          </a:solidFill>
                          <a:effectLst/>
                          <a:latin typeface="+mj-lt"/>
                          <a:cs typeface="Arial" pitchFamily="34" charset="0"/>
                        </a:rPr>
                        <a:t>data segment</a:t>
                      </a:r>
                      <a:r>
                        <a:rPr kumimoji="0" lang="en-US" sz="2400" b="0" i="0" u="none" strike="noStrike" cap="none" normalizeH="0" baseline="0" dirty="0">
                          <a:ln>
                            <a:noFill/>
                          </a:ln>
                          <a:solidFill>
                            <a:schemeClr val="tx1"/>
                          </a:solidFill>
                          <a:effectLst/>
                          <a:latin typeface="+mj-lt"/>
                          <a:cs typeface="Arial" pitchFamily="34" charset="0"/>
                        </a:rPr>
                        <a: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The portion of the executable file containing the data segment is the </a:t>
                      </a:r>
                      <a:r>
                        <a:rPr kumimoji="0" lang="en-US" sz="2400" b="0" i="1" u="none" strike="noStrike" cap="none" normalizeH="0" baseline="0" dirty="0">
                          <a:ln>
                            <a:noFill/>
                          </a:ln>
                          <a:solidFill>
                            <a:srgbClr val="660033"/>
                          </a:solidFill>
                          <a:effectLst/>
                          <a:latin typeface="+mj-lt"/>
                          <a:cs typeface="Arial" pitchFamily="34" charset="0"/>
                        </a:rPr>
                        <a:t>data section</a:t>
                      </a:r>
                      <a:r>
                        <a:rPr kumimoji="0" lang="en-US" sz="2400" b="0" i="0" u="none" strike="noStrike" cap="none" normalizeH="0" baseline="0" dirty="0">
                          <a:ln>
                            <a:noFill/>
                          </a:ln>
                          <a:solidFill>
                            <a:schemeClr val="tx1"/>
                          </a:solidFill>
                          <a:effectLst/>
                          <a:latin typeface="+mj-lt"/>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4845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0C5089C-4786-476B-8256-E4589BA77D9E}" type="slidenum">
              <a:rPr lang="en-US"/>
              <a:pPr/>
              <a:t>22</a:t>
            </a:fld>
            <a:endParaRPr lang="en-US"/>
          </a:p>
        </p:txBody>
      </p:sp>
      <p:sp>
        <p:nvSpPr>
          <p:cNvPr id="39938" name="Rectangle 2"/>
          <p:cNvSpPr>
            <a:spLocks noGrp="1" noChangeArrowheads="1"/>
          </p:cNvSpPr>
          <p:nvPr>
            <p:ph type="title"/>
          </p:nvPr>
        </p:nvSpPr>
        <p:spPr>
          <a:xfrm>
            <a:off x="914400" y="26809"/>
            <a:ext cx="8229600" cy="707886"/>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r>
              <a:rPr lang="en-US" sz="4000" b="1" dirty="0">
                <a:solidFill>
                  <a:srgbClr val="FFFF00"/>
                </a:solidFill>
              </a:rPr>
              <a:t>Linux/Unix Address Space</a:t>
            </a:r>
          </a:p>
        </p:txBody>
      </p:sp>
      <p:graphicFrame>
        <p:nvGraphicFramePr>
          <p:cNvPr id="39950" name="Group 14"/>
          <p:cNvGraphicFramePr>
            <a:graphicFrameLocks noGrp="1"/>
          </p:cNvGraphicFramePr>
          <p:nvPr>
            <p:ph type="tbl" idx="1"/>
            <p:extLst>
              <p:ext uri="{D42A27DB-BD31-4B8C-83A1-F6EECF244321}">
                <p14:modId xmlns:p14="http://schemas.microsoft.com/office/powerpoint/2010/main" val="2912952900"/>
              </p:ext>
            </p:extLst>
          </p:nvPr>
        </p:nvGraphicFramePr>
        <p:xfrm>
          <a:off x="533400" y="1219200"/>
          <a:ext cx="8229600" cy="454152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660033"/>
                          </a:solidFill>
                          <a:effectLst/>
                          <a:latin typeface="+mj-lt"/>
                          <a:cs typeface="Arial" pitchFamily="34" charset="0"/>
                        </a:rPr>
                        <a:t>Zero-initialized data</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Global and statically allocated data that are initialized to zero by default are kept in what is called the </a:t>
                      </a:r>
                      <a:r>
                        <a:rPr kumimoji="0" lang="en-US" sz="2400" b="0" i="1" u="none" strike="noStrike" cap="none" normalizeH="0" baseline="0" dirty="0">
                          <a:ln>
                            <a:noFill/>
                          </a:ln>
                          <a:solidFill>
                            <a:srgbClr val="660033"/>
                          </a:solidFill>
                          <a:effectLst/>
                          <a:latin typeface="+mj-lt"/>
                          <a:cs typeface="Arial" pitchFamily="34" charset="0"/>
                        </a:rPr>
                        <a:t>BSS</a:t>
                      </a:r>
                      <a:r>
                        <a:rPr kumimoji="0" lang="en-US" sz="2400" b="0" i="0" u="none" strike="noStrike" cap="none" normalizeH="0" baseline="0" dirty="0">
                          <a:ln>
                            <a:noFill/>
                          </a:ln>
                          <a:solidFill>
                            <a:schemeClr val="tx1"/>
                          </a:solidFill>
                          <a:effectLst/>
                          <a:latin typeface="+mj-lt"/>
                          <a:cs typeface="Arial" pitchFamily="34" charset="0"/>
                        </a:rPr>
                        <a:t> area of the process.</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When running, the BSS data are placed in the data segment. </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kern="1200" cap="none" normalizeH="0" baseline="0" dirty="0">
                          <a:ln>
                            <a:noFill/>
                          </a:ln>
                          <a:solidFill>
                            <a:schemeClr val="tx1"/>
                          </a:solidFill>
                          <a:effectLst/>
                          <a:latin typeface="+mj-lt"/>
                          <a:ea typeface="+mn-ea"/>
                          <a:cs typeface="Arial" pitchFamily="34" charset="0"/>
                        </a:rPr>
                        <a:t>The format of a Linux/Unix executable is such that only variables that are initialized to a nonzero value occupy space in the disk.</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kern="1200" cap="none" normalizeH="0" baseline="0" dirty="0">
                        <a:ln>
                          <a:noFill/>
                        </a:ln>
                        <a:solidFill>
                          <a:schemeClr val="tx1"/>
                        </a:solidFill>
                        <a:effectLst/>
                        <a:latin typeface="+mj-lt"/>
                        <a:ea typeface="+mn-ea"/>
                        <a:cs typeface="Arial" pitchFamily="34" charset="0"/>
                      </a:endParaRP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rgbClr val="660033"/>
                        </a:solidFill>
                        <a:effectLst/>
                        <a:latin typeface="+mj-lt"/>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7909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2854D756-DD4E-4A0E-A64C-5F416BAA3933}" type="slidenum">
              <a:rPr lang="en-US"/>
              <a:pPr/>
              <a:t>23</a:t>
            </a:fld>
            <a:endParaRPr lang="en-US"/>
          </a:p>
        </p:txBody>
      </p:sp>
      <p:sp>
        <p:nvSpPr>
          <p:cNvPr id="41986" name="Rectangle 2"/>
          <p:cNvSpPr>
            <a:spLocks noGrp="1" noChangeArrowheads="1"/>
          </p:cNvSpPr>
          <p:nvPr>
            <p:ph type="title"/>
          </p:nvPr>
        </p:nvSpPr>
        <p:spPr>
          <a:xfrm>
            <a:off x="940130" y="83045"/>
            <a:ext cx="8229600" cy="707886"/>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r>
              <a:rPr lang="en-US" sz="4000" b="1" dirty="0">
                <a:solidFill>
                  <a:srgbClr val="FFFF00"/>
                </a:solidFill>
              </a:rPr>
              <a:t>Linux/Unix Address Space</a:t>
            </a:r>
          </a:p>
        </p:txBody>
      </p:sp>
      <p:graphicFrame>
        <p:nvGraphicFramePr>
          <p:cNvPr id="41999" name="Group 15"/>
          <p:cNvGraphicFramePr>
            <a:graphicFrameLocks noGrp="1"/>
          </p:cNvGraphicFramePr>
          <p:nvPr>
            <p:ph type="tbl" idx="1"/>
            <p:extLst>
              <p:ext uri="{D42A27DB-BD31-4B8C-83A1-F6EECF244321}">
                <p14:modId xmlns:p14="http://schemas.microsoft.com/office/powerpoint/2010/main" val="3992246774"/>
              </p:ext>
            </p:extLst>
          </p:nvPr>
        </p:nvGraphicFramePr>
        <p:xfrm>
          <a:off x="533400" y="1219200"/>
          <a:ext cx="8229600" cy="430987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660033"/>
                          </a:solidFill>
                          <a:effectLst/>
                          <a:latin typeface="+mj-lt"/>
                          <a:cs typeface="Arial" pitchFamily="34" charset="0"/>
                        </a:rPr>
                        <a:t>Heap</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mj-lt"/>
                          <a:cs typeface="Arial" pitchFamily="34" charset="0"/>
                        </a:rPr>
                        <a:t>The </a:t>
                      </a:r>
                      <a:r>
                        <a:rPr kumimoji="0" lang="en-US" sz="2000" b="0" i="1" u="none" strike="noStrike" cap="none" normalizeH="0" baseline="0" dirty="0">
                          <a:ln>
                            <a:noFill/>
                          </a:ln>
                          <a:solidFill>
                            <a:srgbClr val="660033"/>
                          </a:solidFill>
                          <a:effectLst/>
                          <a:latin typeface="+mj-lt"/>
                          <a:cs typeface="Arial" pitchFamily="34" charset="0"/>
                        </a:rPr>
                        <a:t>heap</a:t>
                      </a:r>
                      <a:r>
                        <a:rPr kumimoji="0" lang="en-US" sz="2000" b="0" i="0" u="none" strike="noStrike" cap="none" normalizeH="0" baseline="0" dirty="0">
                          <a:ln>
                            <a:noFill/>
                          </a:ln>
                          <a:solidFill>
                            <a:schemeClr val="tx1"/>
                          </a:solidFill>
                          <a:effectLst/>
                          <a:latin typeface="+mj-lt"/>
                          <a:cs typeface="Arial" pitchFamily="34" charset="0"/>
                        </a:rPr>
                        <a:t> is where dynamic memory (obtained by </a:t>
                      </a:r>
                      <a:r>
                        <a:rPr kumimoji="0" lang="en-US" sz="2000" b="0" i="0" u="none" strike="noStrike" cap="none" normalizeH="0" baseline="0" dirty="0" err="1">
                          <a:ln>
                            <a:noFill/>
                          </a:ln>
                          <a:solidFill>
                            <a:schemeClr val="tx1"/>
                          </a:solidFill>
                          <a:effectLst/>
                          <a:latin typeface="+mj-lt"/>
                          <a:cs typeface="Arial" pitchFamily="34" charset="0"/>
                        </a:rPr>
                        <a:t>malloc</a:t>
                      </a:r>
                      <a:r>
                        <a:rPr kumimoji="0" lang="en-US" sz="2000" b="0" i="0" u="none" strike="noStrike" cap="none" normalizeH="0" baseline="0" dirty="0">
                          <a:ln>
                            <a:noFill/>
                          </a:ln>
                          <a:solidFill>
                            <a:schemeClr val="tx1"/>
                          </a:solidFill>
                          <a:effectLst/>
                          <a:latin typeface="+mj-lt"/>
                          <a:cs typeface="Arial" pitchFamily="34" charset="0"/>
                        </a:rPr>
                        <a:t>() and friends) comes from.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mj-lt"/>
                          <a:cs typeface="Arial" pitchFamily="34" charset="0"/>
                        </a:rPr>
                        <a:t>As memory is allocated on the heap, the process's address space grows.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mj-lt"/>
                          <a:cs typeface="Arial" pitchFamily="34" charset="0"/>
                        </a:rPr>
                        <a:t>It is possible to give memory back to the system and shrink a process's address space.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kern="1200" cap="none" normalizeH="0" baseline="0" dirty="0">
                          <a:ln>
                            <a:noFill/>
                          </a:ln>
                          <a:solidFill>
                            <a:schemeClr val="tx1"/>
                          </a:solidFill>
                          <a:effectLst/>
                          <a:latin typeface="+mj-lt"/>
                          <a:ea typeface="+mn-ea"/>
                          <a:cs typeface="Arial" pitchFamily="34" charset="0"/>
                        </a:rPr>
                        <a:t>It is typical for the heap to "</a:t>
                      </a:r>
                      <a:r>
                        <a:rPr kumimoji="0" lang="en-US" sz="2000" b="0" i="0" u="none" strike="noStrike" kern="1200" cap="none" normalizeH="0" baseline="0" dirty="0">
                          <a:ln>
                            <a:noFill/>
                          </a:ln>
                          <a:solidFill>
                            <a:srgbClr val="660033"/>
                          </a:solidFill>
                          <a:effectLst/>
                          <a:latin typeface="+mj-lt"/>
                          <a:ea typeface="+mn-ea"/>
                          <a:cs typeface="Arial" pitchFamily="34" charset="0"/>
                        </a:rPr>
                        <a:t>grow upward</a:t>
                      </a:r>
                      <a:r>
                        <a:rPr kumimoji="0" lang="en-US" sz="2000" b="0" i="0" u="none" strike="noStrike" kern="1200" cap="none" normalizeH="0" baseline="0" dirty="0">
                          <a:ln>
                            <a:noFill/>
                          </a:ln>
                          <a:solidFill>
                            <a:schemeClr val="tx1"/>
                          </a:solidFill>
                          <a:effectLst/>
                          <a:latin typeface="+mj-lt"/>
                          <a:ea typeface="+mn-ea"/>
                          <a:cs typeface="Arial" pitchFamily="34" charset="0"/>
                        </a:rPr>
                        <a: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kern="1200" cap="none" normalizeH="0" baseline="0" dirty="0">
                          <a:ln>
                            <a:noFill/>
                          </a:ln>
                          <a:solidFill>
                            <a:schemeClr val="tx1"/>
                          </a:solidFill>
                          <a:effectLst/>
                          <a:latin typeface="+mj-lt"/>
                          <a:ea typeface="+mn-ea"/>
                          <a:cs typeface="Arial" pitchFamily="34" charset="0"/>
                        </a:rPr>
                        <a:t>This means that successive items that are added to the heap are added at addresses that are numerically greater than previous items.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mj-lt"/>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33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A789DA72-E5F5-42A1-8A18-4825E6145C42}" type="slidenum">
              <a:rPr lang="en-US"/>
              <a:pPr/>
              <a:t>24</a:t>
            </a:fld>
            <a:endParaRPr lang="en-US"/>
          </a:p>
        </p:txBody>
      </p:sp>
      <p:sp>
        <p:nvSpPr>
          <p:cNvPr id="46082" name="Rectangle 2"/>
          <p:cNvSpPr>
            <a:spLocks noGrp="1" noChangeArrowheads="1"/>
          </p:cNvSpPr>
          <p:nvPr>
            <p:ph type="title"/>
          </p:nvPr>
        </p:nvSpPr>
        <p:spPr>
          <a:xfrm>
            <a:off x="838200" y="11875"/>
            <a:ext cx="8229600" cy="707886"/>
          </a:xfrm>
          <a:noFill/>
          <a:ln/>
          <a:extLst>
            <a:ext uri="{91240B29-F687-4F45-9708-019B960494DF}">
              <a14:hiddenLine xmlns:a14="http://schemas.microsoft.com/office/drawing/2010/main" w="9525" cap="rnd">
                <a:solidFill>
                  <a:srgbClr val="808000"/>
                </a:solidFill>
                <a:prstDash val="sysDot"/>
                <a:miter lim="800000"/>
                <a:headEnd/>
                <a:tailEnd/>
              </a14:hiddenLine>
            </a:ext>
          </a:extLst>
        </p:spPr>
        <p:txBody>
          <a:bodyPr anchorCtr="1">
            <a:spAutoFit/>
          </a:bodyPr>
          <a:lstStyle/>
          <a:p>
            <a:r>
              <a:rPr lang="en-US" sz="4000" b="1" dirty="0">
                <a:solidFill>
                  <a:srgbClr val="FFFF00"/>
                </a:solidFill>
              </a:rPr>
              <a:t>Linux/Unix Address Space</a:t>
            </a:r>
          </a:p>
        </p:txBody>
      </p:sp>
      <p:graphicFrame>
        <p:nvGraphicFramePr>
          <p:cNvPr id="46095" name="Group 15"/>
          <p:cNvGraphicFramePr>
            <a:graphicFrameLocks noGrp="1"/>
          </p:cNvGraphicFramePr>
          <p:nvPr>
            <p:ph type="tbl" idx="1"/>
            <p:extLst>
              <p:ext uri="{D42A27DB-BD31-4B8C-83A1-F6EECF244321}">
                <p14:modId xmlns:p14="http://schemas.microsoft.com/office/powerpoint/2010/main" val="2079438698"/>
              </p:ext>
            </p:extLst>
          </p:nvPr>
        </p:nvGraphicFramePr>
        <p:xfrm>
          <a:off x="381000" y="914400"/>
          <a:ext cx="8229600" cy="527304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kern="1200" cap="none" normalizeH="0" baseline="0" dirty="0">
                          <a:ln>
                            <a:noFill/>
                          </a:ln>
                          <a:solidFill>
                            <a:srgbClr val="660033"/>
                          </a:solidFill>
                          <a:effectLst/>
                          <a:latin typeface="+mn-lt"/>
                          <a:ea typeface="+mn-ea"/>
                          <a:cs typeface="Arial" pitchFamily="34" charset="0"/>
                        </a:rPr>
                        <a:t>Stack</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kern="1200" cap="none" normalizeH="0" baseline="0" dirty="0">
                          <a:ln>
                            <a:noFill/>
                          </a:ln>
                          <a:solidFill>
                            <a:schemeClr val="tx1"/>
                          </a:solidFill>
                          <a:effectLst/>
                          <a:latin typeface="+mj-lt"/>
                          <a:ea typeface="+mn-ea"/>
                          <a:cs typeface="Arial" pitchFamily="34" charset="0"/>
                        </a:rPr>
                        <a:t>The </a:t>
                      </a:r>
                      <a:r>
                        <a:rPr kumimoji="0" lang="en-US" sz="2400" b="0" i="1" u="none" strike="noStrike" kern="1200" cap="none" normalizeH="0" baseline="0" dirty="0">
                          <a:ln>
                            <a:noFill/>
                          </a:ln>
                          <a:solidFill>
                            <a:srgbClr val="660033"/>
                          </a:solidFill>
                          <a:effectLst/>
                          <a:latin typeface="+mj-lt"/>
                          <a:ea typeface="+mn-ea"/>
                          <a:cs typeface="Arial" pitchFamily="34" charset="0"/>
                        </a:rPr>
                        <a:t>stack segment</a:t>
                      </a:r>
                      <a:r>
                        <a:rPr kumimoji="0" lang="en-US" sz="2400" b="0" i="0" u="none" strike="noStrike" kern="1200" cap="none" normalizeH="0" baseline="0" dirty="0">
                          <a:ln>
                            <a:noFill/>
                          </a:ln>
                          <a:solidFill>
                            <a:schemeClr val="tx1"/>
                          </a:solidFill>
                          <a:effectLst/>
                          <a:latin typeface="+mj-lt"/>
                          <a:ea typeface="+mn-ea"/>
                          <a:cs typeface="Arial" pitchFamily="34" charset="0"/>
                        </a:rPr>
                        <a:t> is where local variables are allocated.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It is the use of a stack for function parameters and return values that makes it convenient to write </a:t>
                      </a:r>
                      <a:r>
                        <a:rPr kumimoji="0" lang="en-US" sz="2400" b="0" i="1" u="none" strike="noStrike" cap="none" normalizeH="0" baseline="0" dirty="0">
                          <a:ln>
                            <a:noFill/>
                          </a:ln>
                          <a:solidFill>
                            <a:srgbClr val="660033"/>
                          </a:solidFill>
                          <a:effectLst/>
                          <a:latin typeface="+mj-lt"/>
                          <a:cs typeface="Arial" pitchFamily="34" charset="0"/>
                        </a:rPr>
                        <a:t>recursive</a:t>
                      </a:r>
                      <a:r>
                        <a:rPr kumimoji="0" lang="en-US" sz="2400" b="0" i="0" u="none" strike="noStrike" cap="none" normalizeH="0" baseline="0" dirty="0">
                          <a:ln>
                            <a:noFill/>
                          </a:ln>
                          <a:solidFill>
                            <a:srgbClr val="660033"/>
                          </a:solidFill>
                          <a:effectLst/>
                          <a:latin typeface="+mj-lt"/>
                          <a:cs typeface="Arial" pitchFamily="34" charset="0"/>
                        </a:rPr>
                        <a:t> functions</a:t>
                      </a:r>
                      <a:r>
                        <a:rPr kumimoji="0" lang="en-US" sz="2400" b="0" i="0" u="none" strike="noStrike" cap="none" normalizeH="0" baseline="0" dirty="0">
                          <a:ln>
                            <a:noFill/>
                          </a:ln>
                          <a:solidFill>
                            <a:schemeClr val="tx1"/>
                          </a:solidFill>
                          <a:effectLst/>
                          <a:latin typeface="+mj-lt"/>
                          <a:cs typeface="Arial" pitchFamily="34" charset="0"/>
                        </a:rPr>
                        <a:t> (functions that call themselves).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Variables stored on the stack "disappear" when the function containing them returns.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The space on the stack is reused for subsequent function calls.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mj-lt"/>
                          <a:cs typeface="Arial" pitchFamily="34" charset="0"/>
                        </a:rPr>
                        <a:t>On most modern architectures, the stack "grows downward," meaning that items deeper in the call chain are at numerically lower addresses.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49626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AutoShape 4"/>
          <p:cNvSpPr>
            <a:spLocks noChangeArrowheads="1"/>
          </p:cNvSpPr>
          <p:nvPr/>
        </p:nvSpPr>
        <p:spPr bwMode="auto">
          <a:xfrm>
            <a:off x="685800" y="3048000"/>
            <a:ext cx="1219200" cy="1219200"/>
          </a:xfrm>
          <a:prstGeom prst="wedgeEllipseCallout">
            <a:avLst>
              <a:gd name="adj1" fmla="val -6903"/>
              <a:gd name="adj2" fmla="val 24611"/>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ready</a:t>
            </a:r>
          </a:p>
        </p:txBody>
      </p:sp>
      <p:sp>
        <p:nvSpPr>
          <p:cNvPr id="43012" name="AutoShape 5"/>
          <p:cNvSpPr>
            <a:spLocks noChangeArrowheads="1"/>
          </p:cNvSpPr>
          <p:nvPr/>
        </p:nvSpPr>
        <p:spPr bwMode="auto">
          <a:xfrm>
            <a:off x="2819400" y="1524000"/>
            <a:ext cx="1371600" cy="1295400"/>
          </a:xfrm>
          <a:prstGeom prst="wedgeEllipseCallout">
            <a:avLst>
              <a:gd name="adj1" fmla="val 7060"/>
              <a:gd name="adj2" fmla="val 24880"/>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stopped</a:t>
            </a:r>
          </a:p>
        </p:txBody>
      </p:sp>
      <p:sp>
        <p:nvSpPr>
          <p:cNvPr id="43013" name="AutoShape 6"/>
          <p:cNvSpPr>
            <a:spLocks noChangeArrowheads="1"/>
          </p:cNvSpPr>
          <p:nvPr/>
        </p:nvSpPr>
        <p:spPr bwMode="auto">
          <a:xfrm>
            <a:off x="2971800" y="4648200"/>
            <a:ext cx="1600200" cy="1371600"/>
          </a:xfrm>
          <a:prstGeom prst="wedgeEllipseCallout">
            <a:avLst>
              <a:gd name="adj1" fmla="val -43551"/>
              <a:gd name="adj2" fmla="val 9606"/>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suspended</a:t>
            </a:r>
          </a:p>
        </p:txBody>
      </p:sp>
      <p:sp>
        <p:nvSpPr>
          <p:cNvPr id="43014" name="AutoShape 7"/>
          <p:cNvSpPr>
            <a:spLocks noChangeArrowheads="1"/>
          </p:cNvSpPr>
          <p:nvPr/>
        </p:nvSpPr>
        <p:spPr bwMode="auto">
          <a:xfrm>
            <a:off x="4724400" y="2971800"/>
            <a:ext cx="1600200" cy="1295400"/>
          </a:xfrm>
          <a:prstGeom prst="wedgeEllipseCallout">
            <a:avLst>
              <a:gd name="adj1" fmla="val 12500"/>
              <a:gd name="adj2" fmla="val 5884"/>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executing</a:t>
            </a:r>
          </a:p>
        </p:txBody>
      </p:sp>
      <p:sp>
        <p:nvSpPr>
          <p:cNvPr id="43015" name="AutoShape 8"/>
          <p:cNvSpPr>
            <a:spLocks noChangeArrowheads="1"/>
          </p:cNvSpPr>
          <p:nvPr/>
        </p:nvSpPr>
        <p:spPr bwMode="auto">
          <a:xfrm>
            <a:off x="7620000" y="2971800"/>
            <a:ext cx="1295400" cy="1295400"/>
          </a:xfrm>
          <a:prstGeom prst="wedgeEllipseCallout">
            <a:avLst>
              <a:gd name="adj1" fmla="val -21079"/>
              <a:gd name="adj2" fmla="val 17648"/>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t>zombie</a:t>
            </a:r>
          </a:p>
        </p:txBody>
      </p:sp>
      <p:sp>
        <p:nvSpPr>
          <p:cNvPr id="43016" name="Line 9"/>
          <p:cNvSpPr>
            <a:spLocks noChangeShapeType="1"/>
          </p:cNvSpPr>
          <p:nvPr/>
        </p:nvSpPr>
        <p:spPr bwMode="auto">
          <a:xfrm>
            <a:off x="1143000" y="1524000"/>
            <a:ext cx="0" cy="1524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43017" name="AutoShape 10"/>
          <p:cNvCxnSpPr>
            <a:cxnSpLocks noChangeShapeType="1"/>
            <a:stCxn id="43012" idx="2"/>
            <a:endCxn id="43011" idx="0"/>
          </p:cNvCxnSpPr>
          <p:nvPr/>
        </p:nvCxnSpPr>
        <p:spPr bwMode="auto">
          <a:xfrm rot="10800000" flipV="1">
            <a:off x="1295400" y="2171700"/>
            <a:ext cx="1524000" cy="876300"/>
          </a:xfrm>
          <a:prstGeom prst="curvedConnector2">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8" name="AutoShape 11"/>
          <p:cNvCxnSpPr>
            <a:cxnSpLocks noChangeShapeType="1"/>
            <a:stCxn id="43013" idx="2"/>
            <a:endCxn id="43011" idx="4"/>
          </p:cNvCxnSpPr>
          <p:nvPr/>
        </p:nvCxnSpPr>
        <p:spPr bwMode="auto">
          <a:xfrm rot="10800000">
            <a:off x="1295400" y="4267200"/>
            <a:ext cx="1676400" cy="1066800"/>
          </a:xfrm>
          <a:prstGeom prst="curvedConnector2">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9" name="Freeform 12"/>
          <p:cNvSpPr>
            <a:spLocks/>
          </p:cNvSpPr>
          <p:nvPr/>
        </p:nvSpPr>
        <p:spPr bwMode="auto">
          <a:xfrm>
            <a:off x="1905000" y="3352800"/>
            <a:ext cx="2819400" cy="304800"/>
          </a:xfrm>
          <a:custGeom>
            <a:avLst/>
            <a:gdLst>
              <a:gd name="T0" fmla="*/ 0 w 1392"/>
              <a:gd name="T1" fmla="*/ 304800 h 288"/>
              <a:gd name="T2" fmla="*/ 1361090 w 1392"/>
              <a:gd name="T3" fmla="*/ 0 h 288"/>
              <a:gd name="T4" fmla="*/ 2819400 w 1392"/>
              <a:gd name="T5" fmla="*/ 304800 h 288"/>
              <a:gd name="T6" fmla="*/ 0 60000 65536"/>
              <a:gd name="T7" fmla="*/ 0 60000 65536"/>
              <a:gd name="T8" fmla="*/ 0 60000 65536"/>
            </a:gdLst>
            <a:ahLst/>
            <a:cxnLst>
              <a:cxn ang="T6">
                <a:pos x="T0" y="T1"/>
              </a:cxn>
              <a:cxn ang="T7">
                <a:pos x="T2" y="T3"/>
              </a:cxn>
              <a:cxn ang="T8">
                <a:pos x="T4" y="T5"/>
              </a:cxn>
            </a:cxnLst>
            <a:rect l="0" t="0" r="r" b="b"/>
            <a:pathLst>
              <a:path w="1392" h="288">
                <a:moveTo>
                  <a:pt x="0" y="288"/>
                </a:moveTo>
                <a:cubicBezTo>
                  <a:pt x="220" y="144"/>
                  <a:pt x="440" y="0"/>
                  <a:pt x="672" y="0"/>
                </a:cubicBezTo>
                <a:cubicBezTo>
                  <a:pt x="904" y="0"/>
                  <a:pt x="1148" y="144"/>
                  <a:pt x="1392" y="288"/>
                </a:cubicBezTo>
              </a:path>
            </a:pathLst>
          </a:custGeom>
          <a:noFill/>
          <a:ln w="9525">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43020" name="AutoShape 13"/>
          <p:cNvCxnSpPr>
            <a:cxnSpLocks noChangeShapeType="1"/>
            <a:stCxn id="43014" idx="0"/>
            <a:endCxn id="43012" idx="6"/>
          </p:cNvCxnSpPr>
          <p:nvPr/>
        </p:nvCxnSpPr>
        <p:spPr bwMode="auto">
          <a:xfrm rot="5400000" flipH="1">
            <a:off x="4457700" y="1905000"/>
            <a:ext cx="800100" cy="1333500"/>
          </a:xfrm>
          <a:prstGeom prst="curvedConnector2">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1" name="AutoShape 14"/>
          <p:cNvCxnSpPr>
            <a:cxnSpLocks noChangeShapeType="1"/>
            <a:stCxn id="43014" idx="4"/>
            <a:endCxn id="43013" idx="6"/>
          </p:cNvCxnSpPr>
          <p:nvPr/>
        </p:nvCxnSpPr>
        <p:spPr bwMode="auto">
          <a:xfrm rot="5400000">
            <a:off x="4514850" y="4324350"/>
            <a:ext cx="1066800" cy="952500"/>
          </a:xfrm>
          <a:prstGeom prst="curvedConnector2">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2" name="AutoShape 15"/>
          <p:cNvCxnSpPr>
            <a:cxnSpLocks noChangeShapeType="1"/>
            <a:stCxn id="43014" idx="6"/>
            <a:endCxn id="43015" idx="2"/>
          </p:cNvCxnSpPr>
          <p:nvPr/>
        </p:nvCxnSpPr>
        <p:spPr bwMode="auto">
          <a:xfrm>
            <a:off x="6324600" y="3619500"/>
            <a:ext cx="1295400"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23" name="Text Box 16"/>
          <p:cNvSpPr txBox="1">
            <a:spLocks noChangeArrowheads="1"/>
          </p:cNvSpPr>
          <p:nvPr/>
        </p:nvSpPr>
        <p:spPr bwMode="auto">
          <a:xfrm>
            <a:off x="25892" y="2057400"/>
            <a:ext cx="116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dirty="0">
                <a:solidFill>
                  <a:srgbClr val="000066"/>
                </a:solidFill>
              </a:rPr>
              <a:t>creation</a:t>
            </a:r>
          </a:p>
        </p:txBody>
      </p:sp>
      <p:sp>
        <p:nvSpPr>
          <p:cNvPr id="43024" name="Freeform 17"/>
          <p:cNvSpPr>
            <a:spLocks/>
          </p:cNvSpPr>
          <p:nvPr/>
        </p:nvSpPr>
        <p:spPr bwMode="auto">
          <a:xfrm>
            <a:off x="1905000" y="3810000"/>
            <a:ext cx="2819400" cy="381000"/>
          </a:xfrm>
          <a:custGeom>
            <a:avLst/>
            <a:gdLst>
              <a:gd name="T0" fmla="*/ 2819400 w 1776"/>
              <a:gd name="T1" fmla="*/ 73742 h 248"/>
              <a:gd name="T2" fmla="*/ 1524000 w 1776"/>
              <a:gd name="T3" fmla="*/ 368710 h 248"/>
              <a:gd name="T4" fmla="*/ 0 w 1776"/>
              <a:gd name="T5" fmla="*/ 0 h 248"/>
              <a:gd name="T6" fmla="*/ 0 60000 65536"/>
              <a:gd name="T7" fmla="*/ 0 60000 65536"/>
              <a:gd name="T8" fmla="*/ 0 60000 65536"/>
            </a:gdLst>
            <a:ahLst/>
            <a:cxnLst>
              <a:cxn ang="T6">
                <a:pos x="T0" y="T1"/>
              </a:cxn>
              <a:cxn ang="T7">
                <a:pos x="T2" y="T3"/>
              </a:cxn>
              <a:cxn ang="T8">
                <a:pos x="T4" y="T5"/>
              </a:cxn>
            </a:cxnLst>
            <a:rect l="0" t="0" r="r" b="b"/>
            <a:pathLst>
              <a:path w="1776" h="248">
                <a:moveTo>
                  <a:pt x="1776" y="48"/>
                </a:moveTo>
                <a:cubicBezTo>
                  <a:pt x="1516" y="148"/>
                  <a:pt x="1256" y="248"/>
                  <a:pt x="960" y="240"/>
                </a:cubicBezTo>
                <a:cubicBezTo>
                  <a:pt x="664" y="232"/>
                  <a:pt x="332" y="116"/>
                  <a:pt x="0" y="0"/>
                </a:cubicBezTo>
              </a:path>
            </a:pathLst>
          </a:custGeom>
          <a:noFill/>
          <a:ln w="9525">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5" name="Text Box 18"/>
          <p:cNvSpPr txBox="1">
            <a:spLocks noChangeArrowheads="1"/>
          </p:cNvSpPr>
          <p:nvPr/>
        </p:nvSpPr>
        <p:spPr bwMode="auto">
          <a:xfrm>
            <a:off x="1787333" y="234315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dirty="0">
                <a:solidFill>
                  <a:srgbClr val="000066"/>
                </a:solidFill>
              </a:rPr>
              <a:t>signal</a:t>
            </a:r>
          </a:p>
        </p:txBody>
      </p:sp>
      <p:sp>
        <p:nvSpPr>
          <p:cNvPr id="43026" name="Text Box 19"/>
          <p:cNvSpPr txBox="1">
            <a:spLocks noChangeArrowheads="1"/>
          </p:cNvSpPr>
          <p:nvPr/>
        </p:nvSpPr>
        <p:spPr bwMode="auto">
          <a:xfrm>
            <a:off x="4888267" y="19431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dirty="0">
                <a:solidFill>
                  <a:srgbClr val="000066"/>
                </a:solidFill>
              </a:rPr>
              <a:t>signal</a:t>
            </a:r>
          </a:p>
        </p:txBody>
      </p:sp>
      <p:sp>
        <p:nvSpPr>
          <p:cNvPr id="43027" name="Text Box 20"/>
          <p:cNvSpPr txBox="1">
            <a:spLocks noChangeArrowheads="1"/>
          </p:cNvSpPr>
          <p:nvPr/>
        </p:nvSpPr>
        <p:spPr bwMode="auto">
          <a:xfrm>
            <a:off x="2667000" y="3508375"/>
            <a:ext cx="150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a:solidFill>
                  <a:srgbClr val="000066"/>
                </a:solidFill>
              </a:rPr>
              <a:t>scheduling</a:t>
            </a:r>
          </a:p>
        </p:txBody>
      </p:sp>
      <p:sp>
        <p:nvSpPr>
          <p:cNvPr id="43028" name="Text Box 21"/>
          <p:cNvSpPr txBox="1">
            <a:spLocks noChangeArrowheads="1"/>
          </p:cNvSpPr>
          <p:nvPr/>
        </p:nvSpPr>
        <p:spPr bwMode="auto">
          <a:xfrm>
            <a:off x="4419600" y="4575175"/>
            <a:ext cx="182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a:solidFill>
                  <a:srgbClr val="000066"/>
                </a:solidFill>
              </a:rPr>
              <a:t>input / output</a:t>
            </a:r>
          </a:p>
        </p:txBody>
      </p:sp>
      <p:sp>
        <p:nvSpPr>
          <p:cNvPr id="43029" name="Text Box 22"/>
          <p:cNvSpPr txBox="1">
            <a:spLocks noChangeArrowheads="1"/>
          </p:cNvSpPr>
          <p:nvPr/>
        </p:nvSpPr>
        <p:spPr bwMode="auto">
          <a:xfrm>
            <a:off x="762000" y="4800600"/>
            <a:ext cx="182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a:solidFill>
                  <a:srgbClr val="000066"/>
                </a:solidFill>
              </a:rPr>
              <a:t>end of</a:t>
            </a:r>
          </a:p>
          <a:p>
            <a:pPr eaLnBrk="1" hangingPunct="1"/>
            <a:r>
              <a:rPr lang="en-US" altLang="zh-TW">
                <a:solidFill>
                  <a:srgbClr val="000066"/>
                </a:solidFill>
              </a:rPr>
              <a:t>input / output</a:t>
            </a:r>
          </a:p>
        </p:txBody>
      </p:sp>
      <p:sp>
        <p:nvSpPr>
          <p:cNvPr id="43030" name="Text Box 23"/>
          <p:cNvSpPr txBox="1">
            <a:spLocks noChangeArrowheads="1"/>
          </p:cNvSpPr>
          <p:nvPr/>
        </p:nvSpPr>
        <p:spPr bwMode="auto">
          <a:xfrm>
            <a:off x="6248400" y="2895600"/>
            <a:ext cx="1585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a:solidFill>
                  <a:srgbClr val="000066"/>
                </a:solidFill>
              </a:rPr>
              <a:t>termination</a:t>
            </a:r>
          </a:p>
        </p:txBody>
      </p:sp>
      <p:sp>
        <p:nvSpPr>
          <p:cNvPr id="23" name="Rectangle 1026"/>
          <p:cNvSpPr>
            <a:spLocks noGrp="1" noChangeArrowheads="1"/>
          </p:cNvSpPr>
          <p:nvPr>
            <p:ph type="title"/>
          </p:nvPr>
        </p:nvSpPr>
        <p:spPr>
          <a:xfrm>
            <a:off x="539552" y="0"/>
            <a:ext cx="8229600" cy="1143000"/>
          </a:xfrm>
        </p:spPr>
        <p:txBody>
          <a:bodyPr/>
          <a:lstStyle/>
          <a:p>
            <a:pPr eaLnBrk="1" hangingPunct="1"/>
            <a:r>
              <a:rPr lang="en-US" altLang="zh-TW" b="1" dirty="0">
                <a:solidFill>
                  <a:srgbClr val="FFFF00"/>
                </a:solidFill>
              </a:rPr>
              <a:t>Process States</a:t>
            </a:r>
          </a:p>
        </p:txBody>
      </p:sp>
    </p:spTree>
    <p:extLst>
      <p:ext uri="{BB962C8B-B14F-4D97-AF65-F5344CB8AC3E}">
        <p14:creationId xmlns:p14="http://schemas.microsoft.com/office/powerpoint/2010/main" val="417771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1"/>
            <a:ext cx="8229600" cy="838200"/>
          </a:xfrm>
        </p:spPr>
        <p:txBody>
          <a:bodyPr/>
          <a:lstStyle/>
          <a:p>
            <a:r>
              <a:rPr lang="en-US" b="1" dirty="0">
                <a:solidFill>
                  <a:srgbClr val="FFFF00"/>
                </a:solidFill>
              </a:rPr>
              <a:t>Getting Started with Shell</a:t>
            </a:r>
          </a:p>
        </p:txBody>
      </p:sp>
      <p:sp>
        <p:nvSpPr>
          <p:cNvPr id="3" name="Content Placeholder 2"/>
          <p:cNvSpPr>
            <a:spLocks noGrp="1"/>
          </p:cNvSpPr>
          <p:nvPr>
            <p:ph idx="1"/>
          </p:nvPr>
        </p:nvSpPr>
        <p:spPr>
          <a:xfrm>
            <a:off x="242888" y="838201"/>
            <a:ext cx="8705850" cy="5397500"/>
          </a:xfrm>
        </p:spPr>
        <p:txBody>
          <a:bodyPr/>
          <a:lstStyle/>
          <a:p>
            <a:pPr>
              <a:buNone/>
            </a:pPr>
            <a:r>
              <a:rPr lang="en-US" dirty="0"/>
              <a:t>How the Shell is created</a:t>
            </a:r>
          </a:p>
          <a:p>
            <a:pPr>
              <a:buNone/>
            </a:pPr>
            <a:r>
              <a:rPr lang="en-US" dirty="0"/>
              <a:t> Init            </a:t>
            </a:r>
            <a:r>
              <a:rPr lang="en-US" dirty="0" err="1"/>
              <a:t>getty</a:t>
            </a:r>
            <a:r>
              <a:rPr lang="en-US" dirty="0"/>
              <a:t>             login            shell</a:t>
            </a:r>
          </a:p>
          <a:p>
            <a:endParaRPr lang="en-US" sz="2200" dirty="0">
              <a:latin typeface="+mj-lt"/>
            </a:endParaRPr>
          </a:p>
          <a:p>
            <a:r>
              <a:rPr lang="en-US" sz="2200" dirty="0">
                <a:latin typeface="+mj-lt"/>
              </a:rPr>
              <a:t>When the system is in multiuser mode, init fork and execs a Getty for every port</a:t>
            </a:r>
          </a:p>
          <a:p>
            <a:r>
              <a:rPr lang="en-US" sz="2200" dirty="0">
                <a:latin typeface="+mj-lt"/>
              </a:rPr>
              <a:t>When a user attempt for login, Getty wakes up and fork-execs the login process</a:t>
            </a:r>
          </a:p>
          <a:p>
            <a:r>
              <a:rPr lang="en-US" sz="2200" dirty="0">
                <a:latin typeface="+mj-lt"/>
              </a:rPr>
              <a:t>Now login program fork – exec shell program and User has prompt</a:t>
            </a:r>
          </a:p>
          <a:p>
            <a:r>
              <a:rPr lang="en-US" sz="2200" dirty="0">
                <a:latin typeface="+mj-lt"/>
              </a:rPr>
              <a:t>Now init goes off to sleep, waiting  of its children deaths</a:t>
            </a:r>
          </a:p>
          <a:p>
            <a:r>
              <a:rPr lang="en-US" sz="2200" dirty="0">
                <a:latin typeface="+mj-lt"/>
              </a:rPr>
              <a:t>When user logout, shell died then login died and finally </a:t>
            </a:r>
            <a:r>
              <a:rPr lang="en-US" sz="2200" dirty="0" err="1">
                <a:latin typeface="+mj-lt"/>
              </a:rPr>
              <a:t>getty</a:t>
            </a:r>
            <a:r>
              <a:rPr lang="en-US" sz="2200" dirty="0">
                <a:latin typeface="+mj-lt"/>
              </a:rPr>
              <a:t> died</a:t>
            </a:r>
          </a:p>
          <a:p>
            <a:r>
              <a:rPr lang="en-US" sz="2200" dirty="0">
                <a:latin typeface="+mj-lt"/>
              </a:rPr>
              <a:t>When this information is pass to the init, init wakeup and fork-exec another </a:t>
            </a:r>
            <a:r>
              <a:rPr lang="en-US" sz="2200" dirty="0" err="1">
                <a:latin typeface="+mj-lt"/>
              </a:rPr>
              <a:t>getty</a:t>
            </a:r>
            <a:r>
              <a:rPr lang="en-US" sz="2200" dirty="0">
                <a:latin typeface="+mj-lt"/>
              </a:rPr>
              <a:t> for the line to monitor the next login</a:t>
            </a:r>
          </a:p>
          <a:p>
            <a:endParaRPr lang="en-US" sz="2000" dirty="0">
              <a:latin typeface="+mj-lt"/>
            </a:endParaRPr>
          </a:p>
        </p:txBody>
      </p:sp>
      <p:sp>
        <p:nvSpPr>
          <p:cNvPr id="5" name="Right Arrow 4"/>
          <p:cNvSpPr/>
          <p:nvPr/>
        </p:nvSpPr>
        <p:spPr bwMode="auto">
          <a:xfrm>
            <a:off x="1066800" y="1600200"/>
            <a:ext cx="9144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6" name="Right Arrow 5"/>
          <p:cNvSpPr/>
          <p:nvPr/>
        </p:nvSpPr>
        <p:spPr bwMode="auto">
          <a:xfrm>
            <a:off x="3200400" y="1600200"/>
            <a:ext cx="8382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7" name="Right Arrow 6"/>
          <p:cNvSpPr/>
          <p:nvPr/>
        </p:nvSpPr>
        <p:spPr bwMode="auto">
          <a:xfrm>
            <a:off x="5029200" y="1600200"/>
            <a:ext cx="9906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9" name="TextBox 8"/>
          <p:cNvSpPr txBox="1"/>
          <p:nvPr/>
        </p:nvSpPr>
        <p:spPr>
          <a:xfrm>
            <a:off x="1143000" y="1752600"/>
            <a:ext cx="762000" cy="369332"/>
          </a:xfrm>
          <a:prstGeom prst="rect">
            <a:avLst/>
          </a:prstGeom>
          <a:noFill/>
        </p:spPr>
        <p:txBody>
          <a:bodyPr wrap="square" rtlCol="0">
            <a:spAutoFit/>
          </a:bodyPr>
          <a:lstStyle/>
          <a:p>
            <a:r>
              <a:rPr lang="en-US" dirty="0"/>
              <a:t>fork</a:t>
            </a:r>
          </a:p>
        </p:txBody>
      </p:sp>
      <p:sp>
        <p:nvSpPr>
          <p:cNvPr id="10" name="TextBox 9"/>
          <p:cNvSpPr txBox="1"/>
          <p:nvPr/>
        </p:nvSpPr>
        <p:spPr>
          <a:xfrm>
            <a:off x="2895600" y="1828800"/>
            <a:ext cx="1295400" cy="369332"/>
          </a:xfrm>
          <a:prstGeom prst="rect">
            <a:avLst/>
          </a:prstGeom>
          <a:noFill/>
        </p:spPr>
        <p:txBody>
          <a:bodyPr wrap="square" rtlCol="0">
            <a:spAutoFit/>
          </a:bodyPr>
          <a:lstStyle/>
          <a:p>
            <a:r>
              <a:rPr lang="en-US" dirty="0"/>
              <a:t>fork-exec</a:t>
            </a:r>
          </a:p>
        </p:txBody>
      </p:sp>
      <p:sp>
        <p:nvSpPr>
          <p:cNvPr id="11" name="TextBox 10"/>
          <p:cNvSpPr txBox="1"/>
          <p:nvPr/>
        </p:nvSpPr>
        <p:spPr>
          <a:xfrm flipH="1">
            <a:off x="5029200" y="1828800"/>
            <a:ext cx="1143000" cy="369332"/>
          </a:xfrm>
          <a:prstGeom prst="rect">
            <a:avLst/>
          </a:prstGeom>
          <a:noFill/>
        </p:spPr>
        <p:txBody>
          <a:bodyPr wrap="square" rtlCol="0">
            <a:spAutoFit/>
          </a:bodyPr>
          <a:lstStyle/>
          <a:p>
            <a:r>
              <a:rPr lang="en-US" dirty="0"/>
              <a:t>fork-exec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29034" y="11875"/>
            <a:ext cx="8229600" cy="1066800"/>
          </a:xfrm>
        </p:spPr>
        <p:txBody>
          <a:bodyPr/>
          <a:lstStyle/>
          <a:p>
            <a:r>
              <a:rPr lang="en-US" b="1" dirty="0">
                <a:solidFill>
                  <a:srgbClr val="FFFF00"/>
                </a:solidFill>
              </a:rPr>
              <a:t>Getting Started with Shell</a:t>
            </a:r>
            <a:endParaRPr lang="en-US" b="1" dirty="0"/>
          </a:p>
        </p:txBody>
      </p:sp>
      <p:sp>
        <p:nvSpPr>
          <p:cNvPr id="3" name="Content Placeholder 2"/>
          <p:cNvSpPr>
            <a:spLocks noGrp="1"/>
          </p:cNvSpPr>
          <p:nvPr>
            <p:ph idx="1"/>
          </p:nvPr>
        </p:nvSpPr>
        <p:spPr/>
        <p:txBody>
          <a:bodyPr/>
          <a:lstStyle/>
          <a:p>
            <a:r>
              <a:rPr lang="en-US" dirty="0">
                <a:latin typeface="+mj-lt"/>
              </a:rPr>
              <a:t>After login kernel set up a process known as a shell</a:t>
            </a:r>
          </a:p>
          <a:p>
            <a:r>
              <a:rPr lang="en-US" dirty="0">
                <a:latin typeface="+mj-lt"/>
              </a:rPr>
              <a:t>Any command entered by the user is a input to the shell</a:t>
            </a:r>
          </a:p>
          <a:p>
            <a:r>
              <a:rPr lang="en-US" dirty="0">
                <a:latin typeface="+mj-lt"/>
              </a:rPr>
              <a:t>This Process remain active until you log out</a:t>
            </a:r>
          </a:p>
          <a:p>
            <a:r>
              <a:rPr lang="en-US" dirty="0">
                <a:latin typeface="+mj-lt"/>
              </a:rPr>
              <a:t>PID of shell is stored in variable $$</a:t>
            </a:r>
          </a:p>
          <a:p>
            <a:pPr>
              <a:buNone/>
            </a:pPr>
            <a:r>
              <a:rPr lang="en-US" dirty="0">
                <a:latin typeface="+mj-lt"/>
              </a:rPr>
              <a:t>  </a:t>
            </a:r>
            <a:r>
              <a:rPr lang="en-US" b="1" dirty="0">
                <a:latin typeface="+mj-lt"/>
              </a:rPr>
              <a:t>cat  File Name</a:t>
            </a:r>
          </a:p>
          <a:p>
            <a:r>
              <a:rPr lang="en-US" b="1" dirty="0">
                <a:latin typeface="+mj-lt"/>
              </a:rPr>
              <a:t> </a:t>
            </a:r>
            <a:r>
              <a:rPr lang="en-US" dirty="0">
                <a:latin typeface="+mj-lt"/>
              </a:rPr>
              <a:t>Shall started a process cat</a:t>
            </a:r>
          </a:p>
          <a:p>
            <a:r>
              <a:rPr lang="en-US" dirty="0">
                <a:latin typeface="+mj-lt"/>
              </a:rPr>
              <a:t>Shell is the Parent of cat</a:t>
            </a:r>
          </a:p>
          <a:p>
            <a:r>
              <a:rPr lang="en-US" dirty="0">
                <a:latin typeface="+mj-lt"/>
              </a:rPr>
              <a:t>Cat is the child of shell</a:t>
            </a:r>
          </a:p>
          <a:p>
            <a:pPr>
              <a:buNone/>
            </a:pPr>
            <a:r>
              <a:rPr lang="en-US" b="1" dirty="0">
                <a:latin typeface="+mj-lt"/>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8229600" cy="762000"/>
          </a:xfrm>
        </p:spPr>
        <p:txBody>
          <a:bodyPr/>
          <a:lstStyle/>
          <a:p>
            <a:r>
              <a:rPr lang="en-US" sz="3600" b="1" dirty="0">
                <a:solidFill>
                  <a:srgbClr val="FFFF00"/>
                </a:solidFill>
              </a:rPr>
              <a:t>External and Internal Command</a:t>
            </a:r>
          </a:p>
        </p:txBody>
      </p:sp>
      <p:sp>
        <p:nvSpPr>
          <p:cNvPr id="3" name="Content Placeholder 2"/>
          <p:cNvSpPr>
            <a:spLocks noGrp="1"/>
          </p:cNvSpPr>
          <p:nvPr>
            <p:ph idx="1"/>
          </p:nvPr>
        </p:nvSpPr>
        <p:spPr/>
        <p:txBody>
          <a:bodyPr/>
          <a:lstStyle/>
          <a:p>
            <a:r>
              <a:rPr lang="en-US" dirty="0">
                <a:latin typeface="+mj-lt"/>
              </a:rPr>
              <a:t>External Commands are commonly used by the Linux like cat ,</a:t>
            </a:r>
            <a:r>
              <a:rPr lang="en-US" dirty="0" err="1">
                <a:latin typeface="+mj-lt"/>
              </a:rPr>
              <a:t>ls</a:t>
            </a:r>
            <a:r>
              <a:rPr lang="en-US" dirty="0">
                <a:latin typeface="+mj-lt"/>
              </a:rPr>
              <a:t>, etc.</a:t>
            </a:r>
          </a:p>
          <a:p>
            <a:r>
              <a:rPr lang="en-US" dirty="0">
                <a:latin typeface="+mj-lt"/>
              </a:rPr>
              <a:t>The Shell create a process for each of these command and execute while remaining their parent</a:t>
            </a:r>
          </a:p>
          <a:p>
            <a:r>
              <a:rPr lang="en-US" dirty="0">
                <a:latin typeface="+mj-lt"/>
              </a:rPr>
              <a:t>Internal Commands are built-in commands used in Linux</a:t>
            </a:r>
          </a:p>
          <a:p>
            <a:r>
              <a:rPr lang="en-US" dirty="0">
                <a:latin typeface="+mj-lt"/>
              </a:rPr>
              <a:t>Shell does not create any process for these command</a:t>
            </a:r>
          </a:p>
          <a:p>
            <a:r>
              <a:rPr lang="en-US" dirty="0">
                <a:latin typeface="+mj-lt"/>
              </a:rPr>
              <a:t>Shell directly execute these commands</a:t>
            </a:r>
          </a:p>
          <a:p>
            <a:r>
              <a:rPr lang="en-US" dirty="0">
                <a:latin typeface="+mj-lt"/>
              </a:rPr>
              <a:t>Example are like </a:t>
            </a:r>
            <a:r>
              <a:rPr lang="en-US" dirty="0" err="1">
                <a:latin typeface="+mj-lt"/>
              </a:rPr>
              <a:t>cd</a:t>
            </a:r>
            <a:r>
              <a:rPr lang="en-US" dirty="0">
                <a:latin typeface="+mj-lt"/>
              </a:rPr>
              <a:t>, echo, etc.</a:t>
            </a:r>
          </a:p>
          <a:p>
            <a:r>
              <a:rPr lang="en-US" dirty="0">
                <a:latin typeface="+mj-lt"/>
              </a:rPr>
              <a:t>Even all the variable assignment  does not generate any process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95536" y="1124744"/>
            <a:ext cx="8215064" cy="4971256"/>
          </a:xfrm>
        </p:spPr>
        <p:txBody>
          <a:bodyPr/>
          <a:lstStyle/>
          <a:p>
            <a:pPr marL="0" indent="0" eaLnBrk="1" hangingPunct="1">
              <a:buNone/>
            </a:pPr>
            <a:r>
              <a:rPr lang="en-US" altLang="zh-TW" sz="2000" dirty="0">
                <a:latin typeface="+mj-lt"/>
              </a:rPr>
              <a:t>There are 3 different phases in  the creation of a process that uses three important system calls:</a:t>
            </a:r>
          </a:p>
          <a:p>
            <a:pPr marL="457200" indent="-457200" eaLnBrk="1" hangingPunct="1">
              <a:buFont typeface="+mj-lt"/>
              <a:buAutoNum type="arabicPeriod"/>
            </a:pPr>
            <a:r>
              <a:rPr lang="en-US" altLang="zh-TW" sz="2000" b="1" u="sng" dirty="0">
                <a:latin typeface="+mj-lt"/>
              </a:rPr>
              <a:t>Fork </a:t>
            </a:r>
            <a:r>
              <a:rPr lang="en-US" altLang="zh-TW" sz="2000" dirty="0">
                <a:latin typeface="+mj-lt"/>
              </a:rPr>
              <a:t>: Creates a process by creating a copy of the existing process. The new process has the different PID and the process that created it becomes its parent.</a:t>
            </a:r>
          </a:p>
          <a:p>
            <a:pPr marL="457200" indent="-457200" eaLnBrk="1" hangingPunct="1">
              <a:buFont typeface="+mj-lt"/>
              <a:buAutoNum type="arabicPeriod"/>
            </a:pPr>
            <a:endParaRPr lang="en-US" altLang="zh-TW" sz="2000" dirty="0">
              <a:latin typeface="+mj-lt"/>
            </a:endParaRPr>
          </a:p>
          <a:p>
            <a:pPr marL="457200" indent="-457200">
              <a:buFont typeface="+mj-lt"/>
              <a:buAutoNum type="arabicPeriod"/>
            </a:pPr>
            <a:r>
              <a:rPr lang="en-US" altLang="zh-TW" sz="2000" b="1" u="sng" dirty="0">
                <a:latin typeface="+mj-lt"/>
              </a:rPr>
              <a:t>Exec </a:t>
            </a:r>
            <a:r>
              <a:rPr lang="en-US" altLang="zh-TW" sz="2000" dirty="0">
                <a:latin typeface="+mj-lt"/>
              </a:rPr>
              <a:t>:</a:t>
            </a:r>
            <a:r>
              <a:rPr lang="en-IN" sz="2000" dirty="0">
                <a:latin typeface="+mj-lt"/>
              </a:rPr>
              <a:t>After the forking process, the address space of the child process is overwritten with the new process data. This is done through an </a:t>
            </a:r>
            <a:r>
              <a:rPr lang="en-IN" sz="2000" i="1" dirty="0">
                <a:latin typeface="+mj-lt"/>
              </a:rPr>
              <a:t>exec</a:t>
            </a:r>
            <a:r>
              <a:rPr lang="en-IN" sz="2000" dirty="0">
                <a:latin typeface="+mj-lt"/>
              </a:rPr>
              <a:t> call to the system</a:t>
            </a:r>
          </a:p>
          <a:p>
            <a:pPr marL="457200" indent="-457200">
              <a:buFont typeface="+mj-lt"/>
              <a:buAutoNum type="arabicPeriod"/>
            </a:pPr>
            <a:endParaRPr lang="en-IN" altLang="zh-TW" sz="2000" b="1" u="sng" dirty="0">
              <a:latin typeface="+mj-lt"/>
            </a:endParaRPr>
          </a:p>
          <a:p>
            <a:pPr marL="457200" indent="-457200">
              <a:buFont typeface="+mj-lt"/>
              <a:buAutoNum type="arabicPeriod"/>
            </a:pPr>
            <a:r>
              <a:rPr lang="en-US" altLang="zh-TW" sz="2000" b="1" u="sng" dirty="0">
                <a:latin typeface="+mj-lt"/>
              </a:rPr>
              <a:t>Wait </a:t>
            </a:r>
            <a:r>
              <a:rPr lang="en-US" altLang="zh-TW" sz="2000" dirty="0">
                <a:latin typeface="+mj-lt"/>
              </a:rPr>
              <a:t>:</a:t>
            </a:r>
            <a:r>
              <a:rPr lang="en-IN" sz="2000" dirty="0">
                <a:latin typeface="+mj-lt"/>
              </a:rPr>
              <a:t>Blocks calling process until the child process terminates. If child process has already terminated, the wait() call returns immediately. It picks up the exit status of the child process.</a:t>
            </a:r>
          </a:p>
          <a:p>
            <a:pPr marL="457200" indent="-457200" eaLnBrk="1" hangingPunct="1">
              <a:buFont typeface="+mj-lt"/>
              <a:buAutoNum type="arabicPeriod"/>
            </a:pPr>
            <a:endParaRPr lang="en-US" altLang="zh-TW" sz="2000" dirty="0">
              <a:latin typeface="+mj-lt"/>
            </a:endParaRPr>
          </a:p>
          <a:p>
            <a:pPr eaLnBrk="1" hangingPunct="1"/>
            <a:endParaRPr lang="en-US" altLang="zh-TW" sz="2000" dirty="0">
              <a:latin typeface="+mj-lt"/>
            </a:endParaRPr>
          </a:p>
        </p:txBody>
      </p:sp>
      <p:sp>
        <p:nvSpPr>
          <p:cNvPr id="5" name="Rectangle 1026"/>
          <p:cNvSpPr txBox="1">
            <a:spLocks noChangeArrowheads="1"/>
          </p:cNvSpPr>
          <p:nvPr/>
        </p:nvSpPr>
        <p:spPr>
          <a:xfrm>
            <a:off x="1173163" y="76200"/>
            <a:ext cx="7772400"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altLang="zh-TW" sz="4000" b="1" kern="0" dirty="0">
                <a:solidFill>
                  <a:srgbClr val="FFFF00"/>
                </a:solidFill>
              </a:rPr>
              <a:t>Process Creation Phases</a:t>
            </a:r>
          </a:p>
        </p:txBody>
      </p:sp>
    </p:spTree>
    <p:extLst>
      <p:ext uri="{BB962C8B-B14F-4D97-AF65-F5344CB8AC3E}">
        <p14:creationId xmlns:p14="http://schemas.microsoft.com/office/powerpoint/2010/main" val="40531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1600200" y="0"/>
            <a:ext cx="7543800" cy="914400"/>
          </a:xfrm>
          <a:noFill/>
          <a:ln>
            <a:miter lim="800000"/>
            <a:headEnd/>
            <a:tailEnd/>
          </a:ln>
        </p:spPr>
        <p:txBody>
          <a:bodyPr vert="horz" wrap="square" lIns="91440" tIns="45720" rIns="91440" bIns="45720" numCol="1" anchor="t" anchorCtr="0" compatLnSpc="1">
            <a:prstTxWarp prst="textNoShape">
              <a:avLst/>
            </a:prstTxWarp>
          </a:bodyPr>
          <a:lstStyle/>
          <a:p>
            <a:r>
              <a:rPr lang="en-US" sz="3600" b="1" dirty="0">
                <a:solidFill>
                  <a:srgbClr val="FFFF00"/>
                </a:solidFill>
              </a:rPr>
              <a:t>Permissions on directories</a:t>
            </a:r>
          </a:p>
        </p:txBody>
      </p:sp>
      <p:sp>
        <p:nvSpPr>
          <p:cNvPr id="49155" name="Rectangle 3"/>
          <p:cNvSpPr>
            <a:spLocks noGrp="1" noChangeArrowheads="1"/>
          </p:cNvSpPr>
          <p:nvPr>
            <p:ph type="body" idx="1"/>
          </p:nvPr>
        </p:nvSpPr>
        <p:spPr>
          <a:xfrm>
            <a:off x="228600" y="1143000"/>
            <a:ext cx="8686800" cy="5105400"/>
          </a:xfrm>
        </p:spPr>
        <p:txBody>
          <a:bodyPr/>
          <a:lstStyle/>
          <a:p>
            <a:pPr algn="just">
              <a:lnSpc>
                <a:spcPct val="90000"/>
              </a:lnSpc>
            </a:pPr>
            <a:r>
              <a:rPr lang="en-US" sz="2400" dirty="0">
                <a:latin typeface="+mj-lt"/>
              </a:rPr>
              <a:t>Directories can also be thought of as a file that lists all the files it contains.</a:t>
            </a:r>
          </a:p>
          <a:p>
            <a:pPr algn="just">
              <a:lnSpc>
                <a:spcPct val="90000"/>
              </a:lnSpc>
            </a:pPr>
            <a:r>
              <a:rPr lang="en-US" sz="2400" dirty="0">
                <a:latin typeface="+mj-lt"/>
              </a:rPr>
              <a:t>They also belong to a user and a group</a:t>
            </a:r>
          </a:p>
          <a:p>
            <a:pPr algn="just">
              <a:lnSpc>
                <a:spcPct val="90000"/>
              </a:lnSpc>
            </a:pPr>
            <a:r>
              <a:rPr lang="en-US" sz="2400" dirty="0">
                <a:latin typeface="+mj-lt"/>
              </a:rPr>
              <a:t>They have the same 3 sets of permissions</a:t>
            </a:r>
          </a:p>
          <a:p>
            <a:pPr algn="just">
              <a:lnSpc>
                <a:spcPct val="90000"/>
              </a:lnSpc>
            </a:pPr>
            <a:endParaRPr lang="en-US" sz="2400" dirty="0">
              <a:latin typeface="+mj-lt"/>
            </a:endParaRPr>
          </a:p>
          <a:p>
            <a:pPr algn="just">
              <a:lnSpc>
                <a:spcPct val="90000"/>
              </a:lnSpc>
            </a:pPr>
            <a:r>
              <a:rPr lang="en-US" sz="2400" dirty="0">
                <a:latin typeface="+mj-lt"/>
              </a:rPr>
              <a:t>Interpretation of </a:t>
            </a:r>
            <a:r>
              <a:rPr lang="en-US" sz="2400" b="1" dirty="0" err="1">
                <a:latin typeface="+mj-lt"/>
              </a:rPr>
              <a:t>rwx</a:t>
            </a:r>
            <a:r>
              <a:rPr lang="en-US" sz="2400" dirty="0">
                <a:latin typeface="+mj-lt"/>
              </a:rPr>
              <a:t> for directories</a:t>
            </a:r>
          </a:p>
          <a:p>
            <a:pPr lvl="1" algn="just">
              <a:lnSpc>
                <a:spcPct val="90000"/>
              </a:lnSpc>
            </a:pPr>
            <a:r>
              <a:rPr lang="en-US" b="1" dirty="0">
                <a:latin typeface="+mj-lt"/>
              </a:rPr>
              <a:t>Read</a:t>
            </a:r>
            <a:r>
              <a:rPr lang="en-US" dirty="0">
                <a:latin typeface="+mj-lt"/>
              </a:rPr>
              <a:t>  -- You can read the list of files</a:t>
            </a:r>
          </a:p>
          <a:p>
            <a:pPr lvl="1" algn="just">
              <a:lnSpc>
                <a:spcPct val="90000"/>
              </a:lnSpc>
            </a:pPr>
            <a:r>
              <a:rPr lang="en-US" b="1" dirty="0">
                <a:latin typeface="+mj-lt"/>
              </a:rPr>
              <a:t>Write</a:t>
            </a:r>
            <a:r>
              <a:rPr lang="en-US" dirty="0">
                <a:latin typeface="+mj-lt"/>
              </a:rPr>
              <a:t> -- You can change the list of files </a:t>
            </a:r>
          </a:p>
          <a:p>
            <a:pPr lvl="1" algn="just">
              <a:lnSpc>
                <a:spcPct val="90000"/>
              </a:lnSpc>
            </a:pPr>
            <a:r>
              <a:rPr lang="en-US" b="1" dirty="0">
                <a:latin typeface="+mj-lt"/>
              </a:rPr>
              <a:t>Executable</a:t>
            </a:r>
            <a:r>
              <a:rPr lang="en-US" dirty="0">
                <a:latin typeface="+mj-lt"/>
              </a:rPr>
              <a:t> -- You can use the directory list to let the operating system “find” the file. This means, you have access to the file.  All directories generally have execute permission.</a:t>
            </a:r>
          </a:p>
        </p:txBody>
      </p:sp>
    </p:spTree>
    <p:extLst>
      <p:ext uri="{BB962C8B-B14F-4D97-AF65-F5344CB8AC3E}">
        <p14:creationId xmlns:p14="http://schemas.microsoft.com/office/powerpoint/2010/main" val="47759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FF00"/>
                </a:solidFill>
              </a:rPr>
              <a:t>Fork</a:t>
            </a:r>
          </a:p>
        </p:txBody>
      </p:sp>
      <p:sp>
        <p:nvSpPr>
          <p:cNvPr id="3" name="Content Placeholder 2"/>
          <p:cNvSpPr>
            <a:spLocks noGrp="1"/>
          </p:cNvSpPr>
          <p:nvPr>
            <p:ph idx="1"/>
          </p:nvPr>
        </p:nvSpPr>
        <p:spPr/>
        <p:txBody>
          <a:bodyPr/>
          <a:lstStyle/>
          <a:p>
            <a:pPr>
              <a:buNone/>
            </a:pPr>
            <a:endParaRPr lang="en-US" sz="2400" dirty="0">
              <a:latin typeface="+mj-lt"/>
            </a:endParaRPr>
          </a:p>
          <a:p>
            <a:pPr>
              <a:buNone/>
            </a:pPr>
            <a:r>
              <a:rPr lang="en-US" sz="2400" b="1" dirty="0">
                <a:latin typeface="+mj-lt"/>
              </a:rPr>
              <a:t>Main()</a:t>
            </a:r>
          </a:p>
          <a:p>
            <a:pPr>
              <a:buNone/>
            </a:pPr>
            <a:r>
              <a:rPr lang="en-US" sz="2400" b="1" dirty="0">
                <a:latin typeface="+mj-lt"/>
              </a:rPr>
              <a:t>{ fork();                         </a:t>
            </a:r>
            <a:r>
              <a:rPr lang="en-US" sz="2400" b="1" dirty="0">
                <a:solidFill>
                  <a:srgbClr val="7030A0"/>
                </a:solidFill>
                <a:latin typeface="+mj-lt"/>
              </a:rPr>
              <a:t>Output will be hello </a:t>
            </a:r>
            <a:r>
              <a:rPr lang="en-US" sz="2400" b="1" dirty="0" err="1">
                <a:solidFill>
                  <a:srgbClr val="7030A0"/>
                </a:solidFill>
                <a:latin typeface="+mj-lt"/>
              </a:rPr>
              <a:t>hello</a:t>
            </a:r>
            <a:r>
              <a:rPr lang="en-US" sz="2400" b="1" dirty="0">
                <a:solidFill>
                  <a:srgbClr val="7030A0"/>
                </a:solidFill>
                <a:latin typeface="+mj-lt"/>
              </a:rPr>
              <a:t>             </a:t>
            </a:r>
          </a:p>
          <a:p>
            <a:pPr>
              <a:buNone/>
            </a:pPr>
            <a:r>
              <a:rPr lang="en-US" sz="2400" b="1" dirty="0">
                <a:latin typeface="+mj-lt"/>
              </a:rPr>
              <a:t>Printf(“hello</a:t>
            </a:r>
            <a:r>
              <a:rPr lang="en-US" sz="2400" dirty="0">
                <a:latin typeface="+mj-lt"/>
              </a:rPr>
              <a:t>”);</a:t>
            </a:r>
          </a:p>
          <a:p>
            <a:pPr>
              <a:buNone/>
            </a:pPr>
            <a:r>
              <a:rPr lang="en-US" sz="2400" dirty="0">
                <a:latin typeface="+mj-lt"/>
              </a:rPr>
              <a:t>}</a:t>
            </a:r>
          </a:p>
          <a:p>
            <a:r>
              <a:rPr lang="en-US" sz="2400" dirty="0">
                <a:latin typeface="+mj-lt"/>
              </a:rPr>
              <a:t>The fork() creates a child that is duplicate of parent process</a:t>
            </a:r>
          </a:p>
          <a:p>
            <a:r>
              <a:rPr lang="en-US" sz="2400" dirty="0">
                <a:latin typeface="+mj-lt"/>
              </a:rPr>
              <a:t>The child process begin after fork()</a:t>
            </a:r>
          </a:p>
          <a:p>
            <a:r>
              <a:rPr lang="en-US" sz="2400" dirty="0">
                <a:latin typeface="+mj-lt"/>
              </a:rPr>
              <a:t>The statements after fork() will executed two times one for parent and one for child</a:t>
            </a:r>
          </a:p>
          <a:p>
            <a:r>
              <a:rPr lang="en-US" sz="2400" dirty="0">
                <a:latin typeface="+mj-lt"/>
              </a:rPr>
              <a:t>Statement before fork() will executed by the parent</a:t>
            </a:r>
          </a:p>
          <a:p>
            <a:r>
              <a:rPr lang="en-US" sz="2400" dirty="0">
                <a:latin typeface="+mj-lt"/>
              </a:rPr>
              <a:t>Child execute first then parent is executed</a:t>
            </a:r>
          </a:p>
        </p:txBody>
      </p:sp>
      <p:sp>
        <p:nvSpPr>
          <p:cNvPr id="5" name="Right Arrow 4"/>
          <p:cNvSpPr/>
          <p:nvPr/>
        </p:nvSpPr>
        <p:spPr bwMode="auto">
          <a:xfrm>
            <a:off x="1905000" y="1752600"/>
            <a:ext cx="1295400" cy="838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solidFill>
                  <a:srgbClr val="FFFF00"/>
                </a:solidFill>
              </a:rPr>
              <a:t>Fork</a:t>
            </a:r>
            <a:r>
              <a:rPr lang="en-US" dirty="0">
                <a:solidFill>
                  <a:srgbClr val="FFFF00"/>
                </a:solidFill>
              </a:rPr>
              <a:t>…</a:t>
            </a:r>
          </a:p>
        </p:txBody>
      </p:sp>
      <p:sp>
        <p:nvSpPr>
          <p:cNvPr id="3" name="Content Placeholder 2"/>
          <p:cNvSpPr>
            <a:spLocks noGrp="1"/>
          </p:cNvSpPr>
          <p:nvPr>
            <p:ph idx="1"/>
          </p:nvPr>
        </p:nvSpPr>
        <p:spPr/>
        <p:txBody>
          <a:bodyPr/>
          <a:lstStyle/>
          <a:p>
            <a:pPr>
              <a:buNone/>
            </a:pPr>
            <a:r>
              <a:rPr lang="en-US" sz="2400" b="1" dirty="0">
                <a:latin typeface="+mj-lt"/>
              </a:rPr>
              <a:t>Main()</a:t>
            </a:r>
          </a:p>
          <a:p>
            <a:pPr>
              <a:buNone/>
            </a:pPr>
            <a:r>
              <a:rPr lang="en-US" sz="2400" b="1" dirty="0">
                <a:latin typeface="+mj-lt"/>
              </a:rPr>
              <a:t>{ fork();                            </a:t>
            </a:r>
            <a:r>
              <a:rPr lang="en-US" sz="2400" b="1" dirty="0">
                <a:solidFill>
                  <a:srgbClr val="7030A0"/>
                </a:solidFill>
                <a:latin typeface="+mj-lt"/>
              </a:rPr>
              <a:t>Output will be 65 and 66</a:t>
            </a:r>
          </a:p>
          <a:p>
            <a:pPr>
              <a:buNone/>
            </a:pPr>
            <a:r>
              <a:rPr lang="en-US" sz="2400" b="1" dirty="0">
                <a:latin typeface="+mj-lt"/>
              </a:rPr>
              <a:t>  Printf( getpid());</a:t>
            </a:r>
          </a:p>
          <a:p>
            <a:pPr>
              <a:buNone/>
            </a:pPr>
            <a:r>
              <a:rPr lang="en-US" sz="2400" b="1" dirty="0">
                <a:latin typeface="+mj-lt"/>
              </a:rPr>
              <a:t>}</a:t>
            </a:r>
          </a:p>
          <a:p>
            <a:r>
              <a:rPr lang="en-US" sz="2400" dirty="0">
                <a:latin typeface="+mj-lt"/>
              </a:rPr>
              <a:t>65 is Parent id and 66 is Child id</a:t>
            </a:r>
          </a:p>
          <a:p>
            <a:r>
              <a:rPr lang="en-US" sz="2400" dirty="0">
                <a:latin typeface="+mj-lt"/>
              </a:rPr>
              <a:t>How to understand which pid is that of child and which is that of Parent ?</a:t>
            </a:r>
          </a:p>
          <a:p>
            <a:r>
              <a:rPr lang="en-US" sz="2400" dirty="0">
                <a:latin typeface="+mj-lt"/>
              </a:rPr>
              <a:t>Fork will help in this regard</a:t>
            </a:r>
          </a:p>
          <a:p>
            <a:r>
              <a:rPr lang="en-US" sz="2400" dirty="0">
                <a:latin typeface="+mj-lt"/>
              </a:rPr>
              <a:t>In the Parent process fork will return the pid of child</a:t>
            </a:r>
          </a:p>
          <a:p>
            <a:r>
              <a:rPr lang="en-US" sz="2400" dirty="0">
                <a:latin typeface="+mj-lt"/>
              </a:rPr>
              <a:t>In Child Process  fork will return 0</a:t>
            </a:r>
          </a:p>
        </p:txBody>
      </p:sp>
      <p:sp>
        <p:nvSpPr>
          <p:cNvPr id="4" name="Right Arrow 3"/>
          <p:cNvSpPr/>
          <p:nvPr/>
        </p:nvSpPr>
        <p:spPr bwMode="auto">
          <a:xfrm>
            <a:off x="2057400" y="1295400"/>
            <a:ext cx="1295400" cy="7620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solidFill>
                  <a:srgbClr val="FFFF00"/>
                </a:solidFill>
              </a:rPr>
              <a:t>Fork</a:t>
            </a:r>
            <a:r>
              <a:rPr lang="en-US" dirty="0">
                <a:solidFill>
                  <a:srgbClr val="FFFF00"/>
                </a:solidFill>
              </a:rPr>
              <a:t>….</a:t>
            </a:r>
          </a:p>
        </p:txBody>
      </p:sp>
      <p:sp>
        <p:nvSpPr>
          <p:cNvPr id="3" name="Content Placeholder 2"/>
          <p:cNvSpPr>
            <a:spLocks noGrp="1"/>
          </p:cNvSpPr>
          <p:nvPr>
            <p:ph idx="1"/>
          </p:nvPr>
        </p:nvSpPr>
        <p:spPr/>
        <p:txBody>
          <a:bodyPr/>
          <a:lstStyle/>
          <a:p>
            <a:pPr>
              <a:buNone/>
            </a:pPr>
            <a:r>
              <a:rPr lang="en-US" sz="2400" b="1" dirty="0">
                <a:latin typeface="+mj-lt"/>
              </a:rPr>
              <a:t>Main()</a:t>
            </a:r>
          </a:p>
          <a:p>
            <a:pPr>
              <a:buNone/>
            </a:pPr>
            <a:r>
              <a:rPr lang="en-US" sz="2400" b="1" dirty="0">
                <a:latin typeface="+mj-lt"/>
              </a:rPr>
              <a:t> { int pid;</a:t>
            </a:r>
          </a:p>
          <a:p>
            <a:pPr>
              <a:buNone/>
            </a:pPr>
            <a:r>
              <a:rPr lang="en-US" sz="2400" b="1" dirty="0">
                <a:latin typeface="+mj-lt"/>
              </a:rPr>
              <a:t>Pid=fork();           </a:t>
            </a:r>
            <a:r>
              <a:rPr lang="en-US" sz="2400" b="1" dirty="0">
                <a:solidFill>
                  <a:srgbClr val="7030A0"/>
                </a:solidFill>
                <a:latin typeface="+mj-lt"/>
              </a:rPr>
              <a:t>fork returns 0 for child and child pid for parent</a:t>
            </a:r>
          </a:p>
          <a:p>
            <a:pPr>
              <a:buNone/>
            </a:pPr>
            <a:r>
              <a:rPr lang="en-US" sz="2400" b="1" dirty="0">
                <a:latin typeface="+mj-lt"/>
              </a:rPr>
              <a:t>If (pid==0)            </a:t>
            </a:r>
            <a:r>
              <a:rPr lang="en-US" sz="2400" b="1" dirty="0">
                <a:solidFill>
                  <a:srgbClr val="7030A0"/>
                </a:solidFill>
                <a:latin typeface="+mj-lt"/>
              </a:rPr>
              <a:t>This is a child</a:t>
            </a:r>
          </a:p>
          <a:p>
            <a:pPr>
              <a:buNone/>
            </a:pPr>
            <a:r>
              <a:rPr lang="en-US" sz="2400" b="1" dirty="0">
                <a:latin typeface="+mj-lt"/>
              </a:rPr>
              <a:t>{ printf( “I am the child”)}</a:t>
            </a:r>
          </a:p>
          <a:p>
            <a:pPr>
              <a:buNone/>
            </a:pPr>
            <a:r>
              <a:rPr lang="en-US" sz="2400" b="1" dirty="0">
                <a:latin typeface="+mj-lt"/>
              </a:rPr>
              <a:t>Else                         </a:t>
            </a:r>
            <a:r>
              <a:rPr lang="en-US" sz="2400" b="1" dirty="0">
                <a:solidFill>
                  <a:srgbClr val="7030A0"/>
                </a:solidFill>
                <a:latin typeface="+mj-lt"/>
              </a:rPr>
              <a:t>This is a parent</a:t>
            </a:r>
          </a:p>
          <a:p>
            <a:pPr>
              <a:buNone/>
            </a:pPr>
            <a:r>
              <a:rPr lang="en-US" sz="2400" b="1" dirty="0">
                <a:latin typeface="+mj-lt"/>
              </a:rPr>
              <a:t>{Printf(“ I am the Parent”)</a:t>
            </a:r>
          </a:p>
          <a:p>
            <a:pPr>
              <a:buNone/>
            </a:pPr>
            <a:r>
              <a:rPr lang="en-US" sz="2400" b="1" dirty="0">
                <a:latin typeface="+mj-lt"/>
              </a:rPr>
              <a:t>}}</a:t>
            </a:r>
          </a:p>
        </p:txBody>
      </p:sp>
      <p:sp>
        <p:nvSpPr>
          <p:cNvPr id="4" name="Right Arrow 3"/>
          <p:cNvSpPr/>
          <p:nvPr/>
        </p:nvSpPr>
        <p:spPr bwMode="auto">
          <a:xfrm>
            <a:off x="1905000" y="2133600"/>
            <a:ext cx="6096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5" name="Right Arrow 4"/>
          <p:cNvSpPr/>
          <p:nvPr/>
        </p:nvSpPr>
        <p:spPr bwMode="auto">
          <a:xfrm>
            <a:off x="1905000" y="2514600"/>
            <a:ext cx="6096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6" name="Right Arrow 5"/>
          <p:cNvSpPr/>
          <p:nvPr/>
        </p:nvSpPr>
        <p:spPr bwMode="auto">
          <a:xfrm>
            <a:off x="990600" y="3505200"/>
            <a:ext cx="16764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FF00"/>
                </a:solidFill>
              </a:rPr>
              <a:t>Fork</a:t>
            </a:r>
            <a:r>
              <a:rPr lang="en-US" dirty="0">
                <a:solidFill>
                  <a:srgbClr val="FFFF00"/>
                </a:solidFill>
              </a:rPr>
              <a:t>…..</a:t>
            </a:r>
          </a:p>
        </p:txBody>
      </p:sp>
      <p:sp>
        <p:nvSpPr>
          <p:cNvPr id="3" name="Content Placeholder 2"/>
          <p:cNvSpPr>
            <a:spLocks noGrp="1"/>
          </p:cNvSpPr>
          <p:nvPr>
            <p:ph idx="1"/>
          </p:nvPr>
        </p:nvSpPr>
        <p:spPr/>
        <p:txBody>
          <a:bodyPr/>
          <a:lstStyle/>
          <a:p>
            <a:pPr>
              <a:buNone/>
            </a:pPr>
            <a:r>
              <a:rPr lang="en-US" sz="2400" b="1" dirty="0">
                <a:latin typeface="+mj-lt"/>
              </a:rPr>
              <a:t>Main()</a:t>
            </a:r>
          </a:p>
          <a:p>
            <a:pPr>
              <a:buNone/>
            </a:pPr>
            <a:r>
              <a:rPr lang="en-US" sz="2400" b="1" dirty="0">
                <a:latin typeface="+mj-lt"/>
              </a:rPr>
              <a:t>{int pid;</a:t>
            </a:r>
          </a:p>
          <a:p>
            <a:pPr>
              <a:buNone/>
            </a:pPr>
            <a:r>
              <a:rPr lang="en-US" sz="2400" b="1" dirty="0">
                <a:latin typeface="+mj-lt"/>
              </a:rPr>
              <a:t>Pid= fork();                           </a:t>
            </a:r>
            <a:r>
              <a:rPr lang="en-US" sz="2400" b="1" dirty="0">
                <a:solidFill>
                  <a:srgbClr val="7030A0"/>
                </a:solidFill>
                <a:latin typeface="+mj-lt"/>
              </a:rPr>
              <a:t>Fork returns 0 and child pid</a:t>
            </a:r>
          </a:p>
          <a:p>
            <a:pPr>
              <a:buNone/>
            </a:pPr>
            <a:r>
              <a:rPr lang="en-US" sz="2400" b="1" dirty="0">
                <a:latin typeface="+mj-lt"/>
              </a:rPr>
              <a:t>If (pid==0)                             </a:t>
            </a:r>
            <a:r>
              <a:rPr lang="en-US" sz="2400" b="1" dirty="0">
                <a:solidFill>
                  <a:srgbClr val="7030A0"/>
                </a:solidFill>
                <a:latin typeface="+mj-lt"/>
              </a:rPr>
              <a:t>This is a child</a:t>
            </a:r>
          </a:p>
          <a:p>
            <a:pPr>
              <a:buNone/>
            </a:pPr>
            <a:r>
              <a:rPr lang="en-US" sz="2400" b="1" dirty="0">
                <a:latin typeface="+mj-lt"/>
              </a:rPr>
              <a:t>{ printf (getpid())                  </a:t>
            </a:r>
            <a:r>
              <a:rPr lang="en-US" sz="2400" b="1" dirty="0">
                <a:solidFill>
                  <a:srgbClr val="7030A0"/>
                </a:solidFill>
                <a:latin typeface="+mj-lt"/>
              </a:rPr>
              <a:t>Child pid</a:t>
            </a:r>
          </a:p>
          <a:p>
            <a:pPr>
              <a:buNone/>
            </a:pPr>
            <a:r>
              <a:rPr lang="en-US" sz="2400" b="1" dirty="0">
                <a:latin typeface="+mj-lt"/>
              </a:rPr>
              <a:t>  Printf (getppid())                 </a:t>
            </a:r>
            <a:r>
              <a:rPr lang="en-US" sz="2400" b="1" dirty="0">
                <a:solidFill>
                  <a:srgbClr val="7030A0"/>
                </a:solidFill>
                <a:latin typeface="+mj-lt"/>
              </a:rPr>
              <a:t>Parent pid</a:t>
            </a:r>
          </a:p>
          <a:p>
            <a:pPr>
              <a:buNone/>
            </a:pPr>
            <a:r>
              <a:rPr lang="en-US" sz="2400" b="1" dirty="0">
                <a:latin typeface="+mj-lt"/>
              </a:rPr>
              <a:t>Else                                         </a:t>
            </a:r>
            <a:r>
              <a:rPr lang="en-US" sz="2400" b="1" dirty="0">
                <a:solidFill>
                  <a:srgbClr val="7030A0"/>
                </a:solidFill>
                <a:latin typeface="+mj-lt"/>
              </a:rPr>
              <a:t>This is a parent</a:t>
            </a:r>
          </a:p>
          <a:p>
            <a:pPr>
              <a:buNone/>
            </a:pPr>
            <a:r>
              <a:rPr lang="en-US" sz="2400" b="1" dirty="0">
                <a:latin typeface="+mj-lt"/>
              </a:rPr>
              <a:t>{printf (getpid())                    </a:t>
            </a:r>
            <a:r>
              <a:rPr lang="en-US" sz="2400" b="1" dirty="0">
                <a:solidFill>
                  <a:srgbClr val="7030A0"/>
                </a:solidFill>
                <a:latin typeface="+mj-lt"/>
              </a:rPr>
              <a:t>Parent pid</a:t>
            </a:r>
          </a:p>
          <a:p>
            <a:pPr>
              <a:buNone/>
            </a:pPr>
            <a:r>
              <a:rPr lang="en-US" sz="2400" b="1" dirty="0">
                <a:latin typeface="+mj-lt"/>
              </a:rPr>
              <a:t>  Printf (getppid())                  </a:t>
            </a:r>
            <a:r>
              <a:rPr lang="en-US" sz="2400" b="1" dirty="0">
                <a:solidFill>
                  <a:srgbClr val="7030A0"/>
                </a:solidFill>
                <a:latin typeface="+mj-lt"/>
              </a:rPr>
              <a:t>Shell Pid</a:t>
            </a:r>
          </a:p>
          <a:p>
            <a:pPr>
              <a:buNone/>
            </a:pPr>
            <a:r>
              <a:rPr lang="en-US" sz="2400" b="1" dirty="0">
                <a:latin typeface="+mj-lt"/>
              </a:rPr>
              <a:t>}</a:t>
            </a:r>
          </a:p>
          <a:p>
            <a:pPr>
              <a:buNone/>
            </a:pPr>
            <a:endParaRPr lang="en-US" dirty="0"/>
          </a:p>
          <a:p>
            <a:pPr>
              <a:buNone/>
            </a:pPr>
            <a:endParaRPr lang="en-US" dirty="0"/>
          </a:p>
        </p:txBody>
      </p:sp>
      <p:sp>
        <p:nvSpPr>
          <p:cNvPr id="4" name="Right Arrow 3"/>
          <p:cNvSpPr/>
          <p:nvPr/>
        </p:nvSpPr>
        <p:spPr bwMode="auto">
          <a:xfrm>
            <a:off x="2057400" y="2057400"/>
            <a:ext cx="17526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5" name="Right Arrow 4"/>
          <p:cNvSpPr/>
          <p:nvPr/>
        </p:nvSpPr>
        <p:spPr bwMode="auto">
          <a:xfrm>
            <a:off x="2057400" y="2514600"/>
            <a:ext cx="17526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6" name="Right Arrow 5"/>
          <p:cNvSpPr/>
          <p:nvPr/>
        </p:nvSpPr>
        <p:spPr bwMode="auto">
          <a:xfrm>
            <a:off x="2590800" y="2971800"/>
            <a:ext cx="12954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7" name="Right Arrow 6"/>
          <p:cNvSpPr/>
          <p:nvPr/>
        </p:nvSpPr>
        <p:spPr bwMode="auto">
          <a:xfrm>
            <a:off x="1752600" y="3886200"/>
            <a:ext cx="22098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8" name="Right Arrow 7"/>
          <p:cNvSpPr/>
          <p:nvPr/>
        </p:nvSpPr>
        <p:spPr bwMode="auto">
          <a:xfrm>
            <a:off x="2743200" y="3429000"/>
            <a:ext cx="12192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9" name="Right Arrow 8"/>
          <p:cNvSpPr/>
          <p:nvPr/>
        </p:nvSpPr>
        <p:spPr bwMode="auto">
          <a:xfrm>
            <a:off x="2590800" y="4343400"/>
            <a:ext cx="12192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0" name="Right Arrow 9"/>
          <p:cNvSpPr/>
          <p:nvPr/>
        </p:nvSpPr>
        <p:spPr bwMode="auto">
          <a:xfrm>
            <a:off x="2743200" y="4800600"/>
            <a:ext cx="12192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solidFill>
                  <a:srgbClr val="FFFF00"/>
                </a:solidFill>
              </a:rPr>
              <a:t>Zombies Process</a:t>
            </a:r>
            <a:br>
              <a:rPr lang="en-US" b="1" dirty="0">
                <a:solidFill>
                  <a:srgbClr val="FFFF00"/>
                </a:solidFill>
              </a:rPr>
            </a:br>
            <a:endParaRPr lang="en-US" dirty="0">
              <a:solidFill>
                <a:srgbClr val="FFFF00"/>
              </a:solidFill>
            </a:endParaRPr>
          </a:p>
        </p:txBody>
      </p:sp>
      <p:sp>
        <p:nvSpPr>
          <p:cNvPr id="3" name="Content Placeholder 2"/>
          <p:cNvSpPr>
            <a:spLocks noGrp="1"/>
          </p:cNvSpPr>
          <p:nvPr>
            <p:ph idx="1"/>
          </p:nvPr>
        </p:nvSpPr>
        <p:spPr/>
        <p:txBody>
          <a:bodyPr/>
          <a:lstStyle/>
          <a:p>
            <a:pPr>
              <a:buNone/>
            </a:pPr>
            <a:r>
              <a:rPr lang="en-US" sz="2400" b="1" dirty="0">
                <a:latin typeface="+mj-lt"/>
              </a:rPr>
              <a:t>Main()</a:t>
            </a:r>
          </a:p>
          <a:p>
            <a:pPr>
              <a:buNone/>
            </a:pPr>
            <a:r>
              <a:rPr lang="en-US" sz="2400" b="1" dirty="0">
                <a:latin typeface="+mj-lt"/>
              </a:rPr>
              <a:t>{If (fork() &gt;0)                  </a:t>
            </a:r>
            <a:r>
              <a:rPr lang="en-US" sz="2400" b="1" dirty="0">
                <a:solidFill>
                  <a:srgbClr val="7030A0"/>
                </a:solidFill>
                <a:latin typeface="+mj-lt"/>
              </a:rPr>
              <a:t>fork always return  positive Integer</a:t>
            </a:r>
          </a:p>
          <a:p>
            <a:pPr>
              <a:buNone/>
            </a:pPr>
            <a:r>
              <a:rPr lang="en-US" sz="2400" b="1" dirty="0">
                <a:latin typeface="+mj-lt"/>
              </a:rPr>
              <a:t>{ printf(“parent”)</a:t>
            </a:r>
          </a:p>
          <a:p>
            <a:pPr>
              <a:buNone/>
            </a:pPr>
            <a:r>
              <a:rPr lang="en-US" sz="2400" b="1" dirty="0">
                <a:latin typeface="+mj-lt"/>
              </a:rPr>
              <a:t>Sleep(50)</a:t>
            </a:r>
          </a:p>
          <a:p>
            <a:pPr>
              <a:buNone/>
            </a:pPr>
            <a:r>
              <a:rPr lang="en-US" sz="2400" b="1" dirty="0">
                <a:latin typeface="+mj-lt"/>
              </a:rPr>
              <a:t>}</a:t>
            </a:r>
          </a:p>
          <a:p>
            <a:pPr algn="just"/>
            <a:r>
              <a:rPr lang="en-US" sz="2400" dirty="0">
                <a:latin typeface="+mj-lt"/>
              </a:rPr>
              <a:t>The child process terminated as soon as it was created</a:t>
            </a:r>
          </a:p>
          <a:p>
            <a:pPr algn="just"/>
            <a:r>
              <a:rPr lang="en-US" sz="2400" dirty="0">
                <a:latin typeface="+mj-lt"/>
              </a:rPr>
              <a:t>But parent process is still active due to sleep</a:t>
            </a:r>
          </a:p>
          <a:p>
            <a:pPr algn="just"/>
            <a:r>
              <a:rPr lang="en-US" sz="2400" dirty="0">
                <a:latin typeface="+mj-lt"/>
              </a:rPr>
              <a:t>So child process act like Zombies </a:t>
            </a:r>
            <a:r>
              <a:rPr lang="en-US" sz="2400" dirty="0" err="1">
                <a:latin typeface="+mj-lt"/>
              </a:rPr>
              <a:t>i.e</a:t>
            </a:r>
            <a:r>
              <a:rPr lang="en-US" sz="2400" dirty="0">
                <a:latin typeface="+mj-lt"/>
              </a:rPr>
              <a:t> dead because it is terminated and alive because  it has an entry in Process Table and this entry will be deleted after the execution of parent</a:t>
            </a:r>
            <a:endParaRPr lang="en-US" sz="2400" b="1" dirty="0">
              <a:latin typeface="+mj-lt"/>
            </a:endParaRPr>
          </a:p>
          <a:p>
            <a:pPr>
              <a:buNone/>
            </a:pPr>
            <a:endParaRPr lang="en-US" sz="2000" dirty="0">
              <a:latin typeface="+mj-lt"/>
            </a:endParaRPr>
          </a:p>
        </p:txBody>
      </p:sp>
      <p:sp>
        <p:nvSpPr>
          <p:cNvPr id="4" name="Right Arrow 3"/>
          <p:cNvSpPr/>
          <p:nvPr/>
        </p:nvSpPr>
        <p:spPr bwMode="auto">
          <a:xfrm>
            <a:off x="2209800" y="1600200"/>
            <a:ext cx="11430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solidFill>
                  <a:srgbClr val="FFFF00"/>
                </a:solidFill>
              </a:rPr>
              <a:t>Orphan Process</a:t>
            </a:r>
            <a:r>
              <a:rPr lang="en-US" b="1" dirty="0"/>
              <a:t/>
            </a:r>
            <a:br>
              <a:rPr lang="en-US" b="1" dirty="0"/>
            </a:br>
            <a:endParaRPr lang="en-US" dirty="0"/>
          </a:p>
        </p:txBody>
      </p:sp>
      <p:sp>
        <p:nvSpPr>
          <p:cNvPr id="3" name="Content Placeholder 2"/>
          <p:cNvSpPr>
            <a:spLocks noGrp="1"/>
          </p:cNvSpPr>
          <p:nvPr>
            <p:ph idx="1"/>
          </p:nvPr>
        </p:nvSpPr>
        <p:spPr>
          <a:xfrm>
            <a:off x="152400" y="838201"/>
            <a:ext cx="8991600" cy="5397500"/>
          </a:xfrm>
        </p:spPr>
        <p:txBody>
          <a:bodyPr/>
          <a:lstStyle/>
          <a:p>
            <a:pPr>
              <a:buNone/>
            </a:pPr>
            <a:r>
              <a:rPr lang="en-US" sz="2000" b="1" dirty="0">
                <a:latin typeface="+mj-lt"/>
              </a:rPr>
              <a:t>main()</a:t>
            </a:r>
          </a:p>
          <a:p>
            <a:pPr>
              <a:buNone/>
            </a:pPr>
            <a:r>
              <a:rPr lang="en-US" sz="2000" b="1" dirty="0">
                <a:latin typeface="+mj-lt"/>
              </a:rPr>
              <a:t>{   int pid;</a:t>
            </a:r>
          </a:p>
          <a:p>
            <a:pPr>
              <a:buNone/>
            </a:pPr>
            <a:r>
              <a:rPr lang="en-US" sz="2000" b="1" dirty="0">
                <a:latin typeface="+mj-lt"/>
              </a:rPr>
              <a:t>     </a:t>
            </a:r>
            <a:r>
              <a:rPr lang="en-US" sz="2000" b="1" dirty="0" err="1">
                <a:latin typeface="+mj-lt"/>
              </a:rPr>
              <a:t>Pid</a:t>
            </a:r>
            <a:r>
              <a:rPr lang="en-US" sz="2000" b="1" dirty="0">
                <a:latin typeface="+mj-lt"/>
              </a:rPr>
              <a:t>=fork();</a:t>
            </a:r>
          </a:p>
          <a:p>
            <a:pPr>
              <a:buNone/>
            </a:pPr>
            <a:r>
              <a:rPr lang="en-US" sz="2000" b="1" dirty="0">
                <a:latin typeface="+mj-lt"/>
              </a:rPr>
              <a:t>     If (pid==0)</a:t>
            </a:r>
          </a:p>
          <a:p>
            <a:pPr>
              <a:buNone/>
            </a:pPr>
            <a:r>
              <a:rPr lang="en-US" sz="2000" b="1" dirty="0">
                <a:latin typeface="+mj-lt"/>
              </a:rPr>
              <a:t>{ printf(“ I am the child my id is , getpid()”)                                </a:t>
            </a:r>
            <a:r>
              <a:rPr lang="en-US" sz="2000" b="1" dirty="0">
                <a:solidFill>
                  <a:srgbClr val="7030A0"/>
                </a:solidFill>
                <a:latin typeface="+mj-lt"/>
              </a:rPr>
              <a:t>Id of child</a:t>
            </a:r>
          </a:p>
          <a:p>
            <a:pPr>
              <a:buNone/>
            </a:pPr>
            <a:r>
              <a:rPr lang="en-US" sz="2000" b="1" dirty="0">
                <a:latin typeface="+mj-lt"/>
              </a:rPr>
              <a:t>  printf(“ I am having a parent with an id, getppid()”) }                    </a:t>
            </a:r>
            <a:r>
              <a:rPr lang="en-US" sz="2000" b="1" dirty="0">
                <a:solidFill>
                  <a:srgbClr val="7030A0"/>
                </a:solidFill>
                <a:latin typeface="+mj-lt"/>
              </a:rPr>
              <a:t>Id of Parent</a:t>
            </a:r>
          </a:p>
          <a:p>
            <a:pPr>
              <a:buNone/>
            </a:pPr>
            <a:r>
              <a:rPr lang="en-US" sz="2000" b="1" dirty="0">
                <a:latin typeface="+mj-lt"/>
              </a:rPr>
              <a:t>    Sleep(20)</a:t>
            </a:r>
          </a:p>
          <a:p>
            <a:pPr>
              <a:buNone/>
            </a:pPr>
            <a:r>
              <a:rPr lang="en-US" sz="2000" b="1" dirty="0">
                <a:latin typeface="+mj-lt"/>
              </a:rPr>
              <a:t> printf(“ I am the child my id is , getpid()”)                        </a:t>
            </a:r>
            <a:r>
              <a:rPr lang="en-US" sz="2000" b="1" dirty="0">
                <a:solidFill>
                  <a:srgbClr val="7030A0"/>
                </a:solidFill>
                <a:latin typeface="+mj-lt"/>
              </a:rPr>
              <a:t>Id of child</a:t>
            </a:r>
          </a:p>
          <a:p>
            <a:pPr>
              <a:buNone/>
            </a:pPr>
            <a:r>
              <a:rPr lang="en-US" sz="2000" b="1" dirty="0">
                <a:latin typeface="+mj-lt"/>
              </a:rPr>
              <a:t> printf(“ I am having a parent with an id, getppid()”)                 </a:t>
            </a:r>
            <a:r>
              <a:rPr lang="en-US" sz="2000" b="1" dirty="0">
                <a:solidFill>
                  <a:srgbClr val="7030A0"/>
                </a:solidFill>
                <a:latin typeface="+mj-lt"/>
              </a:rPr>
              <a:t>Id of  Dispatcher  </a:t>
            </a:r>
          </a:p>
          <a:p>
            <a:pPr>
              <a:buNone/>
            </a:pPr>
            <a:r>
              <a:rPr lang="en-US" sz="2000" b="1" dirty="0">
                <a:solidFill>
                  <a:srgbClr val="7030A0"/>
                </a:solidFill>
                <a:latin typeface="+mj-lt"/>
              </a:rPr>
              <a:t> } }</a:t>
            </a:r>
          </a:p>
          <a:p>
            <a:pPr>
              <a:buNone/>
            </a:pPr>
            <a:r>
              <a:rPr lang="en-US" sz="2000" b="1" dirty="0">
                <a:latin typeface="+mj-lt"/>
              </a:rPr>
              <a:t>Else</a:t>
            </a:r>
          </a:p>
          <a:p>
            <a:pPr>
              <a:buNone/>
            </a:pPr>
            <a:r>
              <a:rPr lang="en-US" sz="2000" b="1" dirty="0">
                <a:latin typeface="+mj-lt"/>
              </a:rPr>
              <a:t>{   printf(“ I am the parent”)</a:t>
            </a:r>
          </a:p>
          <a:p>
            <a:pPr>
              <a:buNone/>
            </a:pPr>
            <a:r>
              <a:rPr lang="en-US" sz="2000" b="1" dirty="0">
                <a:latin typeface="+mj-lt"/>
              </a:rPr>
              <a:t>} }</a:t>
            </a:r>
          </a:p>
          <a:p>
            <a:pPr>
              <a:buNone/>
            </a:pPr>
            <a:endParaRPr lang="en-US" sz="2000" b="1" dirty="0">
              <a:latin typeface="+mj-lt"/>
            </a:endParaRPr>
          </a:p>
          <a:p>
            <a:pPr>
              <a:buNone/>
            </a:pPr>
            <a:endParaRPr lang="en-US" sz="2000" b="1" dirty="0">
              <a:latin typeface="+mj-lt"/>
            </a:endParaRPr>
          </a:p>
          <a:p>
            <a:pPr>
              <a:buNone/>
            </a:pPr>
            <a:endParaRPr lang="en-US" sz="2000" b="1" dirty="0">
              <a:latin typeface="+mj-lt"/>
            </a:endParaRPr>
          </a:p>
          <a:p>
            <a:pPr>
              <a:buNone/>
            </a:pPr>
            <a:endParaRPr lang="en-US" sz="2000" b="1" dirty="0">
              <a:latin typeface="+mj-lt"/>
            </a:endParaRPr>
          </a:p>
          <a:p>
            <a:pPr>
              <a:buNone/>
            </a:pPr>
            <a:endParaRPr lang="en-US" sz="2000" b="1" dirty="0">
              <a:latin typeface="+mj-lt"/>
            </a:endParaRPr>
          </a:p>
          <a:p>
            <a:pPr>
              <a:buNone/>
            </a:pPr>
            <a:endParaRPr lang="en-US" sz="2000" b="1" dirty="0">
              <a:latin typeface="+mj-lt"/>
            </a:endParaRPr>
          </a:p>
          <a:p>
            <a:pPr>
              <a:buNone/>
            </a:pPr>
            <a:endParaRPr lang="en-US" sz="2000" b="1" dirty="0">
              <a:latin typeface="+mj-lt"/>
            </a:endParaRPr>
          </a:p>
          <a:p>
            <a:endParaRPr lang="en-US" dirty="0"/>
          </a:p>
        </p:txBody>
      </p:sp>
      <p:sp>
        <p:nvSpPr>
          <p:cNvPr id="7" name="Right Arrow 6"/>
          <p:cNvSpPr/>
          <p:nvPr/>
        </p:nvSpPr>
        <p:spPr bwMode="auto">
          <a:xfrm>
            <a:off x="5181600" y="3657600"/>
            <a:ext cx="9906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8" name="Right Arrow 7"/>
          <p:cNvSpPr/>
          <p:nvPr/>
        </p:nvSpPr>
        <p:spPr bwMode="auto">
          <a:xfrm>
            <a:off x="6400800" y="2895600"/>
            <a:ext cx="9906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9" name="Right Arrow 8"/>
          <p:cNvSpPr/>
          <p:nvPr/>
        </p:nvSpPr>
        <p:spPr bwMode="auto">
          <a:xfrm>
            <a:off x="5943600" y="4114800"/>
            <a:ext cx="9906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0" name="Right Arrow 9"/>
          <p:cNvSpPr/>
          <p:nvPr/>
        </p:nvSpPr>
        <p:spPr bwMode="auto">
          <a:xfrm>
            <a:off x="5410200" y="2514600"/>
            <a:ext cx="1447800" cy="2286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1" name="Rectangle 10"/>
          <p:cNvSpPr/>
          <p:nvPr/>
        </p:nvSpPr>
        <p:spPr bwMode="auto">
          <a:xfrm>
            <a:off x="5029200" y="4876800"/>
            <a:ext cx="3124200" cy="1143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b="1" dirty="0">
                <a:solidFill>
                  <a:srgbClr val="FF0000"/>
                </a:solidFill>
                <a:latin typeface="Times New Roman" pitchFamily="16" charset="0"/>
                <a:cs typeface="Arial" charset="0"/>
              </a:rPr>
              <a:t>Parent is died so now Dispatcher take me as a child</a:t>
            </a:r>
            <a:endParaRPr kumimoji="0" lang="en-US" sz="2400" b="1" i="0" u="none" strike="noStrike" cap="none" normalizeH="0" baseline="0" dirty="0">
              <a:ln>
                <a:noFill/>
              </a:ln>
              <a:solidFill>
                <a:srgbClr val="FF0000"/>
              </a:solidFill>
              <a:effectLst/>
              <a:latin typeface="Times New Roman" pitchFamily="16" charset="0"/>
              <a:cs typeface="Arial" charset="0"/>
            </a:endParaRPr>
          </a:p>
        </p:txBody>
      </p:sp>
      <p:cxnSp>
        <p:nvCxnSpPr>
          <p:cNvPr id="14" name="Straight Arrow Connector 13"/>
          <p:cNvCxnSpPr/>
          <p:nvPr/>
        </p:nvCxnSpPr>
        <p:spPr bwMode="auto">
          <a:xfrm>
            <a:off x="3429000" y="4343400"/>
            <a:ext cx="1600200" cy="7620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5410454" y="2589004"/>
            <a:ext cx="3240360" cy="1872208"/>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2400" b="0" i="0" u="none" strike="noStrike" cap="none" normalizeH="0" baseline="0">
              <a:ln>
                <a:noFill/>
              </a:ln>
              <a:solidFill>
                <a:schemeClr val="bg1"/>
              </a:solidFill>
              <a:effectLst/>
              <a:latin typeface="Times New Roman" pitchFamily="16" charset="0"/>
              <a:cs typeface="Arial" charset="0"/>
            </a:endParaRPr>
          </a:p>
        </p:txBody>
      </p:sp>
      <p:sp>
        <p:nvSpPr>
          <p:cNvPr id="3" name="Content Placeholder 2"/>
          <p:cNvSpPr>
            <a:spLocks noGrp="1"/>
          </p:cNvSpPr>
          <p:nvPr>
            <p:ph idx="1"/>
          </p:nvPr>
        </p:nvSpPr>
        <p:spPr>
          <a:xfrm>
            <a:off x="251520" y="836712"/>
            <a:ext cx="8705850" cy="5221287"/>
          </a:xfrm>
        </p:spPr>
        <p:txBody>
          <a:bodyPr/>
          <a:lstStyle/>
          <a:p>
            <a:endParaRPr lang="en-IN" sz="1800" dirty="0">
              <a:latin typeface="+mj-lt"/>
            </a:endParaRPr>
          </a:p>
          <a:p>
            <a:r>
              <a:rPr lang="en-IN" sz="1800" b="1" i="1" dirty="0">
                <a:latin typeface="+mj-lt"/>
              </a:rPr>
              <a:t> kill </a:t>
            </a:r>
            <a:r>
              <a:rPr lang="en-IN" sz="1800" dirty="0">
                <a:latin typeface="+mj-lt"/>
              </a:rPr>
              <a:t>- </a:t>
            </a:r>
            <a:r>
              <a:rPr lang="en-IN" sz="1800" i="1" dirty="0">
                <a:latin typeface="+mj-lt"/>
              </a:rPr>
              <a:t>Sends specified signal to specified process. This </a:t>
            </a:r>
            <a:r>
              <a:rPr lang="en-IN" sz="1800" dirty="0">
                <a:latin typeface="+mj-lt"/>
              </a:rPr>
              <a:t>process is specified by process ID.</a:t>
            </a:r>
          </a:p>
          <a:p>
            <a:r>
              <a:rPr lang="en-IN" sz="1800" b="1" i="1" dirty="0" err="1">
                <a:latin typeface="+mj-lt"/>
              </a:rPr>
              <a:t>Killall</a:t>
            </a:r>
            <a:r>
              <a:rPr lang="en-IN" sz="1800" dirty="0">
                <a:latin typeface="+mj-lt"/>
              </a:rPr>
              <a:t> - Stop a program. The program is specified by command name.</a:t>
            </a:r>
          </a:p>
          <a:p>
            <a:endParaRPr lang="en-IN" sz="1800" b="1" i="1" dirty="0">
              <a:latin typeface="+mj-lt"/>
            </a:endParaRPr>
          </a:p>
          <a:p>
            <a:r>
              <a:rPr lang="en-IN" sz="1800" b="1" i="1" dirty="0" err="1">
                <a:latin typeface="+mj-lt"/>
              </a:rPr>
              <a:t>ps</a:t>
            </a:r>
            <a:r>
              <a:rPr lang="en-IN" sz="1800" dirty="0">
                <a:latin typeface="+mj-lt"/>
              </a:rPr>
              <a:t> Show process status</a:t>
            </a:r>
          </a:p>
          <a:p>
            <a:endParaRPr lang="en-IN" sz="1800" dirty="0">
              <a:latin typeface="+mj-lt"/>
            </a:endParaRPr>
          </a:p>
          <a:p>
            <a:r>
              <a:rPr lang="en-IN" sz="1800" dirty="0" err="1">
                <a:latin typeface="+mj-lt"/>
              </a:rPr>
              <a:t>Eg</a:t>
            </a:r>
            <a:r>
              <a:rPr lang="en-IN" sz="1800" dirty="0">
                <a:latin typeface="+mj-lt"/>
              </a:rPr>
              <a:t> : </a:t>
            </a:r>
            <a:r>
              <a:rPr lang="en-IN" sz="1800" dirty="0" err="1">
                <a:latin typeface="+mj-lt"/>
              </a:rPr>
              <a:t>ps</a:t>
            </a:r>
            <a:endParaRPr lang="en-IN" sz="1800" dirty="0">
              <a:latin typeface="+mj-lt"/>
            </a:endParaRPr>
          </a:p>
          <a:p>
            <a:pPr lvl="1">
              <a:buNone/>
            </a:pPr>
            <a:r>
              <a:rPr lang="en-IN" sz="1400" dirty="0">
                <a:latin typeface="+mj-lt"/>
              </a:rPr>
              <a:t>	</a:t>
            </a:r>
            <a:r>
              <a:rPr lang="en-IN" sz="1800" dirty="0" err="1">
                <a:latin typeface="+mj-lt"/>
              </a:rPr>
              <a:t>ps</a:t>
            </a:r>
            <a:r>
              <a:rPr lang="en-IN" sz="1800" dirty="0">
                <a:latin typeface="+mj-lt"/>
              </a:rPr>
              <a:t> –u roger  (process run by user ‘roger’)</a:t>
            </a:r>
          </a:p>
          <a:p>
            <a:pPr lvl="1">
              <a:buNone/>
            </a:pPr>
            <a:r>
              <a:rPr lang="en-IN" sz="1800" dirty="0">
                <a:latin typeface="+mj-lt"/>
              </a:rPr>
              <a:t>     </a:t>
            </a:r>
            <a:r>
              <a:rPr lang="en-IN" sz="1800" dirty="0" err="1">
                <a:latin typeface="+mj-lt"/>
              </a:rPr>
              <a:t>ps</a:t>
            </a:r>
            <a:r>
              <a:rPr lang="en-IN" sz="1800" dirty="0">
                <a:latin typeface="+mj-lt"/>
              </a:rPr>
              <a:t> –e	(list every process that is running)</a:t>
            </a:r>
          </a:p>
          <a:p>
            <a:pPr lvl="1">
              <a:buNone/>
            </a:pPr>
            <a:r>
              <a:rPr lang="en-IN" sz="1800" dirty="0">
                <a:latin typeface="+mj-lt"/>
              </a:rPr>
              <a:t>	</a:t>
            </a:r>
            <a:r>
              <a:rPr lang="en-IN" sz="1800" dirty="0" err="1">
                <a:latin typeface="+mj-lt"/>
              </a:rPr>
              <a:t>ps</a:t>
            </a:r>
            <a:r>
              <a:rPr lang="en-IN" sz="1800" dirty="0">
                <a:latin typeface="+mj-lt"/>
              </a:rPr>
              <a:t>  -G </a:t>
            </a:r>
            <a:r>
              <a:rPr lang="en-IN" sz="1800" dirty="0" err="1">
                <a:latin typeface="+mj-lt"/>
              </a:rPr>
              <a:t>gpname</a:t>
            </a:r>
            <a:r>
              <a:rPr lang="en-IN" sz="1800" dirty="0">
                <a:latin typeface="+mj-lt"/>
              </a:rPr>
              <a:t> (process run by specific groups)</a:t>
            </a:r>
          </a:p>
          <a:p>
            <a:pPr lvl="1">
              <a:buNone/>
            </a:pPr>
            <a:r>
              <a:rPr lang="en-IN" sz="1800" dirty="0">
                <a:latin typeface="+mj-lt"/>
              </a:rPr>
              <a:t>	</a:t>
            </a:r>
            <a:r>
              <a:rPr lang="en-IN" sz="1800" dirty="0" err="1">
                <a:latin typeface="+mj-lt"/>
              </a:rPr>
              <a:t>ps</a:t>
            </a:r>
            <a:r>
              <a:rPr lang="en-IN" sz="1800" dirty="0">
                <a:latin typeface="+mj-lt"/>
              </a:rPr>
              <a:t> T    (processes on current terminal)</a:t>
            </a:r>
          </a:p>
          <a:p>
            <a:pPr lvl="1">
              <a:buNone/>
            </a:pPr>
            <a:r>
              <a:rPr lang="en-IN" sz="1800" dirty="0">
                <a:latin typeface="+mj-lt"/>
              </a:rPr>
              <a:t>     Ps –A   (select all processes)</a:t>
            </a:r>
          </a:p>
          <a:p>
            <a:pPr lvl="1">
              <a:buNone/>
            </a:pPr>
            <a:r>
              <a:rPr lang="en-IN" sz="1800" dirty="0">
                <a:latin typeface="+mj-lt"/>
              </a:rPr>
              <a:t>     Ps –a    (select processes on a terminal, but doesn’t display system processes)</a:t>
            </a:r>
          </a:p>
          <a:p>
            <a:pPr lvl="1">
              <a:buNone/>
            </a:pPr>
            <a:r>
              <a:rPr lang="en-IN" sz="1800" dirty="0">
                <a:latin typeface="+mj-lt"/>
              </a:rPr>
              <a:t>     </a:t>
            </a:r>
            <a:r>
              <a:rPr lang="en-US" sz="1400" dirty="0"/>
              <a:t>Ps –f (detailed listing that includes the </a:t>
            </a:r>
            <a:r>
              <a:rPr lang="en-US" sz="1400" dirty="0" err="1"/>
              <a:t>ppid</a:t>
            </a:r>
            <a:r>
              <a:rPr lang="en-US" sz="1400" dirty="0"/>
              <a:t> of every process)</a:t>
            </a:r>
            <a:endParaRPr lang="en-IN" sz="1200" dirty="0"/>
          </a:p>
          <a:p>
            <a:pPr lvl="1">
              <a:buNone/>
            </a:pPr>
            <a:endParaRPr lang="en-IN" sz="1400" dirty="0">
              <a:latin typeface="+mj-lt"/>
            </a:endParaRPr>
          </a:p>
          <a:p>
            <a:endParaRPr lang="en-IN" sz="1800" dirty="0">
              <a:latin typeface="+mj-lt"/>
            </a:endParaRPr>
          </a:p>
        </p:txBody>
      </p:sp>
      <p:sp>
        <p:nvSpPr>
          <p:cNvPr id="4" name="Rectangle 1026"/>
          <p:cNvSpPr txBox="1">
            <a:spLocks noChangeArrowheads="1"/>
          </p:cNvSpPr>
          <p:nvPr/>
        </p:nvSpPr>
        <p:spPr>
          <a:xfrm>
            <a:off x="1115616" y="0"/>
            <a:ext cx="7653536"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altLang="zh-TW" sz="3600" b="1" kern="0" dirty="0">
                <a:solidFill>
                  <a:srgbClr val="FFFF00"/>
                </a:solidFill>
              </a:rPr>
              <a:t>Process Management Commands</a:t>
            </a:r>
          </a:p>
        </p:txBody>
      </p:sp>
      <p:sp>
        <p:nvSpPr>
          <p:cNvPr id="7" name="Rectangle 6"/>
          <p:cNvSpPr/>
          <p:nvPr/>
        </p:nvSpPr>
        <p:spPr>
          <a:xfrm>
            <a:off x="5580112" y="2924944"/>
            <a:ext cx="4572000" cy="1415772"/>
          </a:xfrm>
          <a:prstGeom prst="rect">
            <a:avLst/>
          </a:prstGeom>
        </p:spPr>
        <p:txBody>
          <a:bodyPr>
            <a:spAutoFit/>
          </a:bodyPr>
          <a:lstStyle/>
          <a:p>
            <a:r>
              <a:rPr lang="en-IN" dirty="0"/>
              <a:t>$ </a:t>
            </a:r>
            <a:r>
              <a:rPr lang="en-IN" b="1" dirty="0" err="1"/>
              <a:t>ps</a:t>
            </a:r>
            <a:r>
              <a:rPr lang="en-IN" dirty="0"/>
              <a:t> </a:t>
            </a:r>
          </a:p>
          <a:p>
            <a:endParaRPr lang="en-IN" dirty="0"/>
          </a:p>
          <a:p>
            <a:r>
              <a:rPr lang="en-IN" sz="1600" b="1" dirty="0">
                <a:latin typeface="+mj-lt"/>
              </a:rPr>
              <a:t>PID    TTY   TIME      CMD</a:t>
            </a:r>
          </a:p>
          <a:p>
            <a:r>
              <a:rPr lang="en-IN" sz="1600" dirty="0">
                <a:latin typeface="+mj-lt"/>
              </a:rPr>
              <a:t> 3511   </a:t>
            </a:r>
            <a:r>
              <a:rPr lang="en-IN" sz="1600" dirty="0" err="1">
                <a:latin typeface="+mj-lt"/>
              </a:rPr>
              <a:t>pts</a:t>
            </a:r>
            <a:r>
              <a:rPr lang="en-IN" sz="1600" dirty="0">
                <a:latin typeface="+mj-lt"/>
              </a:rPr>
              <a:t>/1   00:00:00    bash</a:t>
            </a:r>
          </a:p>
          <a:p>
            <a:r>
              <a:rPr lang="en-IN" sz="1600" dirty="0">
                <a:latin typeface="+mj-lt"/>
              </a:rPr>
              <a:t> 3514    </a:t>
            </a:r>
            <a:r>
              <a:rPr lang="en-IN" sz="1600" dirty="0" err="1">
                <a:latin typeface="+mj-lt"/>
              </a:rPr>
              <a:t>pts</a:t>
            </a:r>
            <a:r>
              <a:rPr lang="en-IN" sz="1600" dirty="0">
                <a:latin typeface="+mj-lt"/>
              </a:rPr>
              <a:t>/1   00:00:00    </a:t>
            </a:r>
            <a:r>
              <a:rPr lang="en-IN" sz="1600" dirty="0" err="1">
                <a:latin typeface="+mj-lt"/>
              </a:rPr>
              <a:t>ps</a:t>
            </a:r>
            <a:r>
              <a:rPr lang="en-IN" sz="1600" dirty="0">
                <a:latin typeface="+mj-lt"/>
              </a:rPr>
              <a:t> </a:t>
            </a:r>
          </a:p>
        </p:txBody>
      </p:sp>
    </p:spTree>
    <p:extLst>
      <p:ext uri="{BB962C8B-B14F-4D97-AF65-F5344CB8AC3E}">
        <p14:creationId xmlns:p14="http://schemas.microsoft.com/office/powerpoint/2010/main" val="3872992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1600" dirty="0"/>
              <a:t>The </a:t>
            </a:r>
            <a:r>
              <a:rPr lang="en-IN" sz="1600" b="1" dirty="0"/>
              <a:t>top</a:t>
            </a:r>
            <a:r>
              <a:rPr lang="en-IN" sz="1600" dirty="0"/>
              <a:t> program provides a dynamic real-time view of a running system. It can </a:t>
            </a:r>
            <a:r>
              <a:rPr lang="en-IN" sz="1600" dirty="0" err="1"/>
              <a:t>display</a:t>
            </a:r>
            <a:r>
              <a:rPr lang="en-IN" sz="1600" b="1" dirty="0" err="1"/>
              <a:t>system</a:t>
            </a:r>
            <a:r>
              <a:rPr lang="en-IN" sz="1600" dirty="0"/>
              <a:t> summary information as well as a list of </a:t>
            </a:r>
            <a:r>
              <a:rPr lang="en-IN" sz="1600" b="1" dirty="0"/>
              <a:t>tasks</a:t>
            </a:r>
            <a:r>
              <a:rPr lang="en-IN" sz="1600" dirty="0"/>
              <a:t> currently being managed by the Linux kernel.</a:t>
            </a:r>
          </a:p>
          <a:p>
            <a:r>
              <a:rPr lang="en-IN" sz="1600" dirty="0"/>
              <a:t>it shows information like </a:t>
            </a:r>
            <a:r>
              <a:rPr lang="en-IN" sz="1600" b="1" dirty="0"/>
              <a:t>tasks</a:t>
            </a:r>
            <a:r>
              <a:rPr lang="en-IN" sz="1600" dirty="0"/>
              <a:t>, </a:t>
            </a:r>
            <a:r>
              <a:rPr lang="en-IN" sz="1600" b="1" dirty="0"/>
              <a:t>memory and</a:t>
            </a:r>
            <a:r>
              <a:rPr lang="en-IN" sz="1600" dirty="0"/>
              <a:t> </a:t>
            </a:r>
            <a:r>
              <a:rPr lang="en-IN" sz="1600" b="1" dirty="0" err="1"/>
              <a:t>cpu</a:t>
            </a:r>
            <a:r>
              <a:rPr lang="en-IN" sz="1600" dirty="0"/>
              <a:t>. Press ‘</a:t>
            </a:r>
            <a:r>
              <a:rPr lang="en-IN" sz="1600" b="1" dirty="0"/>
              <a:t>q</a:t>
            </a:r>
            <a:r>
              <a:rPr lang="en-IN" sz="1600" dirty="0"/>
              <a:t>‘ to quit window.</a:t>
            </a:r>
          </a:p>
          <a:p>
            <a:r>
              <a:rPr lang="en-IN" sz="1600" dirty="0"/>
              <a:t>It can sort the tasks by CPU usage, memory usage and runtime.</a:t>
            </a:r>
          </a:p>
          <a:p>
            <a:r>
              <a:rPr lang="en-IN" sz="1600" dirty="0"/>
              <a:t> The display is updated every 5 seconds by default, but you can change that with the </a:t>
            </a:r>
            <a:r>
              <a:rPr lang="en-IN" sz="1600" b="1" dirty="0"/>
              <a:t>d</a:t>
            </a:r>
            <a:r>
              <a:rPr lang="en-IN" sz="1600" dirty="0"/>
              <a:t> command-line option</a:t>
            </a:r>
            <a:endParaRPr lang="en-IN" sz="1600" dirty="0">
              <a:latin typeface="+mj-lt"/>
            </a:endParaRPr>
          </a:p>
          <a:p>
            <a:r>
              <a:rPr lang="en-US" sz="1600" dirty="0">
                <a:latin typeface="+mj-lt"/>
              </a:rPr>
              <a:t>Switches used by top command are as follows:</a:t>
            </a:r>
          </a:p>
          <a:p>
            <a:pPr marL="0" indent="0">
              <a:buNone/>
            </a:pPr>
            <a:r>
              <a:rPr lang="en-US" sz="1600" dirty="0">
                <a:latin typeface="+mj-lt"/>
              </a:rPr>
              <a:t>	</a:t>
            </a:r>
            <a:r>
              <a:rPr lang="en-IN" sz="1600" b="1" dirty="0"/>
              <a:t>top</a:t>
            </a:r>
            <a:r>
              <a:rPr lang="en-IN" sz="1600" dirty="0"/>
              <a:t> </a:t>
            </a:r>
            <a:r>
              <a:rPr lang="en-IN" sz="1600" b="1" dirty="0"/>
              <a:t>-</a:t>
            </a:r>
            <a:r>
              <a:rPr lang="en-IN" sz="1600" dirty="0"/>
              <a:t> [</a:t>
            </a:r>
            <a:r>
              <a:rPr lang="en-IN" sz="1600" b="1" dirty="0"/>
              <a:t>d</a:t>
            </a:r>
            <a:r>
              <a:rPr lang="en-IN" sz="1600" dirty="0"/>
              <a:t> </a:t>
            </a:r>
            <a:r>
              <a:rPr lang="en-IN" sz="1600" i="1" dirty="0"/>
              <a:t>delay</a:t>
            </a:r>
            <a:r>
              <a:rPr lang="en-IN" sz="1600" dirty="0"/>
              <a:t>] [</a:t>
            </a:r>
            <a:r>
              <a:rPr lang="en-IN" sz="1600" b="1" dirty="0"/>
              <a:t>p</a:t>
            </a:r>
            <a:r>
              <a:rPr lang="en-IN" sz="1600" dirty="0"/>
              <a:t> </a:t>
            </a:r>
            <a:r>
              <a:rPr lang="en-IN" sz="1600" i="1" dirty="0" err="1"/>
              <a:t>pid</a:t>
            </a:r>
            <a:r>
              <a:rPr lang="en-IN" sz="1600" dirty="0"/>
              <a:t>] [</a:t>
            </a:r>
            <a:r>
              <a:rPr lang="en-IN" sz="1600" b="1" dirty="0"/>
              <a:t>q</a:t>
            </a:r>
            <a:r>
              <a:rPr lang="en-IN" sz="1600" dirty="0"/>
              <a:t>] [</a:t>
            </a:r>
            <a:r>
              <a:rPr lang="en-IN" sz="1600" b="1" dirty="0" err="1"/>
              <a:t>i</a:t>
            </a:r>
            <a:r>
              <a:rPr lang="en-IN" sz="1600" dirty="0"/>
              <a:t>] [</a:t>
            </a:r>
            <a:r>
              <a:rPr lang="en-IN" sz="1600" b="1" dirty="0"/>
              <a:t>n</a:t>
            </a:r>
            <a:r>
              <a:rPr lang="en-IN" sz="1600" dirty="0"/>
              <a:t> </a:t>
            </a:r>
            <a:r>
              <a:rPr lang="en-IN" sz="1600" i="1" dirty="0" err="1"/>
              <a:t>iter</a:t>
            </a:r>
            <a:r>
              <a:rPr lang="en-IN" sz="1600" dirty="0"/>
              <a:t>] [</a:t>
            </a:r>
            <a:r>
              <a:rPr lang="en-IN" sz="1600" b="1" dirty="0"/>
              <a:t>U user</a:t>
            </a:r>
            <a:r>
              <a:rPr lang="en-IN" sz="1600" dirty="0"/>
              <a:t>]</a:t>
            </a:r>
          </a:p>
          <a:p>
            <a:r>
              <a:rPr lang="en-US" sz="1600" dirty="0"/>
              <a:t>Field Descriptors are as follows:</a:t>
            </a:r>
          </a:p>
          <a:p>
            <a:pPr lvl="1"/>
            <a:r>
              <a:rPr lang="en-IN" sz="1200" b="1" dirty="0"/>
              <a:t>PID </a:t>
            </a:r>
            <a:r>
              <a:rPr lang="en-IN" sz="1200" dirty="0"/>
              <a:t>The process ID of each task</a:t>
            </a:r>
          </a:p>
          <a:p>
            <a:pPr lvl="1"/>
            <a:r>
              <a:rPr lang="en-IN" sz="1200" dirty="0"/>
              <a:t>.</a:t>
            </a:r>
            <a:r>
              <a:rPr lang="en-IN" sz="1200" b="1" dirty="0"/>
              <a:t>PPID </a:t>
            </a:r>
            <a:r>
              <a:rPr lang="en-IN" sz="1200" dirty="0"/>
              <a:t>The parent process ID each task.</a:t>
            </a:r>
          </a:p>
          <a:p>
            <a:pPr lvl="1"/>
            <a:r>
              <a:rPr lang="en-IN" sz="1200" b="1" dirty="0"/>
              <a:t>UID </a:t>
            </a:r>
            <a:r>
              <a:rPr lang="en-IN" sz="1200" dirty="0"/>
              <a:t>The user ID of the task's owner.</a:t>
            </a:r>
          </a:p>
          <a:p>
            <a:pPr lvl="1"/>
            <a:r>
              <a:rPr lang="en-IN" sz="1200" b="1" dirty="0"/>
              <a:t>USER </a:t>
            </a:r>
            <a:r>
              <a:rPr lang="en-IN" sz="1200" dirty="0"/>
              <a:t>The user name of the task's owner.</a:t>
            </a:r>
          </a:p>
          <a:p>
            <a:pPr lvl="1"/>
            <a:r>
              <a:rPr lang="en-IN" sz="1200" b="1" dirty="0"/>
              <a:t>PRI </a:t>
            </a:r>
            <a:r>
              <a:rPr lang="en-IN" sz="1200" dirty="0"/>
              <a:t>The priority of the task.</a:t>
            </a:r>
          </a:p>
          <a:p>
            <a:pPr lvl="1"/>
            <a:r>
              <a:rPr lang="en-US" sz="1200" dirty="0"/>
              <a:t>Memory usage</a:t>
            </a:r>
          </a:p>
          <a:p>
            <a:pPr lvl="1"/>
            <a:r>
              <a:rPr lang="en-US" sz="1200" dirty="0"/>
              <a:t>Percentage of CPU time</a:t>
            </a:r>
          </a:p>
          <a:p>
            <a:pPr lvl="1"/>
            <a:r>
              <a:rPr lang="en-US" sz="1200" dirty="0"/>
              <a:t>Total number of processes</a:t>
            </a:r>
            <a:endParaRPr lang="en-IN" sz="1200" dirty="0"/>
          </a:p>
          <a:p>
            <a:pPr marL="0" indent="0">
              <a:buNone/>
            </a:pPr>
            <a:endParaRPr lang="en-IN" sz="1600" dirty="0">
              <a:latin typeface="+mj-lt"/>
            </a:endParaRPr>
          </a:p>
        </p:txBody>
      </p:sp>
      <p:sp>
        <p:nvSpPr>
          <p:cNvPr id="4" name="Rectangle 2"/>
          <p:cNvSpPr txBox="1">
            <a:spLocks noChangeArrowheads="1"/>
          </p:cNvSpPr>
          <p:nvPr/>
        </p:nvSpPr>
        <p:spPr bwMode="auto">
          <a:xfrm>
            <a:off x="877410" y="0"/>
            <a:ext cx="8229600" cy="762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IN" sz="4000" b="1" dirty="0">
                <a:solidFill>
                  <a:srgbClr val="FFFF00"/>
                </a:solidFill>
              </a:rPr>
              <a:t>Top command </a:t>
            </a:r>
          </a:p>
        </p:txBody>
      </p:sp>
    </p:spTree>
    <p:extLst>
      <p:ext uri="{BB962C8B-B14F-4D97-AF65-F5344CB8AC3E}">
        <p14:creationId xmlns:p14="http://schemas.microsoft.com/office/powerpoint/2010/main" val="2657718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latin typeface="+mj-lt"/>
            </a:endParaRPr>
          </a:p>
          <a:p>
            <a:pPr marL="514350" indent="-514350">
              <a:buFont typeface="+mj-lt"/>
              <a:buAutoNum type="arabicPeriod"/>
            </a:pPr>
            <a:r>
              <a:rPr lang="en-US" sz="2000" b="1" dirty="0">
                <a:latin typeface="+mj-lt"/>
              </a:rPr>
              <a:t>Interactive processes </a:t>
            </a:r>
            <a:r>
              <a:rPr lang="en-US" sz="2000" dirty="0">
                <a:latin typeface="+mj-lt"/>
              </a:rPr>
              <a:t>: that are associated with terminals.</a:t>
            </a:r>
          </a:p>
          <a:p>
            <a:pPr marL="514350" indent="-514350">
              <a:buFont typeface="+mj-lt"/>
              <a:buAutoNum type="arabicPeriod"/>
            </a:pPr>
            <a:r>
              <a:rPr lang="en-US" sz="2000" b="1" dirty="0">
                <a:latin typeface="+mj-lt"/>
              </a:rPr>
              <a:t>Automatic processes </a:t>
            </a:r>
            <a:r>
              <a:rPr lang="en-US" sz="2000" dirty="0">
                <a:latin typeface="+mj-lt"/>
              </a:rPr>
              <a:t>: Automatic or batch processes are not connected to a terminal. Rather, these are tasks that can be queued into a spooler area, where they wait to be executed on a FIFO (first-in, first-out) basis.</a:t>
            </a:r>
          </a:p>
          <a:p>
            <a:pPr marL="514350" indent="-514350">
              <a:buFont typeface="+mj-lt"/>
              <a:buAutoNum type="arabicPeriod"/>
            </a:pPr>
            <a:r>
              <a:rPr lang="en-US" sz="2000" b="1" dirty="0">
                <a:latin typeface="+mj-lt"/>
              </a:rPr>
              <a:t>Daemons </a:t>
            </a:r>
            <a:r>
              <a:rPr lang="en-US" sz="2000" dirty="0">
                <a:latin typeface="+mj-lt"/>
              </a:rPr>
              <a:t>: Daemons are server processes that run continuously. Most of the time, they are initialized at system startup and then wait in the background until their service is required. After the system is booted, the network daemon just sits and waits until a client program, such as an FTP client, needs to connect.</a:t>
            </a:r>
          </a:p>
          <a:p>
            <a:pPr marL="0" indent="0">
              <a:buNone/>
            </a:pPr>
            <a:endParaRPr lang="en-IN" dirty="0">
              <a:latin typeface="+mj-lt"/>
            </a:endParaRPr>
          </a:p>
        </p:txBody>
      </p:sp>
      <p:sp>
        <p:nvSpPr>
          <p:cNvPr id="4" name="Rectangle 1026"/>
          <p:cNvSpPr txBox="1">
            <a:spLocks noChangeArrowheads="1"/>
          </p:cNvSpPr>
          <p:nvPr/>
        </p:nvSpPr>
        <p:spPr>
          <a:xfrm>
            <a:off x="1115616" y="0"/>
            <a:ext cx="7653536"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altLang="zh-TW" sz="3600" b="1" kern="0" dirty="0">
                <a:solidFill>
                  <a:srgbClr val="FFFF00"/>
                </a:solidFill>
              </a:rPr>
              <a:t>Types of Process </a:t>
            </a:r>
          </a:p>
        </p:txBody>
      </p:sp>
    </p:spTree>
    <p:extLst>
      <p:ext uri="{BB962C8B-B14F-4D97-AF65-F5344CB8AC3E}">
        <p14:creationId xmlns:p14="http://schemas.microsoft.com/office/powerpoint/2010/main" val="3351908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475656" y="116632"/>
            <a:ext cx="7556376" cy="1143000"/>
          </a:xfrm>
        </p:spPr>
        <p:txBody>
          <a:bodyPr/>
          <a:lstStyle/>
          <a:p>
            <a:pPr eaLnBrk="1" hangingPunct="1"/>
            <a:r>
              <a:rPr lang="en-US" altLang="zh-TW" sz="3200" b="1" dirty="0" err="1">
                <a:solidFill>
                  <a:srgbClr val="FFFF00"/>
                </a:solidFill>
              </a:rPr>
              <a:t>Interprocess</a:t>
            </a:r>
            <a:r>
              <a:rPr lang="en-US" altLang="zh-TW" sz="3200" b="1" dirty="0">
                <a:solidFill>
                  <a:srgbClr val="FFFF00"/>
                </a:solidFill>
              </a:rPr>
              <a:t> Communication Mechanisms </a:t>
            </a:r>
          </a:p>
        </p:txBody>
      </p:sp>
      <p:sp>
        <p:nvSpPr>
          <p:cNvPr id="55299" name="Rectangle 3"/>
          <p:cNvSpPr>
            <a:spLocks noGrp="1" noChangeArrowheads="1"/>
          </p:cNvSpPr>
          <p:nvPr>
            <p:ph type="subTitle" idx="1"/>
          </p:nvPr>
        </p:nvSpPr>
        <p:spPr>
          <a:xfrm>
            <a:off x="755576" y="1556792"/>
            <a:ext cx="7776864" cy="4032448"/>
          </a:xfrm>
        </p:spPr>
        <p:txBody>
          <a:bodyPr/>
          <a:lstStyle/>
          <a:p>
            <a:pPr marL="457200" indent="-457200" algn="l">
              <a:spcBef>
                <a:spcPct val="5000"/>
              </a:spcBef>
              <a:buFont typeface="Arial" pitchFamily="34" charset="0"/>
              <a:buChar char="•"/>
            </a:pPr>
            <a:r>
              <a:rPr lang="en-IN" sz="2000" dirty="0">
                <a:latin typeface="+mj-lt"/>
              </a:rPr>
              <a:t>Processes communicate with each other and with the kernel to coordinate their activities</a:t>
            </a:r>
            <a:r>
              <a:rPr lang="en-US" altLang="zh-TW" sz="2000" dirty="0">
                <a:latin typeface="+mj-lt"/>
              </a:rPr>
              <a:t>The Linux IPC facilities provide a method for multiple processes to communicate with one another. </a:t>
            </a:r>
          </a:p>
          <a:p>
            <a:pPr marL="457200" indent="-457200" algn="l">
              <a:spcBef>
                <a:spcPct val="5000"/>
              </a:spcBef>
              <a:buFont typeface="Arial" pitchFamily="34" charset="0"/>
              <a:buChar char="•"/>
            </a:pPr>
            <a:endParaRPr lang="en-US" altLang="zh-TW" sz="2000" dirty="0">
              <a:latin typeface="+mj-lt"/>
            </a:endParaRPr>
          </a:p>
          <a:p>
            <a:pPr marL="457200" indent="-457200" algn="l">
              <a:spcBef>
                <a:spcPct val="5000"/>
              </a:spcBef>
              <a:buFont typeface="Arial" pitchFamily="34" charset="0"/>
              <a:buChar char="•"/>
            </a:pPr>
            <a:r>
              <a:rPr lang="en-US" altLang="zh-TW" sz="2000" dirty="0">
                <a:latin typeface="+mj-lt"/>
              </a:rPr>
              <a:t>Linux supports a number of different IPC mechanisms such as</a:t>
            </a:r>
          </a:p>
          <a:p>
            <a:pPr marL="457200" indent="-457200" algn="l">
              <a:spcBef>
                <a:spcPct val="5000"/>
              </a:spcBef>
              <a:buFont typeface="Arial" pitchFamily="34" charset="0"/>
              <a:buChar char="•"/>
            </a:pPr>
            <a:endParaRPr lang="en-US" altLang="zh-TW" sz="2000" dirty="0">
              <a:latin typeface="+mj-lt"/>
            </a:endParaRPr>
          </a:p>
          <a:p>
            <a:pPr marL="457200" indent="-457200" algn="l" eaLnBrk="1" hangingPunct="1">
              <a:spcBef>
                <a:spcPct val="5000"/>
              </a:spcBef>
              <a:buFont typeface="+mj-lt"/>
              <a:buAutoNum type="arabicPeriod"/>
            </a:pPr>
            <a:r>
              <a:rPr lang="en-US" altLang="zh-TW" sz="2000" dirty="0">
                <a:latin typeface="+mj-lt"/>
              </a:rPr>
              <a:t>Pipes</a:t>
            </a:r>
          </a:p>
          <a:p>
            <a:pPr marL="457200" indent="-457200" algn="l" eaLnBrk="1" hangingPunct="1">
              <a:spcBef>
                <a:spcPct val="5000"/>
              </a:spcBef>
              <a:buFont typeface="+mj-lt"/>
              <a:buAutoNum type="arabicPeriod"/>
            </a:pPr>
            <a:r>
              <a:rPr lang="en-US" altLang="zh-TW" sz="2000" dirty="0">
                <a:latin typeface="+mj-lt"/>
              </a:rPr>
              <a:t>FIFO</a:t>
            </a:r>
          </a:p>
          <a:p>
            <a:pPr marL="457200" indent="-457200" algn="l">
              <a:spcBef>
                <a:spcPct val="5000"/>
              </a:spcBef>
              <a:buFont typeface="+mj-lt"/>
              <a:buAutoNum type="arabicPeriod"/>
            </a:pPr>
            <a:r>
              <a:rPr lang="en-US" altLang="zh-TW" sz="2000" dirty="0"/>
              <a:t>Signals</a:t>
            </a:r>
          </a:p>
          <a:p>
            <a:pPr marL="457200" indent="-457200" algn="l" eaLnBrk="1" hangingPunct="1">
              <a:spcBef>
                <a:spcPct val="5000"/>
              </a:spcBef>
              <a:buFont typeface="+mj-lt"/>
              <a:buAutoNum type="arabicPeriod"/>
            </a:pPr>
            <a:r>
              <a:rPr lang="en-US" altLang="zh-TW" sz="2000" dirty="0">
                <a:latin typeface="+mj-lt"/>
              </a:rPr>
              <a:t>System V IPC</a:t>
            </a:r>
          </a:p>
          <a:p>
            <a:pPr algn="l" eaLnBrk="1" hangingPunct="1">
              <a:spcBef>
                <a:spcPct val="5000"/>
              </a:spcBef>
            </a:pPr>
            <a:r>
              <a:rPr lang="en-US" altLang="zh-TW" sz="2000" dirty="0">
                <a:latin typeface="+mj-lt"/>
              </a:rPr>
              <a:t>		Message Queues</a:t>
            </a:r>
          </a:p>
          <a:p>
            <a:pPr algn="l" eaLnBrk="1" hangingPunct="1">
              <a:spcBef>
                <a:spcPct val="5000"/>
              </a:spcBef>
            </a:pPr>
            <a:r>
              <a:rPr lang="en-US" altLang="zh-TW" sz="2000" dirty="0">
                <a:latin typeface="+mj-lt"/>
              </a:rPr>
              <a:t>		Semaphores</a:t>
            </a:r>
          </a:p>
          <a:p>
            <a:pPr algn="l" eaLnBrk="1" hangingPunct="1">
              <a:spcBef>
                <a:spcPct val="5000"/>
              </a:spcBef>
            </a:pPr>
            <a:r>
              <a:rPr lang="en-US" altLang="zh-TW" sz="2000" dirty="0">
                <a:latin typeface="+mj-lt"/>
              </a:rPr>
              <a:t>		Shared Memory</a:t>
            </a:r>
          </a:p>
        </p:txBody>
      </p:sp>
    </p:spTree>
    <p:extLst>
      <p:ext uri="{BB962C8B-B14F-4D97-AF65-F5344CB8AC3E}">
        <p14:creationId xmlns:p14="http://schemas.microsoft.com/office/powerpoint/2010/main" val="170918781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1600200" y="0"/>
            <a:ext cx="7543800" cy="838200"/>
          </a:xfrm>
          <a:noFill/>
          <a:ln>
            <a:miter lim="800000"/>
            <a:headEnd/>
            <a:tailEnd/>
          </a:ln>
        </p:spPr>
        <p:txBody>
          <a:bodyPr vert="horz" wrap="square" lIns="91440" tIns="45720" rIns="91440" bIns="45720" numCol="1" anchor="t" anchorCtr="0" compatLnSpc="1">
            <a:prstTxWarp prst="textNoShape">
              <a:avLst/>
            </a:prstTxWarp>
          </a:bodyPr>
          <a:lstStyle/>
          <a:p>
            <a:r>
              <a:rPr lang="en-US" b="1" dirty="0">
                <a:solidFill>
                  <a:srgbClr val="FFFF00"/>
                </a:solidFill>
              </a:rPr>
              <a:t>Assigning Permissions</a:t>
            </a:r>
          </a:p>
        </p:txBody>
      </p:sp>
      <p:sp>
        <p:nvSpPr>
          <p:cNvPr id="50179" name="Rectangle 3"/>
          <p:cNvSpPr>
            <a:spLocks noGrp="1" noChangeArrowheads="1"/>
          </p:cNvSpPr>
          <p:nvPr>
            <p:ph type="body" idx="1"/>
          </p:nvPr>
        </p:nvSpPr>
        <p:spPr>
          <a:xfrm>
            <a:off x="228600" y="1295400"/>
            <a:ext cx="8686800" cy="5105400"/>
          </a:xfrm>
        </p:spPr>
        <p:txBody>
          <a:bodyPr/>
          <a:lstStyle/>
          <a:p>
            <a:r>
              <a:rPr lang="en-US" sz="2400" dirty="0">
                <a:latin typeface="+mj-lt"/>
              </a:rPr>
              <a:t>Permissions on files and directories can be assigned in two possible ways:</a:t>
            </a:r>
          </a:p>
          <a:p>
            <a:pPr lvl="1"/>
            <a:r>
              <a:rPr lang="en-US" dirty="0">
                <a:latin typeface="+mj-lt"/>
              </a:rPr>
              <a:t>Numeric</a:t>
            </a:r>
          </a:p>
          <a:p>
            <a:pPr lvl="1"/>
            <a:r>
              <a:rPr lang="en-US" dirty="0">
                <a:latin typeface="+mj-lt"/>
              </a:rPr>
              <a:t>Symbolic</a:t>
            </a:r>
          </a:p>
          <a:p>
            <a:endParaRPr lang="en-US" sz="2400" dirty="0">
              <a:latin typeface="+mj-lt"/>
            </a:endParaRPr>
          </a:p>
          <a:p>
            <a:r>
              <a:rPr lang="en-US" sz="2400" dirty="0">
                <a:latin typeface="+mj-lt"/>
              </a:rPr>
              <a:t>Numeric:</a:t>
            </a:r>
          </a:p>
          <a:p>
            <a:pPr lvl="1"/>
            <a:r>
              <a:rPr lang="en-US" dirty="0">
                <a:latin typeface="+mj-lt"/>
              </a:rPr>
              <a:t>Use numeric codes for permissions:</a:t>
            </a:r>
          </a:p>
          <a:p>
            <a:endParaRPr lang="en-US" sz="2400" dirty="0">
              <a:latin typeface="+mj-lt"/>
            </a:endParaRPr>
          </a:p>
          <a:p>
            <a:r>
              <a:rPr lang="en-US" sz="2400" dirty="0">
                <a:latin typeface="+mj-lt"/>
              </a:rPr>
              <a:t>Symbolic</a:t>
            </a:r>
          </a:p>
          <a:p>
            <a:pPr lvl="1"/>
            <a:r>
              <a:rPr lang="en-US" dirty="0">
                <a:latin typeface="+mj-lt"/>
              </a:rPr>
              <a:t>Use textual symbols</a:t>
            </a:r>
          </a:p>
        </p:txBody>
      </p:sp>
      <p:pic>
        <p:nvPicPr>
          <p:cNvPr id="32769" name="Picture 1"/>
          <p:cNvPicPr>
            <a:picLocks noChangeAspect="1" noChangeArrowheads="1"/>
          </p:cNvPicPr>
          <p:nvPr/>
        </p:nvPicPr>
        <p:blipFill>
          <a:blip r:embed="rId2"/>
          <a:srcRect/>
          <a:stretch>
            <a:fillRect/>
          </a:stretch>
        </p:blipFill>
        <p:spPr bwMode="auto">
          <a:xfrm>
            <a:off x="5791200" y="1905000"/>
            <a:ext cx="2895600" cy="4191000"/>
          </a:xfrm>
          <a:prstGeom prst="rect">
            <a:avLst/>
          </a:prstGeom>
          <a:noFill/>
          <a:ln w="9525">
            <a:noFill/>
            <a:miter lim="800000"/>
            <a:headEnd/>
            <a:tailEnd/>
          </a:ln>
          <a:effectLst/>
        </p:spPr>
      </p:pic>
    </p:spTree>
    <p:extLst>
      <p:ext uri="{BB962C8B-B14F-4D97-AF65-F5344CB8AC3E}">
        <p14:creationId xmlns:p14="http://schemas.microsoft.com/office/powerpoint/2010/main" val="257673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1"/>
          <p:cNvSpPr>
            <a:spLocks noChangeArrowheads="1"/>
          </p:cNvSpPr>
          <p:nvPr/>
        </p:nvSpPr>
        <p:spPr bwMode="auto">
          <a:xfrm>
            <a:off x="360363" y="1066800"/>
            <a:ext cx="8326437" cy="4462760"/>
          </a:xfrm>
          <a:prstGeom prst="rect">
            <a:avLst/>
          </a:prstGeom>
          <a:noFill/>
          <a:ln w="9525">
            <a:noFill/>
            <a:miter lim="800000"/>
            <a:headEnd/>
            <a:tailEnd/>
          </a:ln>
        </p:spPr>
        <p:txBody>
          <a:bodyPr wrap="square">
            <a:spAutoFit/>
          </a:bodyPr>
          <a:lstStyle/>
          <a:p>
            <a:pPr marL="514350" indent="-514350" algn="just">
              <a:buFont typeface="Times New Roman" pitchFamily="18" charset="0"/>
              <a:buAutoNum type="arabicPeriod"/>
            </a:pPr>
            <a:r>
              <a:rPr lang="en-US" sz="2000" b="1" dirty="0"/>
              <a:t>Shared memory</a:t>
            </a:r>
            <a:r>
              <a:rPr lang="en-US" sz="2000" dirty="0"/>
              <a:t> permits processes to communicate by simply reading and writing to a specified memory location.</a:t>
            </a:r>
          </a:p>
          <a:p>
            <a:pPr marL="514350" indent="-514350" algn="just">
              <a:buFont typeface="Times New Roman" pitchFamily="18" charset="0"/>
              <a:buAutoNum type="arabicPeriod"/>
            </a:pPr>
            <a:endParaRPr lang="en-US" sz="2000" dirty="0"/>
          </a:p>
          <a:p>
            <a:pPr marL="514350" indent="-514350" algn="just">
              <a:buFont typeface="Times New Roman" pitchFamily="18" charset="0"/>
              <a:buAutoNum type="arabicPeriod"/>
            </a:pPr>
            <a:r>
              <a:rPr lang="en-US" sz="2000" b="1" dirty="0"/>
              <a:t>Mapped memory </a:t>
            </a:r>
            <a:r>
              <a:rPr lang="en-US" sz="2000" dirty="0"/>
              <a:t>is similar to shared memory, </a:t>
            </a:r>
            <a:r>
              <a:rPr lang="en-US" sz="2000" b="1" dirty="0"/>
              <a:t>except that it is associated with a file </a:t>
            </a:r>
            <a:r>
              <a:rPr lang="en-US" sz="2000" dirty="0"/>
              <a:t>in the file system.</a:t>
            </a:r>
          </a:p>
          <a:p>
            <a:pPr marL="514350" indent="-514350" algn="just">
              <a:buFont typeface="Times New Roman" pitchFamily="18" charset="0"/>
              <a:buAutoNum type="arabicPeriod"/>
            </a:pPr>
            <a:endParaRPr lang="en-US" sz="2000" dirty="0"/>
          </a:p>
          <a:p>
            <a:pPr marL="514350" indent="-514350" algn="just">
              <a:buFont typeface="Times New Roman" pitchFamily="18" charset="0"/>
              <a:buAutoNum type="arabicPeriod"/>
            </a:pPr>
            <a:r>
              <a:rPr lang="en-US" sz="2000" b="1" dirty="0"/>
              <a:t>Pipes</a:t>
            </a:r>
            <a:r>
              <a:rPr lang="en-US" sz="2000" dirty="0"/>
              <a:t> permit sequential communication from one process to a related process.</a:t>
            </a:r>
          </a:p>
          <a:p>
            <a:pPr marL="514350" indent="-514350" algn="just">
              <a:buFont typeface="Times New Roman" pitchFamily="18" charset="0"/>
              <a:buAutoNum type="arabicPeriod"/>
            </a:pPr>
            <a:endParaRPr lang="en-US" sz="2000" dirty="0"/>
          </a:p>
          <a:p>
            <a:pPr marL="514350" indent="-514350" algn="just">
              <a:buFont typeface="Times New Roman" pitchFamily="18" charset="0"/>
              <a:buAutoNum type="arabicPeriod"/>
            </a:pPr>
            <a:r>
              <a:rPr lang="en-US" sz="2000" b="1" dirty="0"/>
              <a:t>FIFOs</a:t>
            </a:r>
            <a:r>
              <a:rPr lang="en-US" sz="2000" dirty="0"/>
              <a:t> are similar to pipes, except that </a:t>
            </a:r>
            <a:r>
              <a:rPr lang="en-US" sz="2000" b="1" dirty="0"/>
              <a:t>unrelated processes </a:t>
            </a:r>
            <a:r>
              <a:rPr lang="en-US" sz="2000" dirty="0"/>
              <a:t>can communicate because the pipe is given a name in the file system.</a:t>
            </a:r>
          </a:p>
          <a:p>
            <a:pPr marL="514350" indent="-514350" algn="just">
              <a:buFont typeface="Times New Roman" pitchFamily="18" charset="0"/>
              <a:buAutoNum type="arabicPeriod"/>
            </a:pPr>
            <a:endParaRPr lang="en-US" sz="2000" dirty="0"/>
          </a:p>
          <a:p>
            <a:pPr marL="514350" indent="-514350" algn="just">
              <a:buFont typeface="Times New Roman" pitchFamily="18" charset="0"/>
              <a:buAutoNum type="arabicPeriod"/>
            </a:pPr>
            <a:r>
              <a:rPr lang="en-US" sz="2000" b="1" dirty="0"/>
              <a:t>Sockets</a:t>
            </a:r>
            <a:r>
              <a:rPr lang="en-US" sz="2000" dirty="0"/>
              <a:t> support communication between unrelated processes even on </a:t>
            </a:r>
            <a:r>
              <a:rPr lang="en-US" sz="2000" b="1" dirty="0"/>
              <a:t>different computers</a:t>
            </a:r>
            <a:r>
              <a:rPr lang="en-US" sz="2400" b="1" dirty="0"/>
              <a:t>.</a:t>
            </a:r>
          </a:p>
        </p:txBody>
      </p:sp>
      <p:sp>
        <p:nvSpPr>
          <p:cNvPr id="93187" name="Rectangle 2"/>
          <p:cNvSpPr>
            <a:spLocks noChangeArrowheads="1"/>
          </p:cNvSpPr>
          <p:nvPr/>
        </p:nvSpPr>
        <p:spPr bwMode="auto">
          <a:xfrm>
            <a:off x="1371600" y="9896"/>
            <a:ext cx="8839200" cy="646331"/>
          </a:xfrm>
          <a:prstGeom prst="rect">
            <a:avLst/>
          </a:prstGeom>
          <a:noFill/>
          <a:ln w="9525">
            <a:noFill/>
            <a:miter lim="800000"/>
            <a:headEnd/>
            <a:tailEnd/>
          </a:ln>
        </p:spPr>
        <p:txBody>
          <a:bodyPr wrap="square">
            <a:spAutoFit/>
          </a:bodyPr>
          <a:lstStyle/>
          <a:p>
            <a:r>
              <a:rPr lang="en-US" sz="3600" b="1" dirty="0">
                <a:solidFill>
                  <a:srgbClr val="FFFF00"/>
                </a:solidFill>
                <a:latin typeface="+mj-lt"/>
              </a:rPr>
              <a:t> Types of </a:t>
            </a:r>
            <a:r>
              <a:rPr lang="en-US" sz="3600" b="1" dirty="0" err="1">
                <a:solidFill>
                  <a:srgbClr val="FFFF00"/>
                </a:solidFill>
                <a:latin typeface="+mj-lt"/>
              </a:rPr>
              <a:t>Interprocess</a:t>
            </a:r>
            <a:r>
              <a:rPr lang="en-US" sz="3600" b="1" dirty="0">
                <a:solidFill>
                  <a:srgbClr val="FFFF00"/>
                </a:solidFill>
                <a:latin typeface="+mj-lt"/>
              </a:rPr>
              <a:t> Communication</a:t>
            </a:r>
            <a:endParaRPr lang="en-US" sz="3600" dirty="0">
              <a:solidFill>
                <a:srgbClr val="FFFF00"/>
              </a:solidFill>
              <a:latin typeface="+mj-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57200" y="228600"/>
            <a:ext cx="8229600" cy="457200"/>
          </a:xfrm>
          <a:prstGeom prst="rect">
            <a:avLst/>
          </a:prstGeom>
          <a:noFill/>
          <a:ln w="9525">
            <a:noFill/>
            <a:miter lim="800000"/>
            <a:headEnd/>
            <a:tailEnd/>
          </a:ln>
        </p:spPr>
        <p:txBody>
          <a:bodyPr anchor="ctr"/>
          <a:lstStyle/>
          <a:p>
            <a:pPr algn="ctr"/>
            <a:r>
              <a:rPr lang="en-US" sz="4000" b="1" dirty="0">
                <a:solidFill>
                  <a:srgbClr val="FFFF00"/>
                </a:solidFill>
                <a:latin typeface="+mj-lt"/>
              </a:rPr>
              <a:t>Pipe</a:t>
            </a:r>
          </a:p>
        </p:txBody>
      </p:sp>
      <p:sp>
        <p:nvSpPr>
          <p:cNvPr id="94211" name="Rectangle 3"/>
          <p:cNvSpPr>
            <a:spLocks noChangeArrowheads="1"/>
          </p:cNvSpPr>
          <p:nvPr/>
        </p:nvSpPr>
        <p:spPr bwMode="auto">
          <a:xfrm>
            <a:off x="457200" y="990600"/>
            <a:ext cx="8458200" cy="1447800"/>
          </a:xfrm>
          <a:prstGeom prst="rect">
            <a:avLst/>
          </a:prstGeom>
          <a:noFill/>
          <a:ln w="9525">
            <a:noFill/>
            <a:miter lim="800000"/>
            <a:headEnd/>
            <a:tailEnd/>
          </a:ln>
        </p:spPr>
        <p:txBody>
          <a:bodyPr/>
          <a:lstStyle/>
          <a:p>
            <a:pPr>
              <a:spcBef>
                <a:spcPct val="20000"/>
              </a:spcBef>
              <a:buClr>
                <a:schemeClr val="tx1"/>
              </a:buClr>
            </a:pPr>
            <a:r>
              <a:rPr lang="en-US" sz="3200" b="1" dirty="0">
                <a:solidFill>
                  <a:schemeClr val="tx1"/>
                </a:solidFill>
                <a:latin typeface="+mj-lt"/>
              </a:rPr>
              <a:t>Pipe: </a:t>
            </a:r>
            <a:r>
              <a:rPr lang="en-US" sz="3200" dirty="0">
                <a:solidFill>
                  <a:schemeClr val="tx1"/>
                </a:solidFill>
                <a:latin typeface="+mj-lt"/>
              </a:rPr>
              <a:t>For communication between related processes on a system</a:t>
            </a:r>
          </a:p>
        </p:txBody>
      </p:sp>
      <p:grpSp>
        <p:nvGrpSpPr>
          <p:cNvPr id="2" name="Group 18"/>
          <p:cNvGrpSpPr>
            <a:grpSpLocks/>
          </p:cNvGrpSpPr>
          <p:nvPr/>
        </p:nvGrpSpPr>
        <p:grpSpPr bwMode="auto">
          <a:xfrm>
            <a:off x="1905000" y="2514600"/>
            <a:ext cx="4953000" cy="3733800"/>
            <a:chOff x="1200" y="1824"/>
            <a:chExt cx="3120" cy="2352"/>
          </a:xfrm>
        </p:grpSpPr>
        <p:sp>
          <p:nvSpPr>
            <p:cNvPr id="94213" name="Oval 4"/>
            <p:cNvSpPr>
              <a:spLocks noChangeArrowheads="1"/>
            </p:cNvSpPr>
            <p:nvPr/>
          </p:nvSpPr>
          <p:spPr bwMode="auto">
            <a:xfrm>
              <a:off x="1440" y="1824"/>
              <a:ext cx="528" cy="528"/>
            </a:xfrm>
            <a:prstGeom prst="ellipse">
              <a:avLst/>
            </a:prstGeom>
            <a:solidFill>
              <a:srgbClr val="FFFF66"/>
            </a:solidFill>
            <a:ln w="9525">
              <a:solidFill>
                <a:schemeClr val="tx1"/>
              </a:solidFill>
              <a:round/>
              <a:headEnd/>
              <a:tailEnd/>
            </a:ln>
          </p:spPr>
          <p:txBody>
            <a:bodyPr wrap="none" anchor="ctr"/>
            <a:lstStyle/>
            <a:p>
              <a:endParaRPr lang="en-US"/>
            </a:p>
          </p:txBody>
        </p:sp>
        <p:sp>
          <p:nvSpPr>
            <p:cNvPr id="94214" name="Text Box 5"/>
            <p:cNvSpPr txBox="1">
              <a:spLocks noChangeArrowheads="1"/>
            </p:cNvSpPr>
            <p:nvPr/>
          </p:nvSpPr>
          <p:spPr bwMode="auto">
            <a:xfrm>
              <a:off x="1488" y="1920"/>
              <a:ext cx="432"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P1</a:t>
              </a:r>
            </a:p>
          </p:txBody>
        </p:sp>
        <p:sp>
          <p:nvSpPr>
            <p:cNvPr id="94215" name="Oval 6"/>
            <p:cNvSpPr>
              <a:spLocks noChangeArrowheads="1"/>
            </p:cNvSpPr>
            <p:nvPr/>
          </p:nvSpPr>
          <p:spPr bwMode="auto">
            <a:xfrm>
              <a:off x="3408" y="1824"/>
              <a:ext cx="528" cy="528"/>
            </a:xfrm>
            <a:prstGeom prst="ellipse">
              <a:avLst/>
            </a:prstGeom>
            <a:solidFill>
              <a:srgbClr val="FFFF66"/>
            </a:solidFill>
            <a:ln w="9525">
              <a:solidFill>
                <a:schemeClr val="tx1"/>
              </a:solidFill>
              <a:round/>
              <a:headEnd/>
              <a:tailEnd/>
            </a:ln>
          </p:spPr>
          <p:txBody>
            <a:bodyPr wrap="none" anchor="ctr"/>
            <a:lstStyle/>
            <a:p>
              <a:endParaRPr lang="en-US"/>
            </a:p>
          </p:txBody>
        </p:sp>
        <p:sp>
          <p:nvSpPr>
            <p:cNvPr id="94216" name="Text Box 7"/>
            <p:cNvSpPr txBox="1">
              <a:spLocks noChangeArrowheads="1"/>
            </p:cNvSpPr>
            <p:nvPr/>
          </p:nvSpPr>
          <p:spPr bwMode="auto">
            <a:xfrm>
              <a:off x="3456" y="1920"/>
              <a:ext cx="432"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P2</a:t>
              </a:r>
            </a:p>
          </p:txBody>
        </p:sp>
        <p:sp>
          <p:nvSpPr>
            <p:cNvPr id="94217" name="Rectangle 8"/>
            <p:cNvSpPr>
              <a:spLocks noChangeArrowheads="1"/>
            </p:cNvSpPr>
            <p:nvPr/>
          </p:nvSpPr>
          <p:spPr bwMode="auto">
            <a:xfrm>
              <a:off x="1200" y="2784"/>
              <a:ext cx="3120" cy="110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4218" name="Text Box 9"/>
            <p:cNvSpPr txBox="1">
              <a:spLocks noChangeArrowheads="1"/>
            </p:cNvSpPr>
            <p:nvPr/>
          </p:nvSpPr>
          <p:spPr bwMode="auto">
            <a:xfrm>
              <a:off x="1200" y="3888"/>
              <a:ext cx="3120"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UNIX/Linux System</a:t>
              </a:r>
            </a:p>
          </p:txBody>
        </p:sp>
        <p:sp>
          <p:nvSpPr>
            <p:cNvPr id="94219" name="Oval 10"/>
            <p:cNvSpPr>
              <a:spLocks noChangeArrowheads="1"/>
            </p:cNvSpPr>
            <p:nvPr/>
          </p:nvSpPr>
          <p:spPr bwMode="auto">
            <a:xfrm>
              <a:off x="3216" y="3024"/>
              <a:ext cx="144" cy="480"/>
            </a:xfrm>
            <a:prstGeom prst="ellipse">
              <a:avLst/>
            </a:prstGeom>
            <a:solidFill>
              <a:srgbClr val="00FF00"/>
            </a:solidFill>
            <a:ln w="9525">
              <a:solidFill>
                <a:srgbClr val="00FF00"/>
              </a:solidFill>
              <a:round/>
              <a:headEnd/>
              <a:tailEnd/>
            </a:ln>
          </p:spPr>
          <p:txBody>
            <a:bodyPr wrap="none" anchor="ctr"/>
            <a:lstStyle/>
            <a:p>
              <a:endParaRPr lang="en-US"/>
            </a:p>
          </p:txBody>
        </p:sp>
        <p:sp>
          <p:nvSpPr>
            <p:cNvPr id="94220" name="Rectangle 11"/>
            <p:cNvSpPr>
              <a:spLocks noChangeArrowheads="1"/>
            </p:cNvSpPr>
            <p:nvPr/>
          </p:nvSpPr>
          <p:spPr bwMode="auto">
            <a:xfrm>
              <a:off x="2112" y="3024"/>
              <a:ext cx="1152" cy="480"/>
            </a:xfrm>
            <a:prstGeom prst="rect">
              <a:avLst/>
            </a:prstGeom>
            <a:solidFill>
              <a:srgbClr val="00FF00"/>
            </a:solidFill>
            <a:ln w="9525">
              <a:solidFill>
                <a:srgbClr val="00FF00"/>
              </a:solidFill>
              <a:miter lim="800000"/>
              <a:headEnd/>
              <a:tailEnd/>
            </a:ln>
          </p:spPr>
          <p:txBody>
            <a:bodyPr wrap="none" anchor="ctr"/>
            <a:lstStyle/>
            <a:p>
              <a:endParaRPr lang="en-US"/>
            </a:p>
          </p:txBody>
        </p:sp>
        <p:sp>
          <p:nvSpPr>
            <p:cNvPr id="94221" name="Oval 12"/>
            <p:cNvSpPr>
              <a:spLocks noChangeArrowheads="1"/>
            </p:cNvSpPr>
            <p:nvPr/>
          </p:nvSpPr>
          <p:spPr bwMode="auto">
            <a:xfrm>
              <a:off x="2016" y="3024"/>
              <a:ext cx="144" cy="480"/>
            </a:xfrm>
            <a:prstGeom prst="ellipse">
              <a:avLst/>
            </a:prstGeom>
            <a:solidFill>
              <a:srgbClr val="00FF00"/>
            </a:solidFill>
            <a:ln w="9525">
              <a:solidFill>
                <a:schemeClr val="tx1"/>
              </a:solidFill>
              <a:round/>
              <a:headEnd/>
              <a:tailEnd/>
            </a:ln>
          </p:spPr>
          <p:txBody>
            <a:bodyPr wrap="none" anchor="ctr"/>
            <a:lstStyle/>
            <a:p>
              <a:endParaRPr lang="en-US"/>
            </a:p>
          </p:txBody>
        </p:sp>
        <p:sp>
          <p:nvSpPr>
            <p:cNvPr id="94222" name="Line 13"/>
            <p:cNvSpPr>
              <a:spLocks noChangeShapeType="1"/>
            </p:cNvSpPr>
            <p:nvPr/>
          </p:nvSpPr>
          <p:spPr bwMode="auto">
            <a:xfrm>
              <a:off x="3696" y="2352"/>
              <a:ext cx="0" cy="912"/>
            </a:xfrm>
            <a:prstGeom prst="line">
              <a:avLst/>
            </a:prstGeom>
            <a:noFill/>
            <a:ln w="57150">
              <a:solidFill>
                <a:schemeClr val="tx1"/>
              </a:solidFill>
              <a:round/>
              <a:headEnd/>
              <a:tailEnd/>
            </a:ln>
          </p:spPr>
          <p:txBody>
            <a:bodyPr/>
            <a:lstStyle/>
            <a:p>
              <a:endParaRPr lang="en-US"/>
            </a:p>
          </p:txBody>
        </p:sp>
        <p:sp>
          <p:nvSpPr>
            <p:cNvPr id="94223" name="Line 14"/>
            <p:cNvSpPr>
              <a:spLocks noChangeShapeType="1"/>
            </p:cNvSpPr>
            <p:nvPr/>
          </p:nvSpPr>
          <p:spPr bwMode="auto">
            <a:xfrm flipH="1">
              <a:off x="3360" y="3264"/>
              <a:ext cx="336" cy="0"/>
            </a:xfrm>
            <a:prstGeom prst="line">
              <a:avLst/>
            </a:prstGeom>
            <a:noFill/>
            <a:ln w="57150">
              <a:solidFill>
                <a:schemeClr val="tx1"/>
              </a:solidFill>
              <a:round/>
              <a:headEnd/>
              <a:tailEnd type="triangle" w="med" len="med"/>
            </a:ln>
          </p:spPr>
          <p:txBody>
            <a:bodyPr/>
            <a:lstStyle/>
            <a:p>
              <a:endParaRPr lang="en-US"/>
            </a:p>
          </p:txBody>
        </p:sp>
        <p:sp>
          <p:nvSpPr>
            <p:cNvPr id="94224" name="Line 15"/>
            <p:cNvSpPr>
              <a:spLocks noChangeShapeType="1"/>
            </p:cNvSpPr>
            <p:nvPr/>
          </p:nvSpPr>
          <p:spPr bwMode="auto">
            <a:xfrm flipH="1">
              <a:off x="1728" y="3264"/>
              <a:ext cx="384" cy="0"/>
            </a:xfrm>
            <a:prstGeom prst="line">
              <a:avLst/>
            </a:prstGeom>
            <a:noFill/>
            <a:ln w="57150">
              <a:solidFill>
                <a:schemeClr val="tx1"/>
              </a:solidFill>
              <a:round/>
              <a:headEnd/>
              <a:tailEnd/>
            </a:ln>
          </p:spPr>
          <p:txBody>
            <a:bodyPr/>
            <a:lstStyle/>
            <a:p>
              <a:endParaRPr lang="en-US"/>
            </a:p>
          </p:txBody>
        </p:sp>
        <p:sp>
          <p:nvSpPr>
            <p:cNvPr id="94225" name="Line 16"/>
            <p:cNvSpPr>
              <a:spLocks noChangeShapeType="1"/>
            </p:cNvSpPr>
            <p:nvPr/>
          </p:nvSpPr>
          <p:spPr bwMode="auto">
            <a:xfrm flipV="1">
              <a:off x="1728" y="2352"/>
              <a:ext cx="0" cy="912"/>
            </a:xfrm>
            <a:prstGeom prst="line">
              <a:avLst/>
            </a:prstGeom>
            <a:noFill/>
            <a:ln w="57150">
              <a:solidFill>
                <a:schemeClr val="tx1"/>
              </a:solidFill>
              <a:round/>
              <a:headEnd/>
              <a:tailEnd type="triangle" w="med" len="med"/>
            </a:ln>
          </p:spPr>
          <p:txBody>
            <a:bodyPr/>
            <a:lstStyle/>
            <a:p>
              <a:endParaRPr lang="en-US"/>
            </a:p>
          </p:txBody>
        </p:sp>
        <p:sp>
          <p:nvSpPr>
            <p:cNvPr id="94226" name="Text Box 17"/>
            <p:cNvSpPr txBox="1">
              <a:spLocks noChangeArrowheads="1"/>
            </p:cNvSpPr>
            <p:nvPr/>
          </p:nvSpPr>
          <p:spPr bwMode="auto">
            <a:xfrm>
              <a:off x="2400" y="3120"/>
              <a:ext cx="624"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Pipe</a:t>
              </a:r>
            </a:p>
          </p:txBody>
        </p:sp>
      </p:grpSp>
      <p:sp>
        <p:nvSpPr>
          <p:cNvPr id="3" name="TextBox 2"/>
          <p:cNvSpPr txBox="1"/>
          <p:nvPr/>
        </p:nvSpPr>
        <p:spPr>
          <a:xfrm>
            <a:off x="6324600" y="3505200"/>
            <a:ext cx="1981200" cy="381000"/>
          </a:xfrm>
          <a:prstGeom prst="rect">
            <a:avLst/>
          </a:prstGeom>
          <a:noFill/>
        </p:spPr>
        <p:txBody>
          <a:bodyPr wrap="square" rtlCol="0">
            <a:spAutoFit/>
          </a:bodyPr>
          <a:lstStyle/>
          <a:p>
            <a:r>
              <a:rPr lang="en-US" dirty="0"/>
              <a:t>Write End</a:t>
            </a:r>
            <a:endParaRPr lang="en-IN" dirty="0"/>
          </a:p>
        </p:txBody>
      </p:sp>
      <p:sp>
        <p:nvSpPr>
          <p:cNvPr id="20" name="TextBox 19"/>
          <p:cNvSpPr txBox="1"/>
          <p:nvPr/>
        </p:nvSpPr>
        <p:spPr>
          <a:xfrm>
            <a:off x="368423" y="3467100"/>
            <a:ext cx="1981200" cy="381000"/>
          </a:xfrm>
          <a:prstGeom prst="rect">
            <a:avLst/>
          </a:prstGeom>
          <a:noFill/>
        </p:spPr>
        <p:txBody>
          <a:bodyPr wrap="square" rtlCol="0">
            <a:spAutoFit/>
          </a:bodyPr>
          <a:lstStyle/>
          <a:p>
            <a:r>
              <a:rPr lang="en-US" dirty="0"/>
              <a:t>Read End</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1"/>
          <p:cNvSpPr>
            <a:spLocks noChangeArrowheads="1"/>
          </p:cNvSpPr>
          <p:nvPr/>
        </p:nvSpPr>
        <p:spPr bwMode="auto">
          <a:xfrm>
            <a:off x="823912" y="1447800"/>
            <a:ext cx="8320088" cy="4801314"/>
          </a:xfrm>
          <a:prstGeom prst="rect">
            <a:avLst/>
          </a:prstGeom>
          <a:noFill/>
          <a:ln>
            <a:noFill/>
          </a:ln>
        </p:spPr>
        <p:txBody>
          <a:bodyPr wrap="square">
            <a:spAutoFit/>
          </a:bodyPr>
          <a:lstStyle/>
          <a:p>
            <a:pPr marL="342900" indent="-342900" algn="just">
              <a:buFont typeface="Arial" pitchFamily="34" charset="0"/>
              <a:buChar char="•"/>
              <a:defRPr/>
            </a:pPr>
            <a:r>
              <a:rPr lang="en-US" b="1" dirty="0">
                <a:cs typeface="Arial" charset="0"/>
              </a:rPr>
              <a:t>A </a:t>
            </a:r>
            <a:r>
              <a:rPr lang="en-US" b="1" i="1" dirty="0">
                <a:cs typeface="Arial" charset="0"/>
              </a:rPr>
              <a:t>pipe </a:t>
            </a:r>
            <a:r>
              <a:rPr lang="en-US" b="1" dirty="0">
                <a:cs typeface="Arial" charset="0"/>
              </a:rPr>
              <a:t>is a communication channel that permits unidirectional communication. </a:t>
            </a:r>
          </a:p>
          <a:p>
            <a:pPr marL="342900" indent="-342900" algn="just">
              <a:buFont typeface="Arial" pitchFamily="34" charset="0"/>
              <a:buChar char="•"/>
              <a:defRPr/>
            </a:pPr>
            <a:r>
              <a:rPr lang="en-US" dirty="0">
                <a:cs typeface="Arial" charset="0"/>
              </a:rPr>
              <a:t>Data written to the “</a:t>
            </a:r>
            <a:r>
              <a:rPr lang="en-US" b="1" dirty="0">
                <a:cs typeface="Arial" charset="0"/>
              </a:rPr>
              <a:t>write end</a:t>
            </a:r>
            <a:r>
              <a:rPr lang="en-US" dirty="0">
                <a:cs typeface="Arial" charset="0"/>
              </a:rPr>
              <a:t>” of the pipe is read back from the “</a:t>
            </a:r>
            <a:r>
              <a:rPr lang="en-US" b="1" dirty="0">
                <a:cs typeface="Arial" charset="0"/>
              </a:rPr>
              <a:t>read end</a:t>
            </a:r>
            <a:r>
              <a:rPr lang="en-US" dirty="0">
                <a:cs typeface="Arial" charset="0"/>
              </a:rPr>
              <a:t>.” </a:t>
            </a:r>
          </a:p>
          <a:p>
            <a:pPr marL="342900" indent="-342900" algn="just">
              <a:buFont typeface="Arial" pitchFamily="34" charset="0"/>
              <a:buChar char="•"/>
              <a:defRPr/>
            </a:pPr>
            <a:r>
              <a:rPr lang="en-US" dirty="0">
                <a:cs typeface="Arial" charset="0"/>
              </a:rPr>
              <a:t>Pipes are serial devices; the data is always read from the pipe in the same order it was written.</a:t>
            </a:r>
          </a:p>
          <a:p>
            <a:pPr marL="342900" indent="-342900" algn="just">
              <a:buFont typeface="Arial" pitchFamily="34" charset="0"/>
              <a:buChar char="•"/>
              <a:defRPr/>
            </a:pPr>
            <a:r>
              <a:rPr lang="en-US" dirty="0">
                <a:cs typeface="Arial" charset="0"/>
              </a:rPr>
              <a:t>Typically, a pipe is used to communicate between two threads in a single process or between parent and child processes.</a:t>
            </a:r>
          </a:p>
          <a:p>
            <a:pPr algn="just">
              <a:defRPr/>
            </a:pPr>
            <a:endParaRPr lang="en-US" b="1" dirty="0">
              <a:cs typeface="Arial" charset="0"/>
            </a:endParaRPr>
          </a:p>
          <a:p>
            <a:pPr algn="just">
              <a:defRPr/>
            </a:pPr>
            <a:r>
              <a:rPr lang="en-US" b="1" dirty="0">
                <a:cs typeface="Arial" charset="0"/>
              </a:rPr>
              <a:t>In a shell, the symbol | creates a pipe. </a:t>
            </a:r>
          </a:p>
          <a:p>
            <a:pPr algn="just">
              <a:defRPr/>
            </a:pPr>
            <a:endParaRPr lang="en-US" b="1" dirty="0">
              <a:cs typeface="Arial" charset="0"/>
            </a:endParaRPr>
          </a:p>
          <a:p>
            <a:pPr algn="just">
              <a:defRPr/>
            </a:pPr>
            <a:r>
              <a:rPr lang="en-US" b="1" dirty="0">
                <a:cs typeface="Arial" charset="0"/>
              </a:rPr>
              <a:t>For example, </a:t>
            </a:r>
            <a:r>
              <a:rPr lang="en-US" dirty="0">
                <a:cs typeface="Arial" charset="0"/>
              </a:rPr>
              <a:t>this shell command causes the shell to produce two child processes, one for </a:t>
            </a:r>
            <a:r>
              <a:rPr lang="en-US" b="1" dirty="0" err="1">
                <a:cs typeface="Arial" charset="0"/>
              </a:rPr>
              <a:t>ls</a:t>
            </a:r>
            <a:r>
              <a:rPr lang="en-US" dirty="0">
                <a:cs typeface="Arial" charset="0"/>
              </a:rPr>
              <a:t> and one for </a:t>
            </a:r>
            <a:r>
              <a:rPr lang="en-US" b="1" dirty="0">
                <a:cs typeface="Arial" charset="0"/>
              </a:rPr>
              <a:t>less</a:t>
            </a:r>
            <a:r>
              <a:rPr lang="en-US" dirty="0">
                <a:cs typeface="Arial" charset="0"/>
              </a:rPr>
              <a:t>:</a:t>
            </a:r>
          </a:p>
          <a:p>
            <a:pPr algn="ctr">
              <a:defRPr/>
            </a:pPr>
            <a:endParaRPr lang="en-US" dirty="0">
              <a:solidFill>
                <a:schemeClr val="tx1"/>
              </a:solidFill>
              <a:cs typeface="Arial" charset="0"/>
            </a:endParaRPr>
          </a:p>
          <a:p>
            <a:pPr algn="ctr">
              <a:defRPr/>
            </a:pPr>
            <a:r>
              <a:rPr lang="en-US" b="1" dirty="0" err="1">
                <a:cs typeface="Arial" charset="0"/>
              </a:rPr>
              <a:t>Eg</a:t>
            </a:r>
            <a:r>
              <a:rPr lang="en-US" b="1" dirty="0">
                <a:cs typeface="Arial" charset="0"/>
              </a:rPr>
              <a:t> 1: $</a:t>
            </a:r>
            <a:r>
              <a:rPr lang="en-US" b="1" dirty="0">
                <a:solidFill>
                  <a:schemeClr val="tx1"/>
                </a:solidFill>
                <a:cs typeface="Arial" charset="0"/>
              </a:rPr>
              <a:t> </a:t>
            </a:r>
            <a:r>
              <a:rPr lang="en-US" b="1" dirty="0" err="1">
                <a:solidFill>
                  <a:schemeClr val="tx1"/>
                </a:solidFill>
                <a:cs typeface="Arial" charset="0"/>
              </a:rPr>
              <a:t>ls</a:t>
            </a:r>
            <a:r>
              <a:rPr lang="en-US" b="1" dirty="0">
                <a:solidFill>
                  <a:schemeClr val="tx1"/>
                </a:solidFill>
                <a:cs typeface="Arial" charset="0"/>
              </a:rPr>
              <a:t> </a:t>
            </a:r>
            <a:r>
              <a:rPr lang="en-US" b="1" dirty="0">
                <a:solidFill>
                  <a:srgbClr val="FF0000"/>
                </a:solidFill>
                <a:cs typeface="Arial" charset="0"/>
              </a:rPr>
              <a:t>|</a:t>
            </a:r>
            <a:r>
              <a:rPr lang="en-US" b="1" dirty="0">
                <a:solidFill>
                  <a:schemeClr val="tx1"/>
                </a:solidFill>
                <a:cs typeface="Arial" charset="0"/>
              </a:rPr>
              <a:t> less</a:t>
            </a:r>
          </a:p>
          <a:p>
            <a:pPr algn="ctr">
              <a:defRPr/>
            </a:pPr>
            <a:endParaRPr lang="en-US" b="1" dirty="0">
              <a:solidFill>
                <a:schemeClr val="tx1"/>
              </a:solidFill>
              <a:cs typeface="Arial" charset="0"/>
            </a:endParaRPr>
          </a:p>
          <a:p>
            <a:pPr algn="ctr">
              <a:defRPr/>
            </a:pPr>
            <a:r>
              <a:rPr lang="en-US" b="1" dirty="0" err="1">
                <a:cs typeface="Arial" charset="0"/>
              </a:rPr>
              <a:t>Eg</a:t>
            </a:r>
            <a:r>
              <a:rPr lang="en-US" b="1" dirty="0">
                <a:cs typeface="Arial" charset="0"/>
              </a:rPr>
              <a:t> 2: $ cat file1 | </a:t>
            </a:r>
            <a:r>
              <a:rPr lang="en-US" b="1" dirty="0" err="1">
                <a:cs typeface="Arial" charset="0"/>
              </a:rPr>
              <a:t>wc</a:t>
            </a:r>
            <a:r>
              <a:rPr lang="en-US" b="1" dirty="0">
                <a:cs typeface="Arial" charset="0"/>
              </a:rPr>
              <a:t> -l</a:t>
            </a:r>
            <a:endParaRPr lang="en-US" b="1" dirty="0">
              <a:solidFill>
                <a:schemeClr val="tx1"/>
              </a:solidFill>
              <a:cs typeface="Arial" charset="0"/>
            </a:endParaRPr>
          </a:p>
          <a:p>
            <a:pPr algn="ctr">
              <a:defRPr/>
            </a:pPr>
            <a:endParaRPr lang="en-US" b="1" dirty="0">
              <a:solidFill>
                <a:schemeClr val="tx1"/>
              </a:solidFill>
              <a:cs typeface="Arial" charset="0"/>
            </a:endParaRPr>
          </a:p>
        </p:txBody>
      </p:sp>
      <p:sp>
        <p:nvSpPr>
          <p:cNvPr id="95235" name="Text Box 1"/>
          <p:cNvSpPr txBox="1">
            <a:spLocks noChangeArrowheads="1"/>
          </p:cNvSpPr>
          <p:nvPr/>
        </p:nvSpPr>
        <p:spPr bwMode="auto">
          <a:xfrm>
            <a:off x="1524000" y="0"/>
            <a:ext cx="7620000" cy="914400"/>
          </a:xfrm>
          <a:prstGeom prst="rect">
            <a:avLst/>
          </a:prstGeom>
          <a:noFill/>
          <a:ln w="9525">
            <a:noFill/>
            <a:round/>
            <a:headEnd/>
            <a:tailEnd/>
          </a:ln>
        </p:spPr>
        <p:txBody>
          <a:bodyPr lIns="90000" tIns="46800" rIns="90000" bIns="46800"/>
          <a:lstStyle/>
          <a:p>
            <a:pPr algn="ct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IPC: Pipes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457200" y="152400"/>
            <a:ext cx="8077200" cy="533400"/>
          </a:xfrm>
          <a:prstGeom prst="rect">
            <a:avLst/>
          </a:prstGeom>
          <a:noFill/>
          <a:ln w="9525">
            <a:noFill/>
            <a:miter lim="800000"/>
            <a:headEnd/>
            <a:tailEnd/>
          </a:ln>
        </p:spPr>
        <p:txBody>
          <a:bodyPr anchor="ctr"/>
          <a:lstStyle/>
          <a:p>
            <a:pPr algn="ctr"/>
            <a:r>
              <a:rPr lang="en-US" sz="4000" b="1" dirty="0">
                <a:solidFill>
                  <a:srgbClr val="FFFF00"/>
                </a:solidFill>
                <a:latin typeface="+mj-lt"/>
              </a:rPr>
              <a:t>Example : Pipe</a:t>
            </a:r>
          </a:p>
        </p:txBody>
      </p:sp>
      <p:sp>
        <p:nvSpPr>
          <p:cNvPr id="96259" name="Rectangle 3"/>
          <p:cNvSpPr>
            <a:spLocks noChangeArrowheads="1"/>
          </p:cNvSpPr>
          <p:nvPr/>
        </p:nvSpPr>
        <p:spPr bwMode="auto">
          <a:xfrm>
            <a:off x="1143000" y="1066800"/>
            <a:ext cx="7239000" cy="3962400"/>
          </a:xfrm>
          <a:prstGeom prst="rect">
            <a:avLst/>
          </a:prstGeom>
          <a:noFill/>
          <a:ln w="9525">
            <a:noFill/>
            <a:miter lim="800000"/>
            <a:headEnd/>
            <a:tailEnd/>
          </a:ln>
        </p:spPr>
        <p:txBody>
          <a:bodyPr/>
          <a:lstStyle/>
          <a:p>
            <a:pPr marL="342900" indent="-342900">
              <a:spcBef>
                <a:spcPct val="20000"/>
              </a:spcBef>
            </a:pPr>
            <a:endParaRPr lang="en-US">
              <a:cs typeface="Courier New" pitchFamily="49" charset="0"/>
            </a:endParaRPr>
          </a:p>
          <a:p>
            <a:pPr marL="342900" indent="-342900">
              <a:spcBef>
                <a:spcPct val="20000"/>
              </a:spcBef>
            </a:pPr>
            <a:endParaRPr lang="en-US">
              <a:cs typeface="Courier New" pitchFamily="49" charset="0"/>
            </a:endParaRPr>
          </a:p>
          <a:p>
            <a:pPr marL="342900" indent="-342900">
              <a:spcBef>
                <a:spcPct val="20000"/>
              </a:spcBef>
            </a:pPr>
            <a:endParaRPr lang="en-US"/>
          </a:p>
        </p:txBody>
      </p:sp>
      <p:grpSp>
        <p:nvGrpSpPr>
          <p:cNvPr id="2" name="Group 21"/>
          <p:cNvGrpSpPr>
            <a:grpSpLocks/>
          </p:cNvGrpSpPr>
          <p:nvPr/>
        </p:nvGrpSpPr>
        <p:grpSpPr bwMode="auto">
          <a:xfrm>
            <a:off x="990600" y="1066800"/>
            <a:ext cx="6502400" cy="3201988"/>
            <a:chOff x="384" y="1008"/>
            <a:chExt cx="4656" cy="2304"/>
          </a:xfrm>
        </p:grpSpPr>
        <p:sp>
          <p:nvSpPr>
            <p:cNvPr id="96269" name="Oval 4"/>
            <p:cNvSpPr>
              <a:spLocks noChangeArrowheads="1"/>
            </p:cNvSpPr>
            <p:nvPr/>
          </p:nvSpPr>
          <p:spPr bwMode="auto">
            <a:xfrm>
              <a:off x="480" y="1440"/>
              <a:ext cx="816" cy="768"/>
            </a:xfrm>
            <a:prstGeom prst="ellipse">
              <a:avLst/>
            </a:prstGeom>
            <a:solidFill>
              <a:schemeClr val="bg1"/>
            </a:solidFill>
            <a:ln w="9525">
              <a:solidFill>
                <a:schemeClr val="tx1"/>
              </a:solidFill>
              <a:round/>
              <a:headEnd/>
              <a:tailEnd/>
            </a:ln>
          </p:spPr>
          <p:txBody>
            <a:bodyPr wrap="none" anchor="ctr"/>
            <a:lstStyle/>
            <a:p>
              <a:endParaRPr lang="en-US">
                <a:solidFill>
                  <a:srgbClr val="FF0000"/>
                </a:solidFill>
              </a:endParaRPr>
            </a:p>
          </p:txBody>
        </p:sp>
        <p:sp>
          <p:nvSpPr>
            <p:cNvPr id="96270" name="Text Box 5"/>
            <p:cNvSpPr txBox="1">
              <a:spLocks noChangeArrowheads="1"/>
            </p:cNvSpPr>
            <p:nvPr/>
          </p:nvSpPr>
          <p:spPr bwMode="auto">
            <a:xfrm>
              <a:off x="528" y="1632"/>
              <a:ext cx="720" cy="288"/>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P</a:t>
              </a:r>
            </a:p>
          </p:txBody>
        </p:sp>
        <p:sp>
          <p:nvSpPr>
            <p:cNvPr id="96271" name="Oval 6"/>
            <p:cNvSpPr>
              <a:spLocks noChangeArrowheads="1"/>
            </p:cNvSpPr>
            <p:nvPr/>
          </p:nvSpPr>
          <p:spPr bwMode="auto">
            <a:xfrm>
              <a:off x="4224" y="1344"/>
              <a:ext cx="816" cy="768"/>
            </a:xfrm>
            <a:prstGeom prst="ellipse">
              <a:avLst/>
            </a:prstGeom>
            <a:solidFill>
              <a:schemeClr val="bg1"/>
            </a:solidFill>
            <a:ln w="9525">
              <a:solidFill>
                <a:schemeClr val="tx1"/>
              </a:solidFill>
              <a:round/>
              <a:headEnd/>
              <a:tailEnd/>
            </a:ln>
          </p:spPr>
          <p:txBody>
            <a:bodyPr wrap="none" anchor="ctr"/>
            <a:lstStyle/>
            <a:p>
              <a:endParaRPr lang="en-US">
                <a:solidFill>
                  <a:srgbClr val="FF0000"/>
                </a:solidFill>
              </a:endParaRPr>
            </a:p>
          </p:txBody>
        </p:sp>
        <p:sp>
          <p:nvSpPr>
            <p:cNvPr id="96272" name="Text Box 7"/>
            <p:cNvSpPr txBox="1">
              <a:spLocks noChangeArrowheads="1"/>
            </p:cNvSpPr>
            <p:nvPr/>
          </p:nvSpPr>
          <p:spPr bwMode="auto">
            <a:xfrm>
              <a:off x="4272" y="1536"/>
              <a:ext cx="720" cy="288"/>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P</a:t>
              </a:r>
            </a:p>
          </p:txBody>
        </p:sp>
        <p:sp>
          <p:nvSpPr>
            <p:cNvPr id="96273" name="Line 8"/>
            <p:cNvSpPr>
              <a:spLocks noChangeShapeType="1"/>
            </p:cNvSpPr>
            <p:nvPr/>
          </p:nvSpPr>
          <p:spPr bwMode="auto">
            <a:xfrm flipV="1">
              <a:off x="1296" y="1776"/>
              <a:ext cx="2976" cy="0"/>
            </a:xfrm>
            <a:prstGeom prst="line">
              <a:avLst/>
            </a:prstGeom>
            <a:noFill/>
            <a:ln w="44450">
              <a:solidFill>
                <a:schemeClr val="tx1"/>
              </a:solidFill>
              <a:round/>
              <a:headEnd/>
              <a:tailEnd type="triangle" w="med" len="med"/>
            </a:ln>
          </p:spPr>
          <p:txBody>
            <a:bodyPr/>
            <a:lstStyle/>
            <a:p>
              <a:endParaRPr lang="en-US"/>
            </a:p>
          </p:txBody>
        </p:sp>
        <p:sp>
          <p:nvSpPr>
            <p:cNvPr id="96274" name="Text Box 9"/>
            <p:cNvSpPr txBox="1">
              <a:spLocks noChangeArrowheads="1"/>
            </p:cNvSpPr>
            <p:nvPr/>
          </p:nvSpPr>
          <p:spPr bwMode="auto">
            <a:xfrm>
              <a:off x="2304" y="1344"/>
              <a:ext cx="864" cy="288"/>
            </a:xfrm>
            <a:prstGeom prst="rect">
              <a:avLst/>
            </a:prstGeom>
            <a:noFill/>
            <a:ln w="9525">
              <a:noFill/>
              <a:miter lim="800000"/>
              <a:headEnd/>
              <a:tailEnd/>
            </a:ln>
          </p:spPr>
          <p:txBody>
            <a:bodyPr>
              <a:spAutoFit/>
            </a:bodyPr>
            <a:lstStyle/>
            <a:p>
              <a:pPr>
                <a:spcBef>
                  <a:spcPct val="50000"/>
                </a:spcBef>
              </a:pPr>
              <a:r>
                <a:rPr lang="en-US" b="1">
                  <a:solidFill>
                    <a:srgbClr val="FF0000"/>
                  </a:solidFill>
                  <a:latin typeface="Comic Sans MS" pitchFamily="66" charset="0"/>
                </a:rPr>
                <a:t>fork</a:t>
              </a:r>
            </a:p>
          </p:txBody>
        </p:sp>
        <p:sp>
          <p:nvSpPr>
            <p:cNvPr id="96275" name="Text Box 10"/>
            <p:cNvSpPr txBox="1">
              <a:spLocks noChangeArrowheads="1"/>
            </p:cNvSpPr>
            <p:nvPr/>
          </p:nvSpPr>
          <p:spPr bwMode="auto">
            <a:xfrm>
              <a:off x="384" y="1104"/>
              <a:ext cx="960" cy="288"/>
            </a:xfrm>
            <a:prstGeom prst="rect">
              <a:avLst/>
            </a:prstGeom>
            <a:noFill/>
            <a:ln w="9525">
              <a:noFill/>
              <a:miter lim="800000"/>
              <a:headEnd/>
              <a:tailEnd/>
            </a:ln>
          </p:spPr>
          <p:txBody>
            <a:bodyPr>
              <a:spAutoFit/>
            </a:bodyPr>
            <a:lstStyle/>
            <a:p>
              <a:pPr algn="ctr">
                <a:spcBef>
                  <a:spcPct val="50000"/>
                </a:spcBef>
              </a:pPr>
              <a:r>
                <a:rPr lang="en-US" b="1" dirty="0">
                  <a:solidFill>
                    <a:srgbClr val="FF0000"/>
                  </a:solidFill>
                  <a:latin typeface="Comic Sans MS" pitchFamily="66" charset="0"/>
                </a:rPr>
                <a:t>parent</a:t>
              </a:r>
            </a:p>
          </p:txBody>
        </p:sp>
        <p:sp>
          <p:nvSpPr>
            <p:cNvPr id="96276" name="Text Box 11"/>
            <p:cNvSpPr txBox="1">
              <a:spLocks noChangeArrowheads="1"/>
            </p:cNvSpPr>
            <p:nvPr/>
          </p:nvSpPr>
          <p:spPr bwMode="auto">
            <a:xfrm>
              <a:off x="4176" y="1008"/>
              <a:ext cx="864" cy="288"/>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child</a:t>
              </a:r>
            </a:p>
          </p:txBody>
        </p:sp>
        <p:sp>
          <p:nvSpPr>
            <p:cNvPr id="96277" name="Oval 12"/>
            <p:cNvSpPr>
              <a:spLocks noChangeArrowheads="1"/>
            </p:cNvSpPr>
            <p:nvPr/>
          </p:nvSpPr>
          <p:spPr bwMode="auto">
            <a:xfrm>
              <a:off x="1488" y="2592"/>
              <a:ext cx="336" cy="720"/>
            </a:xfrm>
            <a:prstGeom prst="ellipse">
              <a:avLst/>
            </a:prstGeom>
            <a:solidFill>
              <a:schemeClr val="accent1"/>
            </a:solidFill>
            <a:ln w="44450">
              <a:solidFill>
                <a:schemeClr val="tx1"/>
              </a:solidFill>
              <a:round/>
              <a:headEnd/>
              <a:tailEnd/>
            </a:ln>
          </p:spPr>
          <p:txBody>
            <a:bodyPr wrap="none" anchor="ctr"/>
            <a:lstStyle/>
            <a:p>
              <a:endParaRPr lang="en-US">
                <a:solidFill>
                  <a:srgbClr val="FF0000"/>
                </a:solidFill>
              </a:endParaRPr>
            </a:p>
          </p:txBody>
        </p:sp>
        <p:sp>
          <p:nvSpPr>
            <p:cNvPr id="96278" name="Line 13"/>
            <p:cNvSpPr>
              <a:spLocks noChangeShapeType="1"/>
            </p:cNvSpPr>
            <p:nvPr/>
          </p:nvSpPr>
          <p:spPr bwMode="auto">
            <a:xfrm>
              <a:off x="1632" y="2592"/>
              <a:ext cx="2160" cy="0"/>
            </a:xfrm>
            <a:prstGeom prst="line">
              <a:avLst/>
            </a:prstGeom>
            <a:noFill/>
            <a:ln w="44450">
              <a:solidFill>
                <a:schemeClr val="hlink"/>
              </a:solidFill>
              <a:round/>
              <a:headEnd/>
              <a:tailEnd/>
            </a:ln>
          </p:spPr>
          <p:txBody>
            <a:bodyPr/>
            <a:lstStyle/>
            <a:p>
              <a:endParaRPr lang="en-US"/>
            </a:p>
          </p:txBody>
        </p:sp>
        <p:sp>
          <p:nvSpPr>
            <p:cNvPr id="96279" name="Line 14"/>
            <p:cNvSpPr>
              <a:spLocks noChangeShapeType="1"/>
            </p:cNvSpPr>
            <p:nvPr/>
          </p:nvSpPr>
          <p:spPr bwMode="auto">
            <a:xfrm>
              <a:off x="1632" y="3312"/>
              <a:ext cx="2208" cy="0"/>
            </a:xfrm>
            <a:prstGeom prst="line">
              <a:avLst/>
            </a:prstGeom>
            <a:noFill/>
            <a:ln w="44450">
              <a:solidFill>
                <a:schemeClr val="hlink"/>
              </a:solidFill>
              <a:round/>
              <a:headEnd/>
              <a:tailEnd/>
            </a:ln>
          </p:spPr>
          <p:txBody>
            <a:bodyPr/>
            <a:lstStyle/>
            <a:p>
              <a:endParaRPr lang="en-US"/>
            </a:p>
          </p:txBody>
        </p:sp>
        <p:sp>
          <p:nvSpPr>
            <p:cNvPr id="96280" name="Oval 15"/>
            <p:cNvSpPr>
              <a:spLocks noChangeArrowheads="1"/>
            </p:cNvSpPr>
            <p:nvPr/>
          </p:nvSpPr>
          <p:spPr bwMode="auto">
            <a:xfrm>
              <a:off x="3648" y="2592"/>
              <a:ext cx="336" cy="720"/>
            </a:xfrm>
            <a:prstGeom prst="ellipse">
              <a:avLst/>
            </a:prstGeom>
            <a:solidFill>
              <a:schemeClr val="accent2"/>
            </a:solidFill>
            <a:ln w="44450">
              <a:solidFill>
                <a:schemeClr val="tx1"/>
              </a:solidFill>
              <a:round/>
              <a:headEnd/>
              <a:tailEnd/>
            </a:ln>
          </p:spPr>
          <p:txBody>
            <a:bodyPr wrap="none" anchor="ctr"/>
            <a:lstStyle/>
            <a:p>
              <a:endParaRPr lang="en-US">
                <a:solidFill>
                  <a:srgbClr val="FF0000"/>
                </a:solidFill>
              </a:endParaRPr>
            </a:p>
          </p:txBody>
        </p:sp>
        <p:sp>
          <p:nvSpPr>
            <p:cNvPr id="96281" name="Line 16"/>
            <p:cNvSpPr>
              <a:spLocks noChangeShapeType="1"/>
            </p:cNvSpPr>
            <p:nvPr/>
          </p:nvSpPr>
          <p:spPr bwMode="auto">
            <a:xfrm flipH="1">
              <a:off x="3888" y="2112"/>
              <a:ext cx="768" cy="720"/>
            </a:xfrm>
            <a:prstGeom prst="line">
              <a:avLst/>
            </a:prstGeom>
            <a:noFill/>
            <a:ln w="44450">
              <a:solidFill>
                <a:schemeClr val="tx1"/>
              </a:solidFill>
              <a:round/>
              <a:headEnd/>
              <a:tailEnd type="triangle" w="med" len="med"/>
            </a:ln>
          </p:spPr>
          <p:txBody>
            <a:bodyPr/>
            <a:lstStyle/>
            <a:p>
              <a:endParaRPr lang="en-US"/>
            </a:p>
          </p:txBody>
        </p:sp>
        <p:sp>
          <p:nvSpPr>
            <p:cNvPr id="96282" name="Line 17"/>
            <p:cNvSpPr>
              <a:spLocks noChangeShapeType="1"/>
            </p:cNvSpPr>
            <p:nvPr/>
          </p:nvSpPr>
          <p:spPr bwMode="auto">
            <a:xfrm flipH="1" flipV="1">
              <a:off x="912" y="2208"/>
              <a:ext cx="672" cy="624"/>
            </a:xfrm>
            <a:prstGeom prst="line">
              <a:avLst/>
            </a:prstGeom>
            <a:noFill/>
            <a:ln w="44450">
              <a:solidFill>
                <a:schemeClr val="tx1"/>
              </a:solidFill>
              <a:round/>
              <a:headEnd/>
              <a:tailEnd type="triangle" w="med" len="med"/>
            </a:ln>
          </p:spPr>
          <p:txBody>
            <a:bodyPr/>
            <a:lstStyle/>
            <a:p>
              <a:endParaRPr lang="en-US"/>
            </a:p>
          </p:txBody>
        </p:sp>
        <p:sp>
          <p:nvSpPr>
            <p:cNvPr id="96283" name="Text Box 18"/>
            <p:cNvSpPr txBox="1">
              <a:spLocks noChangeArrowheads="1"/>
            </p:cNvSpPr>
            <p:nvPr/>
          </p:nvSpPr>
          <p:spPr bwMode="auto">
            <a:xfrm>
              <a:off x="3984" y="2688"/>
              <a:ext cx="1008" cy="523"/>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Write end</a:t>
              </a:r>
            </a:p>
          </p:txBody>
        </p:sp>
        <p:sp>
          <p:nvSpPr>
            <p:cNvPr id="96284" name="Text Box 19"/>
            <p:cNvSpPr txBox="1">
              <a:spLocks noChangeArrowheads="1"/>
            </p:cNvSpPr>
            <p:nvPr/>
          </p:nvSpPr>
          <p:spPr bwMode="auto">
            <a:xfrm>
              <a:off x="672" y="2640"/>
              <a:ext cx="816" cy="523"/>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Read end</a:t>
              </a:r>
            </a:p>
          </p:txBody>
        </p:sp>
      </p:grpSp>
      <p:sp>
        <p:nvSpPr>
          <p:cNvPr id="96261" name="Rectangle 37"/>
          <p:cNvSpPr>
            <a:spLocks noChangeArrowheads="1"/>
          </p:cNvSpPr>
          <p:nvPr/>
        </p:nvSpPr>
        <p:spPr bwMode="auto">
          <a:xfrm>
            <a:off x="3886200" y="3581400"/>
            <a:ext cx="1143000" cy="458788"/>
          </a:xfrm>
          <a:prstGeom prst="rect">
            <a:avLst/>
          </a:prstGeom>
          <a:noFill/>
          <a:ln w="12700" algn="ctr">
            <a:noFill/>
            <a:miter lim="800000"/>
            <a:headEnd/>
            <a:tailEnd/>
          </a:ln>
        </p:spPr>
        <p:txBody>
          <a:bodyPr lIns="90478" tIns="44445" rIns="90478" bIns="44445">
            <a:spAutoFit/>
          </a:bodyPr>
          <a:lstStyle/>
          <a:p>
            <a:r>
              <a:rPr lang="en-US">
                <a:solidFill>
                  <a:srgbClr val="FF0000"/>
                </a:solidFill>
              </a:rPr>
              <a:t>Pipe</a:t>
            </a:r>
          </a:p>
        </p:txBody>
      </p:sp>
      <p:graphicFrame>
        <p:nvGraphicFramePr>
          <p:cNvPr id="22" name="Group 2"/>
          <p:cNvGraphicFramePr>
            <a:graphicFrameLocks noGrp="1"/>
          </p:cNvGraphicFramePr>
          <p:nvPr>
            <p:extLst>
              <p:ext uri="{D42A27DB-BD31-4B8C-83A1-F6EECF244321}">
                <p14:modId xmlns:p14="http://schemas.microsoft.com/office/powerpoint/2010/main" val="2942664363"/>
              </p:ext>
            </p:extLst>
          </p:nvPr>
        </p:nvGraphicFramePr>
        <p:xfrm>
          <a:off x="4114800" y="4800600"/>
          <a:ext cx="4572000" cy="1143000"/>
        </p:xfrm>
        <a:graphic>
          <a:graphicData uri="http://schemas.openxmlformats.org/drawingml/2006/table">
            <a:tbl>
              <a:tblPr/>
              <a:tblGrid>
                <a:gridCol w="4572000">
                  <a:extLst>
                    <a:ext uri="{9D8B030D-6E8A-4147-A177-3AD203B41FA5}">
                      <a16:colId xmlns:a16="http://schemas.microsoft.com/office/drawing/2014/main" val="20000"/>
                    </a:ext>
                  </a:extLst>
                </a:gridCol>
              </a:tblGrid>
              <a:tr h="11430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400" b="1" i="0" u="none" strike="noStrike" cap="none" normalizeH="0" baseline="0" dirty="0">
                          <a:ln>
                            <a:noFill/>
                          </a:ln>
                          <a:solidFill>
                            <a:schemeClr val="tx1"/>
                          </a:solidFill>
                          <a:effectLst/>
                          <a:latin typeface="+mj-lt"/>
                        </a:rPr>
                        <a:t>#include &lt;</a:t>
                      </a:r>
                      <a:r>
                        <a:rPr kumimoji="0" lang="en-US" sz="2400" b="1" i="0" u="none" strike="noStrike" cap="none" normalizeH="0" baseline="0" dirty="0" err="1">
                          <a:ln>
                            <a:noFill/>
                          </a:ln>
                          <a:solidFill>
                            <a:schemeClr val="tx1"/>
                          </a:solidFill>
                          <a:effectLst/>
                          <a:latin typeface="+mj-lt"/>
                        </a:rPr>
                        <a:t>unistd.h</a:t>
                      </a:r>
                      <a:r>
                        <a:rPr kumimoji="0" lang="en-US" sz="2400" b="1" i="0" u="none" strike="noStrike" cap="none" normalizeH="0" baseline="0" dirty="0">
                          <a:ln>
                            <a:noFill/>
                          </a:ln>
                          <a:solidFill>
                            <a:schemeClr val="tx1"/>
                          </a:solidFill>
                          <a:effectLst/>
                          <a:latin typeface="+mj-lt"/>
                        </a:rPr>
                        <a:t>&gt; </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400" b="1" i="0" u="none" strike="noStrike" cap="none" normalizeH="0" baseline="0" dirty="0">
                          <a:ln>
                            <a:noFill/>
                          </a:ln>
                          <a:solidFill>
                            <a:schemeClr val="tx1"/>
                          </a:solidFill>
                          <a:effectLst/>
                          <a:latin typeface="+mj-lt"/>
                        </a:rPr>
                        <a:t>int </a:t>
                      </a:r>
                      <a:r>
                        <a:rPr kumimoji="0" lang="en-US" sz="2400" b="1" i="0" u="none" strike="noStrike" cap="none" normalizeH="0" baseline="0" dirty="0">
                          <a:ln>
                            <a:noFill/>
                          </a:ln>
                          <a:solidFill>
                            <a:srgbClr val="FF0000"/>
                          </a:solidFill>
                          <a:effectLst/>
                          <a:latin typeface="+mj-lt"/>
                        </a:rPr>
                        <a:t>pipe</a:t>
                      </a:r>
                      <a:r>
                        <a:rPr kumimoji="0" lang="en-US" sz="2400" b="1" i="0" u="none" strike="noStrike" cap="none" normalizeH="0" baseline="0" dirty="0">
                          <a:ln>
                            <a:noFill/>
                          </a:ln>
                          <a:solidFill>
                            <a:schemeClr val="tx1"/>
                          </a:solidFill>
                          <a:effectLst/>
                          <a:latin typeface="+mj-lt"/>
                        </a:rPr>
                        <a:t> (int </a:t>
                      </a:r>
                      <a:r>
                        <a:rPr kumimoji="0" lang="en-US" sz="2400" b="1" i="0" u="none" strike="noStrike" cap="none" normalizeH="0" baseline="0" dirty="0" err="1">
                          <a:ln>
                            <a:noFill/>
                          </a:ln>
                          <a:solidFill>
                            <a:schemeClr val="tx1"/>
                          </a:solidFill>
                          <a:effectLst/>
                          <a:latin typeface="+mj-lt"/>
                        </a:rPr>
                        <a:t>filedes</a:t>
                      </a:r>
                      <a:r>
                        <a:rPr kumimoji="0" lang="en-US" sz="2400" b="1" i="0" u="none" strike="noStrike" cap="none" normalizeH="0" baseline="0" dirty="0">
                          <a:ln>
                            <a:noFill/>
                          </a:ln>
                          <a:solidFill>
                            <a:schemeClr val="tx1"/>
                          </a:solidFill>
                          <a:effectLst/>
                          <a:latin typeface="+mj-lt"/>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6268" name="Rectangle 22"/>
          <p:cNvSpPr>
            <a:spLocks noChangeArrowheads="1"/>
          </p:cNvSpPr>
          <p:nvPr/>
        </p:nvSpPr>
        <p:spPr bwMode="auto">
          <a:xfrm>
            <a:off x="838200" y="4876800"/>
            <a:ext cx="2390775" cy="461963"/>
          </a:xfrm>
          <a:prstGeom prst="rect">
            <a:avLst/>
          </a:prstGeom>
          <a:noFill/>
          <a:ln w="9525">
            <a:noFill/>
            <a:miter lim="800000"/>
            <a:headEnd/>
            <a:tailEnd/>
          </a:ln>
        </p:spPr>
        <p:txBody>
          <a:bodyPr wrap="none">
            <a:spAutoFit/>
          </a:bodyPr>
          <a:lstStyle/>
          <a:p>
            <a:pPr algn="ctr"/>
            <a:r>
              <a:rPr lang="en-US" b="1">
                <a:solidFill>
                  <a:srgbClr val="FF0000"/>
                </a:solidFill>
              </a:rPr>
              <a:t>pipe System Call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143000" y="1143000"/>
            <a:ext cx="7391400" cy="1323439"/>
          </a:xfrm>
          <a:prstGeom prst="rect">
            <a:avLst/>
          </a:prstGeom>
          <a:noFill/>
        </p:spPr>
        <p:txBody>
          <a:bodyPr wrap="square" rtlCol="0">
            <a:spAutoFit/>
          </a:bodyPr>
          <a:lstStyle/>
          <a:p>
            <a:pPr>
              <a:buFont typeface="Arial" pitchFamily="34" charset="0"/>
              <a:buChar char="•"/>
            </a:pPr>
            <a:r>
              <a:rPr lang="en-US" sz="2000" b="1" dirty="0"/>
              <a:t>   A pipe provides a one- way flow of data</a:t>
            </a:r>
          </a:p>
          <a:p>
            <a:pPr>
              <a:buFont typeface="Arial" pitchFamily="34" charset="0"/>
              <a:buChar char="•"/>
            </a:pPr>
            <a:r>
              <a:rPr lang="en-US" sz="2000" b="1" dirty="0"/>
              <a:t>   System call to create a pipe is int pipe(int fields[2])</a:t>
            </a:r>
          </a:p>
          <a:p>
            <a:pPr>
              <a:buFont typeface="Arial" pitchFamily="34" charset="0"/>
              <a:buChar char="•"/>
            </a:pPr>
            <a:r>
              <a:rPr lang="en-US" sz="2000" b="1" dirty="0"/>
              <a:t>   This system call return two file descriptor fields[0] for        </a:t>
            </a:r>
          </a:p>
          <a:p>
            <a:r>
              <a:rPr lang="en-US" sz="2000" b="1" dirty="0"/>
              <a:t>     reading and field[1] for writing.</a:t>
            </a:r>
            <a:endParaRPr lang="en-US" dirty="0"/>
          </a:p>
        </p:txBody>
      </p:sp>
      <p:sp>
        <p:nvSpPr>
          <p:cNvPr id="7" name="Rectangle 6"/>
          <p:cNvSpPr/>
          <p:nvPr/>
        </p:nvSpPr>
        <p:spPr bwMode="auto">
          <a:xfrm>
            <a:off x="2514600" y="3810000"/>
            <a:ext cx="3581400" cy="609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bg1"/>
                </a:solidFill>
                <a:latin typeface="Times New Roman" pitchFamily="16" charset="0"/>
                <a:cs typeface="Arial" charset="0"/>
              </a:rPr>
              <a:t>Wfd</a:t>
            </a:r>
            <a:r>
              <a:rPr lang="en-US" sz="2400" dirty="0">
                <a:solidFill>
                  <a:schemeClr val="bg1"/>
                </a:solidFill>
                <a:latin typeface="Times New Roman" pitchFamily="16" charset="0"/>
                <a:cs typeface="Arial" charset="0"/>
              </a:rPr>
              <a:t>                              </a:t>
            </a:r>
            <a:r>
              <a:rPr lang="en-US" sz="2400" dirty="0" err="1">
                <a:solidFill>
                  <a:schemeClr val="bg1"/>
                </a:solidFill>
                <a:latin typeface="Times New Roman" pitchFamily="16" charset="0"/>
                <a:cs typeface="Arial" charset="0"/>
              </a:rPr>
              <a:t>Rfd</a:t>
            </a:r>
            <a:r>
              <a:rPr lang="en-US" sz="2400" dirty="0">
                <a:solidFill>
                  <a:schemeClr val="bg1"/>
                </a:solidFill>
                <a:latin typeface="Times New Roman" pitchFamily="16" charset="0"/>
                <a:cs typeface="Arial" charset="0"/>
              </a:rPr>
              <a:t>        </a:t>
            </a:r>
            <a:endParaRPr kumimoji="0" lang="en-US" sz="2400" b="0" i="0" u="none" strike="noStrike" cap="none" normalizeH="0" baseline="0" dirty="0">
              <a:ln>
                <a:noFill/>
              </a:ln>
              <a:solidFill>
                <a:schemeClr val="bg1"/>
              </a:solidFill>
              <a:effectLst/>
              <a:latin typeface="Times New Roman" pitchFamily="16" charset="0"/>
              <a:cs typeface="Arial" charset="0"/>
            </a:endParaRPr>
          </a:p>
        </p:txBody>
      </p:sp>
      <p:sp>
        <p:nvSpPr>
          <p:cNvPr id="8" name="Rectangle 7"/>
          <p:cNvSpPr/>
          <p:nvPr/>
        </p:nvSpPr>
        <p:spPr bwMode="auto">
          <a:xfrm>
            <a:off x="3200400" y="5638800"/>
            <a:ext cx="1981200" cy="4572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a:ln>
                  <a:noFill/>
                </a:ln>
                <a:solidFill>
                  <a:schemeClr val="bg1"/>
                </a:solidFill>
                <a:effectLst/>
                <a:latin typeface="Times New Roman" pitchFamily="16" charset="0"/>
                <a:cs typeface="Arial" charset="0"/>
              </a:rPr>
              <a:t>       Pipe</a:t>
            </a:r>
          </a:p>
        </p:txBody>
      </p:sp>
      <p:cxnSp>
        <p:nvCxnSpPr>
          <p:cNvPr id="12" name="Curved Connector 11"/>
          <p:cNvCxnSpPr>
            <a:stCxn id="7" idx="1"/>
            <a:endCxn id="8" idx="1"/>
          </p:cNvCxnSpPr>
          <p:nvPr/>
        </p:nvCxnSpPr>
        <p:spPr bwMode="auto">
          <a:xfrm rot="10800000" flipH="1" flipV="1">
            <a:off x="2514600" y="4114800"/>
            <a:ext cx="685800" cy="1752600"/>
          </a:xfrm>
          <a:prstGeom prst="curvedConnector3">
            <a:avLst>
              <a:gd name="adj1" fmla="val -33333"/>
            </a:avLst>
          </a:prstGeom>
          <a:solidFill>
            <a:srgbClr val="00B8FF"/>
          </a:solidFill>
          <a:ln w="9525" cap="flat" cmpd="sng" algn="ctr">
            <a:solidFill>
              <a:schemeClr val="tx1"/>
            </a:solidFill>
            <a:prstDash val="solid"/>
            <a:round/>
            <a:headEnd type="none" w="med" len="med"/>
            <a:tailEnd type="arrow"/>
          </a:ln>
          <a:effectLst/>
        </p:spPr>
      </p:cxnSp>
      <p:cxnSp>
        <p:nvCxnSpPr>
          <p:cNvPr id="14" name="Shape 13"/>
          <p:cNvCxnSpPr/>
          <p:nvPr/>
        </p:nvCxnSpPr>
        <p:spPr bwMode="auto">
          <a:xfrm rot="5400000" flipH="1" flipV="1">
            <a:off x="4800600" y="4800600"/>
            <a:ext cx="1600200" cy="838200"/>
          </a:xfrm>
          <a:prstGeom prst="curvedConnector3">
            <a:avLst>
              <a:gd name="adj1" fmla="val 50000"/>
            </a:avLst>
          </a:prstGeom>
          <a:solidFill>
            <a:srgbClr val="00B8FF"/>
          </a:solidFill>
          <a:ln w="9525" cap="flat" cmpd="sng" algn="ctr">
            <a:solidFill>
              <a:schemeClr val="tx1"/>
            </a:solidFill>
            <a:prstDash val="solid"/>
            <a:round/>
            <a:headEnd type="none" w="med" len="med"/>
            <a:tailEnd type="arrow"/>
          </a:ln>
          <a:effectLst/>
        </p:spPr>
      </p:cxnSp>
      <p:sp>
        <p:nvSpPr>
          <p:cNvPr id="9" name="Rectangle 2">
            <a:extLst>
              <a:ext uri="{FF2B5EF4-FFF2-40B4-BE49-F238E27FC236}">
                <a16:creationId xmlns:a16="http://schemas.microsoft.com/office/drawing/2014/main" id="{C9F3AD73-3B36-49CA-8F83-1B82B462C6BF}"/>
              </a:ext>
            </a:extLst>
          </p:cNvPr>
          <p:cNvSpPr>
            <a:spLocks noChangeArrowheads="1"/>
          </p:cNvSpPr>
          <p:nvPr/>
        </p:nvSpPr>
        <p:spPr bwMode="auto">
          <a:xfrm>
            <a:off x="457200" y="152400"/>
            <a:ext cx="8077200" cy="533400"/>
          </a:xfrm>
          <a:prstGeom prst="rect">
            <a:avLst/>
          </a:prstGeom>
          <a:noFill/>
          <a:ln w="9525">
            <a:noFill/>
            <a:miter lim="800000"/>
            <a:headEnd/>
            <a:tailEnd/>
          </a:ln>
        </p:spPr>
        <p:txBody>
          <a:bodyPr anchor="ctr"/>
          <a:lstStyle/>
          <a:p>
            <a:pPr algn="ctr"/>
            <a:r>
              <a:rPr lang="en-US" sz="4000" b="1" dirty="0">
                <a:solidFill>
                  <a:srgbClr val="FFFF00"/>
                </a:solidFill>
                <a:latin typeface="+mj-lt"/>
              </a:rPr>
              <a:t>Example : Pipe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505200" y="0"/>
            <a:ext cx="3429000" cy="707886"/>
          </a:xfrm>
          <a:prstGeom prst="rect">
            <a:avLst/>
          </a:prstGeom>
        </p:spPr>
        <p:txBody>
          <a:bodyPr wrap="square">
            <a:spAutoFit/>
          </a:bodyPr>
          <a:lstStyle/>
          <a:p>
            <a:r>
              <a:rPr lang="en-US" sz="4000" b="1" dirty="0">
                <a:solidFill>
                  <a:srgbClr val="FFFF00"/>
                </a:solidFill>
                <a:latin typeface="+mj-lt"/>
              </a:rPr>
              <a:t>Pipes</a:t>
            </a:r>
            <a:endParaRPr lang="en-US" sz="4000" dirty="0">
              <a:latin typeface="+mj-lt"/>
            </a:endParaRPr>
          </a:p>
        </p:txBody>
      </p:sp>
      <p:sp>
        <p:nvSpPr>
          <p:cNvPr id="4" name="TextBox 3"/>
          <p:cNvSpPr txBox="1"/>
          <p:nvPr/>
        </p:nvSpPr>
        <p:spPr>
          <a:xfrm>
            <a:off x="762000" y="1447800"/>
            <a:ext cx="6096000" cy="1938992"/>
          </a:xfrm>
          <a:prstGeom prst="rect">
            <a:avLst/>
          </a:prstGeom>
          <a:noFill/>
        </p:spPr>
        <p:txBody>
          <a:bodyPr wrap="square" rtlCol="0">
            <a:spAutoFit/>
          </a:bodyPr>
          <a:lstStyle/>
          <a:p>
            <a:r>
              <a:rPr lang="en-US" sz="2400" dirty="0">
                <a:latin typeface="+mj-lt"/>
              </a:rPr>
              <a:t>System calls associated with pipes are:</a:t>
            </a:r>
          </a:p>
          <a:p>
            <a:endParaRPr lang="en-US" sz="2400" dirty="0">
              <a:latin typeface="+mj-lt"/>
            </a:endParaRPr>
          </a:p>
          <a:p>
            <a:pPr marL="342900" indent="-342900">
              <a:buAutoNum type="arabicPeriod"/>
            </a:pPr>
            <a:r>
              <a:rPr lang="en-US" sz="2400" dirty="0">
                <a:latin typeface="+mj-lt"/>
              </a:rPr>
              <a:t>pipe() – to create a pipe.</a:t>
            </a:r>
          </a:p>
          <a:p>
            <a:pPr marL="342900" indent="-342900">
              <a:buAutoNum type="arabicPeriod"/>
            </a:pPr>
            <a:r>
              <a:rPr lang="en-US" sz="2400" dirty="0">
                <a:latin typeface="+mj-lt"/>
              </a:rPr>
              <a:t>Read() – to read from pipe.</a:t>
            </a:r>
          </a:p>
          <a:p>
            <a:pPr marL="342900" indent="-342900">
              <a:buAutoNum type="arabicPeriod"/>
            </a:pPr>
            <a:r>
              <a:rPr lang="en-US" sz="2400" dirty="0">
                <a:latin typeface="+mj-lt"/>
              </a:rPr>
              <a:t>Write() – to write into the pipe.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33400" y="1219200"/>
            <a:ext cx="7162800" cy="5478423"/>
          </a:xfrm>
          <a:prstGeom prst="rect">
            <a:avLst/>
          </a:prstGeom>
          <a:noFill/>
        </p:spPr>
        <p:txBody>
          <a:bodyPr wrap="square" rtlCol="0">
            <a:spAutoFit/>
          </a:bodyPr>
          <a:lstStyle/>
          <a:p>
            <a:r>
              <a:rPr lang="en-US" dirty="0"/>
              <a:t>Main()</a:t>
            </a:r>
          </a:p>
          <a:p>
            <a:r>
              <a:rPr lang="en-US" dirty="0"/>
              <a:t>{ char *msg1=“hello”</a:t>
            </a:r>
          </a:p>
          <a:p>
            <a:r>
              <a:rPr lang="en-US" dirty="0"/>
              <a:t>Char * msg2=“how”</a:t>
            </a:r>
          </a:p>
          <a:p>
            <a:r>
              <a:rPr lang="en-US" dirty="0"/>
              <a:t>Char * msg3= “are”</a:t>
            </a:r>
          </a:p>
          <a:p>
            <a:r>
              <a:rPr lang="en-US" dirty="0"/>
              <a:t>Int p[2],j;</a:t>
            </a:r>
          </a:p>
          <a:p>
            <a:r>
              <a:rPr lang="en-US" dirty="0"/>
              <a:t>Pipe(p)                   </a:t>
            </a:r>
            <a:r>
              <a:rPr lang="en-US" b="1" dirty="0">
                <a:solidFill>
                  <a:srgbClr val="7030A0"/>
                </a:solidFill>
              </a:rPr>
              <a:t>Pipe system call return two value 0 and 1</a:t>
            </a:r>
          </a:p>
          <a:p>
            <a:r>
              <a:rPr lang="en-US" dirty="0"/>
              <a:t>Write(p[1],msg1,MSGSIZE);      </a:t>
            </a:r>
          </a:p>
          <a:p>
            <a:r>
              <a:rPr lang="en-US" dirty="0"/>
              <a:t>Write(p[1],msg2,MSGSIZE);               </a:t>
            </a:r>
            <a:r>
              <a:rPr lang="en-US" b="1" dirty="0">
                <a:solidFill>
                  <a:srgbClr val="7030A0"/>
                </a:solidFill>
              </a:rPr>
              <a:t>Write in to the pipe</a:t>
            </a:r>
          </a:p>
          <a:p>
            <a:r>
              <a:rPr lang="en-US" dirty="0"/>
              <a:t>Write(p[1],msg3,MSGSIZE);</a:t>
            </a:r>
          </a:p>
          <a:p>
            <a:r>
              <a:rPr lang="en-US" dirty="0"/>
              <a:t>For(j=0;j&lt;3;j++)</a:t>
            </a:r>
          </a:p>
          <a:p>
            <a:r>
              <a:rPr lang="en-US" dirty="0"/>
              <a:t>Read(p[0],</a:t>
            </a:r>
            <a:r>
              <a:rPr lang="en-US" dirty="0" err="1"/>
              <a:t>inbuf,MSGSIZE</a:t>
            </a:r>
            <a:r>
              <a:rPr lang="en-US" dirty="0"/>
              <a:t>);                 </a:t>
            </a:r>
            <a:r>
              <a:rPr lang="en-US" b="1" dirty="0">
                <a:solidFill>
                  <a:srgbClr val="7030A0"/>
                </a:solidFill>
              </a:rPr>
              <a:t>Read out of pipe</a:t>
            </a:r>
          </a:p>
          <a:p>
            <a:r>
              <a:rPr lang="en-US" dirty="0" err="1"/>
              <a:t>Printf</a:t>
            </a:r>
            <a:r>
              <a:rPr lang="en-US" dirty="0"/>
              <a:t>(</a:t>
            </a:r>
            <a:r>
              <a:rPr lang="en-US" dirty="0" err="1"/>
              <a:t>inbuf</a:t>
            </a:r>
            <a:r>
              <a:rPr lang="en-US" dirty="0"/>
              <a:t>);</a:t>
            </a:r>
          </a:p>
          <a:p>
            <a:r>
              <a:rPr lang="en-US" dirty="0"/>
              <a:t>}</a:t>
            </a:r>
          </a:p>
          <a:p>
            <a:pPr>
              <a:buFont typeface="Arial" pitchFamily="34" charset="0"/>
              <a:buChar char="•"/>
            </a:pPr>
            <a:r>
              <a:rPr lang="en-US" dirty="0"/>
              <a:t> </a:t>
            </a:r>
            <a:r>
              <a:rPr lang="en-US" sz="2000" b="1" dirty="0">
                <a:solidFill>
                  <a:srgbClr val="7030A0"/>
                </a:solidFill>
              </a:rPr>
              <a:t>This program does not relay make a sense because the  </a:t>
            </a:r>
          </a:p>
          <a:p>
            <a:r>
              <a:rPr lang="en-US" sz="2000" b="1" dirty="0">
                <a:solidFill>
                  <a:srgbClr val="7030A0"/>
                </a:solidFill>
              </a:rPr>
              <a:t>   process is same</a:t>
            </a:r>
          </a:p>
          <a:p>
            <a:pPr>
              <a:buFont typeface="Arial" pitchFamily="34" charset="0"/>
              <a:buChar char="•"/>
            </a:pPr>
            <a:r>
              <a:rPr lang="en-US" sz="2000" b="1" dirty="0">
                <a:solidFill>
                  <a:srgbClr val="7030A0"/>
                </a:solidFill>
              </a:rPr>
              <a:t>  Pipe should be used between two process</a:t>
            </a:r>
          </a:p>
          <a:p>
            <a:pPr>
              <a:buFont typeface="Arial" pitchFamily="34" charset="0"/>
              <a:buChar char="•"/>
            </a:pPr>
            <a:r>
              <a:rPr lang="en-US" sz="2000" b="1" dirty="0">
                <a:solidFill>
                  <a:srgbClr val="7030A0"/>
                </a:solidFill>
              </a:rPr>
              <a:t>  Pipe is shared between these two process</a:t>
            </a:r>
          </a:p>
          <a:p>
            <a:pPr>
              <a:buFont typeface="Arial" pitchFamily="34" charset="0"/>
              <a:buChar char="•"/>
            </a:pPr>
            <a:endParaRPr lang="en-US" b="1" dirty="0">
              <a:solidFill>
                <a:srgbClr val="7030A0"/>
              </a:solidFill>
            </a:endParaRPr>
          </a:p>
          <a:p>
            <a:endParaRPr lang="en-US" dirty="0">
              <a:solidFill>
                <a:srgbClr val="7030A0"/>
              </a:solidFill>
            </a:endParaRPr>
          </a:p>
        </p:txBody>
      </p:sp>
      <p:sp>
        <p:nvSpPr>
          <p:cNvPr id="3" name="Right Arrow 2"/>
          <p:cNvSpPr/>
          <p:nvPr/>
        </p:nvSpPr>
        <p:spPr bwMode="auto">
          <a:xfrm>
            <a:off x="1524000" y="27432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5" name="Pentagon 4"/>
          <p:cNvSpPr/>
          <p:nvPr/>
        </p:nvSpPr>
        <p:spPr bwMode="auto">
          <a:xfrm>
            <a:off x="3581400" y="3124200"/>
            <a:ext cx="762000" cy="533400"/>
          </a:xfrm>
          <a:prstGeom prst="homePlat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6" name="Right Arrow 5"/>
          <p:cNvSpPr/>
          <p:nvPr/>
        </p:nvSpPr>
        <p:spPr bwMode="auto">
          <a:xfrm>
            <a:off x="3581400" y="41148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7" name="TextBox 6"/>
          <p:cNvSpPr txBox="1"/>
          <p:nvPr/>
        </p:nvSpPr>
        <p:spPr>
          <a:xfrm>
            <a:off x="3124200" y="33332"/>
            <a:ext cx="2895600" cy="707886"/>
          </a:xfrm>
          <a:prstGeom prst="rect">
            <a:avLst/>
          </a:prstGeom>
          <a:noFill/>
        </p:spPr>
        <p:txBody>
          <a:bodyPr wrap="square" rtlCol="0">
            <a:spAutoFit/>
          </a:bodyPr>
          <a:lstStyle/>
          <a:p>
            <a:pPr algn="ctr"/>
            <a:r>
              <a:rPr lang="en-US" sz="4000" b="1" dirty="0">
                <a:solidFill>
                  <a:srgbClr val="FFFF00"/>
                </a:solidFill>
                <a:latin typeface="+mj-lt"/>
              </a:rPr>
              <a:t>Pipe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09600" y="1143001"/>
            <a:ext cx="7772400" cy="5632311"/>
          </a:xfrm>
          <a:prstGeom prst="rect">
            <a:avLst/>
          </a:prstGeom>
          <a:noFill/>
        </p:spPr>
        <p:txBody>
          <a:bodyPr wrap="square" rtlCol="0">
            <a:spAutoFit/>
          </a:bodyPr>
          <a:lstStyle/>
          <a:p>
            <a:r>
              <a:rPr lang="en-US" sz="2400" dirty="0"/>
              <a:t>Main()</a:t>
            </a:r>
          </a:p>
          <a:p>
            <a:r>
              <a:rPr lang="en-US" sz="2400" dirty="0"/>
              <a:t>{ int p[2],pid;</a:t>
            </a:r>
          </a:p>
          <a:p>
            <a:endParaRPr lang="en-US" sz="2400" dirty="0"/>
          </a:p>
          <a:p>
            <a:r>
              <a:rPr lang="en-US" sz="2400" dirty="0"/>
              <a:t>Pipe(p);            </a:t>
            </a:r>
            <a:r>
              <a:rPr lang="en-US" sz="2400" b="1" dirty="0">
                <a:solidFill>
                  <a:srgbClr val="7030A0"/>
                </a:solidFill>
              </a:rPr>
              <a:t>Pipe returns two descriptor</a:t>
            </a:r>
          </a:p>
          <a:p>
            <a:endParaRPr lang="en-US" sz="2400" dirty="0"/>
          </a:p>
          <a:p>
            <a:r>
              <a:rPr lang="en-US" sz="2400" dirty="0" err="1"/>
              <a:t>Pid</a:t>
            </a:r>
            <a:r>
              <a:rPr lang="en-US" sz="2400" dirty="0"/>
              <a:t>=fork();          </a:t>
            </a:r>
            <a:r>
              <a:rPr lang="en-US" sz="2400" b="1" dirty="0">
                <a:solidFill>
                  <a:srgbClr val="7030A0"/>
                </a:solidFill>
              </a:rPr>
              <a:t>Fork generate a child</a:t>
            </a:r>
          </a:p>
          <a:p>
            <a:endParaRPr lang="en-US" sz="2400" dirty="0"/>
          </a:p>
          <a:p>
            <a:r>
              <a:rPr lang="en-US" sz="2400" dirty="0"/>
              <a:t>If (pid==0)          </a:t>
            </a:r>
            <a:r>
              <a:rPr lang="en-US" sz="2400" b="1" dirty="0">
                <a:solidFill>
                  <a:srgbClr val="7030A0"/>
                </a:solidFill>
              </a:rPr>
              <a:t>It is a child</a:t>
            </a:r>
          </a:p>
          <a:p>
            <a:endParaRPr lang="en-US" sz="2400" dirty="0"/>
          </a:p>
          <a:p>
            <a:r>
              <a:rPr lang="en-US" sz="2400" dirty="0" err="1"/>
              <a:t>Printf</a:t>
            </a:r>
            <a:r>
              <a:rPr lang="en-US" sz="2400" dirty="0"/>
              <a:t>(child p[0] and p[1]);          </a:t>
            </a:r>
            <a:r>
              <a:rPr lang="en-US" sz="2400" b="1" dirty="0">
                <a:solidFill>
                  <a:srgbClr val="7030A0"/>
                </a:solidFill>
              </a:rPr>
              <a:t>Print descriptor for  </a:t>
            </a:r>
          </a:p>
          <a:p>
            <a:r>
              <a:rPr lang="en-US" sz="2400" b="1" dirty="0"/>
              <a:t>                                                   </a:t>
            </a:r>
            <a:r>
              <a:rPr lang="en-US" sz="2400" b="1" dirty="0">
                <a:solidFill>
                  <a:srgbClr val="7030A0"/>
                </a:solidFill>
              </a:rPr>
              <a:t>child</a:t>
            </a:r>
            <a:endParaRPr lang="en-US" sz="2400" dirty="0">
              <a:solidFill>
                <a:srgbClr val="7030A0"/>
              </a:solidFill>
            </a:endParaRPr>
          </a:p>
          <a:p>
            <a:r>
              <a:rPr lang="en-US" sz="2400" dirty="0"/>
              <a:t>Else               </a:t>
            </a:r>
            <a:r>
              <a:rPr lang="en-US" sz="2400" b="1" dirty="0">
                <a:solidFill>
                  <a:srgbClr val="7030A0"/>
                </a:solidFill>
              </a:rPr>
              <a:t>This is a parent</a:t>
            </a:r>
          </a:p>
          <a:p>
            <a:r>
              <a:rPr lang="en-US" sz="2400" dirty="0" err="1"/>
              <a:t>Printf</a:t>
            </a:r>
            <a:r>
              <a:rPr lang="en-US" sz="2400" dirty="0"/>
              <a:t>(Parent p[0] and p[1]         </a:t>
            </a:r>
            <a:r>
              <a:rPr lang="en-US" sz="2400" b="1" dirty="0">
                <a:solidFill>
                  <a:srgbClr val="7030A0"/>
                </a:solidFill>
              </a:rPr>
              <a:t>Print descriptor for</a:t>
            </a:r>
            <a:r>
              <a:rPr lang="en-US" sz="2400" b="1" dirty="0"/>
              <a:t>                      </a:t>
            </a:r>
          </a:p>
          <a:p>
            <a:r>
              <a:rPr lang="en-US" sz="2400" b="1" dirty="0"/>
              <a:t>                                                   </a:t>
            </a:r>
            <a:r>
              <a:rPr lang="en-US" sz="2400" b="1" dirty="0">
                <a:solidFill>
                  <a:srgbClr val="7030A0"/>
                </a:solidFill>
              </a:rPr>
              <a:t>Parent</a:t>
            </a:r>
          </a:p>
          <a:p>
            <a:r>
              <a:rPr lang="en-US" sz="2400" dirty="0"/>
              <a:t>}</a:t>
            </a:r>
          </a:p>
        </p:txBody>
      </p:sp>
      <p:sp>
        <p:nvSpPr>
          <p:cNvPr id="4" name="Right Arrow 3"/>
          <p:cNvSpPr/>
          <p:nvPr/>
        </p:nvSpPr>
        <p:spPr bwMode="auto">
          <a:xfrm>
            <a:off x="1905000" y="2438400"/>
            <a:ext cx="6858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5" name="Right Arrow 4"/>
          <p:cNvSpPr/>
          <p:nvPr/>
        </p:nvSpPr>
        <p:spPr bwMode="auto">
          <a:xfrm>
            <a:off x="2133600" y="3124200"/>
            <a:ext cx="6858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6" name="Right Arrow 5"/>
          <p:cNvSpPr/>
          <p:nvPr/>
        </p:nvSpPr>
        <p:spPr bwMode="auto">
          <a:xfrm>
            <a:off x="2133600" y="3886200"/>
            <a:ext cx="6858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7" name="Right Arrow 6"/>
          <p:cNvSpPr/>
          <p:nvPr/>
        </p:nvSpPr>
        <p:spPr bwMode="auto">
          <a:xfrm>
            <a:off x="4114800" y="4648200"/>
            <a:ext cx="6858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8" name="Right Arrow 7"/>
          <p:cNvSpPr/>
          <p:nvPr/>
        </p:nvSpPr>
        <p:spPr bwMode="auto">
          <a:xfrm>
            <a:off x="1524000" y="5334000"/>
            <a:ext cx="6858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9" name="Right Arrow 8"/>
          <p:cNvSpPr/>
          <p:nvPr/>
        </p:nvSpPr>
        <p:spPr bwMode="auto">
          <a:xfrm>
            <a:off x="4191000" y="5715000"/>
            <a:ext cx="6858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0" name="TextBox 9"/>
          <p:cNvSpPr txBox="1"/>
          <p:nvPr/>
        </p:nvSpPr>
        <p:spPr>
          <a:xfrm>
            <a:off x="2895600" y="304800"/>
            <a:ext cx="1676400" cy="3810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1390AF3E-C886-48C4-9243-C780128C3007}"/>
              </a:ext>
            </a:extLst>
          </p:cNvPr>
          <p:cNvSpPr txBox="1"/>
          <p:nvPr/>
        </p:nvSpPr>
        <p:spPr>
          <a:xfrm>
            <a:off x="3124200" y="33332"/>
            <a:ext cx="2895600" cy="707886"/>
          </a:xfrm>
          <a:prstGeom prst="rect">
            <a:avLst/>
          </a:prstGeom>
          <a:noFill/>
        </p:spPr>
        <p:txBody>
          <a:bodyPr wrap="square" rtlCol="0">
            <a:spAutoFit/>
          </a:bodyPr>
          <a:lstStyle/>
          <a:p>
            <a:pPr algn="ctr"/>
            <a:r>
              <a:rPr lang="en-US" sz="4000" b="1" dirty="0">
                <a:solidFill>
                  <a:srgbClr val="FFFF00"/>
                </a:solidFill>
                <a:latin typeface="+mj-lt"/>
              </a:rPr>
              <a:t>Pipe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1"/>
          <p:cNvSpPr>
            <a:spLocks noChangeArrowheads="1"/>
          </p:cNvSpPr>
          <p:nvPr/>
        </p:nvSpPr>
        <p:spPr bwMode="auto">
          <a:xfrm>
            <a:off x="304800" y="990600"/>
            <a:ext cx="8839200" cy="5878532"/>
          </a:xfrm>
          <a:prstGeom prst="rect">
            <a:avLst/>
          </a:prstGeom>
          <a:noFill/>
          <a:ln w="9525">
            <a:noFill/>
            <a:miter lim="800000"/>
            <a:headEnd/>
            <a:tailEnd/>
          </a:ln>
        </p:spPr>
        <p:txBody>
          <a:bodyPr wrap="square">
            <a:spAutoFit/>
          </a:bodyPr>
          <a:lstStyle/>
          <a:p>
            <a:r>
              <a:rPr lang="en-US" dirty="0">
                <a:solidFill>
                  <a:schemeClr val="tx1"/>
                </a:solidFill>
              </a:rPr>
              <a:t># include “</a:t>
            </a:r>
            <a:r>
              <a:rPr lang="en-US" dirty="0" err="1">
                <a:solidFill>
                  <a:schemeClr val="tx1"/>
                </a:solidFill>
              </a:rPr>
              <a:t>ourhdr</a:t>
            </a:r>
            <a:r>
              <a:rPr lang="en-US" dirty="0">
                <a:solidFill>
                  <a:schemeClr val="tx1"/>
                </a:solidFill>
              </a:rPr>
              <a:t>”</a:t>
            </a:r>
          </a:p>
          <a:p>
            <a:r>
              <a:rPr lang="en-US" dirty="0"/>
              <a:t>Int main(void)</a:t>
            </a:r>
          </a:p>
          <a:p>
            <a:r>
              <a:rPr lang="en-US" dirty="0">
                <a:solidFill>
                  <a:schemeClr val="tx1"/>
                </a:solidFill>
              </a:rPr>
              <a:t>{</a:t>
            </a:r>
          </a:p>
          <a:p>
            <a:r>
              <a:rPr lang="en-US" dirty="0"/>
              <a:t>    Int  n, </a:t>
            </a:r>
            <a:r>
              <a:rPr lang="en-US" dirty="0" err="1"/>
              <a:t>fd</a:t>
            </a:r>
            <a:r>
              <a:rPr lang="en-US" dirty="0"/>
              <a:t>[2]</a:t>
            </a:r>
          </a:p>
          <a:p>
            <a:r>
              <a:rPr lang="en-US" dirty="0">
                <a:solidFill>
                  <a:schemeClr val="tx1"/>
                </a:solidFill>
              </a:rPr>
              <a:t>    </a:t>
            </a:r>
            <a:r>
              <a:rPr lang="en-US" dirty="0" err="1">
                <a:solidFill>
                  <a:schemeClr val="tx1"/>
                </a:solidFill>
              </a:rPr>
              <a:t>Pid_t</a:t>
            </a:r>
            <a:r>
              <a:rPr lang="en-US" dirty="0">
                <a:solidFill>
                  <a:schemeClr val="tx1"/>
                </a:solidFill>
              </a:rPr>
              <a:t> pid;</a:t>
            </a:r>
          </a:p>
          <a:p>
            <a:r>
              <a:rPr lang="en-US" dirty="0"/>
              <a:t>    Char line[max];</a:t>
            </a:r>
          </a:p>
          <a:p>
            <a:r>
              <a:rPr lang="en-US" dirty="0">
                <a:solidFill>
                  <a:schemeClr val="tx1"/>
                </a:solidFill>
              </a:rPr>
              <a:t>      If pipe(</a:t>
            </a:r>
            <a:r>
              <a:rPr lang="en-US" dirty="0" err="1">
                <a:solidFill>
                  <a:schemeClr val="tx1"/>
                </a:solidFill>
              </a:rPr>
              <a:t>fd</a:t>
            </a:r>
            <a:r>
              <a:rPr lang="en-US" dirty="0">
                <a:solidFill>
                  <a:schemeClr val="tx1"/>
                </a:solidFill>
              </a:rPr>
              <a:t>) &lt; 0)              </a:t>
            </a:r>
            <a:r>
              <a:rPr lang="en-US" b="1" dirty="0">
                <a:solidFill>
                  <a:srgbClr val="7030A0"/>
                </a:solidFill>
              </a:rPr>
              <a:t>Creation of pipe</a:t>
            </a:r>
          </a:p>
          <a:p>
            <a:r>
              <a:rPr lang="en-US" dirty="0"/>
              <a:t>         </a:t>
            </a:r>
            <a:r>
              <a:rPr lang="en-US" dirty="0" err="1"/>
              <a:t>err_sys</a:t>
            </a:r>
            <a:r>
              <a:rPr lang="en-US" dirty="0"/>
              <a:t>(“ pipe error”);                </a:t>
            </a:r>
            <a:r>
              <a:rPr lang="en-US" b="1" dirty="0">
                <a:solidFill>
                  <a:srgbClr val="7030A0"/>
                </a:solidFill>
              </a:rPr>
              <a:t>pipe return only 0 or 1 otherwise error</a:t>
            </a:r>
          </a:p>
          <a:p>
            <a:r>
              <a:rPr lang="en-US" dirty="0">
                <a:solidFill>
                  <a:schemeClr val="tx1"/>
                </a:solidFill>
              </a:rPr>
              <a:t>        If ( (</a:t>
            </a:r>
            <a:r>
              <a:rPr lang="en-US" dirty="0" err="1">
                <a:solidFill>
                  <a:schemeClr val="tx1"/>
                </a:solidFill>
              </a:rPr>
              <a:t>pid</a:t>
            </a:r>
            <a:r>
              <a:rPr lang="en-US" dirty="0">
                <a:solidFill>
                  <a:schemeClr val="tx1"/>
                </a:solidFill>
              </a:rPr>
              <a:t>=fork()) &lt;0)                </a:t>
            </a:r>
            <a:r>
              <a:rPr lang="en-US" b="1" dirty="0">
                <a:solidFill>
                  <a:srgbClr val="7030A0"/>
                </a:solidFill>
              </a:rPr>
              <a:t>creation of child must return positive integer   </a:t>
            </a:r>
          </a:p>
          <a:p>
            <a:r>
              <a:rPr lang="en-US" dirty="0"/>
              <a:t>        </a:t>
            </a:r>
            <a:r>
              <a:rPr lang="en-US" dirty="0" err="1"/>
              <a:t>err_sys</a:t>
            </a:r>
            <a:r>
              <a:rPr lang="en-US" dirty="0"/>
              <a:t>(“fork error);              </a:t>
            </a:r>
            <a:r>
              <a:rPr lang="en-US" b="1" dirty="0">
                <a:solidFill>
                  <a:srgbClr val="7030A0"/>
                </a:solidFill>
              </a:rPr>
              <a:t>otherwise error</a:t>
            </a:r>
          </a:p>
          <a:p>
            <a:r>
              <a:rPr lang="en-US" dirty="0"/>
              <a:t>         </a:t>
            </a:r>
          </a:p>
          <a:p>
            <a:r>
              <a:rPr lang="en-US" dirty="0">
                <a:solidFill>
                  <a:schemeClr val="tx1"/>
                </a:solidFill>
              </a:rPr>
              <a:t> else if (pid&gt;0)                     </a:t>
            </a:r>
            <a:r>
              <a:rPr lang="en-US" b="1" dirty="0">
                <a:solidFill>
                  <a:srgbClr val="7030A0"/>
                </a:solidFill>
              </a:rPr>
              <a:t>Pid greater then 0 mean this is a parent</a:t>
            </a:r>
          </a:p>
          <a:p>
            <a:r>
              <a:rPr lang="en-US" b="1" dirty="0"/>
              <a:t>{</a:t>
            </a:r>
          </a:p>
          <a:p>
            <a:r>
              <a:rPr lang="en-US" dirty="0">
                <a:solidFill>
                  <a:schemeClr val="tx1"/>
                </a:solidFill>
              </a:rPr>
              <a:t>         Close(</a:t>
            </a:r>
            <a:r>
              <a:rPr lang="en-US" dirty="0" err="1">
                <a:solidFill>
                  <a:schemeClr val="tx1"/>
                </a:solidFill>
              </a:rPr>
              <a:t>fd</a:t>
            </a:r>
            <a:r>
              <a:rPr lang="en-US" dirty="0">
                <a:solidFill>
                  <a:schemeClr val="tx1"/>
                </a:solidFill>
              </a:rPr>
              <a:t>[0]);                      </a:t>
            </a:r>
            <a:r>
              <a:rPr lang="en-US" b="1" dirty="0">
                <a:solidFill>
                  <a:srgbClr val="7030A0"/>
                </a:solidFill>
              </a:rPr>
              <a:t>Parent close read end of pipe</a:t>
            </a:r>
          </a:p>
          <a:p>
            <a:r>
              <a:rPr lang="en-US" dirty="0"/>
              <a:t>         Write(</a:t>
            </a:r>
            <a:r>
              <a:rPr lang="en-US" dirty="0" err="1"/>
              <a:t>fd</a:t>
            </a:r>
            <a:r>
              <a:rPr lang="en-US" dirty="0"/>
              <a:t>[1], “hello”,12);                </a:t>
            </a:r>
            <a:r>
              <a:rPr lang="en-US" b="1" dirty="0">
                <a:solidFill>
                  <a:srgbClr val="7030A0"/>
                </a:solidFill>
              </a:rPr>
              <a:t>Write at write end of pipe</a:t>
            </a:r>
          </a:p>
          <a:p>
            <a:r>
              <a:rPr lang="en-US" dirty="0">
                <a:solidFill>
                  <a:schemeClr val="tx1"/>
                </a:solidFill>
              </a:rPr>
              <a:t>}   else   {                                   </a:t>
            </a:r>
            <a:r>
              <a:rPr lang="en-US" b="1" dirty="0">
                <a:solidFill>
                  <a:srgbClr val="7030A0"/>
                </a:solidFill>
              </a:rPr>
              <a:t>if Pid is zero then it is a child</a:t>
            </a:r>
          </a:p>
          <a:p>
            <a:r>
              <a:rPr lang="en-US" dirty="0"/>
              <a:t>      Close(</a:t>
            </a:r>
            <a:r>
              <a:rPr lang="en-US" dirty="0" err="1"/>
              <a:t>fd</a:t>
            </a:r>
            <a:r>
              <a:rPr lang="en-US" dirty="0"/>
              <a:t>[1];                          </a:t>
            </a:r>
            <a:r>
              <a:rPr lang="en-US" b="1" dirty="0">
                <a:solidFill>
                  <a:srgbClr val="7030A0"/>
                </a:solidFill>
              </a:rPr>
              <a:t>Child close write end of the pipe</a:t>
            </a:r>
          </a:p>
          <a:p>
            <a:r>
              <a:rPr lang="en-US" dirty="0">
                <a:solidFill>
                  <a:schemeClr val="tx1"/>
                </a:solidFill>
              </a:rPr>
              <a:t>         n = read(</a:t>
            </a:r>
            <a:r>
              <a:rPr lang="en-US" dirty="0" err="1">
                <a:solidFill>
                  <a:schemeClr val="tx1"/>
                </a:solidFill>
              </a:rPr>
              <a:t>fd</a:t>
            </a:r>
            <a:r>
              <a:rPr lang="en-US" dirty="0">
                <a:solidFill>
                  <a:schemeClr val="tx1"/>
                </a:solidFill>
              </a:rPr>
              <a:t>[0], line, max);                 </a:t>
            </a:r>
            <a:r>
              <a:rPr lang="en-US" b="1" dirty="0">
                <a:solidFill>
                  <a:srgbClr val="7030A0"/>
                </a:solidFill>
              </a:rPr>
              <a:t>Read from read end of pipe</a:t>
            </a:r>
          </a:p>
          <a:p>
            <a:r>
              <a:rPr lang="en-US" dirty="0"/>
              <a:t>       Write(STDOUT_FILENO, line, n); }    exit(0); }</a:t>
            </a:r>
          </a:p>
          <a:p>
            <a:r>
              <a:rPr lang="en-US" dirty="0">
                <a:solidFill>
                  <a:schemeClr val="tx1"/>
                </a:solidFill>
              </a:rPr>
              <a:t>}</a:t>
            </a:r>
          </a:p>
          <a:p>
            <a:endParaRPr lang="en-US" sz="1600" dirty="0">
              <a:solidFill>
                <a:schemeClr val="tx1"/>
              </a:solidFill>
            </a:endParaRPr>
          </a:p>
        </p:txBody>
      </p:sp>
      <p:sp>
        <p:nvSpPr>
          <p:cNvPr id="97283" name="Text Box 1"/>
          <p:cNvSpPr txBox="1">
            <a:spLocks noChangeArrowheads="1"/>
          </p:cNvSpPr>
          <p:nvPr/>
        </p:nvSpPr>
        <p:spPr bwMode="auto">
          <a:xfrm>
            <a:off x="1371600" y="23751"/>
            <a:ext cx="7620000" cy="914400"/>
          </a:xfrm>
          <a:prstGeom prst="rect">
            <a:avLst/>
          </a:prstGeom>
          <a:noFill/>
          <a:ln w="9525">
            <a:noFill/>
            <a:round/>
            <a:headEnd/>
            <a:tailEnd/>
          </a:ln>
        </p:spPr>
        <p:txBody>
          <a:bodyPr lIns="90000" tIns="46800" rIns="90000" bIns="46800"/>
          <a:lstStyle/>
          <a:p>
            <a:pPr algn="ct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Creating Pipes</a:t>
            </a:r>
          </a:p>
        </p:txBody>
      </p:sp>
      <p:sp>
        <p:nvSpPr>
          <p:cNvPr id="5" name="Right Arrow 4"/>
          <p:cNvSpPr/>
          <p:nvPr/>
        </p:nvSpPr>
        <p:spPr bwMode="auto">
          <a:xfrm flipV="1">
            <a:off x="2209800" y="2743200"/>
            <a:ext cx="7620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6" name="Right Arrow 5"/>
          <p:cNvSpPr/>
          <p:nvPr/>
        </p:nvSpPr>
        <p:spPr bwMode="auto">
          <a:xfrm flipV="1">
            <a:off x="3200400" y="3048000"/>
            <a:ext cx="7620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0" name="Right Arrow 9"/>
          <p:cNvSpPr/>
          <p:nvPr/>
        </p:nvSpPr>
        <p:spPr bwMode="auto">
          <a:xfrm flipV="1">
            <a:off x="2895600" y="3276600"/>
            <a:ext cx="7620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1" name="Right Arrow 10"/>
          <p:cNvSpPr/>
          <p:nvPr/>
        </p:nvSpPr>
        <p:spPr bwMode="auto">
          <a:xfrm>
            <a:off x="2057400" y="4114800"/>
            <a:ext cx="762000" cy="152399"/>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2" name="Right Arrow 11"/>
          <p:cNvSpPr/>
          <p:nvPr/>
        </p:nvSpPr>
        <p:spPr bwMode="auto">
          <a:xfrm>
            <a:off x="2438400" y="4648200"/>
            <a:ext cx="762000" cy="152399"/>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3" name="Right Arrow 12"/>
          <p:cNvSpPr/>
          <p:nvPr/>
        </p:nvSpPr>
        <p:spPr bwMode="auto">
          <a:xfrm>
            <a:off x="3352800" y="4953000"/>
            <a:ext cx="762000" cy="152399"/>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4" name="Right Arrow 13"/>
          <p:cNvSpPr/>
          <p:nvPr/>
        </p:nvSpPr>
        <p:spPr bwMode="auto">
          <a:xfrm>
            <a:off x="1676400" y="5257800"/>
            <a:ext cx="18288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5" name="Right Arrow 14"/>
          <p:cNvSpPr/>
          <p:nvPr/>
        </p:nvSpPr>
        <p:spPr bwMode="auto">
          <a:xfrm>
            <a:off x="2133600" y="5486400"/>
            <a:ext cx="1295400" cy="1524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6" name="Right Arrow 15"/>
          <p:cNvSpPr/>
          <p:nvPr/>
        </p:nvSpPr>
        <p:spPr bwMode="auto">
          <a:xfrm>
            <a:off x="3733800" y="5791200"/>
            <a:ext cx="762000" cy="152399"/>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flipV="1">
            <a:off x="762000" y="1299864"/>
            <a:ext cx="7543800" cy="461665"/>
          </a:xfrm>
          <a:prstGeom prst="rect">
            <a:avLst/>
          </a:prstGeom>
          <a:noFill/>
        </p:spPr>
        <p:txBody>
          <a:bodyPr wrap="square" rtlCol="0">
            <a:spAutoFit/>
          </a:bodyPr>
          <a:lstStyle/>
          <a:p>
            <a:pPr>
              <a:buFont typeface="Arial" pitchFamily="34" charset="0"/>
              <a:buChar char="•"/>
            </a:pPr>
            <a:endParaRPr lang="en-US" sz="2400" dirty="0"/>
          </a:p>
        </p:txBody>
      </p:sp>
      <p:sp>
        <p:nvSpPr>
          <p:cNvPr id="7" name="TextBox 6"/>
          <p:cNvSpPr txBox="1"/>
          <p:nvPr/>
        </p:nvSpPr>
        <p:spPr>
          <a:xfrm>
            <a:off x="1066800" y="990601"/>
            <a:ext cx="7620000" cy="3508653"/>
          </a:xfrm>
          <a:prstGeom prst="rect">
            <a:avLst/>
          </a:prstGeom>
          <a:noFill/>
        </p:spPr>
        <p:txBody>
          <a:bodyPr wrap="square" rtlCol="0">
            <a:spAutoFit/>
          </a:bodyPr>
          <a:lstStyle/>
          <a:p>
            <a:pPr>
              <a:buFont typeface="Arial" pitchFamily="34" charset="0"/>
              <a:buChar char="•"/>
            </a:pPr>
            <a:r>
              <a:rPr lang="en-US" dirty="0"/>
              <a:t> </a:t>
            </a:r>
            <a:r>
              <a:rPr lang="en-US" sz="2400" dirty="0"/>
              <a:t>Pipes are used to communicate between two different  </a:t>
            </a:r>
          </a:p>
          <a:p>
            <a:r>
              <a:rPr lang="en-US" sz="2400" dirty="0"/>
              <a:t>  processes</a:t>
            </a:r>
          </a:p>
          <a:p>
            <a:pPr>
              <a:buFont typeface="Arial" pitchFamily="34" charset="0"/>
              <a:buChar char="•"/>
            </a:pPr>
            <a:r>
              <a:rPr lang="en-US" sz="2400" dirty="0"/>
              <a:t> A process first create a pipe and then forks to create   </a:t>
            </a:r>
          </a:p>
          <a:p>
            <a:r>
              <a:rPr lang="en-US" sz="2400" dirty="0"/>
              <a:t>  a copy of itself</a:t>
            </a:r>
          </a:p>
          <a:p>
            <a:pPr>
              <a:buFont typeface="Arial" pitchFamily="34" charset="0"/>
              <a:buChar char="•"/>
            </a:pPr>
            <a:r>
              <a:rPr lang="en-US" sz="2400" dirty="0"/>
              <a:t> Parent process close the read end of the pipe and    </a:t>
            </a:r>
          </a:p>
          <a:p>
            <a:r>
              <a:rPr lang="en-US" sz="2400" dirty="0"/>
              <a:t>  the child process close the write end of the pipe to  </a:t>
            </a:r>
          </a:p>
          <a:p>
            <a:r>
              <a:rPr lang="en-US" sz="2400" dirty="0"/>
              <a:t>  achieve the flow between parent to child.</a:t>
            </a:r>
          </a:p>
          <a:p>
            <a:pPr>
              <a:buFont typeface="Arial" pitchFamily="34" charset="0"/>
              <a:buChar char="•"/>
            </a:pPr>
            <a:endParaRPr lang="en-US" dirty="0"/>
          </a:p>
          <a:p>
            <a:pPr>
              <a:buFont typeface="Arial" pitchFamily="34" charset="0"/>
              <a:buChar char="•"/>
            </a:pPr>
            <a:endParaRPr lang="en-US" dirty="0"/>
          </a:p>
          <a:p>
            <a:endParaRPr lang="en-US" dirty="0"/>
          </a:p>
        </p:txBody>
      </p:sp>
      <p:sp>
        <p:nvSpPr>
          <p:cNvPr id="9" name="TextBox 8"/>
          <p:cNvSpPr txBox="1"/>
          <p:nvPr/>
        </p:nvSpPr>
        <p:spPr>
          <a:xfrm>
            <a:off x="762000" y="4114800"/>
            <a:ext cx="7543800" cy="1200329"/>
          </a:xfrm>
          <a:prstGeom prst="rect">
            <a:avLst/>
          </a:prstGeom>
          <a:noFill/>
        </p:spPr>
        <p:txBody>
          <a:bodyPr wrap="square" rtlCol="0">
            <a:spAutoFit/>
          </a:bodyPr>
          <a:lstStyle/>
          <a:p>
            <a:r>
              <a:rPr lang="en-US" dirty="0"/>
              <a:t>                            </a:t>
            </a:r>
            <a:r>
              <a:rPr lang="en-US" sz="2400" dirty="0"/>
              <a:t>Who | sort | </a:t>
            </a:r>
            <a:r>
              <a:rPr lang="en-US" sz="2400" dirty="0" err="1"/>
              <a:t>lpr</a:t>
            </a:r>
            <a:endParaRPr lang="en-US" sz="2400" dirty="0"/>
          </a:p>
          <a:p>
            <a:r>
              <a:rPr lang="en-US" sz="2400" dirty="0"/>
              <a:t>The shell create three processes with two pipes between them</a:t>
            </a:r>
          </a:p>
        </p:txBody>
      </p:sp>
      <p:sp>
        <p:nvSpPr>
          <p:cNvPr id="6" name="Text Box 1">
            <a:extLst>
              <a:ext uri="{FF2B5EF4-FFF2-40B4-BE49-F238E27FC236}">
                <a16:creationId xmlns:a16="http://schemas.microsoft.com/office/drawing/2014/main" id="{F5A41111-49D9-4330-83E4-1170E833D185}"/>
              </a:ext>
            </a:extLst>
          </p:cNvPr>
          <p:cNvSpPr txBox="1">
            <a:spLocks noChangeArrowheads="1"/>
          </p:cNvSpPr>
          <p:nvPr/>
        </p:nvSpPr>
        <p:spPr bwMode="auto">
          <a:xfrm>
            <a:off x="1371600" y="23751"/>
            <a:ext cx="7620000" cy="914400"/>
          </a:xfrm>
          <a:prstGeom prst="rect">
            <a:avLst/>
          </a:prstGeom>
          <a:noFill/>
          <a:ln w="9525">
            <a:noFill/>
            <a:round/>
            <a:headEnd/>
            <a:tailEnd/>
          </a:ln>
        </p:spPr>
        <p:txBody>
          <a:bodyPr lIns="90000" tIns="46800" rIns="90000" bIns="46800"/>
          <a:lstStyle/>
          <a:p>
            <a:pPr algn="ct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solidFill>
                  <a:srgbClr val="FFFF00"/>
                </a:solidFill>
                <a:latin typeface="+mj-lt"/>
              </a:rPr>
              <a:t>Creating Pipes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1447800" y="0"/>
            <a:ext cx="7543800" cy="838200"/>
          </a:xfrm>
          <a:noFill/>
          <a:ln>
            <a:miter lim="800000"/>
            <a:headEnd/>
            <a:tailEnd/>
          </a:ln>
        </p:spPr>
        <p:txBody>
          <a:bodyPr vert="horz" wrap="square" lIns="91440" tIns="45720" rIns="91440" bIns="45720" numCol="1" anchor="t" anchorCtr="0" compatLnSpc="1">
            <a:prstTxWarp prst="textNoShape">
              <a:avLst/>
            </a:prstTxWarp>
          </a:bodyPr>
          <a:lstStyle/>
          <a:p>
            <a:r>
              <a:rPr lang="en-US" b="1" dirty="0">
                <a:solidFill>
                  <a:srgbClr val="FFFF00"/>
                </a:solidFill>
              </a:rPr>
              <a:t>Numeric Codes</a:t>
            </a:r>
          </a:p>
        </p:txBody>
      </p:sp>
      <p:sp>
        <p:nvSpPr>
          <p:cNvPr id="51203" name="Rectangle 3"/>
          <p:cNvSpPr>
            <a:spLocks noGrp="1" noChangeArrowheads="1"/>
          </p:cNvSpPr>
          <p:nvPr>
            <p:ph type="body" idx="1"/>
          </p:nvPr>
        </p:nvSpPr>
        <p:spPr>
          <a:xfrm>
            <a:off x="304800" y="1295400"/>
            <a:ext cx="8534400" cy="4953000"/>
          </a:xfrm>
        </p:spPr>
        <p:txBody>
          <a:bodyPr/>
          <a:lstStyle/>
          <a:p>
            <a:pPr>
              <a:lnSpc>
                <a:spcPct val="90000"/>
              </a:lnSpc>
            </a:pPr>
            <a:r>
              <a:rPr lang="en-US" sz="2000" b="1" dirty="0" err="1">
                <a:solidFill>
                  <a:srgbClr val="000066"/>
                </a:solidFill>
                <a:latin typeface="+mj-lt"/>
              </a:rPr>
              <a:t>chmod</a:t>
            </a:r>
            <a:r>
              <a:rPr lang="en-US" sz="2000" dirty="0">
                <a:solidFill>
                  <a:srgbClr val="000066"/>
                </a:solidFill>
                <a:latin typeface="+mj-lt"/>
              </a:rPr>
              <a:t> Change the file permissions as</a:t>
            </a:r>
          </a:p>
          <a:p>
            <a:pPr>
              <a:lnSpc>
                <a:spcPct val="90000"/>
              </a:lnSpc>
            </a:pPr>
            <a:endParaRPr lang="en-US" sz="2000" dirty="0">
              <a:solidFill>
                <a:srgbClr val="000066"/>
              </a:solidFill>
              <a:latin typeface="+mj-lt"/>
            </a:endParaRPr>
          </a:p>
          <a:p>
            <a:pPr>
              <a:lnSpc>
                <a:spcPct val="90000"/>
              </a:lnSpc>
              <a:buNone/>
            </a:pPr>
            <a:r>
              <a:rPr lang="en-US" sz="2000" dirty="0">
                <a:solidFill>
                  <a:srgbClr val="000066"/>
                </a:solidFill>
                <a:latin typeface="+mj-lt"/>
              </a:rPr>
              <a:t>			</a:t>
            </a:r>
            <a:r>
              <a:rPr lang="en-US" sz="2000" dirty="0" err="1">
                <a:solidFill>
                  <a:srgbClr val="000066"/>
                </a:solidFill>
                <a:latin typeface="+mj-lt"/>
              </a:rPr>
              <a:t>chmod</a:t>
            </a:r>
            <a:r>
              <a:rPr lang="en-US" sz="2000" dirty="0">
                <a:solidFill>
                  <a:srgbClr val="000066"/>
                </a:solidFill>
                <a:latin typeface="+mj-lt"/>
              </a:rPr>
              <a:t> &lt;set of permissions&gt;  &lt;filename&gt;</a:t>
            </a:r>
          </a:p>
          <a:p>
            <a:pPr>
              <a:lnSpc>
                <a:spcPct val="90000"/>
              </a:lnSpc>
            </a:pPr>
            <a:endParaRPr lang="en-US" sz="2400" dirty="0">
              <a:latin typeface="+mj-lt"/>
            </a:endParaRPr>
          </a:p>
          <a:p>
            <a:pPr>
              <a:lnSpc>
                <a:spcPct val="90000"/>
              </a:lnSpc>
            </a:pPr>
            <a:r>
              <a:rPr lang="en-US" sz="2000" dirty="0">
                <a:latin typeface="+mj-lt"/>
              </a:rPr>
              <a:t>Add the required set of numerals to get an octal number that represents permissions for a particular user category.</a:t>
            </a:r>
          </a:p>
          <a:p>
            <a:pPr>
              <a:lnSpc>
                <a:spcPct val="90000"/>
              </a:lnSpc>
            </a:pPr>
            <a:endParaRPr lang="en-US" sz="2000" dirty="0">
              <a:latin typeface="+mj-lt"/>
            </a:endParaRPr>
          </a:p>
          <a:p>
            <a:pPr>
              <a:lnSpc>
                <a:spcPct val="90000"/>
              </a:lnSpc>
            </a:pPr>
            <a:r>
              <a:rPr lang="en-US" sz="2000" dirty="0">
                <a:latin typeface="+mj-lt"/>
              </a:rPr>
              <a:t>E.g. </a:t>
            </a:r>
            <a:r>
              <a:rPr lang="en-US" sz="2000" b="1" dirty="0" err="1">
                <a:latin typeface="+mj-lt"/>
              </a:rPr>
              <a:t>chmod</a:t>
            </a:r>
            <a:r>
              <a:rPr lang="en-US" sz="2000" b="1" dirty="0">
                <a:latin typeface="+mj-lt"/>
              </a:rPr>
              <a:t> 755 </a:t>
            </a:r>
            <a:r>
              <a:rPr lang="en-US" sz="2000" b="1" dirty="0" err="1">
                <a:latin typeface="+mj-lt"/>
              </a:rPr>
              <a:t>empdata</a:t>
            </a:r>
            <a:endParaRPr lang="en-US" sz="2000" b="1" dirty="0">
              <a:latin typeface="+mj-lt"/>
            </a:endParaRPr>
          </a:p>
          <a:p>
            <a:pPr>
              <a:lnSpc>
                <a:spcPct val="90000"/>
              </a:lnSpc>
            </a:pPr>
            <a:endParaRPr lang="en-US" sz="2000" b="1" dirty="0">
              <a:latin typeface="+mj-lt"/>
            </a:endParaRPr>
          </a:p>
          <a:p>
            <a:pPr>
              <a:lnSpc>
                <a:spcPct val="90000"/>
              </a:lnSpc>
              <a:buNone/>
            </a:pPr>
            <a:r>
              <a:rPr lang="en-US" sz="2000" b="1" dirty="0">
                <a:latin typeface="+mj-lt"/>
              </a:rPr>
              <a:t>	755 means     111      101      101</a:t>
            </a:r>
          </a:p>
          <a:p>
            <a:pPr>
              <a:lnSpc>
                <a:spcPct val="90000"/>
              </a:lnSpc>
            </a:pPr>
            <a:endParaRPr lang="en-US" sz="2000" b="1" dirty="0">
              <a:latin typeface="+mj-lt"/>
            </a:endParaRPr>
          </a:p>
          <a:p>
            <a:pPr>
              <a:lnSpc>
                <a:spcPct val="90000"/>
              </a:lnSpc>
            </a:pPr>
            <a:r>
              <a:rPr lang="en-US" sz="2000" dirty="0">
                <a:latin typeface="+mj-lt"/>
              </a:rPr>
              <a:t>The three octal number represent permissions for </a:t>
            </a:r>
            <a:r>
              <a:rPr lang="en-US" sz="2000" i="1" dirty="0">
                <a:latin typeface="+mj-lt"/>
              </a:rPr>
              <a:t>user, group and others </a:t>
            </a:r>
            <a:r>
              <a:rPr lang="en-US" sz="2000" dirty="0">
                <a:latin typeface="+mj-lt"/>
              </a:rPr>
              <a:t>respectively</a:t>
            </a:r>
          </a:p>
          <a:p>
            <a:pPr>
              <a:lnSpc>
                <a:spcPct val="90000"/>
              </a:lnSpc>
            </a:pPr>
            <a:endParaRPr lang="en-US" sz="2400" dirty="0">
              <a:latin typeface="+mj-lt"/>
            </a:endParaRPr>
          </a:p>
        </p:txBody>
      </p:sp>
    </p:spTree>
    <p:extLst>
      <p:ext uri="{BB962C8B-B14F-4D97-AF65-F5344CB8AC3E}">
        <p14:creationId xmlns:p14="http://schemas.microsoft.com/office/powerpoint/2010/main" val="271495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52400" y="990600"/>
            <a:ext cx="8610600" cy="5416868"/>
          </a:xfrm>
          <a:prstGeom prst="rect">
            <a:avLst/>
          </a:prstGeom>
          <a:noFill/>
        </p:spPr>
        <p:txBody>
          <a:bodyPr wrap="square" rtlCol="0">
            <a:spAutoFit/>
          </a:bodyPr>
          <a:lstStyle/>
          <a:p>
            <a:r>
              <a:rPr lang="en-US" sz="1600" dirty="0">
                <a:latin typeface="+mj-lt"/>
              </a:rPr>
              <a:t>Main()</a:t>
            </a:r>
          </a:p>
          <a:p>
            <a:r>
              <a:rPr lang="en-US" sz="1600" dirty="0">
                <a:latin typeface="+mj-lt"/>
              </a:rPr>
              <a:t>{  int pp[2],pc[2],</a:t>
            </a:r>
            <a:r>
              <a:rPr lang="en-US" sz="1600" dirty="0" err="1">
                <a:latin typeface="+mj-lt"/>
              </a:rPr>
              <a:t>j,pid</a:t>
            </a:r>
            <a:r>
              <a:rPr lang="en-US" sz="1600" dirty="0">
                <a:latin typeface="+mj-lt"/>
              </a:rPr>
              <a:t>;                              </a:t>
            </a:r>
            <a:r>
              <a:rPr lang="en-US" b="1" dirty="0">
                <a:solidFill>
                  <a:srgbClr val="7030A0"/>
                </a:solidFill>
                <a:latin typeface="+mj-lt"/>
              </a:rPr>
              <a:t>Create two pipe</a:t>
            </a:r>
          </a:p>
          <a:p>
            <a:r>
              <a:rPr lang="en-US" sz="1600" dirty="0">
                <a:latin typeface="+mj-lt"/>
              </a:rPr>
              <a:t>   char msg1[20],msg2[20],msg3[20];</a:t>
            </a:r>
          </a:p>
          <a:p>
            <a:r>
              <a:rPr lang="en-US" sz="1600" dirty="0">
                <a:latin typeface="+mj-lt"/>
              </a:rPr>
              <a:t>Pipe(pp),pipe(pc)                      </a:t>
            </a:r>
            <a:r>
              <a:rPr lang="en-US" b="1" dirty="0">
                <a:solidFill>
                  <a:srgbClr val="7030A0"/>
                </a:solidFill>
                <a:latin typeface="+mj-lt"/>
              </a:rPr>
              <a:t>Execute two pipes</a:t>
            </a:r>
          </a:p>
          <a:p>
            <a:r>
              <a:rPr lang="en-US" sz="1600" dirty="0" err="1">
                <a:latin typeface="+mj-lt"/>
              </a:rPr>
              <a:t>pid</a:t>
            </a:r>
            <a:r>
              <a:rPr lang="en-US" sz="1600" dirty="0">
                <a:latin typeface="+mj-lt"/>
              </a:rPr>
              <a:t>=fork()                               </a:t>
            </a:r>
            <a:r>
              <a:rPr lang="en-US" b="1" dirty="0">
                <a:solidFill>
                  <a:srgbClr val="7030A0"/>
                </a:solidFill>
                <a:latin typeface="+mj-lt"/>
              </a:rPr>
              <a:t>Generate a child</a:t>
            </a:r>
          </a:p>
          <a:p>
            <a:r>
              <a:rPr lang="en-US" sz="1600" dirty="0">
                <a:latin typeface="+mj-lt"/>
              </a:rPr>
              <a:t>If (pid==0)                              </a:t>
            </a:r>
            <a:r>
              <a:rPr lang="en-US" b="1" dirty="0">
                <a:solidFill>
                  <a:srgbClr val="7030A0"/>
                </a:solidFill>
                <a:latin typeface="+mj-lt"/>
              </a:rPr>
              <a:t>This is a child</a:t>
            </a:r>
          </a:p>
          <a:p>
            <a:r>
              <a:rPr lang="en-US" sz="1600" dirty="0">
                <a:latin typeface="+mj-lt"/>
              </a:rPr>
              <a:t>{ close(pp[1])                               </a:t>
            </a:r>
            <a:r>
              <a:rPr lang="en-US" b="1" dirty="0">
                <a:solidFill>
                  <a:srgbClr val="7030A0"/>
                </a:solidFill>
                <a:latin typeface="+mj-lt"/>
              </a:rPr>
              <a:t>Close the Write end of  pipe pp </a:t>
            </a:r>
          </a:p>
          <a:p>
            <a:r>
              <a:rPr lang="en-US" sz="1600" dirty="0">
                <a:latin typeface="+mj-lt"/>
              </a:rPr>
              <a:t>  close(pc[0])                          </a:t>
            </a:r>
            <a:r>
              <a:rPr lang="en-US" b="1" dirty="0">
                <a:solidFill>
                  <a:srgbClr val="7030A0"/>
                </a:solidFill>
                <a:latin typeface="+mj-lt"/>
              </a:rPr>
              <a:t>Close  the read end of pipe pc</a:t>
            </a:r>
          </a:p>
          <a:p>
            <a:r>
              <a:rPr lang="en-US" sz="1600" dirty="0">
                <a:latin typeface="+mj-lt"/>
              </a:rPr>
              <a:t>  write(pc[1], hello)                        </a:t>
            </a:r>
            <a:r>
              <a:rPr lang="en-US" b="1" dirty="0">
                <a:solidFill>
                  <a:srgbClr val="7030A0"/>
                </a:solidFill>
                <a:latin typeface="+mj-lt"/>
              </a:rPr>
              <a:t>Write hello to the write end of pc</a:t>
            </a:r>
          </a:p>
          <a:p>
            <a:r>
              <a:rPr lang="en-US" sz="1600" dirty="0">
                <a:latin typeface="+mj-lt"/>
              </a:rPr>
              <a:t>  read(pp[0]  ,msg2)                         </a:t>
            </a:r>
            <a:r>
              <a:rPr lang="en-US" b="1" dirty="0">
                <a:solidFill>
                  <a:srgbClr val="7030A0"/>
                </a:solidFill>
                <a:latin typeface="+mj-lt"/>
              </a:rPr>
              <a:t>Read from the read end of pp </a:t>
            </a:r>
            <a:r>
              <a:rPr lang="en-US" b="1" dirty="0">
                <a:latin typeface="+mj-lt"/>
              </a:rPr>
              <a:t>(</a:t>
            </a:r>
            <a:r>
              <a:rPr lang="en-US" b="1" dirty="0">
                <a:solidFill>
                  <a:srgbClr val="FF0000"/>
                </a:solidFill>
                <a:latin typeface="+mj-lt"/>
              </a:rPr>
              <a:t>Blocked: move to Parent</a:t>
            </a:r>
            <a:r>
              <a:rPr lang="en-US" b="1" dirty="0">
                <a:latin typeface="+mj-lt"/>
              </a:rPr>
              <a:t>)</a:t>
            </a:r>
          </a:p>
          <a:p>
            <a:r>
              <a:rPr lang="en-US" sz="1600" dirty="0">
                <a:latin typeface="+mj-lt"/>
              </a:rPr>
              <a:t>Print msg2</a:t>
            </a:r>
          </a:p>
          <a:p>
            <a:r>
              <a:rPr lang="en-US" sz="1600" dirty="0">
                <a:latin typeface="+mj-lt"/>
              </a:rPr>
              <a:t>Write(pc[1])  , Thank you Papa;}                      </a:t>
            </a:r>
            <a:r>
              <a:rPr lang="en-US" b="1" dirty="0">
                <a:solidFill>
                  <a:srgbClr val="7030A0"/>
                </a:solidFill>
                <a:latin typeface="+mj-lt"/>
              </a:rPr>
              <a:t>Write  </a:t>
            </a:r>
            <a:r>
              <a:rPr lang="en-US" b="1" dirty="0" err="1">
                <a:solidFill>
                  <a:srgbClr val="7030A0"/>
                </a:solidFill>
                <a:latin typeface="+mj-lt"/>
              </a:rPr>
              <a:t>msg</a:t>
            </a:r>
            <a:r>
              <a:rPr lang="en-US" b="1" dirty="0">
                <a:solidFill>
                  <a:srgbClr val="7030A0"/>
                </a:solidFill>
                <a:latin typeface="+mj-lt"/>
              </a:rPr>
              <a:t> on Write end of pipe pc</a:t>
            </a:r>
          </a:p>
          <a:p>
            <a:r>
              <a:rPr lang="en-US" sz="1600" dirty="0">
                <a:latin typeface="+mj-lt"/>
              </a:rPr>
              <a:t>Else</a:t>
            </a:r>
          </a:p>
          <a:p>
            <a:r>
              <a:rPr lang="en-US" sz="1600" dirty="0">
                <a:latin typeface="+mj-lt"/>
              </a:rPr>
              <a:t>{</a:t>
            </a:r>
          </a:p>
          <a:p>
            <a:r>
              <a:rPr lang="en-US" sz="1600" dirty="0">
                <a:latin typeface="+mj-lt"/>
              </a:rPr>
              <a:t>Close(pp[0])                        </a:t>
            </a:r>
            <a:r>
              <a:rPr lang="en-US" b="1" dirty="0">
                <a:solidFill>
                  <a:srgbClr val="7030A0"/>
                </a:solidFill>
                <a:latin typeface="+mj-lt"/>
              </a:rPr>
              <a:t>Close the read end of pipe pp</a:t>
            </a:r>
          </a:p>
          <a:p>
            <a:r>
              <a:rPr lang="en-US" sz="1600" dirty="0">
                <a:latin typeface="+mj-lt"/>
              </a:rPr>
              <a:t>Close(pc[1])                        </a:t>
            </a:r>
            <a:r>
              <a:rPr lang="en-US" b="1" dirty="0">
                <a:solidFill>
                  <a:srgbClr val="7030A0"/>
                </a:solidFill>
                <a:latin typeface="+mj-lt"/>
              </a:rPr>
              <a:t>Close the write end of pipe pc</a:t>
            </a:r>
          </a:p>
          <a:p>
            <a:r>
              <a:rPr lang="en-US" sz="1600" dirty="0">
                <a:latin typeface="+mj-lt"/>
              </a:rPr>
              <a:t>Read(pc[0] , msg1)                     </a:t>
            </a:r>
            <a:r>
              <a:rPr lang="en-US" b="1" dirty="0">
                <a:solidFill>
                  <a:srgbClr val="7030A0"/>
                </a:solidFill>
                <a:latin typeface="+mj-lt"/>
              </a:rPr>
              <a:t>Read from the read end of pc the </a:t>
            </a:r>
            <a:r>
              <a:rPr lang="en-US" b="1" dirty="0" err="1">
                <a:solidFill>
                  <a:srgbClr val="7030A0"/>
                </a:solidFill>
                <a:latin typeface="+mj-lt"/>
              </a:rPr>
              <a:t>msg</a:t>
            </a:r>
            <a:r>
              <a:rPr lang="en-US" b="1" dirty="0">
                <a:solidFill>
                  <a:srgbClr val="7030A0"/>
                </a:solidFill>
                <a:latin typeface="+mj-lt"/>
              </a:rPr>
              <a:t> sent by the Child</a:t>
            </a:r>
            <a:r>
              <a:rPr lang="en-US" b="1" dirty="0">
                <a:latin typeface="+mj-lt"/>
              </a:rPr>
              <a:t>  </a:t>
            </a:r>
          </a:p>
          <a:p>
            <a:r>
              <a:rPr lang="en-US" sz="1600" dirty="0">
                <a:latin typeface="+mj-lt"/>
              </a:rPr>
              <a:t>Print msg1</a:t>
            </a:r>
          </a:p>
          <a:p>
            <a:r>
              <a:rPr lang="en-US" sz="1600" dirty="0">
                <a:latin typeface="+mj-lt"/>
              </a:rPr>
              <a:t>Write(pp[1], hello boy)                     </a:t>
            </a:r>
            <a:r>
              <a:rPr lang="en-US" b="1" dirty="0">
                <a:solidFill>
                  <a:srgbClr val="7030A0"/>
                </a:solidFill>
                <a:latin typeface="+mj-lt"/>
              </a:rPr>
              <a:t>Write to the write end of pipe pp</a:t>
            </a:r>
          </a:p>
          <a:p>
            <a:r>
              <a:rPr lang="en-US" sz="1600" dirty="0">
                <a:latin typeface="+mj-lt"/>
              </a:rPr>
              <a:t>Read(pc[0]), msg3)                        </a:t>
            </a:r>
            <a:r>
              <a:rPr lang="en-US" b="1" dirty="0">
                <a:solidFill>
                  <a:srgbClr val="FF0000"/>
                </a:solidFill>
                <a:latin typeface="+mj-lt"/>
              </a:rPr>
              <a:t>Blocked(pc is empty) move to child</a:t>
            </a:r>
            <a:endParaRPr lang="en-US" b="1" dirty="0">
              <a:solidFill>
                <a:srgbClr val="FF0000"/>
              </a:solidFill>
            </a:endParaRPr>
          </a:p>
        </p:txBody>
      </p:sp>
      <p:sp>
        <p:nvSpPr>
          <p:cNvPr id="4" name="Right Arrow 3"/>
          <p:cNvSpPr/>
          <p:nvPr/>
        </p:nvSpPr>
        <p:spPr bwMode="auto">
          <a:xfrm>
            <a:off x="2362200" y="1371600"/>
            <a:ext cx="11430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5" name="Right Arrow 4"/>
          <p:cNvSpPr/>
          <p:nvPr/>
        </p:nvSpPr>
        <p:spPr bwMode="auto">
          <a:xfrm>
            <a:off x="1828800" y="19050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6" name="Right Arrow 5"/>
          <p:cNvSpPr/>
          <p:nvPr/>
        </p:nvSpPr>
        <p:spPr bwMode="auto">
          <a:xfrm>
            <a:off x="1447800" y="21336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7" name="Right Arrow 6"/>
          <p:cNvSpPr/>
          <p:nvPr/>
        </p:nvSpPr>
        <p:spPr bwMode="auto">
          <a:xfrm>
            <a:off x="1447800" y="24384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9" name="Right Arrow 8"/>
          <p:cNvSpPr/>
          <p:nvPr/>
        </p:nvSpPr>
        <p:spPr bwMode="auto">
          <a:xfrm>
            <a:off x="1600200" y="2743200"/>
            <a:ext cx="1219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0" name="Right Arrow 9"/>
          <p:cNvSpPr/>
          <p:nvPr/>
        </p:nvSpPr>
        <p:spPr bwMode="auto">
          <a:xfrm>
            <a:off x="1600200" y="30480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1" name="Right Arrow 10"/>
          <p:cNvSpPr/>
          <p:nvPr/>
        </p:nvSpPr>
        <p:spPr bwMode="auto">
          <a:xfrm>
            <a:off x="2133600" y="32766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2" name="Right Arrow 11"/>
          <p:cNvSpPr/>
          <p:nvPr/>
        </p:nvSpPr>
        <p:spPr bwMode="auto">
          <a:xfrm>
            <a:off x="1981200" y="35814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3" name="Right Arrow 12"/>
          <p:cNvSpPr/>
          <p:nvPr/>
        </p:nvSpPr>
        <p:spPr bwMode="auto">
          <a:xfrm>
            <a:off x="1524000" y="48768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4" name="Right Arrow 13"/>
          <p:cNvSpPr/>
          <p:nvPr/>
        </p:nvSpPr>
        <p:spPr bwMode="auto">
          <a:xfrm>
            <a:off x="1524000" y="51054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5" name="Right Arrow 14"/>
          <p:cNvSpPr/>
          <p:nvPr/>
        </p:nvSpPr>
        <p:spPr bwMode="auto">
          <a:xfrm>
            <a:off x="1905000" y="54102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6" name="Right Arrow 15"/>
          <p:cNvSpPr/>
          <p:nvPr/>
        </p:nvSpPr>
        <p:spPr bwMode="auto">
          <a:xfrm>
            <a:off x="3124200" y="41148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7" name="Right Arrow 16"/>
          <p:cNvSpPr/>
          <p:nvPr/>
        </p:nvSpPr>
        <p:spPr bwMode="auto">
          <a:xfrm>
            <a:off x="2209800" y="58674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8" name="Right Arrow 17"/>
          <p:cNvSpPr/>
          <p:nvPr/>
        </p:nvSpPr>
        <p:spPr bwMode="auto">
          <a:xfrm>
            <a:off x="2133600" y="6172200"/>
            <a:ext cx="838200" cy="762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solidFill>
                <a:schemeClr val="bg1"/>
              </a:solidFill>
              <a:effectLst/>
              <a:latin typeface="Times New Roman" pitchFamily="16" charset="0"/>
              <a:cs typeface="Arial" charset="0"/>
            </a:endParaRPr>
          </a:p>
        </p:txBody>
      </p:sp>
      <p:sp>
        <p:nvSpPr>
          <p:cNvPr id="19" name="TextBox 18"/>
          <p:cNvSpPr txBox="1"/>
          <p:nvPr/>
        </p:nvSpPr>
        <p:spPr>
          <a:xfrm>
            <a:off x="1866900" y="43071"/>
            <a:ext cx="6853547" cy="707886"/>
          </a:xfrm>
          <a:prstGeom prst="rect">
            <a:avLst/>
          </a:prstGeom>
          <a:noFill/>
        </p:spPr>
        <p:txBody>
          <a:bodyPr wrap="square" rtlCol="0">
            <a:spAutoFit/>
          </a:bodyPr>
          <a:lstStyle/>
          <a:p>
            <a:pPr algn="ctr"/>
            <a:r>
              <a:rPr lang="en-US" sz="4000" b="1" dirty="0">
                <a:solidFill>
                  <a:srgbClr val="FFFF00"/>
                </a:solidFill>
                <a:latin typeface="+mj-lt"/>
              </a:rPr>
              <a:t>Multiple Pipes With Process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09600" y="1371600"/>
            <a:ext cx="7239000" cy="4154984"/>
          </a:xfrm>
          <a:prstGeom prst="rect">
            <a:avLst/>
          </a:prstGeom>
          <a:noFill/>
        </p:spPr>
        <p:txBody>
          <a:bodyPr wrap="square" rtlCol="0">
            <a:spAutoFit/>
          </a:bodyPr>
          <a:lstStyle/>
          <a:p>
            <a:pPr>
              <a:buFont typeface="Arial" pitchFamily="34" charset="0"/>
              <a:buChar char="•"/>
            </a:pPr>
            <a:r>
              <a:rPr lang="en-US" dirty="0"/>
              <a:t>    </a:t>
            </a:r>
            <a:r>
              <a:rPr lang="en-US" sz="2400" dirty="0"/>
              <a:t>Pipes normally used for unidirectional flow   </a:t>
            </a:r>
          </a:p>
          <a:p>
            <a:r>
              <a:rPr lang="en-US" sz="2400" dirty="0"/>
              <a:t>    between parent and the child</a:t>
            </a:r>
          </a:p>
          <a:p>
            <a:pPr>
              <a:buFont typeface="Arial" pitchFamily="34" charset="0"/>
              <a:buChar char="•"/>
            </a:pPr>
            <a:r>
              <a:rPr lang="en-US" sz="2400" dirty="0"/>
              <a:t>   In case of two-way flow of data is required, we </a:t>
            </a:r>
          </a:p>
          <a:p>
            <a:r>
              <a:rPr lang="en-US" sz="2400" dirty="0"/>
              <a:t>    must create two pipes between parent and child </a:t>
            </a:r>
          </a:p>
          <a:p>
            <a:r>
              <a:rPr lang="en-US" sz="2400" dirty="0"/>
              <a:t>    and used one for each direction</a:t>
            </a:r>
          </a:p>
          <a:p>
            <a:pPr>
              <a:buFont typeface="Arial" pitchFamily="34" charset="0"/>
              <a:buChar char="•"/>
            </a:pPr>
            <a:r>
              <a:rPr lang="en-US" sz="2400" dirty="0"/>
              <a:t>   Create pipe 1, create pipe 2</a:t>
            </a:r>
          </a:p>
          <a:p>
            <a:pPr>
              <a:buFont typeface="Arial" pitchFamily="34" charset="0"/>
              <a:buChar char="•"/>
            </a:pPr>
            <a:r>
              <a:rPr lang="en-US" sz="2400" dirty="0"/>
              <a:t>   fork</a:t>
            </a:r>
          </a:p>
          <a:p>
            <a:pPr>
              <a:buFont typeface="Arial" pitchFamily="34" charset="0"/>
              <a:buChar char="•"/>
            </a:pPr>
            <a:r>
              <a:rPr lang="en-US" sz="2400" dirty="0"/>
              <a:t>   Parent close read end of pipe 1</a:t>
            </a:r>
          </a:p>
          <a:p>
            <a:pPr>
              <a:buFont typeface="Arial" pitchFamily="34" charset="0"/>
              <a:buChar char="•"/>
            </a:pPr>
            <a:r>
              <a:rPr lang="en-US" sz="2400" dirty="0"/>
              <a:t>   Parent close write end of pipe 2</a:t>
            </a:r>
          </a:p>
          <a:p>
            <a:pPr>
              <a:buFont typeface="Arial" pitchFamily="34" charset="0"/>
              <a:buChar char="•"/>
            </a:pPr>
            <a:r>
              <a:rPr lang="en-US" sz="2400" dirty="0"/>
              <a:t>   Child close write end of pipe 1</a:t>
            </a:r>
          </a:p>
          <a:p>
            <a:pPr>
              <a:buFont typeface="Arial" pitchFamily="34" charset="0"/>
              <a:buChar char="•"/>
            </a:pPr>
            <a:r>
              <a:rPr lang="en-US" sz="2400" dirty="0"/>
              <a:t>   Child closes read end of pipe 2</a:t>
            </a:r>
          </a:p>
        </p:txBody>
      </p:sp>
      <p:sp>
        <p:nvSpPr>
          <p:cNvPr id="4" name="TextBox 3">
            <a:extLst>
              <a:ext uri="{FF2B5EF4-FFF2-40B4-BE49-F238E27FC236}">
                <a16:creationId xmlns:a16="http://schemas.microsoft.com/office/drawing/2014/main" id="{9ACF93B6-8FB5-4754-BD58-02A81CC2A3CB}"/>
              </a:ext>
            </a:extLst>
          </p:cNvPr>
          <p:cNvSpPr txBox="1"/>
          <p:nvPr/>
        </p:nvSpPr>
        <p:spPr>
          <a:xfrm>
            <a:off x="1866900" y="43071"/>
            <a:ext cx="6853547" cy="707886"/>
          </a:xfrm>
          <a:prstGeom prst="rect">
            <a:avLst/>
          </a:prstGeom>
          <a:noFill/>
        </p:spPr>
        <p:txBody>
          <a:bodyPr wrap="square" rtlCol="0">
            <a:spAutoFit/>
          </a:bodyPr>
          <a:lstStyle/>
          <a:p>
            <a:pPr algn="ctr"/>
            <a:r>
              <a:rPr lang="en-US" sz="4000" b="1" dirty="0">
                <a:solidFill>
                  <a:srgbClr val="FFFF00"/>
                </a:solidFill>
                <a:latin typeface="+mj-lt"/>
              </a:rPr>
              <a:t>Pipes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676400" y="0"/>
            <a:ext cx="7467600" cy="914400"/>
          </a:xfrm>
          <a:noFill/>
          <a:ln>
            <a:miter lim="800000"/>
            <a:headEnd/>
            <a:tailEnd/>
          </a:ln>
        </p:spPr>
        <p:txBody>
          <a:bodyPr vert="horz" wrap="square" lIns="91440" tIns="45720" rIns="91440" bIns="45720" numCol="1" anchor="t" anchorCtr="0" compatLnSpc="1">
            <a:prstTxWarp prst="textNoShape">
              <a:avLst/>
            </a:prstTxWarp>
          </a:bodyPr>
          <a:lstStyle/>
          <a:p>
            <a:r>
              <a:rPr lang="en-US" b="1" dirty="0">
                <a:solidFill>
                  <a:srgbClr val="FFFF00"/>
                </a:solidFill>
              </a:rPr>
              <a:t>Symbolic Codes: Examples</a:t>
            </a:r>
          </a:p>
        </p:txBody>
      </p:sp>
      <p:sp>
        <p:nvSpPr>
          <p:cNvPr id="52227" name="Rectangle 3"/>
          <p:cNvSpPr>
            <a:spLocks noGrp="1" noChangeArrowheads="1"/>
          </p:cNvSpPr>
          <p:nvPr>
            <p:ph type="body" idx="1"/>
          </p:nvPr>
        </p:nvSpPr>
        <p:spPr>
          <a:xfrm>
            <a:off x="1371600" y="3657600"/>
            <a:ext cx="4724400" cy="2819400"/>
          </a:xfrm>
        </p:spPr>
        <p:txBody>
          <a:bodyPr/>
          <a:lstStyle/>
          <a:p>
            <a:r>
              <a:rPr lang="en-US" sz="2400" dirty="0" err="1">
                <a:latin typeface="+mj-lt"/>
              </a:rPr>
              <a:t>chmod</a:t>
            </a:r>
            <a:r>
              <a:rPr lang="en-US" sz="2400" dirty="0">
                <a:latin typeface="+mj-lt"/>
              </a:rPr>
              <a:t> </a:t>
            </a:r>
            <a:r>
              <a:rPr lang="en-US" sz="2400" dirty="0" err="1">
                <a:latin typeface="+mj-lt"/>
              </a:rPr>
              <a:t>u+x</a:t>
            </a:r>
            <a:r>
              <a:rPr lang="en-US" sz="2400" dirty="0">
                <a:latin typeface="+mj-lt"/>
              </a:rPr>
              <a:t> filename</a:t>
            </a:r>
          </a:p>
          <a:p>
            <a:r>
              <a:rPr lang="en-US" sz="2400" dirty="0" err="1">
                <a:latin typeface="+mj-lt"/>
              </a:rPr>
              <a:t>chmod</a:t>
            </a:r>
            <a:r>
              <a:rPr lang="en-US" sz="2400" dirty="0">
                <a:latin typeface="+mj-lt"/>
              </a:rPr>
              <a:t> </a:t>
            </a:r>
            <a:r>
              <a:rPr lang="en-US" sz="2400" dirty="0" err="1">
                <a:latin typeface="+mj-lt"/>
              </a:rPr>
              <a:t>u+x</a:t>
            </a:r>
            <a:r>
              <a:rPr lang="en-US" sz="2400" dirty="0">
                <a:latin typeface="+mj-lt"/>
              </a:rPr>
              <a:t>, </a:t>
            </a:r>
            <a:r>
              <a:rPr lang="en-US" sz="2400" dirty="0" err="1">
                <a:latin typeface="+mj-lt"/>
              </a:rPr>
              <a:t>g+w</a:t>
            </a:r>
            <a:r>
              <a:rPr lang="en-US" sz="2400" dirty="0">
                <a:latin typeface="+mj-lt"/>
              </a:rPr>
              <a:t> filename</a:t>
            </a:r>
          </a:p>
          <a:p>
            <a:r>
              <a:rPr lang="en-US" sz="2400" dirty="0" err="1">
                <a:latin typeface="+mj-lt"/>
              </a:rPr>
              <a:t>chmod</a:t>
            </a:r>
            <a:r>
              <a:rPr lang="en-US" sz="2400" dirty="0">
                <a:latin typeface="+mj-lt"/>
              </a:rPr>
              <a:t> </a:t>
            </a:r>
            <a:r>
              <a:rPr lang="en-US" sz="2400" dirty="0" err="1">
                <a:latin typeface="+mj-lt"/>
              </a:rPr>
              <a:t>ug+x</a:t>
            </a:r>
            <a:r>
              <a:rPr lang="en-US" sz="2400" dirty="0">
                <a:latin typeface="+mj-lt"/>
              </a:rPr>
              <a:t> filename</a:t>
            </a:r>
          </a:p>
          <a:p>
            <a:r>
              <a:rPr lang="en-US" sz="2400" dirty="0" err="1">
                <a:latin typeface="+mj-lt"/>
              </a:rPr>
              <a:t>chmod</a:t>
            </a:r>
            <a:r>
              <a:rPr lang="en-US" sz="2400" dirty="0">
                <a:latin typeface="+mj-lt"/>
              </a:rPr>
              <a:t> a-w filename</a:t>
            </a:r>
          </a:p>
          <a:p>
            <a:r>
              <a:rPr lang="en-US" sz="2400" dirty="0" err="1">
                <a:latin typeface="+mj-lt"/>
              </a:rPr>
              <a:t>chmod</a:t>
            </a:r>
            <a:r>
              <a:rPr lang="en-US" sz="2400" dirty="0">
                <a:latin typeface="+mj-lt"/>
              </a:rPr>
              <a:t> u=</a:t>
            </a:r>
            <a:r>
              <a:rPr lang="en-US" sz="2400" dirty="0" err="1">
                <a:latin typeface="+mj-lt"/>
              </a:rPr>
              <a:t>rw</a:t>
            </a:r>
            <a:r>
              <a:rPr lang="en-US" sz="2400" dirty="0">
                <a:latin typeface="+mj-lt"/>
              </a:rPr>
              <a:t> filename</a:t>
            </a:r>
          </a:p>
        </p:txBody>
      </p:sp>
      <p:sp>
        <p:nvSpPr>
          <p:cNvPr id="4" name="Rectangle 3"/>
          <p:cNvSpPr/>
          <p:nvPr/>
        </p:nvSpPr>
        <p:spPr>
          <a:xfrm>
            <a:off x="1447800" y="990600"/>
            <a:ext cx="4572000" cy="2246769"/>
          </a:xfrm>
          <a:prstGeom prst="rect">
            <a:avLst/>
          </a:prstGeom>
        </p:spPr>
        <p:txBody>
          <a:bodyPr>
            <a:spAutoFit/>
          </a:bodyPr>
          <a:lstStyle/>
          <a:p>
            <a:r>
              <a:rPr lang="en-US" sz="2000" i="1" dirty="0"/>
              <a:t>u</a:t>
            </a:r>
            <a:r>
              <a:rPr lang="en-US" sz="2000" dirty="0"/>
              <a:t> - User who owns the file.</a:t>
            </a:r>
            <a:br>
              <a:rPr lang="en-US" sz="2000" dirty="0"/>
            </a:br>
            <a:r>
              <a:rPr lang="en-US" sz="2000" i="1" dirty="0"/>
              <a:t>g</a:t>
            </a:r>
            <a:r>
              <a:rPr lang="en-US" sz="2000" dirty="0"/>
              <a:t> - Group that owns the file.</a:t>
            </a:r>
            <a:br>
              <a:rPr lang="en-US" sz="2000" dirty="0"/>
            </a:br>
            <a:r>
              <a:rPr lang="en-US" sz="2000" i="1" dirty="0"/>
              <a:t>o</a:t>
            </a:r>
            <a:r>
              <a:rPr lang="en-US" sz="2000" dirty="0"/>
              <a:t> - Other.</a:t>
            </a:r>
            <a:br>
              <a:rPr lang="en-US" sz="2000" dirty="0"/>
            </a:br>
            <a:r>
              <a:rPr lang="en-US" sz="2000" i="1" dirty="0"/>
              <a:t>a</a:t>
            </a:r>
            <a:r>
              <a:rPr lang="en-US" sz="2000" dirty="0"/>
              <a:t> - All.</a:t>
            </a:r>
            <a:br>
              <a:rPr lang="en-US" sz="2000" dirty="0"/>
            </a:br>
            <a:r>
              <a:rPr lang="en-US" sz="2000" i="1" dirty="0"/>
              <a:t>r</a:t>
            </a:r>
            <a:r>
              <a:rPr lang="en-US" sz="2000" dirty="0"/>
              <a:t> - Read the file.</a:t>
            </a:r>
            <a:br>
              <a:rPr lang="en-US" sz="2000" dirty="0"/>
            </a:br>
            <a:r>
              <a:rPr lang="en-US" sz="2000" i="1" dirty="0"/>
              <a:t>w</a:t>
            </a:r>
            <a:r>
              <a:rPr lang="en-US" sz="2000" dirty="0"/>
              <a:t> - Write or edit the file.</a:t>
            </a:r>
            <a:br>
              <a:rPr lang="en-US" sz="2000" dirty="0"/>
            </a:br>
            <a:r>
              <a:rPr lang="en-US" sz="2000" i="1" dirty="0"/>
              <a:t>x</a:t>
            </a:r>
            <a:r>
              <a:rPr lang="en-US" sz="2000" dirty="0"/>
              <a:t> - Execute or run the file as a program</a:t>
            </a:r>
          </a:p>
        </p:txBody>
      </p:sp>
    </p:spTree>
    <p:extLst>
      <p:ext uri="{BB962C8B-B14F-4D97-AF65-F5344CB8AC3E}">
        <p14:creationId xmlns:p14="http://schemas.microsoft.com/office/powerpoint/2010/main" val="248592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219200" y="0"/>
            <a:ext cx="83820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Linux File Management and Viewing</a:t>
            </a:r>
          </a:p>
        </p:txBody>
      </p:sp>
      <p:sp>
        <p:nvSpPr>
          <p:cNvPr id="14340" name="Text Box 3"/>
          <p:cNvSpPr txBox="1">
            <a:spLocks noChangeArrowheads="1"/>
          </p:cNvSpPr>
          <p:nvPr/>
        </p:nvSpPr>
        <p:spPr bwMode="auto">
          <a:xfrm>
            <a:off x="381000" y="1066800"/>
            <a:ext cx="8305800" cy="5181600"/>
          </a:xfrm>
          <a:prstGeom prst="rect">
            <a:avLst/>
          </a:prstGeom>
          <a:noFill/>
          <a:ln w="9525">
            <a:noFill/>
            <a:round/>
            <a:headEnd/>
            <a:tailEnd/>
          </a:ln>
        </p:spPr>
        <p:txBody>
          <a:bodyPr lIns="90000" tIns="46800" rIns="90000" bIns="46800"/>
          <a:lstStyle/>
          <a:p>
            <a:pPr marL="307975" indent="-307975">
              <a:lnSpc>
                <a:spcPct val="80000"/>
              </a:lnSpc>
              <a:spcBef>
                <a:spcPts val="600"/>
              </a:spcBef>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endParaRPr lang="en-US" sz="2400" dirty="0">
              <a:solidFill>
                <a:srgbClr val="000066"/>
              </a:solidFill>
              <a:latin typeface="+mj-lt"/>
            </a:endParaRPr>
          </a:p>
          <a:p>
            <a:pPr marL="342900" indent="-342900" algn="just">
              <a:lnSpc>
                <a:spcPct val="80000"/>
              </a:lnSpc>
              <a:spcBef>
                <a:spcPts val="15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Ex: </a:t>
            </a:r>
            <a:r>
              <a:rPr lang="en-US" sz="2400" b="1" i="1" dirty="0" err="1">
                <a:solidFill>
                  <a:srgbClr val="000066"/>
                </a:solidFill>
                <a:latin typeface="+mj-lt"/>
              </a:rPr>
              <a:t>chmod</a:t>
            </a:r>
            <a:r>
              <a:rPr lang="en-US" sz="2400" b="1" i="1" dirty="0">
                <a:solidFill>
                  <a:srgbClr val="000066"/>
                </a:solidFill>
                <a:latin typeface="+mj-lt"/>
              </a:rPr>
              <a:t> 751 </a:t>
            </a:r>
            <a:r>
              <a:rPr lang="en-US" sz="2400" b="1" i="1" dirty="0" err="1">
                <a:solidFill>
                  <a:srgbClr val="000066"/>
                </a:solidFill>
                <a:latin typeface="+mj-lt"/>
              </a:rPr>
              <a:t>myfile</a:t>
            </a:r>
            <a:r>
              <a:rPr lang="en-US" sz="2400" b="1" i="1" dirty="0">
                <a:solidFill>
                  <a:srgbClr val="000066"/>
                </a:solidFill>
                <a:latin typeface="+mj-lt"/>
              </a:rPr>
              <a:t> </a:t>
            </a:r>
          </a:p>
          <a:p>
            <a:pPr marL="342900" indent="-342900" algn="just">
              <a:lnSpc>
                <a:spcPct val="80000"/>
              </a:lnSpc>
              <a:spcBef>
                <a:spcPts val="1500"/>
              </a:spcBef>
              <a:buClrTx/>
              <a:buSzTx/>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change the file permissions to </a:t>
            </a:r>
            <a:r>
              <a:rPr lang="en-US" sz="2400" dirty="0" err="1">
                <a:solidFill>
                  <a:srgbClr val="000066"/>
                </a:solidFill>
                <a:latin typeface="+mj-lt"/>
              </a:rPr>
              <a:t>rwx</a:t>
            </a:r>
            <a:r>
              <a:rPr lang="en-US" sz="2400" dirty="0">
                <a:solidFill>
                  <a:srgbClr val="000066"/>
                </a:solidFill>
                <a:latin typeface="+mj-lt"/>
              </a:rPr>
              <a:t> for owner, </a:t>
            </a:r>
            <a:r>
              <a:rPr lang="en-US" sz="2400" dirty="0" err="1">
                <a:solidFill>
                  <a:srgbClr val="000066"/>
                </a:solidFill>
                <a:latin typeface="+mj-lt"/>
              </a:rPr>
              <a:t>rx</a:t>
            </a:r>
            <a:r>
              <a:rPr lang="en-US" sz="2400" dirty="0">
                <a:solidFill>
                  <a:srgbClr val="000066"/>
                </a:solidFill>
                <a:latin typeface="+mj-lt"/>
              </a:rPr>
              <a:t> for group and x for others</a:t>
            </a:r>
          </a:p>
          <a:p>
            <a:pPr marL="342900" indent="-342900" algn="just">
              <a:lnSpc>
                <a:spcPct val="80000"/>
              </a:lnSpc>
              <a:spcBef>
                <a:spcPts val="1500"/>
              </a:spcBef>
              <a:buClrTx/>
              <a:buSzTx/>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a:t>
            </a:r>
          </a:p>
          <a:p>
            <a:pPr marL="342900" indent="-342900" algn="just">
              <a:lnSpc>
                <a:spcPct val="80000"/>
              </a:lnSpc>
              <a:spcBef>
                <a:spcPts val="15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Ex: </a:t>
            </a:r>
            <a:r>
              <a:rPr lang="en-US" sz="2400" b="1" i="1" dirty="0" err="1">
                <a:solidFill>
                  <a:srgbClr val="000066"/>
                </a:solidFill>
                <a:latin typeface="+mj-lt"/>
              </a:rPr>
              <a:t>chmod</a:t>
            </a:r>
            <a:r>
              <a:rPr lang="en-US" sz="2400" b="1" i="1" dirty="0">
                <a:solidFill>
                  <a:srgbClr val="000066"/>
                </a:solidFill>
                <a:latin typeface="+mj-lt"/>
              </a:rPr>
              <a:t> go=+r </a:t>
            </a:r>
            <a:r>
              <a:rPr lang="en-US" sz="2400" b="1" i="1" dirty="0" err="1">
                <a:solidFill>
                  <a:srgbClr val="000066"/>
                </a:solidFill>
                <a:latin typeface="+mj-lt"/>
              </a:rPr>
              <a:t>myfile</a:t>
            </a:r>
            <a:r>
              <a:rPr lang="en-US" sz="2400" b="1" i="1" dirty="0">
                <a:solidFill>
                  <a:srgbClr val="000066"/>
                </a:solidFill>
                <a:latin typeface="+mj-lt"/>
              </a:rPr>
              <a:t> </a:t>
            </a:r>
          </a:p>
          <a:p>
            <a:pPr marL="342900" indent="-342900" algn="just">
              <a:lnSpc>
                <a:spcPct val="80000"/>
              </a:lnSpc>
              <a:spcBef>
                <a:spcPts val="1500"/>
              </a:spcBef>
              <a:buClrTx/>
              <a:buSzTx/>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Add read permission for the group and others (character meanings u-user, g-group, o-other, + add permission,-remove, r-</a:t>
            </a:r>
            <a:r>
              <a:rPr lang="en-US" sz="2400" dirty="0" err="1">
                <a:solidFill>
                  <a:srgbClr val="000066"/>
                </a:solidFill>
                <a:latin typeface="+mj-lt"/>
              </a:rPr>
              <a:t>read,w</a:t>
            </a:r>
            <a:r>
              <a:rPr lang="en-US" sz="2400" dirty="0">
                <a:solidFill>
                  <a:srgbClr val="000066"/>
                </a:solidFill>
                <a:latin typeface="+mj-lt"/>
              </a:rPr>
              <a:t>-</a:t>
            </a:r>
            <a:r>
              <a:rPr lang="en-US" sz="2400" dirty="0" err="1">
                <a:solidFill>
                  <a:srgbClr val="000066"/>
                </a:solidFill>
                <a:latin typeface="+mj-lt"/>
              </a:rPr>
              <a:t>write,x</a:t>
            </a:r>
            <a:r>
              <a:rPr lang="en-US" sz="2400" dirty="0">
                <a:solidFill>
                  <a:srgbClr val="000066"/>
                </a:solidFill>
                <a:latin typeface="+mj-lt"/>
              </a:rPr>
              <a:t>-exe) </a:t>
            </a:r>
            <a:br>
              <a:rPr lang="en-US" sz="2400" dirty="0">
                <a:solidFill>
                  <a:srgbClr val="000066"/>
                </a:solidFill>
                <a:latin typeface="+mj-lt"/>
              </a:rPr>
            </a:br>
            <a:r>
              <a:rPr lang="en-US" sz="2400" dirty="0">
                <a:solidFill>
                  <a:srgbClr val="000066"/>
                </a:solidFill>
                <a:latin typeface="+mj-lt"/>
              </a:rPr>
              <a:t/>
            </a:r>
            <a:br>
              <a:rPr lang="en-US" sz="2400" dirty="0">
                <a:solidFill>
                  <a:srgbClr val="000066"/>
                </a:solidFill>
                <a:latin typeface="+mj-lt"/>
              </a:rPr>
            </a:br>
            <a:endParaRPr lang="en-US" sz="2400" dirty="0">
              <a:solidFill>
                <a:srgbClr val="000066"/>
              </a:solidFill>
              <a:latin typeface="+mj-lt"/>
            </a:endParaRPr>
          </a:p>
        </p:txBody>
      </p:sp>
    </p:spTree>
    <p:extLst>
      <p:ext uri="{BB962C8B-B14F-4D97-AF65-F5344CB8AC3E}">
        <p14:creationId xmlns:p14="http://schemas.microsoft.com/office/powerpoint/2010/main" val="17604551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447800" y="0"/>
            <a:ext cx="76962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Linux File Management and Viewing</a:t>
            </a:r>
          </a:p>
        </p:txBody>
      </p:sp>
      <p:sp>
        <p:nvSpPr>
          <p:cNvPr id="15363"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5367" name="Text Box 6"/>
          <p:cNvSpPr txBox="1">
            <a:spLocks noChangeArrowheads="1"/>
          </p:cNvSpPr>
          <p:nvPr/>
        </p:nvSpPr>
        <p:spPr bwMode="auto">
          <a:xfrm>
            <a:off x="381000" y="1143000"/>
            <a:ext cx="8096250" cy="4319588"/>
          </a:xfrm>
          <a:prstGeom prst="rect">
            <a:avLst/>
          </a:prstGeom>
          <a:noFill/>
          <a:ln w="9525">
            <a:noFill/>
            <a:round/>
            <a:headEnd/>
            <a:tailEnd/>
          </a:ln>
        </p:spPr>
        <p:txBody>
          <a:bodyPr lIns="90000" tIns="46800" rIns="90000" bIns="46800"/>
          <a:lstStyle/>
          <a:p>
            <a:pPr marL="342900" indent="-342900"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chown</a:t>
            </a:r>
            <a:r>
              <a:rPr lang="en-US" sz="2400" dirty="0">
                <a:solidFill>
                  <a:srgbClr val="000066"/>
                </a:solidFill>
                <a:latin typeface="+mj-lt"/>
              </a:rPr>
              <a:t> Change owner.</a:t>
            </a: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a:t>
            </a:r>
            <a:r>
              <a:rPr lang="en-US" sz="2400" dirty="0" err="1">
                <a:solidFill>
                  <a:srgbClr val="000066"/>
                </a:solidFill>
                <a:latin typeface="+mj-lt"/>
              </a:rPr>
              <a:t>chown</a:t>
            </a:r>
            <a:r>
              <a:rPr lang="en-US" sz="2400" dirty="0">
                <a:solidFill>
                  <a:srgbClr val="000066"/>
                </a:solidFill>
                <a:latin typeface="+mj-lt"/>
              </a:rPr>
              <a:t> &lt;owner1&gt; &lt;filename&gt; : Change ownership of a file to owner1.</a:t>
            </a: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err="1">
                <a:solidFill>
                  <a:srgbClr val="000066"/>
                </a:solidFill>
                <a:latin typeface="+mj-lt"/>
              </a:rPr>
              <a:t>Eg</a:t>
            </a:r>
            <a:r>
              <a:rPr lang="en-US" sz="2400" dirty="0">
                <a:solidFill>
                  <a:srgbClr val="000066"/>
                </a:solidFill>
                <a:latin typeface="+mj-lt"/>
              </a:rPr>
              <a:t> : </a:t>
            </a:r>
            <a:r>
              <a:rPr lang="en-US" sz="2400" dirty="0" err="1">
                <a:solidFill>
                  <a:srgbClr val="000066"/>
                </a:solidFill>
                <a:latin typeface="+mj-lt"/>
              </a:rPr>
              <a:t>chown</a:t>
            </a:r>
            <a:r>
              <a:rPr lang="en-US" sz="2400" dirty="0">
                <a:solidFill>
                  <a:srgbClr val="000066"/>
                </a:solidFill>
                <a:latin typeface="+mj-lt"/>
              </a:rPr>
              <a:t> smith </a:t>
            </a:r>
            <a:r>
              <a:rPr lang="en-US" sz="2400" dirty="0" err="1">
                <a:solidFill>
                  <a:srgbClr val="000066"/>
                </a:solidFill>
                <a:latin typeface="+mj-lt"/>
              </a:rPr>
              <a:t>empdata</a:t>
            </a:r>
            <a:endParaRPr lang="en-US" sz="2400" dirty="0">
              <a:solidFill>
                <a:srgbClr val="000066"/>
              </a:solidFill>
              <a:latin typeface="+mj-lt"/>
            </a:endParaRP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err="1">
                <a:solidFill>
                  <a:srgbClr val="000066"/>
                </a:solidFill>
                <a:latin typeface="+mj-lt"/>
              </a:rPr>
              <a:t>Chown</a:t>
            </a:r>
            <a:r>
              <a:rPr lang="en-US" sz="2400" dirty="0">
                <a:solidFill>
                  <a:srgbClr val="000066"/>
                </a:solidFill>
                <a:latin typeface="+mj-lt"/>
              </a:rPr>
              <a:t> can also be used to change group of  a file as</a:t>
            </a: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a:t>
            </a:r>
            <a:r>
              <a:rPr lang="en-US" sz="2400" dirty="0" err="1">
                <a:solidFill>
                  <a:srgbClr val="000066"/>
                </a:solidFill>
                <a:latin typeface="+mj-lt"/>
              </a:rPr>
              <a:t>chown</a:t>
            </a:r>
            <a:r>
              <a:rPr lang="en-US" sz="2400" dirty="0">
                <a:solidFill>
                  <a:srgbClr val="000066"/>
                </a:solidFill>
                <a:latin typeface="+mj-lt"/>
              </a:rPr>
              <a:t>  : </a:t>
            </a:r>
            <a:r>
              <a:rPr lang="en-US" sz="2400" dirty="0" err="1">
                <a:solidFill>
                  <a:srgbClr val="000066"/>
                </a:solidFill>
                <a:latin typeface="+mj-lt"/>
              </a:rPr>
              <a:t>mygroup</a:t>
            </a:r>
            <a:r>
              <a:rPr lang="en-US" sz="2400" dirty="0">
                <a:solidFill>
                  <a:srgbClr val="000066"/>
                </a:solidFill>
                <a:latin typeface="+mj-lt"/>
              </a:rPr>
              <a:t> </a:t>
            </a:r>
            <a:r>
              <a:rPr lang="en-US" sz="2400" dirty="0" err="1">
                <a:solidFill>
                  <a:srgbClr val="000066"/>
                </a:solidFill>
                <a:latin typeface="+mj-lt"/>
              </a:rPr>
              <a:t>empdata</a:t>
            </a:r>
            <a:endParaRPr lang="en-US" sz="2400" dirty="0">
              <a:solidFill>
                <a:srgbClr val="000066"/>
              </a:solidFill>
              <a:latin typeface="+mj-lt"/>
            </a:endParaRP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a:p>
            <a:pPr marL="342900" indent="-342900"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chgrp</a:t>
            </a:r>
            <a:r>
              <a:rPr lang="en-US" sz="2400" dirty="0">
                <a:solidFill>
                  <a:srgbClr val="000066"/>
                </a:solidFill>
                <a:latin typeface="+mj-lt"/>
              </a:rPr>
              <a:t> Change group. </a:t>
            </a: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a:t>
            </a:r>
            <a:r>
              <a:rPr lang="en-US" sz="2400" dirty="0" err="1">
                <a:solidFill>
                  <a:srgbClr val="000066"/>
                </a:solidFill>
                <a:latin typeface="+mj-lt"/>
              </a:rPr>
              <a:t>chgrp</a:t>
            </a:r>
            <a:r>
              <a:rPr lang="en-US" sz="2400" dirty="0">
                <a:solidFill>
                  <a:srgbClr val="000066"/>
                </a:solidFill>
                <a:latin typeface="+mj-lt"/>
              </a:rPr>
              <a:t> &lt;group1&gt; &lt;filename&gt; : Change group of a file to group1.</a:t>
            </a:r>
          </a:p>
          <a:p>
            <a:pPr marL="307975" indent="-307975" algn="just">
              <a:lnSpc>
                <a:spcPct val="80000"/>
              </a:lnSpc>
              <a:spcBef>
                <a:spcPts val="1500"/>
              </a:spcBef>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a:t>
            </a:r>
          </a:p>
        </p:txBody>
      </p:sp>
    </p:spTree>
    <p:extLst>
      <p:ext uri="{BB962C8B-B14F-4D97-AF65-F5344CB8AC3E}">
        <p14:creationId xmlns:p14="http://schemas.microsoft.com/office/powerpoint/2010/main" val="2997880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331026" y="37306"/>
            <a:ext cx="78486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Linux File Management and Viewing</a:t>
            </a:r>
          </a:p>
        </p:txBody>
      </p:sp>
      <p:sp>
        <p:nvSpPr>
          <p:cNvPr id="17411"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7415" name="Text Box 6"/>
          <p:cNvSpPr txBox="1">
            <a:spLocks noChangeArrowheads="1"/>
          </p:cNvSpPr>
          <p:nvPr/>
        </p:nvSpPr>
        <p:spPr bwMode="auto">
          <a:xfrm>
            <a:off x="228600" y="1219200"/>
            <a:ext cx="8915400" cy="5029200"/>
          </a:xfrm>
          <a:prstGeom prst="rect">
            <a:avLst/>
          </a:prstGeom>
          <a:noFill/>
          <a:ln w="9525">
            <a:noFill/>
            <a:round/>
            <a:headEnd/>
            <a:tailEnd/>
          </a:ln>
        </p:spPr>
        <p:txBody>
          <a:bodyPr lIns="90000" tIns="46800" rIns="90000" bIns="46800"/>
          <a:lstStyle/>
          <a:p>
            <a:pPr marL="307975" indent="-307975" algn="just">
              <a:lnSpc>
                <a:spcPct val="90000"/>
              </a:lnSpc>
              <a:spcBef>
                <a:spcPts val="6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find</a:t>
            </a:r>
            <a:r>
              <a:rPr lang="en-US" sz="2400" dirty="0">
                <a:solidFill>
                  <a:srgbClr val="000066"/>
                </a:solidFill>
                <a:latin typeface="+mj-lt"/>
              </a:rPr>
              <a:t> </a:t>
            </a:r>
            <a:r>
              <a:rPr lang="en-US" sz="2400" dirty="0" err="1">
                <a:solidFill>
                  <a:srgbClr val="000066"/>
                </a:solidFill>
                <a:latin typeface="+mj-lt"/>
              </a:rPr>
              <a:t>Find</a:t>
            </a:r>
            <a:r>
              <a:rPr lang="en-US" sz="2400" dirty="0">
                <a:solidFill>
                  <a:srgbClr val="000066"/>
                </a:solidFill>
                <a:latin typeface="+mj-lt"/>
              </a:rPr>
              <a:t> files (find &lt;start directory&gt; -name &lt;file name&gt; -print    </a:t>
            </a:r>
            <a:br>
              <a:rPr lang="en-US" sz="2400" dirty="0">
                <a:solidFill>
                  <a:srgbClr val="000066"/>
                </a:solidFill>
                <a:latin typeface="+mj-lt"/>
              </a:rPr>
            </a:br>
            <a:r>
              <a:rPr lang="en-US" sz="2400" dirty="0">
                <a:solidFill>
                  <a:srgbClr val="000066"/>
                </a:solidFill>
                <a:latin typeface="+mj-lt"/>
              </a:rPr>
              <a:t>Ex: </a:t>
            </a:r>
            <a:r>
              <a:rPr lang="en-US" sz="2400" i="1" dirty="0">
                <a:solidFill>
                  <a:srgbClr val="000066"/>
                </a:solidFill>
                <a:latin typeface="+mj-lt"/>
              </a:rPr>
              <a:t>find /home –name readme -print</a:t>
            </a:r>
            <a:r>
              <a:rPr lang="en-US" sz="2400" dirty="0">
                <a:solidFill>
                  <a:srgbClr val="000066"/>
                </a:solidFill>
                <a:latin typeface="+mj-lt"/>
              </a:rPr>
              <a:t> </a:t>
            </a:r>
          </a:p>
          <a:p>
            <a:pPr marL="307975" indent="-307975">
              <a:lnSpc>
                <a:spcPct val="9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(Search for readme starting at home and output full path.)</a:t>
            </a:r>
            <a:br>
              <a:rPr lang="en-US" sz="2400" dirty="0">
                <a:solidFill>
                  <a:srgbClr val="000066"/>
                </a:solidFill>
                <a:latin typeface="+mj-lt"/>
              </a:rPr>
            </a:br>
            <a:r>
              <a:rPr lang="en-US" sz="2400" dirty="0">
                <a:solidFill>
                  <a:srgbClr val="000066"/>
                </a:solidFill>
                <a:latin typeface="+mj-lt"/>
              </a:rPr>
              <a:t/>
            </a:r>
            <a:br>
              <a:rPr lang="en-US" sz="2400" dirty="0">
                <a:solidFill>
                  <a:srgbClr val="000066"/>
                </a:solidFill>
                <a:latin typeface="+mj-lt"/>
              </a:rPr>
            </a:br>
            <a:r>
              <a:rPr lang="en-US" sz="2400" dirty="0">
                <a:solidFill>
                  <a:srgbClr val="000066"/>
                </a:solidFill>
                <a:latin typeface="+mj-lt"/>
              </a:rPr>
              <a:t/>
            </a:r>
            <a:br>
              <a:rPr lang="en-US" sz="2400" dirty="0">
                <a:solidFill>
                  <a:srgbClr val="000066"/>
                </a:solidFill>
                <a:latin typeface="+mj-lt"/>
              </a:rPr>
            </a:br>
            <a:r>
              <a:rPr lang="en-US" sz="2400" dirty="0">
                <a:solidFill>
                  <a:srgbClr val="000066"/>
                </a:solidFill>
                <a:latin typeface="+mj-lt"/>
              </a:rPr>
              <a:t>“/home" = Search starting at the home directory and proceed through all its subdirectories </a:t>
            </a:r>
          </a:p>
          <a:p>
            <a:pPr marL="307975" indent="-307975" algn="just">
              <a:lnSpc>
                <a:spcPct val="9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"-name readme" = Search for a file named readme </a:t>
            </a:r>
          </a:p>
          <a:p>
            <a:pPr marL="307975" indent="-307975" algn="just">
              <a:lnSpc>
                <a:spcPct val="9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"-print" = Output the full path to that file</a:t>
            </a:r>
          </a:p>
          <a:p>
            <a:pPr marL="307975" indent="-307975" algn="just">
              <a:lnSpc>
                <a:spcPct val="9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a:p>
            <a:pPr marL="307975" indent="-307975" algn="just">
              <a:lnSpc>
                <a:spcPct val="80000"/>
              </a:lnSpc>
              <a:spcBef>
                <a:spcPts val="600"/>
              </a:spcBef>
              <a:buClr>
                <a:srgbClr val="DF0587"/>
              </a:buClr>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locate</a:t>
            </a:r>
            <a:r>
              <a:rPr lang="en-US" sz="2400" dirty="0">
                <a:solidFill>
                  <a:srgbClr val="000066"/>
                </a:solidFill>
                <a:latin typeface="+mj-lt"/>
              </a:rPr>
              <a:t> File locating program that uses the </a:t>
            </a:r>
            <a:r>
              <a:rPr lang="en-US" sz="2400" dirty="0" err="1">
                <a:solidFill>
                  <a:srgbClr val="000066"/>
                </a:solidFill>
                <a:latin typeface="+mj-lt"/>
              </a:rPr>
              <a:t>slocate</a:t>
            </a:r>
            <a:r>
              <a:rPr lang="en-US" sz="2400" dirty="0">
                <a:solidFill>
                  <a:srgbClr val="000066"/>
                </a:solidFill>
                <a:latin typeface="+mj-lt"/>
              </a:rPr>
              <a:t> database. </a:t>
            </a:r>
          </a:p>
          <a:p>
            <a:pPr marL="307975" indent="-307975" algn="just">
              <a:lnSpc>
                <a:spcPct val="8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Ex: locate –u to create the database,</a:t>
            </a:r>
          </a:p>
          <a:p>
            <a:pPr marL="307975" indent="-307975" algn="just">
              <a:lnSpc>
                <a:spcPct val="8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locate &lt;file/directory&gt; to find file/directory</a:t>
            </a:r>
          </a:p>
        </p:txBody>
      </p:sp>
    </p:spTree>
    <p:extLst>
      <p:ext uri="{BB962C8B-B14F-4D97-AF65-F5344CB8AC3E}">
        <p14:creationId xmlns:p14="http://schemas.microsoft.com/office/powerpoint/2010/main" val="35376366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vicam">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bvicam</Template>
  <TotalTime>2617</TotalTime>
  <Words>4399</Words>
  <Application>Microsoft Office PowerPoint</Application>
  <PresentationFormat>On-screen Show (4:3)</PresentationFormat>
  <Paragraphs>579</Paragraphs>
  <Slides>51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Comic Sans MS</vt:lpstr>
      <vt:lpstr>Courier New</vt:lpstr>
      <vt:lpstr>DejaVu Sans</vt:lpstr>
      <vt:lpstr>PMingLiU</vt:lpstr>
      <vt:lpstr>Times New Roman</vt:lpstr>
      <vt:lpstr>Wingdings</vt:lpstr>
      <vt:lpstr>bvicam</vt:lpstr>
      <vt:lpstr>Topics Covered </vt:lpstr>
      <vt:lpstr>File Permissions</vt:lpstr>
      <vt:lpstr>Permissions on directories</vt:lpstr>
      <vt:lpstr>Assigning Permissions</vt:lpstr>
      <vt:lpstr>Numeric Codes</vt:lpstr>
      <vt:lpstr>Symbolic Codes: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file types</vt:lpstr>
      <vt:lpstr>Special files</vt:lpstr>
      <vt:lpstr>Process Management</vt:lpstr>
      <vt:lpstr>Linux Process</vt:lpstr>
      <vt:lpstr>Linux/Unix Address Space </vt:lpstr>
      <vt:lpstr>Linux/Unix Address Space</vt:lpstr>
      <vt:lpstr>Linux/Unix Address Space</vt:lpstr>
      <vt:lpstr>Linux/Unix Address Space</vt:lpstr>
      <vt:lpstr>Linux/Unix Address Space</vt:lpstr>
      <vt:lpstr>Linux/Unix Address Space</vt:lpstr>
      <vt:lpstr>Process States</vt:lpstr>
      <vt:lpstr>Getting Started with Shell</vt:lpstr>
      <vt:lpstr>Getting Started with Shell</vt:lpstr>
      <vt:lpstr>External and Internal Command</vt:lpstr>
      <vt:lpstr>PowerPoint Presentation</vt:lpstr>
      <vt:lpstr>Fork</vt:lpstr>
      <vt:lpstr>Fork…</vt:lpstr>
      <vt:lpstr>Fork….</vt:lpstr>
      <vt:lpstr>Fork…..</vt:lpstr>
      <vt:lpstr>Zombies Process </vt:lpstr>
      <vt:lpstr>Orphan Process </vt:lpstr>
      <vt:lpstr>PowerPoint Presentation</vt:lpstr>
      <vt:lpstr>PowerPoint Presentation</vt:lpstr>
      <vt:lpstr>PowerPoint Presentation</vt:lpstr>
      <vt:lpstr>Interprocess Communication Mechanisms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Resource Management in Linux</dc:title>
  <dc:creator>Sukhjot</dc:creator>
  <cp:lastModifiedBy>shweta sharma</cp:lastModifiedBy>
  <cp:revision>264</cp:revision>
  <dcterms:created xsi:type="dcterms:W3CDTF">2013-07-26T13:10:12Z</dcterms:created>
  <dcterms:modified xsi:type="dcterms:W3CDTF">2020-10-12T06:23:31Z</dcterms:modified>
</cp:coreProperties>
</file>