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60" r:id="rId4"/>
    <p:sldId id="257" r:id="rId5"/>
    <p:sldId id="276" r:id="rId6"/>
    <p:sldId id="277" r:id="rId7"/>
    <p:sldId id="258" r:id="rId8"/>
    <p:sldId id="261" r:id="rId9"/>
    <p:sldId id="262" r:id="rId10"/>
    <p:sldId id="263" r:id="rId11"/>
    <p:sldId id="278" r:id="rId12"/>
    <p:sldId id="279" r:id="rId13"/>
    <p:sldId id="281" r:id="rId14"/>
    <p:sldId id="264" r:id="rId15"/>
    <p:sldId id="280" r:id="rId16"/>
    <p:sldId id="283" r:id="rId17"/>
    <p:sldId id="282" r:id="rId18"/>
    <p:sldId id="284" r:id="rId19"/>
    <p:sldId id="285" r:id="rId20"/>
    <p:sldId id="286" r:id="rId21"/>
    <p:sldId id="265" r:id="rId22"/>
    <p:sldId id="266" r:id="rId23"/>
    <p:sldId id="267" r:id="rId24"/>
    <p:sldId id="268" r:id="rId25"/>
    <p:sldId id="269" r:id="rId26"/>
    <p:sldId id="270" r:id="rId27"/>
    <p:sldId id="271" r:id="rId28"/>
    <p:sldId id="272" r:id="rId29"/>
    <p:sldId id="273" r:id="rId30"/>
    <p:sldId id="274" r:id="rId31"/>
    <p:sldId id="27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unified-modeling-language-uml-sequence-diagra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Dynamic Modelling with UML</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The term ‘Event’ is often used in two ways</a:t>
            </a:r>
            <a:endParaRPr lang="en-IN" dirty="0"/>
          </a:p>
        </p:txBody>
      </p:sp>
      <p:sp>
        <p:nvSpPr>
          <p:cNvPr id="3" name="Content Placeholder 2"/>
          <p:cNvSpPr>
            <a:spLocks noGrp="1"/>
          </p:cNvSpPr>
          <p:nvPr>
            <p:ph idx="1"/>
          </p:nvPr>
        </p:nvSpPr>
        <p:spPr/>
        <p:txBody>
          <a:bodyPr>
            <a:normAutofit lnSpcReduction="10000"/>
          </a:bodyPr>
          <a:lstStyle/>
          <a:p>
            <a:pPr>
              <a:buNone/>
            </a:pPr>
            <a:r>
              <a:rPr lang="en-IN" dirty="0" smtClean="0"/>
              <a:t>Instance of an event class:</a:t>
            </a:r>
          </a:p>
          <a:p>
            <a:pPr>
              <a:buNone/>
            </a:pPr>
            <a:r>
              <a:rPr lang="en-IN" dirty="0" smtClean="0"/>
              <a:t>• “Slide 10 shown on Tuesday Dec 5 at 10:30”.</a:t>
            </a:r>
          </a:p>
          <a:p>
            <a:pPr>
              <a:buNone/>
            </a:pPr>
            <a:r>
              <a:rPr lang="en-IN" dirty="0" smtClean="0"/>
              <a:t>• Event class “Lecture Given”, Subclass “Slide Shown”</a:t>
            </a:r>
          </a:p>
          <a:p>
            <a:pPr>
              <a:buNone/>
            </a:pPr>
            <a:r>
              <a:rPr lang="en-IN" dirty="0" smtClean="0"/>
              <a:t>Attribute </a:t>
            </a:r>
            <a:r>
              <a:rPr lang="en-IN" dirty="0" smtClean="0"/>
              <a:t>of an event class</a:t>
            </a:r>
          </a:p>
          <a:p>
            <a:pPr>
              <a:buNone/>
            </a:pPr>
            <a:r>
              <a:rPr lang="en-IN" dirty="0" smtClean="0"/>
              <a:t>• Slide Update(5:30 AM, 12/4/2006)</a:t>
            </a:r>
          </a:p>
          <a:p>
            <a:pPr>
              <a:buNone/>
            </a:pPr>
            <a:r>
              <a:rPr lang="en-IN" dirty="0" smtClean="0"/>
              <a:t>• </a:t>
            </a:r>
            <a:r>
              <a:rPr lang="en-IN" dirty="0" err="1" smtClean="0"/>
              <a:t>Train_Leaves</a:t>
            </a:r>
            <a:r>
              <a:rPr lang="en-IN" dirty="0" smtClean="0"/>
              <a:t>(4:45pm, Manhattan)</a:t>
            </a:r>
          </a:p>
          <a:p>
            <a:pPr>
              <a:buNone/>
            </a:pPr>
            <a:r>
              <a:rPr lang="en-IN" dirty="0" smtClean="0"/>
              <a:t>• Mouse button down(button#, tablet-location)</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MESSAGE SEQUENCE NUMBERING ON INTERACTION DIAGRAMS</a:t>
            </a:r>
            <a:endParaRPr lang="en-US" dirty="0"/>
          </a:p>
        </p:txBody>
      </p:sp>
      <p:sp>
        <p:nvSpPr>
          <p:cNvPr id="3" name="Content Placeholder 2"/>
          <p:cNvSpPr>
            <a:spLocks noGrp="1"/>
          </p:cNvSpPr>
          <p:nvPr>
            <p:ph idx="1"/>
          </p:nvPr>
        </p:nvSpPr>
        <p:spPr/>
        <p:txBody>
          <a:bodyPr>
            <a:normAutofit fontScale="55000" lnSpcReduction="20000"/>
          </a:bodyPr>
          <a:lstStyle/>
          <a:p>
            <a:r>
              <a:rPr lang="fr-FR" b="1" dirty="0"/>
              <a:t>Message Labels on Interaction </a:t>
            </a:r>
            <a:r>
              <a:rPr lang="fr-FR" b="1" dirty="0" err="1" smtClean="0"/>
              <a:t>Diagrams</a:t>
            </a:r>
            <a:endParaRPr lang="fr-FR" b="1" dirty="0" smtClean="0"/>
          </a:p>
          <a:p>
            <a:pPr marL="0" indent="0">
              <a:buNone/>
            </a:pPr>
            <a:r>
              <a:rPr lang="en-US" dirty="0"/>
              <a:t>[sequence expression]: Message Name (argument list</a:t>
            </a:r>
            <a:r>
              <a:rPr lang="en-US" dirty="0" smtClean="0"/>
              <a:t>)</a:t>
            </a:r>
          </a:p>
          <a:p>
            <a:pPr marL="0" indent="0">
              <a:buNone/>
            </a:pPr>
            <a:r>
              <a:rPr lang="en-US" b="1" dirty="0"/>
              <a:t>Message sequence </a:t>
            </a:r>
            <a:r>
              <a:rPr lang="en-US" b="1" dirty="0" smtClean="0"/>
              <a:t>number</a:t>
            </a:r>
          </a:p>
          <a:p>
            <a:r>
              <a:rPr lang="en-US" dirty="0"/>
              <a:t>The first message sequence number represents the event that initiates </a:t>
            </a:r>
            <a:r>
              <a:rPr lang="en-US" dirty="0" smtClean="0"/>
              <a:t>the </a:t>
            </a:r>
            <a:r>
              <a:rPr lang="en-US" dirty="0"/>
              <a:t>message sequence depicted on the communication diagram. Typical message</a:t>
            </a:r>
          </a:p>
          <a:p>
            <a:pPr marL="0" indent="0">
              <a:buNone/>
            </a:pPr>
            <a:r>
              <a:rPr lang="en-US" dirty="0"/>
              <a:t>sequences are 1, 2, 3, . . . ; A1, A2, A3, . . </a:t>
            </a:r>
            <a:r>
              <a:rPr lang="en-US" dirty="0" smtClean="0"/>
              <a:t>.</a:t>
            </a:r>
          </a:p>
          <a:p>
            <a:r>
              <a:rPr lang="en-US" b="1" dirty="0"/>
              <a:t>Message name. </a:t>
            </a:r>
            <a:r>
              <a:rPr lang="en-US" dirty="0"/>
              <a:t>The message name is specified.</a:t>
            </a:r>
          </a:p>
          <a:p>
            <a:r>
              <a:rPr lang="en-US" b="1" dirty="0" smtClean="0"/>
              <a:t>Argument </a:t>
            </a:r>
            <a:r>
              <a:rPr lang="en-US" b="1" dirty="0"/>
              <a:t>list. </a:t>
            </a:r>
            <a:r>
              <a:rPr lang="en-US" dirty="0"/>
              <a:t>The argument list of the message is optional and specifies </a:t>
            </a:r>
            <a:r>
              <a:rPr lang="en-US" dirty="0" smtClean="0"/>
              <a:t>any parameters </a:t>
            </a:r>
            <a:r>
              <a:rPr lang="en-US" dirty="0"/>
              <a:t>sent as part of the </a:t>
            </a:r>
            <a:r>
              <a:rPr lang="en-US" dirty="0" smtClean="0"/>
              <a:t>message</a:t>
            </a:r>
          </a:p>
          <a:p>
            <a:r>
              <a:rPr lang="en-US" b="1" dirty="0"/>
              <a:t>Recurrence. </a:t>
            </a:r>
            <a:r>
              <a:rPr lang="en-US" dirty="0"/>
              <a:t>The recurrence term is optional and represents conditional or </a:t>
            </a:r>
            <a:r>
              <a:rPr lang="en-US" dirty="0" smtClean="0"/>
              <a:t>iterative execution</a:t>
            </a:r>
            <a:r>
              <a:rPr lang="en-US" dirty="0"/>
              <a:t>. The recurrence term represents zero or more messages that </a:t>
            </a:r>
            <a:r>
              <a:rPr lang="en-US" dirty="0" smtClean="0"/>
              <a:t>are sent</a:t>
            </a:r>
            <a:r>
              <a:rPr lang="en-US" dirty="0"/>
              <a:t>, depending on the conditions being met.</a:t>
            </a:r>
          </a:p>
          <a:p>
            <a:pPr marL="0" indent="0">
              <a:buNone/>
            </a:pPr>
            <a:r>
              <a:rPr lang="en-US" dirty="0"/>
              <a:t>1. ∗ </a:t>
            </a:r>
            <a:r>
              <a:rPr lang="en-US" b="1" dirty="0"/>
              <a:t>[iteration-clause]. </a:t>
            </a:r>
            <a:r>
              <a:rPr lang="en-US" dirty="0"/>
              <a:t>An asterisk (∗) is added after the message sequence </a:t>
            </a:r>
            <a:r>
              <a:rPr lang="en-US" dirty="0" smtClean="0"/>
              <a:t>number to </a:t>
            </a:r>
            <a:r>
              <a:rPr lang="en-US" dirty="0"/>
              <a:t>indicate that more than one message is sent</a:t>
            </a:r>
            <a:r>
              <a:rPr lang="en-US" dirty="0" smtClean="0"/>
              <a:t>.</a:t>
            </a:r>
          </a:p>
          <a:p>
            <a:pPr marL="0" indent="0">
              <a:buNone/>
            </a:pPr>
            <a:r>
              <a:rPr lang="en-US" b="1" dirty="0" smtClean="0"/>
              <a:t>2. [condition-clause</a:t>
            </a:r>
            <a:r>
              <a:rPr lang="en-US" b="1" dirty="0"/>
              <a:t>]. </a:t>
            </a:r>
            <a:r>
              <a:rPr lang="en-US" dirty="0"/>
              <a:t>A condition is specified in square brackets to </a:t>
            </a:r>
            <a:r>
              <a:rPr lang="en-US" dirty="0" smtClean="0"/>
              <a:t>indicate a </a:t>
            </a:r>
            <a:r>
              <a:rPr lang="en-US" dirty="0"/>
              <a:t>branch condition. The optional condition clause is used for </a:t>
            </a:r>
            <a:r>
              <a:rPr lang="en-US" dirty="0" smtClean="0"/>
              <a:t>specifying branches </a:t>
            </a:r>
            <a:r>
              <a:rPr lang="en-US" dirty="0"/>
              <a:t>– for example, [x </a:t>
            </a:r>
            <a:r>
              <a:rPr lang="en-US" i="1" dirty="0"/>
              <a:t>&lt; </a:t>
            </a:r>
            <a:r>
              <a:rPr lang="en-US" dirty="0"/>
              <a:t>n] – meaning that the message is sent only </a:t>
            </a:r>
            <a:r>
              <a:rPr lang="en-US" dirty="0" smtClean="0"/>
              <a:t>if the </a:t>
            </a:r>
            <a:r>
              <a:rPr lang="en-US" dirty="0"/>
              <a:t>condition is true.</a:t>
            </a:r>
          </a:p>
        </p:txBody>
      </p:sp>
    </p:spTree>
    <p:extLst>
      <p:ext uri="{BB962C8B-B14F-4D97-AF65-F5344CB8AC3E}">
        <p14:creationId xmlns:p14="http://schemas.microsoft.com/office/powerpoint/2010/main" val="2150262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sz="half" idx="1"/>
          </p:nvPr>
        </p:nvPicPr>
        <p:blipFill>
          <a:blip r:embed="rId2"/>
          <a:stretch>
            <a:fillRect/>
          </a:stretch>
        </p:blipFill>
        <p:spPr>
          <a:xfrm>
            <a:off x="457200" y="2667001"/>
            <a:ext cx="4038600" cy="1790790"/>
          </a:xfrm>
          <a:prstGeom prst="rect">
            <a:avLst/>
          </a:prstGeom>
        </p:spPr>
      </p:pic>
      <p:pic>
        <p:nvPicPr>
          <p:cNvPr id="6" name="Content Placeholder 5"/>
          <p:cNvPicPr>
            <a:picLocks noGrp="1" noChangeAspect="1"/>
          </p:cNvPicPr>
          <p:nvPr>
            <p:ph sz="half" idx="2"/>
          </p:nvPr>
        </p:nvPicPr>
        <p:blipFill>
          <a:blip r:embed="rId3"/>
          <a:stretch>
            <a:fillRect/>
          </a:stretch>
        </p:blipFill>
        <p:spPr>
          <a:xfrm>
            <a:off x="4648200" y="2133600"/>
            <a:ext cx="4038600" cy="3657600"/>
          </a:xfrm>
          <a:prstGeom prst="rect">
            <a:avLst/>
          </a:prstGeom>
        </p:spPr>
      </p:pic>
    </p:spTree>
    <p:extLst>
      <p:ext uri="{BB962C8B-B14F-4D97-AF65-F5344CB8AC3E}">
        <p14:creationId xmlns:p14="http://schemas.microsoft.com/office/powerpoint/2010/main" val="3071812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Sequence</a:t>
            </a:r>
            <a:endParaRPr lang="en-US" dirty="0"/>
          </a:p>
        </p:txBody>
      </p:sp>
      <p:pic>
        <p:nvPicPr>
          <p:cNvPr id="4" name="Content Placeholder 3"/>
          <p:cNvPicPr>
            <a:picLocks noGrp="1" noChangeAspect="1"/>
          </p:cNvPicPr>
          <p:nvPr>
            <p:ph idx="1"/>
          </p:nvPr>
        </p:nvPicPr>
        <p:blipFill>
          <a:blip r:embed="rId2"/>
          <a:stretch>
            <a:fillRect/>
          </a:stretch>
        </p:blipFill>
        <p:spPr>
          <a:xfrm>
            <a:off x="762001" y="2057400"/>
            <a:ext cx="7315200" cy="4038600"/>
          </a:xfrm>
          <a:prstGeom prst="rect">
            <a:avLst/>
          </a:prstGeom>
        </p:spPr>
      </p:pic>
    </p:spTree>
    <p:extLst>
      <p:ext uri="{BB962C8B-B14F-4D97-AF65-F5344CB8AC3E}">
        <p14:creationId xmlns:p14="http://schemas.microsoft.com/office/powerpoint/2010/main" val="4077102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Sequence Diagram</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dirty="0" smtClean="0"/>
              <a:t>A sequence diagram is a graphical description of the objects participating in a use case using a DAG notation</a:t>
            </a:r>
          </a:p>
          <a:p>
            <a:pPr>
              <a:buNone/>
            </a:pPr>
            <a:r>
              <a:rPr lang="en-IN" dirty="0" smtClean="0"/>
              <a:t>Heuristic for finding participating objects:</a:t>
            </a:r>
          </a:p>
          <a:p>
            <a:pPr>
              <a:buNone/>
            </a:pPr>
            <a:r>
              <a:rPr lang="en-IN" dirty="0" smtClean="0"/>
              <a:t>• A event always has a sender and a receiver.</a:t>
            </a:r>
          </a:p>
          <a:p>
            <a:pPr>
              <a:buNone/>
            </a:pPr>
            <a:r>
              <a:rPr lang="en-IN" dirty="0" smtClean="0"/>
              <a:t>• Find them for each event</a:t>
            </a:r>
          </a:p>
          <a:p>
            <a:pPr>
              <a:buNone/>
            </a:pPr>
            <a:r>
              <a:rPr lang="en-IN" dirty="0" smtClean="0"/>
              <a:t> =&gt; These are the objects participating in the use case</a:t>
            </a:r>
          </a:p>
          <a:p>
            <a:pPr>
              <a:buNone/>
            </a:pPr>
            <a:r>
              <a:rPr lang="en-IN" dirty="0" smtClean="0"/>
              <a:t>• Relation to object identification:</a:t>
            </a:r>
          </a:p>
          <a:p>
            <a:pPr>
              <a:buNone/>
            </a:pPr>
            <a:r>
              <a:rPr lang="en-IN" dirty="0"/>
              <a:t>=&gt; </a:t>
            </a:r>
            <a:r>
              <a:rPr lang="en-IN" dirty="0" smtClean="0"/>
              <a:t>Several objects/classes have already been identified</a:t>
            </a:r>
          </a:p>
          <a:p>
            <a:pPr>
              <a:buNone/>
            </a:pPr>
            <a:r>
              <a:rPr lang="en-IN" dirty="0" smtClean="0"/>
              <a:t>during object </a:t>
            </a:r>
            <a:r>
              <a:rPr lang="en-IN" dirty="0" err="1" smtClean="0"/>
              <a:t>modeling</a:t>
            </a:r>
            <a:r>
              <a:rPr lang="en-IN" dirty="0" smtClean="0"/>
              <a:t>.</a:t>
            </a:r>
          </a:p>
          <a:p>
            <a:pPr>
              <a:buNone/>
            </a:pPr>
            <a:r>
              <a:rPr lang="en-IN" dirty="0" smtClean="0"/>
              <a:t>• New objects are now identified as a result of dynamic</a:t>
            </a:r>
          </a:p>
          <a:p>
            <a:pPr>
              <a:buNone/>
            </a:pPr>
            <a:r>
              <a:rPr lang="en-IN" dirty="0" err="1" smtClean="0"/>
              <a:t>Modeling</a:t>
            </a:r>
            <a:r>
              <a:rPr lang="en-IN" dirty="0" smtClean="0"/>
              <a:t>.</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Communication/Collaboration </a:t>
            </a:r>
            <a:r>
              <a:rPr lang="en-US" dirty="0"/>
              <a:t>Diagrams</a:t>
            </a:r>
          </a:p>
        </p:txBody>
      </p:sp>
      <p:pic>
        <p:nvPicPr>
          <p:cNvPr id="6" name="Content Placeholder 5"/>
          <p:cNvPicPr>
            <a:picLocks noGrp="1" noChangeAspect="1"/>
          </p:cNvPicPr>
          <p:nvPr>
            <p:ph idx="1"/>
          </p:nvPr>
        </p:nvPicPr>
        <p:blipFill>
          <a:blip r:embed="rId2"/>
          <a:stretch>
            <a:fillRect/>
          </a:stretch>
        </p:blipFill>
        <p:spPr>
          <a:xfrm>
            <a:off x="728064" y="1985322"/>
            <a:ext cx="7687872" cy="4034478"/>
          </a:xfrm>
          <a:prstGeom prst="rect">
            <a:avLst/>
          </a:prstGeom>
        </p:spPr>
      </p:pic>
    </p:spTree>
    <p:extLst>
      <p:ext uri="{BB962C8B-B14F-4D97-AF65-F5344CB8AC3E}">
        <p14:creationId xmlns:p14="http://schemas.microsoft.com/office/powerpoint/2010/main" val="1944343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6" name="Content Placeholder 5"/>
          <p:cNvPicPr>
            <a:picLocks noGrp="1" noChangeAspect="1"/>
          </p:cNvPicPr>
          <p:nvPr>
            <p:ph idx="1"/>
          </p:nvPr>
        </p:nvPicPr>
        <p:blipFill>
          <a:blip r:embed="rId2"/>
          <a:stretch>
            <a:fillRect/>
          </a:stretch>
        </p:blipFill>
        <p:spPr>
          <a:xfrm rot="5400000">
            <a:off x="2171698" y="571502"/>
            <a:ext cx="4876803" cy="7086600"/>
          </a:xfrm>
          <a:prstGeom prst="rect">
            <a:avLst/>
          </a:prstGeom>
        </p:spPr>
      </p:pic>
    </p:spTree>
    <p:extLst>
      <p:ext uri="{BB962C8B-B14F-4D97-AF65-F5344CB8AC3E}">
        <p14:creationId xmlns:p14="http://schemas.microsoft.com/office/powerpoint/2010/main" val="750482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Sequence</a:t>
            </a:r>
            <a:endParaRPr lang="en-US" dirty="0"/>
          </a:p>
        </p:txBody>
      </p:sp>
      <p:pic>
        <p:nvPicPr>
          <p:cNvPr id="5" name="Content Placeholder 4"/>
          <p:cNvPicPr>
            <a:picLocks noGrp="1" noChangeAspect="1"/>
          </p:cNvPicPr>
          <p:nvPr>
            <p:ph idx="1"/>
          </p:nvPr>
        </p:nvPicPr>
        <p:blipFill>
          <a:blip r:embed="rId2"/>
          <a:stretch>
            <a:fillRect/>
          </a:stretch>
        </p:blipFill>
        <p:spPr>
          <a:xfrm>
            <a:off x="1652784" y="2057400"/>
            <a:ext cx="6653016" cy="3886200"/>
          </a:xfrm>
          <a:prstGeom prst="rect">
            <a:avLst/>
          </a:prstGeom>
        </p:spPr>
      </p:pic>
    </p:spTree>
    <p:extLst>
      <p:ext uri="{BB962C8B-B14F-4D97-AF65-F5344CB8AC3E}">
        <p14:creationId xmlns:p14="http://schemas.microsoft.com/office/powerpoint/2010/main" val="2587934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Sequence diagram for the Make Order Request use case: alternative sequence for</a:t>
            </a:r>
            <a:br>
              <a:rPr lang="en-US" sz="2800" dirty="0"/>
            </a:br>
            <a:r>
              <a:rPr lang="en-US" sz="2800" dirty="0"/>
              <a:t>Create New Account</a:t>
            </a:r>
          </a:p>
        </p:txBody>
      </p:sp>
      <p:pic>
        <p:nvPicPr>
          <p:cNvPr id="4" name="Content Placeholder 3"/>
          <p:cNvPicPr>
            <a:picLocks noGrp="1" noChangeAspect="1"/>
          </p:cNvPicPr>
          <p:nvPr>
            <p:ph idx="1"/>
          </p:nvPr>
        </p:nvPicPr>
        <p:blipFill>
          <a:blip r:embed="rId2"/>
          <a:stretch>
            <a:fillRect/>
          </a:stretch>
        </p:blipFill>
        <p:spPr>
          <a:xfrm>
            <a:off x="1295400" y="2217212"/>
            <a:ext cx="6324600" cy="3954988"/>
          </a:xfrm>
          <a:prstGeom prst="rect">
            <a:avLst/>
          </a:prstGeom>
        </p:spPr>
      </p:pic>
    </p:spTree>
    <p:extLst>
      <p:ext uri="{BB962C8B-B14F-4D97-AF65-F5344CB8AC3E}">
        <p14:creationId xmlns:p14="http://schemas.microsoft.com/office/powerpoint/2010/main" val="181102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Diffrences</a:t>
            </a:r>
            <a:r>
              <a:rPr lang="en-US" dirty="0" smtClean="0"/>
              <a:t> between Sequence Diagram &amp; Collaboration Diagram</a:t>
            </a:r>
            <a:endParaRPr lang="en-US" dirty="0"/>
          </a:p>
        </p:txBody>
      </p:sp>
      <p:sp>
        <p:nvSpPr>
          <p:cNvPr id="3" name="Content Placeholder 2"/>
          <p:cNvSpPr>
            <a:spLocks noGrp="1"/>
          </p:cNvSpPr>
          <p:nvPr>
            <p:ph sz="half" idx="1"/>
          </p:nvPr>
        </p:nvSpPr>
        <p:spPr/>
        <p:txBody>
          <a:bodyPr>
            <a:normAutofit fontScale="70000" lnSpcReduction="20000"/>
          </a:bodyPr>
          <a:lstStyle/>
          <a:p>
            <a:pPr algn="just"/>
            <a:r>
              <a:rPr lang="en-US" dirty="0"/>
              <a:t>The sequence diagram represents the UML, which is used to visualize the </a:t>
            </a:r>
            <a:r>
              <a:rPr lang="en-US" b="1" dirty="0"/>
              <a:t>sequence of calls </a:t>
            </a:r>
            <a:r>
              <a:rPr lang="en-US" dirty="0"/>
              <a:t>in a system that is used to perform a specific functionality</a:t>
            </a:r>
            <a:r>
              <a:rPr lang="en-US" dirty="0" smtClean="0"/>
              <a:t>.</a:t>
            </a:r>
          </a:p>
          <a:p>
            <a:pPr algn="just"/>
            <a:r>
              <a:rPr lang="en-US" dirty="0"/>
              <a:t>The sequence diagram are used to represent the sequence of </a:t>
            </a:r>
            <a:r>
              <a:rPr lang="en-US" b="1" dirty="0"/>
              <a:t>messages that are flowing from one object to another</a:t>
            </a:r>
            <a:r>
              <a:rPr lang="en-US" dirty="0" smtClean="0"/>
              <a:t>.</a:t>
            </a:r>
          </a:p>
          <a:p>
            <a:pPr marL="0" indent="0" algn="just">
              <a:buNone/>
            </a:pPr>
            <a:endParaRPr lang="en-US" dirty="0" smtClean="0"/>
          </a:p>
          <a:p>
            <a:pPr algn="just"/>
            <a:r>
              <a:rPr lang="en-US" dirty="0"/>
              <a:t>The sequence diagram is used </a:t>
            </a:r>
            <a:r>
              <a:rPr lang="en-US" b="1" dirty="0"/>
              <a:t>when time sequence is main focus</a:t>
            </a:r>
            <a:r>
              <a:rPr lang="en-US" dirty="0" smtClean="0"/>
              <a:t>.</a:t>
            </a:r>
          </a:p>
          <a:p>
            <a:pPr algn="just"/>
            <a:r>
              <a:rPr lang="en-US" dirty="0"/>
              <a:t>The sequence diagrams are better </a:t>
            </a:r>
            <a:r>
              <a:rPr lang="en-US" b="1" dirty="0"/>
              <a:t>suited of analysis activities</a:t>
            </a:r>
            <a:r>
              <a:rPr lang="en-US" dirty="0"/>
              <a:t>.</a:t>
            </a:r>
          </a:p>
        </p:txBody>
      </p:sp>
      <p:sp>
        <p:nvSpPr>
          <p:cNvPr id="4" name="Content Placeholder 3"/>
          <p:cNvSpPr>
            <a:spLocks noGrp="1"/>
          </p:cNvSpPr>
          <p:nvPr>
            <p:ph sz="half" idx="2"/>
          </p:nvPr>
        </p:nvSpPr>
        <p:spPr/>
        <p:txBody>
          <a:bodyPr>
            <a:normAutofit fontScale="70000" lnSpcReduction="20000"/>
          </a:bodyPr>
          <a:lstStyle/>
          <a:p>
            <a:pPr marL="0" indent="0" algn="just">
              <a:buNone/>
            </a:pPr>
            <a:r>
              <a:rPr lang="en-US" dirty="0"/>
              <a:t>The collaboration diagram also comes under the UML representation which is used to visualize </a:t>
            </a:r>
            <a:r>
              <a:rPr lang="en-US" b="1" dirty="0"/>
              <a:t>the organization of the objects and their interaction</a:t>
            </a:r>
            <a:r>
              <a:rPr lang="en-US" dirty="0" smtClean="0"/>
              <a:t>.</a:t>
            </a:r>
          </a:p>
          <a:p>
            <a:pPr marL="0" indent="0" algn="just">
              <a:buNone/>
            </a:pPr>
            <a:r>
              <a:rPr lang="en-US" dirty="0"/>
              <a:t>The collaboration diagram are used to represent </a:t>
            </a:r>
            <a:r>
              <a:rPr lang="en-US" b="1" dirty="0"/>
              <a:t>the structural organization of the system and the messages that are sent and received</a:t>
            </a:r>
            <a:r>
              <a:rPr lang="en-US" dirty="0" smtClean="0"/>
              <a:t>.</a:t>
            </a:r>
          </a:p>
          <a:p>
            <a:pPr marL="0" indent="0" algn="just">
              <a:buNone/>
            </a:pPr>
            <a:r>
              <a:rPr lang="en-US" dirty="0"/>
              <a:t>The collaboration </a:t>
            </a:r>
            <a:r>
              <a:rPr lang="en-US" dirty="0" smtClean="0"/>
              <a:t>diagram </a:t>
            </a:r>
            <a:r>
              <a:rPr lang="en-US" dirty="0"/>
              <a:t>is used when </a:t>
            </a:r>
            <a:r>
              <a:rPr lang="en-US" b="1" dirty="0"/>
              <a:t>object organization is main focus</a:t>
            </a:r>
            <a:r>
              <a:rPr lang="en-US" b="1" dirty="0" smtClean="0"/>
              <a:t>.</a:t>
            </a:r>
          </a:p>
          <a:p>
            <a:pPr marL="0" indent="0" algn="just">
              <a:buNone/>
            </a:pPr>
            <a:r>
              <a:rPr lang="en-US" dirty="0"/>
              <a:t>The collaboration diagrams are better </a:t>
            </a:r>
            <a:r>
              <a:rPr lang="en-US" b="1" dirty="0"/>
              <a:t>suited for depicting simpler interactions of the smaller number of objects.</a:t>
            </a:r>
          </a:p>
        </p:txBody>
      </p:sp>
    </p:spTree>
    <p:extLst>
      <p:ext uri="{BB962C8B-B14F-4D97-AF65-F5344CB8AC3E}">
        <p14:creationId xmlns:p14="http://schemas.microsoft.com/office/powerpoint/2010/main" val="3789696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28228" t="23356" r="8351" b="9085"/>
          <a:stretch/>
        </p:blipFill>
        <p:spPr>
          <a:xfrm>
            <a:off x="762000" y="2133600"/>
            <a:ext cx="7315200" cy="3505201"/>
          </a:xfrm>
          <a:prstGeom prst="rect">
            <a:avLst/>
          </a:prstGeom>
        </p:spPr>
      </p:pic>
    </p:spTree>
    <p:extLst>
      <p:ext uri="{BB962C8B-B14F-4D97-AF65-F5344CB8AC3E}">
        <p14:creationId xmlns:p14="http://schemas.microsoft.com/office/powerpoint/2010/main" val="3060226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t>Similarities Between Sequence and Collaboration Diagram</a:t>
            </a:r>
            <a:endParaRPr lang="en-US" dirty="0"/>
          </a:p>
        </p:txBody>
      </p:sp>
      <p:sp>
        <p:nvSpPr>
          <p:cNvPr id="6" name="Content Placeholder 5"/>
          <p:cNvSpPr>
            <a:spLocks noGrp="1"/>
          </p:cNvSpPr>
          <p:nvPr>
            <p:ph idx="1"/>
          </p:nvPr>
        </p:nvSpPr>
        <p:spPr/>
        <p:txBody>
          <a:bodyPr/>
          <a:lstStyle/>
          <a:p>
            <a:pPr algn="just" fontAlgn="base"/>
            <a:r>
              <a:rPr lang="en-US" dirty="0"/>
              <a:t>In Unified Modelling Language both the sequence diagram and collaboration diagram are used as interaction diagrams.</a:t>
            </a:r>
          </a:p>
          <a:p>
            <a:pPr algn="just" fontAlgn="base"/>
            <a:r>
              <a:rPr lang="en-US" dirty="0"/>
              <a:t>Both the diagrams details about the behavioral aspects of the system.</a:t>
            </a:r>
          </a:p>
          <a:p>
            <a:pPr marL="0" indent="0" algn="just">
              <a:buNone/>
            </a:pPr>
            <a:endParaRPr lang="en-US" dirty="0"/>
          </a:p>
        </p:txBody>
      </p:sp>
    </p:spTree>
    <p:extLst>
      <p:ext uri="{BB962C8B-B14F-4D97-AF65-F5344CB8AC3E}">
        <p14:creationId xmlns:p14="http://schemas.microsoft.com/office/powerpoint/2010/main" val="3844452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An Example</a:t>
            </a:r>
            <a:endParaRPr lang="en-IN" dirty="0"/>
          </a:p>
        </p:txBody>
      </p:sp>
      <p:sp>
        <p:nvSpPr>
          <p:cNvPr id="3" name="Content Placeholder 2"/>
          <p:cNvSpPr>
            <a:spLocks noGrp="1"/>
          </p:cNvSpPr>
          <p:nvPr>
            <p:ph idx="1"/>
          </p:nvPr>
        </p:nvSpPr>
        <p:spPr/>
        <p:txBody>
          <a:bodyPr>
            <a:normAutofit/>
          </a:bodyPr>
          <a:lstStyle/>
          <a:p>
            <a:pPr>
              <a:buNone/>
            </a:pPr>
            <a:r>
              <a:rPr lang="en-IN" dirty="0" smtClean="0"/>
              <a:t>Flow of events in “Get </a:t>
            </a:r>
            <a:r>
              <a:rPr lang="en-IN" dirty="0" err="1" smtClean="0"/>
              <a:t>SeatPosition</a:t>
            </a:r>
            <a:r>
              <a:rPr lang="en-IN" dirty="0" smtClean="0"/>
              <a:t>” use case :</a:t>
            </a:r>
          </a:p>
          <a:p>
            <a:pPr>
              <a:buNone/>
            </a:pPr>
            <a:r>
              <a:rPr lang="en-IN" dirty="0" smtClean="0"/>
              <a:t>1. Establish connection between smart card and</a:t>
            </a:r>
          </a:p>
          <a:p>
            <a:pPr>
              <a:buNone/>
            </a:pPr>
            <a:r>
              <a:rPr lang="en-IN" dirty="0" smtClean="0"/>
              <a:t>onboard computer.</a:t>
            </a:r>
          </a:p>
          <a:p>
            <a:pPr>
              <a:buNone/>
            </a:pPr>
            <a:r>
              <a:rPr lang="en-IN" dirty="0" smtClean="0"/>
              <a:t>2. Establish connection between onboard computer and sensor for seat.</a:t>
            </a:r>
          </a:p>
          <a:p>
            <a:pPr>
              <a:buNone/>
            </a:pPr>
            <a:r>
              <a:rPr lang="en-IN" dirty="0" smtClean="0"/>
              <a:t>3. Get current seat position and store on smart card.</a:t>
            </a:r>
          </a:p>
          <a:p>
            <a:pPr>
              <a:buNone/>
            </a:pPr>
            <a:r>
              <a:rPr lang="en-IN" dirty="0" smtClean="0"/>
              <a:t>• Where are the objects?</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Sequence Diagram for “Get </a:t>
            </a:r>
            <a:r>
              <a:rPr lang="en-IN" b="1" dirty="0" err="1" smtClean="0"/>
              <a:t>SeatPosition</a:t>
            </a:r>
            <a:r>
              <a:rPr lang="en-IN" b="1" dirty="0" smtClean="0"/>
              <a:t>”</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1290637" y="1820069"/>
            <a:ext cx="6562725" cy="4086225"/>
          </a:xfrm>
          <a:prstGeom prst="rect">
            <a:avLst/>
          </a:prstGeom>
          <a:noFill/>
          <a:ln w="9525">
            <a:noFill/>
            <a:miter lim="800000"/>
            <a:headEnd/>
            <a:tailEnd/>
          </a:ln>
          <a:effectLst/>
        </p:spPr>
      </p:pic>
      <p:sp>
        <p:nvSpPr>
          <p:cNvPr id="5" name="TextBox 4"/>
          <p:cNvSpPr txBox="1"/>
          <p:nvPr/>
        </p:nvSpPr>
        <p:spPr>
          <a:xfrm>
            <a:off x="1066800" y="5943600"/>
            <a:ext cx="838200" cy="369332"/>
          </a:xfrm>
          <a:prstGeom prst="rect">
            <a:avLst/>
          </a:prstGeom>
          <a:noFill/>
        </p:spPr>
        <p:txBody>
          <a:bodyPr wrap="square" rtlCol="0">
            <a:spAutoFit/>
          </a:bodyPr>
          <a:lstStyle/>
          <a:p>
            <a:r>
              <a:rPr lang="en-IN" b="1" dirty="0" smtClean="0"/>
              <a:t>Time</a:t>
            </a:r>
            <a:endParaRPr lang="en-IN"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Heuristics for Sequence Diagrams</a:t>
            </a:r>
            <a:endParaRPr lang="en-IN" dirty="0"/>
          </a:p>
        </p:txBody>
      </p:sp>
      <p:sp>
        <p:nvSpPr>
          <p:cNvPr id="3" name="Content Placeholder 2"/>
          <p:cNvSpPr>
            <a:spLocks noGrp="1"/>
          </p:cNvSpPr>
          <p:nvPr>
            <p:ph idx="1"/>
          </p:nvPr>
        </p:nvSpPr>
        <p:spPr/>
        <p:txBody>
          <a:bodyPr/>
          <a:lstStyle/>
          <a:p>
            <a:pPr>
              <a:buNone/>
            </a:pPr>
            <a:r>
              <a:rPr lang="en-IN" dirty="0" smtClean="0"/>
              <a:t>Layout:</a:t>
            </a:r>
          </a:p>
          <a:p>
            <a:pPr>
              <a:buNone/>
            </a:pPr>
            <a:r>
              <a:rPr lang="en-IN" dirty="0" smtClean="0"/>
              <a:t>1</a:t>
            </a:r>
            <a:r>
              <a:rPr lang="en-IN" baseline="30000" dirty="0" smtClean="0"/>
              <a:t>st</a:t>
            </a:r>
            <a:r>
              <a:rPr lang="en-IN" dirty="0" smtClean="0"/>
              <a:t> column: Should correspond to the actor who</a:t>
            </a:r>
          </a:p>
          <a:p>
            <a:pPr>
              <a:buNone/>
            </a:pPr>
            <a:r>
              <a:rPr lang="en-IN" dirty="0" smtClean="0"/>
              <a:t>initiated the use case</a:t>
            </a:r>
          </a:p>
          <a:p>
            <a:pPr>
              <a:buNone/>
            </a:pPr>
            <a:r>
              <a:rPr lang="en-IN" dirty="0" smtClean="0"/>
              <a:t>2</a:t>
            </a:r>
            <a:r>
              <a:rPr lang="en-IN" baseline="30000" dirty="0" smtClean="0"/>
              <a:t>nd</a:t>
            </a:r>
            <a:r>
              <a:rPr lang="en-IN" dirty="0" smtClean="0"/>
              <a:t> column: Should be a boundary object</a:t>
            </a:r>
          </a:p>
          <a:p>
            <a:pPr>
              <a:buNone/>
            </a:pPr>
            <a:r>
              <a:rPr lang="en-IN" dirty="0" smtClean="0"/>
              <a:t>3</a:t>
            </a:r>
            <a:r>
              <a:rPr lang="en-IN" baseline="30000" dirty="0" smtClean="0"/>
              <a:t>rd</a:t>
            </a:r>
            <a:r>
              <a:rPr lang="en-IN" dirty="0" smtClean="0"/>
              <a:t> column: Should be the control object that</a:t>
            </a:r>
          </a:p>
          <a:p>
            <a:pPr>
              <a:buNone/>
            </a:pPr>
            <a:r>
              <a:rPr lang="en-IN" dirty="0" smtClean="0"/>
              <a:t>manages the rest of the use case</a:t>
            </a:r>
          </a:p>
          <a:p>
            <a:pPr>
              <a:buNone/>
            </a:pP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Heuristics for Sequence Diagrams</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b="1" dirty="0" smtClean="0"/>
              <a:t>• Creation of objects</a:t>
            </a:r>
          </a:p>
          <a:p>
            <a:pPr>
              <a:buNone/>
            </a:pPr>
            <a:r>
              <a:rPr lang="en-IN" dirty="0" smtClean="0"/>
              <a:t>• Control objects are created at the initiation of a</a:t>
            </a:r>
          </a:p>
          <a:p>
            <a:pPr>
              <a:buNone/>
            </a:pPr>
            <a:r>
              <a:rPr lang="en-IN" dirty="0" smtClean="0"/>
              <a:t>use case.</a:t>
            </a:r>
          </a:p>
          <a:p>
            <a:pPr>
              <a:buNone/>
            </a:pPr>
            <a:r>
              <a:rPr lang="en-IN" dirty="0" smtClean="0"/>
              <a:t>• Boundary objects are created by control objects.</a:t>
            </a:r>
          </a:p>
          <a:p>
            <a:pPr>
              <a:buNone/>
            </a:pPr>
            <a:r>
              <a:rPr lang="en-IN" b="1" dirty="0" smtClean="0"/>
              <a:t>• Access of objects</a:t>
            </a:r>
          </a:p>
          <a:p>
            <a:pPr>
              <a:buNone/>
            </a:pPr>
            <a:r>
              <a:rPr lang="en-IN" dirty="0" smtClean="0"/>
              <a:t>• Entity objects are accessed by control and</a:t>
            </a:r>
          </a:p>
          <a:p>
            <a:pPr>
              <a:buNone/>
            </a:pPr>
            <a:r>
              <a:rPr lang="en-IN" dirty="0" smtClean="0"/>
              <a:t>boundary objects.</a:t>
            </a:r>
          </a:p>
          <a:p>
            <a:pPr>
              <a:buNone/>
            </a:pPr>
            <a:r>
              <a:rPr lang="en-IN" dirty="0" smtClean="0"/>
              <a:t>• Entity objects should never access boundary or</a:t>
            </a:r>
          </a:p>
          <a:p>
            <a:pPr>
              <a:buNone/>
            </a:pPr>
            <a:r>
              <a:rPr lang="en-IN" dirty="0" smtClean="0"/>
              <a:t>control objects.</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1165716" y="1600200"/>
            <a:ext cx="7292483"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Impact on ARENA’s Object Model</a:t>
            </a:r>
            <a:endParaRPr lang="en-IN" dirty="0"/>
          </a:p>
        </p:txBody>
      </p:sp>
      <p:sp>
        <p:nvSpPr>
          <p:cNvPr id="3" name="Content Placeholder 2"/>
          <p:cNvSpPr>
            <a:spLocks noGrp="1"/>
          </p:cNvSpPr>
          <p:nvPr>
            <p:ph idx="1"/>
          </p:nvPr>
        </p:nvSpPr>
        <p:spPr/>
        <p:txBody>
          <a:bodyPr>
            <a:normAutofit/>
          </a:bodyPr>
          <a:lstStyle/>
          <a:p>
            <a:pPr>
              <a:buNone/>
            </a:pPr>
            <a:r>
              <a:rPr lang="en-IN" dirty="0" smtClean="0"/>
              <a:t>Let’s assume ARENA’s object model contained</a:t>
            </a:r>
          </a:p>
          <a:p>
            <a:pPr>
              <a:buNone/>
            </a:pPr>
            <a:r>
              <a:rPr lang="en-IN" dirty="0" smtClean="0"/>
              <a:t>the objects</a:t>
            </a:r>
          </a:p>
          <a:p>
            <a:pPr>
              <a:buNone/>
            </a:pPr>
            <a:r>
              <a:rPr lang="en-IN" dirty="0" smtClean="0"/>
              <a:t>• League Owner, Arena, League, Tournament, Match and Player</a:t>
            </a:r>
          </a:p>
          <a:p>
            <a:pPr>
              <a:buNone/>
            </a:pPr>
            <a:r>
              <a:rPr lang="en-IN" dirty="0" smtClean="0"/>
              <a:t>•The Sequence Diagram identified new Classes</a:t>
            </a:r>
          </a:p>
          <a:p>
            <a:pPr>
              <a:buNone/>
            </a:pPr>
            <a:r>
              <a:rPr lang="en-IN" dirty="0" smtClean="0"/>
              <a:t> Tournament Boundary, </a:t>
            </a:r>
            <a:r>
              <a:rPr lang="en-IN" dirty="0" err="1" smtClean="0"/>
              <a:t>Announce_Tournament_Control</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2578956" y="1600200"/>
            <a:ext cx="3986087"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What else can we get out of Sequence</a:t>
            </a:r>
            <a:br>
              <a:rPr lang="en-IN" b="1" dirty="0" smtClean="0"/>
            </a:br>
            <a:r>
              <a:rPr lang="en-IN" b="1" dirty="0" smtClean="0"/>
              <a:t>Diagrams?</a:t>
            </a:r>
            <a:endParaRPr lang="en-IN" dirty="0"/>
          </a:p>
        </p:txBody>
      </p:sp>
      <p:sp>
        <p:nvSpPr>
          <p:cNvPr id="3" name="Content Placeholder 2"/>
          <p:cNvSpPr>
            <a:spLocks noGrp="1"/>
          </p:cNvSpPr>
          <p:nvPr>
            <p:ph idx="1"/>
          </p:nvPr>
        </p:nvSpPr>
        <p:spPr/>
        <p:txBody>
          <a:bodyPr/>
          <a:lstStyle/>
          <a:p>
            <a:pPr>
              <a:buNone/>
            </a:pPr>
            <a:r>
              <a:rPr lang="en-IN" dirty="0" smtClean="0"/>
              <a:t>Sequence diagrams are derived from use cases</a:t>
            </a:r>
          </a:p>
          <a:p>
            <a:pPr>
              <a:buNone/>
            </a:pPr>
            <a:r>
              <a:rPr lang="en-IN" dirty="0" smtClean="0"/>
              <a:t>• The structure of the sequence diagram helps us to determine how decentralized the system is</a:t>
            </a:r>
          </a:p>
          <a:p>
            <a:pPr>
              <a:buNone/>
            </a:pPr>
            <a:r>
              <a:rPr lang="en-IN" dirty="0" smtClean="0"/>
              <a:t>• We distinguish two structures for sequence</a:t>
            </a:r>
          </a:p>
          <a:p>
            <a:pPr>
              <a:buNone/>
            </a:pPr>
            <a:r>
              <a:rPr lang="en-IN" dirty="0" smtClean="0"/>
              <a:t>diagrams</a:t>
            </a:r>
          </a:p>
          <a:p>
            <a:pPr>
              <a:buNone/>
            </a:pPr>
            <a:r>
              <a:rPr lang="en-IN" dirty="0" smtClean="0"/>
              <a:t>	</a:t>
            </a:r>
            <a:r>
              <a:rPr lang="en-IN" b="1" dirty="0" smtClean="0"/>
              <a:t>Fork Diagrams and Stair Diagrams </a:t>
            </a:r>
            <a:r>
              <a:rPr lang="en-IN" dirty="0" smtClean="0"/>
              <a:t>(Ivar Jacobsen)</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Fork Diagram</a:t>
            </a:r>
            <a:br>
              <a:rPr lang="en-IN" b="1" dirty="0" smtClean="0"/>
            </a:br>
            <a:endParaRPr lang="en-IN" dirty="0"/>
          </a:p>
        </p:txBody>
      </p:sp>
      <p:sp>
        <p:nvSpPr>
          <p:cNvPr id="3" name="Content Placeholder 2"/>
          <p:cNvSpPr>
            <a:spLocks noGrp="1"/>
          </p:cNvSpPr>
          <p:nvPr>
            <p:ph sz="half" idx="1"/>
          </p:nvPr>
        </p:nvSpPr>
        <p:spPr/>
        <p:txBody>
          <a:bodyPr/>
          <a:lstStyle/>
          <a:p>
            <a:pPr algn="just">
              <a:buNone/>
            </a:pPr>
            <a:r>
              <a:rPr lang="en-IN" dirty="0" smtClean="0"/>
              <a:t>The dynamic </a:t>
            </a:r>
            <a:r>
              <a:rPr lang="en-IN" dirty="0" err="1" smtClean="0"/>
              <a:t>behavior</a:t>
            </a:r>
            <a:r>
              <a:rPr lang="en-IN" dirty="0" smtClean="0"/>
              <a:t> is placed in a single object, usually a control object.</a:t>
            </a:r>
          </a:p>
          <a:p>
            <a:pPr algn="just">
              <a:buNone/>
            </a:pPr>
            <a:r>
              <a:rPr lang="en-IN" dirty="0" smtClean="0"/>
              <a:t>• It knows all the other objects and often uses them for direct questions and commands.</a:t>
            </a:r>
            <a:endParaRPr lang="en-IN" dirty="0"/>
          </a:p>
        </p:txBody>
      </p:sp>
      <p:pic>
        <p:nvPicPr>
          <p:cNvPr id="4098" name="Picture 2"/>
          <p:cNvPicPr>
            <a:picLocks noGrp="1" noChangeAspect="1" noChangeArrowheads="1"/>
          </p:cNvPicPr>
          <p:nvPr>
            <p:ph sz="half" idx="2"/>
          </p:nvPr>
        </p:nvPicPr>
        <p:blipFill>
          <a:blip r:embed="rId2"/>
          <a:srcRect/>
          <a:stretch>
            <a:fillRect/>
          </a:stretch>
        </p:blipFill>
        <p:spPr bwMode="auto">
          <a:xfrm>
            <a:off x="4648200" y="2057400"/>
            <a:ext cx="403860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Dynamic </a:t>
            </a:r>
            <a:r>
              <a:rPr lang="en-IN" b="1" dirty="0" err="1" smtClean="0"/>
              <a:t>Modeling</a:t>
            </a:r>
            <a:endParaRPr lang="en-IN" dirty="0"/>
          </a:p>
        </p:txBody>
      </p:sp>
      <p:sp>
        <p:nvSpPr>
          <p:cNvPr id="3" name="Content Placeholder 2"/>
          <p:cNvSpPr>
            <a:spLocks noGrp="1"/>
          </p:cNvSpPr>
          <p:nvPr>
            <p:ph idx="1"/>
          </p:nvPr>
        </p:nvSpPr>
        <p:spPr/>
        <p:txBody>
          <a:bodyPr>
            <a:normAutofit fontScale="77500" lnSpcReduction="20000"/>
          </a:bodyPr>
          <a:lstStyle/>
          <a:p>
            <a:pPr algn="just">
              <a:buNone/>
            </a:pPr>
            <a:r>
              <a:rPr lang="en-IN" dirty="0" smtClean="0"/>
              <a:t>Definition of dynamic model:</a:t>
            </a:r>
          </a:p>
          <a:p>
            <a:pPr algn="just">
              <a:buNone/>
            </a:pPr>
            <a:r>
              <a:rPr lang="en-IN" dirty="0" smtClean="0"/>
              <a:t>• Describes the components of the system that have</a:t>
            </a:r>
          </a:p>
          <a:p>
            <a:pPr algn="just">
              <a:buNone/>
            </a:pPr>
            <a:r>
              <a:rPr lang="en-IN" dirty="0" smtClean="0"/>
              <a:t>interesting dynamic behaviour.</a:t>
            </a:r>
          </a:p>
          <a:p>
            <a:pPr algn="just">
              <a:buNone/>
            </a:pPr>
            <a:r>
              <a:rPr lang="en-IN" i="1" dirty="0" smtClean="0"/>
              <a:t>The dynamic model is described with</a:t>
            </a:r>
          </a:p>
          <a:p>
            <a:pPr algn="just">
              <a:buNone/>
            </a:pPr>
            <a:r>
              <a:rPr lang="en-IN" b="1" i="1" dirty="0" smtClean="0"/>
              <a:t>• State diagrams:</a:t>
            </a:r>
            <a:r>
              <a:rPr lang="en-IN" dirty="0" smtClean="0"/>
              <a:t> One state diagram for each class with</a:t>
            </a:r>
          </a:p>
          <a:p>
            <a:pPr algn="just">
              <a:buNone/>
            </a:pPr>
            <a:r>
              <a:rPr lang="en-IN" dirty="0" smtClean="0"/>
              <a:t>important dynamic behaviour.</a:t>
            </a:r>
          </a:p>
          <a:p>
            <a:pPr algn="just">
              <a:buNone/>
            </a:pPr>
            <a:r>
              <a:rPr lang="en-IN" b="1" i="1" dirty="0" smtClean="0"/>
              <a:t>• Sequence diagrams: </a:t>
            </a:r>
            <a:r>
              <a:rPr lang="en-IN" dirty="0" smtClean="0"/>
              <a:t>For the interaction between</a:t>
            </a:r>
          </a:p>
          <a:p>
            <a:pPr algn="just">
              <a:buNone/>
            </a:pPr>
            <a:r>
              <a:rPr lang="en-IN" dirty="0" smtClean="0"/>
              <a:t>Classes.(</a:t>
            </a:r>
            <a:r>
              <a:rPr lang="en-IN" b="1" i="1" dirty="0" smtClean="0"/>
              <a:t>Stateless Dynamic Modelling</a:t>
            </a:r>
            <a:r>
              <a:rPr lang="en-IN" dirty="0" smtClean="0"/>
              <a:t>)</a:t>
            </a:r>
          </a:p>
          <a:p>
            <a:pPr algn="just">
              <a:buNone/>
            </a:pPr>
            <a:endParaRPr lang="en-IN" dirty="0" smtClean="0"/>
          </a:p>
          <a:p>
            <a:pPr algn="just">
              <a:buNone/>
            </a:pPr>
            <a:endParaRPr lang="en-IN" dirty="0" smtClean="0"/>
          </a:p>
          <a:p>
            <a:pPr algn="just">
              <a:buNone/>
            </a:pPr>
            <a:r>
              <a:rPr lang="en-IN" dirty="0" smtClean="0"/>
              <a:t>• Purpose is to Detect and supply methods for the object model</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Stair Diagram</a:t>
            </a:r>
            <a:br>
              <a:rPr lang="en-IN" b="1" dirty="0" smtClean="0"/>
            </a:br>
            <a:endParaRPr lang="en-IN" dirty="0"/>
          </a:p>
        </p:txBody>
      </p:sp>
      <p:sp>
        <p:nvSpPr>
          <p:cNvPr id="3" name="Content Placeholder 2"/>
          <p:cNvSpPr>
            <a:spLocks noGrp="1"/>
          </p:cNvSpPr>
          <p:nvPr>
            <p:ph sz="half" idx="1"/>
          </p:nvPr>
        </p:nvSpPr>
        <p:spPr/>
        <p:txBody>
          <a:bodyPr>
            <a:normAutofit/>
          </a:bodyPr>
          <a:lstStyle/>
          <a:p>
            <a:pPr>
              <a:buNone/>
            </a:pPr>
            <a:r>
              <a:rPr lang="en-IN" dirty="0" smtClean="0"/>
              <a:t>• </a:t>
            </a:r>
            <a:r>
              <a:rPr lang="en-IN" sz="2400" dirty="0" smtClean="0"/>
              <a:t>The dynamic </a:t>
            </a:r>
            <a:r>
              <a:rPr lang="en-IN" sz="2400" dirty="0" err="1" smtClean="0"/>
              <a:t>behavior</a:t>
            </a:r>
            <a:r>
              <a:rPr lang="en-IN" sz="2400" dirty="0" smtClean="0"/>
              <a:t> is distributed. Each object</a:t>
            </a:r>
          </a:p>
          <a:p>
            <a:pPr>
              <a:buNone/>
            </a:pPr>
            <a:r>
              <a:rPr lang="en-IN" sz="2400" dirty="0" smtClean="0"/>
              <a:t>delegates responsibility to other objects.</a:t>
            </a:r>
          </a:p>
          <a:p>
            <a:pPr>
              <a:buNone/>
            </a:pPr>
            <a:r>
              <a:rPr lang="en-IN" sz="2400" dirty="0" smtClean="0"/>
              <a:t>• Each object knows only a few of the other objects and</a:t>
            </a:r>
          </a:p>
          <a:p>
            <a:pPr>
              <a:buNone/>
            </a:pPr>
            <a:r>
              <a:rPr lang="en-IN" sz="2400" dirty="0" smtClean="0"/>
              <a:t>knows which objects can help with a specific </a:t>
            </a:r>
            <a:r>
              <a:rPr lang="en-IN" sz="2400" dirty="0" err="1" smtClean="0"/>
              <a:t>behavior</a:t>
            </a:r>
            <a:r>
              <a:rPr lang="en-IN" sz="2400" dirty="0" smtClean="0"/>
              <a:t>.</a:t>
            </a:r>
            <a:endParaRPr lang="en-IN" sz="2400" dirty="0"/>
          </a:p>
        </p:txBody>
      </p:sp>
      <p:pic>
        <p:nvPicPr>
          <p:cNvPr id="5122" name="Picture 2"/>
          <p:cNvPicPr>
            <a:picLocks noGrp="1" noChangeAspect="1" noChangeArrowheads="1"/>
          </p:cNvPicPr>
          <p:nvPr>
            <p:ph sz="half" idx="2"/>
          </p:nvPr>
        </p:nvPicPr>
        <p:blipFill>
          <a:blip r:embed="rId2"/>
          <a:srcRect/>
          <a:stretch>
            <a:fillRect/>
          </a:stretch>
        </p:blipFill>
        <p:spPr bwMode="auto">
          <a:xfrm>
            <a:off x="4648200" y="2751605"/>
            <a:ext cx="4038600" cy="22231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b="1" dirty="0" smtClean="0"/>
              <a:t>Fork or Stair?</a:t>
            </a:r>
            <a:br>
              <a:rPr lang="en-IN" b="1" dirty="0" smtClean="0"/>
            </a:br>
            <a:endParaRPr lang="en-IN" dirty="0"/>
          </a:p>
        </p:txBody>
      </p:sp>
      <p:sp>
        <p:nvSpPr>
          <p:cNvPr id="6" name="Content Placeholder 5"/>
          <p:cNvSpPr>
            <a:spLocks noGrp="1"/>
          </p:cNvSpPr>
          <p:nvPr>
            <p:ph idx="1"/>
          </p:nvPr>
        </p:nvSpPr>
        <p:spPr/>
        <p:txBody>
          <a:bodyPr>
            <a:normAutofit fontScale="85000" lnSpcReduction="10000"/>
          </a:bodyPr>
          <a:lstStyle/>
          <a:p>
            <a:pPr>
              <a:buNone/>
            </a:pPr>
            <a:r>
              <a:rPr lang="en-IN" dirty="0" smtClean="0"/>
              <a:t>• Object-oriented supporters claim that the stair structure is better</a:t>
            </a:r>
          </a:p>
          <a:p>
            <a:pPr>
              <a:buNone/>
            </a:pPr>
            <a:r>
              <a:rPr lang="en-IN" dirty="0" smtClean="0"/>
              <a:t>• Better heuristics:</a:t>
            </a:r>
          </a:p>
          <a:p>
            <a:pPr lvl="1">
              <a:buNone/>
            </a:pPr>
            <a:r>
              <a:rPr lang="en-IN" dirty="0" smtClean="0"/>
              <a:t>• Choose the stair - a decentralized control structure - if</a:t>
            </a:r>
          </a:p>
          <a:p>
            <a:pPr lvl="1">
              <a:buNone/>
            </a:pPr>
            <a:r>
              <a:rPr lang="en-IN" dirty="0" smtClean="0"/>
              <a:t>• The operations have a strong connection</a:t>
            </a:r>
          </a:p>
          <a:p>
            <a:pPr lvl="1">
              <a:buNone/>
            </a:pPr>
            <a:r>
              <a:rPr lang="en-IN" dirty="0" smtClean="0"/>
              <a:t>• The operations will always be performed in the same order</a:t>
            </a:r>
          </a:p>
          <a:p>
            <a:pPr>
              <a:buNone/>
            </a:pPr>
            <a:r>
              <a:rPr lang="en-IN" dirty="0" smtClean="0"/>
              <a:t>• Choose the fork –</a:t>
            </a:r>
          </a:p>
          <a:p>
            <a:pPr lvl="1"/>
            <a:r>
              <a:rPr lang="en-IN" dirty="0" smtClean="0"/>
              <a:t> a centralized control structure - if</a:t>
            </a:r>
          </a:p>
          <a:p>
            <a:pPr lvl="1">
              <a:buNone/>
            </a:pPr>
            <a:r>
              <a:rPr lang="en-IN" dirty="0" smtClean="0"/>
              <a:t>• The operations can change order</a:t>
            </a:r>
          </a:p>
          <a:p>
            <a:pPr lvl="1">
              <a:buNone/>
            </a:pPr>
            <a:r>
              <a:rPr lang="en-IN" dirty="0" smtClean="0"/>
              <a:t>• New operations are expected to be added as a result of new requirements</a:t>
            </a:r>
          </a:p>
          <a:p>
            <a:pPr lvl="1">
              <a:buNone/>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Diagrams for Dynamic Modelling</a:t>
            </a:r>
            <a:br>
              <a:rPr lang="en-IN" dirty="0" smtClean="0"/>
            </a:br>
            <a:endParaRPr lang="en-IN" dirty="0"/>
          </a:p>
        </p:txBody>
      </p:sp>
      <p:sp>
        <p:nvSpPr>
          <p:cNvPr id="3" name="Content Placeholder 2"/>
          <p:cNvSpPr>
            <a:spLocks noGrp="1"/>
          </p:cNvSpPr>
          <p:nvPr>
            <p:ph idx="1"/>
          </p:nvPr>
        </p:nvSpPr>
        <p:spPr/>
        <p:txBody>
          <a:bodyPr/>
          <a:lstStyle/>
          <a:p>
            <a:pPr>
              <a:buNone/>
            </a:pPr>
            <a:r>
              <a:rPr lang="en-IN" dirty="0" smtClean="0"/>
              <a:t>• </a:t>
            </a:r>
            <a:r>
              <a:rPr lang="en-IN" b="1" i="1" dirty="0" smtClean="0"/>
              <a:t>Interaction diagrams </a:t>
            </a:r>
            <a:r>
              <a:rPr lang="en-IN" dirty="0" smtClean="0"/>
              <a:t>describe the dynamic </a:t>
            </a:r>
            <a:r>
              <a:rPr lang="en-IN" dirty="0" err="1" smtClean="0"/>
              <a:t>behavior</a:t>
            </a:r>
            <a:r>
              <a:rPr lang="en-IN" dirty="0" smtClean="0"/>
              <a:t> between objects</a:t>
            </a:r>
          </a:p>
          <a:p>
            <a:pPr>
              <a:buNone/>
            </a:pPr>
            <a:r>
              <a:rPr lang="en-IN" dirty="0" smtClean="0"/>
              <a:t>• </a:t>
            </a:r>
            <a:r>
              <a:rPr lang="en-IN" b="1" i="1" dirty="0" err="1" smtClean="0"/>
              <a:t>Statechart</a:t>
            </a:r>
            <a:r>
              <a:rPr lang="en-IN" b="1" i="1" dirty="0" smtClean="0"/>
              <a:t> diagrams </a:t>
            </a:r>
            <a:r>
              <a:rPr lang="en-IN" dirty="0" smtClean="0"/>
              <a:t>describe the dynamic </a:t>
            </a:r>
            <a:r>
              <a:rPr lang="en-IN" dirty="0" err="1" smtClean="0"/>
              <a:t>behavior</a:t>
            </a:r>
            <a:r>
              <a:rPr lang="en-IN" dirty="0" smtClean="0"/>
              <a:t> of a single object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Dynamic Diagrams</a:t>
            </a:r>
            <a:endParaRPr lang="en-US" dirty="0"/>
          </a:p>
        </p:txBody>
      </p:sp>
      <p:pic>
        <p:nvPicPr>
          <p:cNvPr id="4" name="Content Placeholder 3"/>
          <p:cNvPicPr>
            <a:picLocks noGrp="1" noChangeAspect="1"/>
          </p:cNvPicPr>
          <p:nvPr>
            <p:ph idx="1"/>
          </p:nvPr>
        </p:nvPicPr>
        <p:blipFill rotWithShape="1">
          <a:blip r:embed="rId2"/>
          <a:stretch/>
        </p:blipFill>
        <p:spPr>
          <a:xfrm>
            <a:off x="1676400" y="2286000"/>
            <a:ext cx="5410199" cy="2277400"/>
          </a:xfrm>
          <a:prstGeom prst="rect">
            <a:avLst/>
          </a:prstGeom>
        </p:spPr>
      </p:pic>
    </p:spTree>
    <p:extLst>
      <p:ext uri="{BB962C8B-B14F-4D97-AF65-F5344CB8AC3E}">
        <p14:creationId xmlns:p14="http://schemas.microsoft.com/office/powerpoint/2010/main" val="3121563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Interaction Diagrams for View alarm Use Case</a:t>
            </a:r>
            <a:endParaRPr lang="en-US" dirty="0"/>
          </a:p>
        </p:txBody>
      </p:sp>
      <p:pic>
        <p:nvPicPr>
          <p:cNvPr id="6" name="Content Placeholder 5"/>
          <p:cNvPicPr>
            <a:picLocks noGrp="1" noChangeAspect="1"/>
          </p:cNvPicPr>
          <p:nvPr>
            <p:ph sz="half" idx="2"/>
          </p:nvPr>
        </p:nvPicPr>
        <p:blipFill>
          <a:blip r:embed="rId2"/>
          <a:stretch>
            <a:fillRect/>
          </a:stretch>
        </p:blipFill>
        <p:spPr>
          <a:xfrm>
            <a:off x="4648200" y="2670628"/>
            <a:ext cx="4038600" cy="2542890"/>
          </a:xfrm>
          <a:prstGeom prst="rect">
            <a:avLst/>
          </a:prstGeom>
        </p:spPr>
      </p:pic>
      <p:pic>
        <p:nvPicPr>
          <p:cNvPr id="5" name="Content Placeholder 4"/>
          <p:cNvPicPr>
            <a:picLocks noGrp="1" noChangeAspect="1"/>
          </p:cNvPicPr>
          <p:nvPr>
            <p:ph sz="half" idx="1"/>
          </p:nvPr>
        </p:nvPicPr>
        <p:blipFill>
          <a:blip r:embed="rId3"/>
          <a:stretch>
            <a:fillRect/>
          </a:stretch>
        </p:blipFill>
        <p:spPr>
          <a:xfrm>
            <a:off x="457200" y="2512844"/>
            <a:ext cx="4038600" cy="2700674"/>
          </a:xfrm>
          <a:prstGeom prst="rect">
            <a:avLst/>
          </a:prstGeom>
        </p:spPr>
      </p:pic>
    </p:spTree>
    <p:extLst>
      <p:ext uri="{BB962C8B-B14F-4D97-AF65-F5344CB8AC3E}">
        <p14:creationId xmlns:p14="http://schemas.microsoft.com/office/powerpoint/2010/main" val="4104877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Interaction Diagram</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IN" dirty="0" smtClean="0"/>
              <a:t>Two types of interaction diagram:</a:t>
            </a:r>
          </a:p>
          <a:p>
            <a:pPr>
              <a:buNone/>
            </a:pPr>
            <a:r>
              <a:rPr lang="en-IN" dirty="0" smtClean="0"/>
              <a:t>• </a:t>
            </a:r>
            <a:r>
              <a:rPr lang="en-IN" b="1" i="1" dirty="0" smtClean="0"/>
              <a:t>Sequence Diagram:</a:t>
            </a:r>
          </a:p>
          <a:p>
            <a:pPr lvl="1">
              <a:buNone/>
            </a:pPr>
            <a:r>
              <a:rPr lang="en-IN" dirty="0" smtClean="0"/>
              <a:t>• Describes the dynamic behaviour of several objects</a:t>
            </a:r>
          </a:p>
          <a:p>
            <a:pPr lvl="1">
              <a:buNone/>
            </a:pPr>
            <a:r>
              <a:rPr lang="en-IN" dirty="0" smtClean="0"/>
              <a:t>over time.</a:t>
            </a:r>
          </a:p>
          <a:p>
            <a:pPr lvl="1">
              <a:buNone/>
            </a:pPr>
            <a:r>
              <a:rPr lang="en-IN" dirty="0" smtClean="0"/>
              <a:t>• Good for real-time specifications.</a:t>
            </a:r>
          </a:p>
          <a:p>
            <a:pPr lvl="1">
              <a:buNone/>
            </a:pPr>
            <a:r>
              <a:rPr lang="en-US" dirty="0"/>
              <a:t>A </a:t>
            </a:r>
            <a:r>
              <a:rPr lang="en-US" dirty="0">
                <a:hlinkClick r:id="rId2"/>
              </a:rPr>
              <a:t>Sequence diagram</a:t>
            </a:r>
            <a:r>
              <a:rPr lang="en-US" dirty="0"/>
              <a:t> is an interaction diagram that details about the operation that is carried out. Sequence diagram captures the interaction between the objects in the context of collaboration. Sequence diagrams are time focused and they show the order of the interaction visually by using the vertical axis of the diagram to represent time.</a:t>
            </a:r>
          </a:p>
          <a:p>
            <a:pPr lvl="1">
              <a:buNone/>
            </a:pPr>
            <a:endParaRPr lang="en-IN" dirty="0" smtClean="0"/>
          </a:p>
          <a:p>
            <a:pPr>
              <a:buNone/>
            </a:pPr>
            <a:r>
              <a:rPr lang="en-IN" dirty="0" smtClean="0"/>
              <a:t>• </a:t>
            </a:r>
            <a:r>
              <a:rPr lang="en-IN" b="1" i="1" dirty="0" smtClean="0"/>
              <a:t>Collaboration/ Communication Diagram:</a:t>
            </a:r>
          </a:p>
          <a:p>
            <a:pPr lvl="1">
              <a:buNone/>
            </a:pPr>
            <a:r>
              <a:rPr lang="en-IN" dirty="0" smtClean="0"/>
              <a:t>• Shows the temporal relationship among objects.</a:t>
            </a:r>
          </a:p>
          <a:p>
            <a:pPr lvl="1">
              <a:buNone/>
            </a:pPr>
            <a:r>
              <a:rPr lang="en-IN" dirty="0" smtClean="0"/>
              <a:t>• Position of objects is based on the position of the</a:t>
            </a:r>
          </a:p>
          <a:p>
            <a:pPr lvl="1">
              <a:buNone/>
            </a:pPr>
            <a:r>
              <a:rPr lang="en-IN" dirty="0" smtClean="0"/>
              <a:t>classes in the UML class diagram.</a:t>
            </a:r>
          </a:p>
          <a:p>
            <a:pPr lvl="1">
              <a:buNone/>
            </a:pPr>
            <a:r>
              <a:rPr lang="en-IN" dirty="0" smtClean="0"/>
              <a:t>• Does not show time.</a:t>
            </a:r>
          </a:p>
          <a:p>
            <a:pPr lvl="1">
              <a:buNone/>
            </a:pPr>
            <a:r>
              <a:rPr lang="en-US" b="1" dirty="0"/>
              <a:t>Collaboration Diagram</a:t>
            </a:r>
            <a:r>
              <a:rPr lang="en-US" dirty="0"/>
              <a:t> represents the interaction of the objects to perform the behavior of a particular use case or a part of use case. The designers use the Sequence diagram and Collaboration Diagrams to define and clarify the roles of the objects that perform a particular flow of events of a use case.</a:t>
            </a:r>
          </a:p>
          <a:p>
            <a:pPr lvl="1">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How do we detect Methods?</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dirty="0" smtClean="0"/>
              <a:t>Purpose:</a:t>
            </a:r>
          </a:p>
          <a:p>
            <a:pPr>
              <a:buNone/>
            </a:pPr>
            <a:r>
              <a:rPr lang="en-IN" dirty="0" smtClean="0"/>
              <a:t>	• Detect and supply methods for the object model</a:t>
            </a:r>
          </a:p>
          <a:p>
            <a:pPr>
              <a:buNone/>
            </a:pPr>
            <a:r>
              <a:rPr lang="en-IN" dirty="0" smtClean="0"/>
              <a:t>	• How do we do this?</a:t>
            </a:r>
          </a:p>
          <a:p>
            <a:pPr>
              <a:buNone/>
            </a:pPr>
            <a:r>
              <a:rPr lang="en-IN" dirty="0" smtClean="0"/>
              <a:t>• We look for objects, who are interacting and extract</a:t>
            </a:r>
          </a:p>
          <a:p>
            <a:pPr>
              <a:buNone/>
            </a:pPr>
            <a:r>
              <a:rPr lang="en-IN" dirty="0" smtClean="0"/>
              <a:t>their “protocol”.</a:t>
            </a:r>
          </a:p>
          <a:p>
            <a:pPr>
              <a:buNone/>
            </a:pPr>
            <a:r>
              <a:rPr lang="en-IN" dirty="0" smtClean="0"/>
              <a:t>• We look for objects, who have interesting </a:t>
            </a:r>
            <a:r>
              <a:rPr lang="en-IN" dirty="0" err="1" smtClean="0"/>
              <a:t>behavior</a:t>
            </a:r>
            <a:r>
              <a:rPr lang="en-IN" dirty="0" smtClean="0"/>
              <a:t> on</a:t>
            </a:r>
          </a:p>
          <a:p>
            <a:pPr>
              <a:buNone/>
            </a:pPr>
            <a:r>
              <a:rPr lang="en-IN" dirty="0" smtClean="0"/>
              <a:t>their own</a:t>
            </a:r>
          </a:p>
          <a:p>
            <a:pPr>
              <a:buNone/>
            </a:pPr>
            <a:r>
              <a:rPr lang="en-IN" dirty="0" smtClean="0"/>
              <a:t>• We start with the flow of events in a use case</a:t>
            </a:r>
          </a:p>
          <a:p>
            <a:pPr>
              <a:buNone/>
            </a:pPr>
            <a:r>
              <a:rPr lang="en-IN" dirty="0" smtClean="0"/>
              <a:t>• From the flow of events we proceed to the sequence</a:t>
            </a:r>
          </a:p>
          <a:p>
            <a:pPr>
              <a:buNone/>
            </a:pPr>
            <a:r>
              <a:rPr lang="en-IN" dirty="0" smtClean="0"/>
              <a:t>diagram</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What is an Event?</a:t>
            </a:r>
            <a:br>
              <a:rPr lang="en-IN" b="1" dirty="0" smtClean="0"/>
            </a:b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dirty="0" smtClean="0"/>
              <a:t>Something that happens at a point in time</a:t>
            </a:r>
          </a:p>
          <a:p>
            <a:pPr>
              <a:buNone/>
            </a:pPr>
            <a:r>
              <a:rPr lang="en-IN" dirty="0" smtClean="0"/>
              <a:t>• An event sends information from one object to another</a:t>
            </a:r>
          </a:p>
          <a:p>
            <a:pPr>
              <a:buNone/>
            </a:pPr>
            <a:r>
              <a:rPr lang="en-IN" dirty="0" smtClean="0"/>
              <a:t>• Events can have associations with each other:</a:t>
            </a:r>
          </a:p>
          <a:p>
            <a:pPr>
              <a:buNone/>
            </a:pPr>
            <a:r>
              <a:rPr lang="en-IN" dirty="0" smtClean="0"/>
              <a:t>	• Causally related:</a:t>
            </a:r>
          </a:p>
          <a:p>
            <a:pPr>
              <a:buNone/>
            </a:pPr>
            <a:r>
              <a:rPr lang="en-IN" dirty="0" smtClean="0"/>
              <a:t>• An event happens always before another event</a:t>
            </a:r>
          </a:p>
          <a:p>
            <a:pPr>
              <a:buNone/>
            </a:pPr>
            <a:r>
              <a:rPr lang="en-IN" dirty="0" smtClean="0"/>
              <a:t>• An event happens always after another event</a:t>
            </a:r>
          </a:p>
          <a:p>
            <a:pPr>
              <a:buNone/>
            </a:pPr>
            <a:r>
              <a:rPr lang="en-IN" dirty="0" smtClean="0"/>
              <a:t>	• Causally unrelated:</a:t>
            </a:r>
          </a:p>
          <a:p>
            <a:pPr>
              <a:buNone/>
            </a:pPr>
            <a:r>
              <a:rPr lang="en-IN" dirty="0" smtClean="0"/>
              <a:t>• Events can happen concurrently</a:t>
            </a:r>
          </a:p>
          <a:p>
            <a:pPr>
              <a:buNone/>
            </a:pPr>
            <a:r>
              <a:rPr lang="en-IN" dirty="0" smtClean="0"/>
              <a:t>• Events can also be grouped in event classes with</a:t>
            </a:r>
          </a:p>
          <a:p>
            <a:pPr>
              <a:buNone/>
            </a:pPr>
            <a:r>
              <a:rPr lang="en-IN" dirty="0" smtClean="0"/>
              <a:t>a hierarchical structure =&gt; Event taxonomy</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1135</Words>
  <Application>Microsoft Office PowerPoint</Application>
  <PresentationFormat>On-screen Show (4:3)</PresentationFormat>
  <Paragraphs>161</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Office Theme</vt:lpstr>
      <vt:lpstr>Dynamic Modelling with UML</vt:lpstr>
      <vt:lpstr>PowerPoint Presentation</vt:lpstr>
      <vt:lpstr>Dynamic Modeling</vt:lpstr>
      <vt:lpstr>Diagrams for Dynamic Modelling </vt:lpstr>
      <vt:lpstr>Dynamic Diagrams</vt:lpstr>
      <vt:lpstr>Interaction Diagrams for View alarm Use Case</vt:lpstr>
      <vt:lpstr>Interaction Diagram</vt:lpstr>
      <vt:lpstr>How do we detect Methods?</vt:lpstr>
      <vt:lpstr>What is an Event? </vt:lpstr>
      <vt:lpstr>The term ‘Event’ is often used in two ways</vt:lpstr>
      <vt:lpstr>MESSAGE SEQUENCE NUMBERING ON INTERACTION DIAGRAMS</vt:lpstr>
      <vt:lpstr>Use Case Diagram</vt:lpstr>
      <vt:lpstr>Message Sequence</vt:lpstr>
      <vt:lpstr>Sequence Diagram</vt:lpstr>
      <vt:lpstr>Communication/Collaboration Diagrams</vt:lpstr>
      <vt:lpstr>Sequence Diagram</vt:lpstr>
      <vt:lpstr>Alternate Sequence</vt:lpstr>
      <vt:lpstr>Sequence diagram for the Make Order Request use case: alternative sequence for Create New Account</vt:lpstr>
      <vt:lpstr>Diffrences between Sequence Diagram &amp; Collaboration Diagram</vt:lpstr>
      <vt:lpstr>Similarities Between Sequence and Collaboration Diagram</vt:lpstr>
      <vt:lpstr>An Example</vt:lpstr>
      <vt:lpstr>Sequence Diagram for “Get SeatPosition”</vt:lpstr>
      <vt:lpstr>Heuristics for Sequence Diagrams</vt:lpstr>
      <vt:lpstr>Heuristics for Sequence Diagrams</vt:lpstr>
      <vt:lpstr>Sequence Diagram</vt:lpstr>
      <vt:lpstr>Impact on ARENA’s Object Model</vt:lpstr>
      <vt:lpstr>Class Diagram</vt:lpstr>
      <vt:lpstr>What else can we get out of Sequence Diagrams?</vt:lpstr>
      <vt:lpstr>Fork Diagram </vt:lpstr>
      <vt:lpstr>Stair Diagram </vt:lpstr>
      <vt:lpstr>Fork or Stair?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Modeling with UML</dc:title>
  <dc:creator>Ruchi Sehrawat</dc:creator>
  <cp:lastModifiedBy>Microsoft account</cp:lastModifiedBy>
  <cp:revision>27</cp:revision>
  <dcterms:created xsi:type="dcterms:W3CDTF">2006-08-16T00:00:00Z</dcterms:created>
  <dcterms:modified xsi:type="dcterms:W3CDTF">2022-06-23T06:17:29Z</dcterms:modified>
</cp:coreProperties>
</file>