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15"/>
  </p:notesMasterIdLst>
  <p:sldIdLst>
    <p:sldId id="300" r:id="rId2"/>
    <p:sldId id="257" r:id="rId3"/>
    <p:sldId id="259" r:id="rId4"/>
    <p:sldId id="260" r:id="rId5"/>
    <p:sldId id="262" r:id="rId6"/>
    <p:sldId id="263" r:id="rId7"/>
    <p:sldId id="264" r:id="rId8"/>
    <p:sldId id="265" r:id="rId9"/>
    <p:sldId id="268" r:id="rId10"/>
    <p:sldId id="269" r:id="rId11"/>
    <p:sldId id="290" r:id="rId12"/>
    <p:sldId id="294" r:id="rId13"/>
    <p:sldId id="295" r:id="rId1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 charset="0"/>
        <a:ea typeface="+mn-ea"/>
        <a:cs typeface="+mn-cs"/>
      </a:defRPr>
    </a:lvl5pPr>
    <a:lvl6pPr marL="2286000" algn="l" defTabSz="914400" rtl="0" eaLnBrk="1" latinLnBrk="0" hangingPunct="1">
      <a:defRPr sz="2400" kern="1200">
        <a:solidFill>
          <a:schemeClr val="tx1"/>
        </a:solidFill>
        <a:latin typeface="Times" pitchFamily="1" charset="0"/>
        <a:ea typeface="+mn-ea"/>
        <a:cs typeface="+mn-cs"/>
      </a:defRPr>
    </a:lvl6pPr>
    <a:lvl7pPr marL="2743200" algn="l" defTabSz="914400" rtl="0" eaLnBrk="1" latinLnBrk="0" hangingPunct="1">
      <a:defRPr sz="2400" kern="1200">
        <a:solidFill>
          <a:schemeClr val="tx1"/>
        </a:solidFill>
        <a:latin typeface="Times" pitchFamily="1" charset="0"/>
        <a:ea typeface="+mn-ea"/>
        <a:cs typeface="+mn-cs"/>
      </a:defRPr>
    </a:lvl7pPr>
    <a:lvl8pPr marL="3200400" algn="l" defTabSz="914400" rtl="0" eaLnBrk="1" latinLnBrk="0" hangingPunct="1">
      <a:defRPr sz="2400" kern="1200">
        <a:solidFill>
          <a:schemeClr val="tx1"/>
        </a:solidFill>
        <a:latin typeface="Times" pitchFamily="1" charset="0"/>
        <a:ea typeface="+mn-ea"/>
        <a:cs typeface="+mn-cs"/>
      </a:defRPr>
    </a:lvl8pPr>
    <a:lvl9pPr marL="3657600" algn="l" defTabSz="914400" rtl="0" eaLnBrk="1" latinLnBrk="0" hangingPunct="1">
      <a:defRPr sz="2400" kern="1200">
        <a:solidFill>
          <a:schemeClr val="tx1"/>
        </a:solidFill>
        <a:latin typeface="Times"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8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2C8A718-022A-4315-B0CE-CB8E769C8D1D}" type="slidenum">
              <a:rPr lang="en-US"/>
              <a:pPr/>
              <a:t>‹#›</a:t>
            </a:fld>
            <a:endParaRPr lang="en-US"/>
          </a:p>
        </p:txBody>
      </p:sp>
    </p:spTree>
    <p:extLst>
      <p:ext uri="{BB962C8B-B14F-4D97-AF65-F5344CB8AC3E}">
        <p14:creationId xmlns:p14="http://schemas.microsoft.com/office/powerpoint/2010/main" val="503862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D3E785-5FA5-4BDB-A3CF-F5064238BB65}" type="slidenum">
              <a:rPr lang="en-US"/>
              <a:pPr/>
              <a:t>2</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2046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56175C-7D30-436E-A6D0-7917C92EBCB1}" type="slidenum">
              <a:rPr lang="en-US"/>
              <a:pPr/>
              <a:t>3</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16325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6DD3D3-B148-4F3D-A9C1-9136A2B094F6}" type="slidenum">
              <a:rPr lang="en-US"/>
              <a:pPr/>
              <a:t>4</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21334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12F7F8-AB70-40CF-9F6C-28776F49724E}" type="slidenum">
              <a:rPr lang="en-US"/>
              <a:pPr/>
              <a:t>5</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12654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DE1B6F-D186-4CD2-A5B5-8B7EBB5D0ED5}" type="slidenum">
              <a:rPr lang="en-US"/>
              <a:pPr/>
              <a:t>6</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1316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9B618E-2E42-4A0E-A06F-FA6430183AC5}" type="slidenum">
              <a:rPr lang="en-US"/>
              <a:pPr/>
              <a:t>7</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15427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27B18F-2D6D-4AB6-853D-001E5927DF5D}" type="slidenum">
              <a:rPr lang="en-US"/>
              <a:pPr/>
              <a:t>8</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3861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2D5581-7D7D-4C1A-8267-9EADC3CAA635}" type="slidenum">
              <a:rPr lang="en-US"/>
              <a:pPr/>
              <a:t>9</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51875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1B735A-24D9-4D8A-8246-DBA66B9245B7}" type="slidenum">
              <a:rPr lang="en-US"/>
              <a:pPr/>
              <a:t>10</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4845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2DE28D3-C69C-4B85-A5B0-C933B9476A4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421854-4FDB-4407-87DA-2A43C252F01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28600"/>
            <a:ext cx="20574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0198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C1E1D07-6015-4028-A76D-EA71FBDE450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C37DA6F-2B0A-4DF3-9922-C7B6B714A3DA}"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924BED5-4AAB-4CC0-84AC-98942EE3B5F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960B192-BE5F-44D2-A737-9312BC17A25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D2163E48-59D2-44F3-AE73-8D5A497FE90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E830CE0-FF4F-4A2C-8FAB-A99E0474F5A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38CC91E-6106-4D4B-981D-636BB5C93BC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5F291CD-F80E-4483-B35D-52EC9079DB2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6E422F2-7D80-4DE7-8B33-0A38C54E8A8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232" name="Group 8"/>
          <p:cNvGrpSpPr>
            <a:grpSpLocks/>
          </p:cNvGrpSpPr>
          <p:nvPr userDrawn="1"/>
        </p:nvGrpSpPr>
        <p:grpSpPr bwMode="auto">
          <a:xfrm>
            <a:off x="215900" y="1276350"/>
            <a:ext cx="8275638" cy="5429250"/>
            <a:chOff x="136" y="768"/>
            <a:chExt cx="5213" cy="3420"/>
          </a:xfrm>
        </p:grpSpPr>
        <p:pic>
          <p:nvPicPr>
            <p:cNvPr id="52233" name="Picture 9"/>
            <p:cNvPicPr>
              <a:picLocks noChangeAspect="1" noChangeArrowheads="1"/>
            </p:cNvPicPr>
            <p:nvPr userDrawn="1"/>
          </p:nvPicPr>
          <p:blipFill>
            <a:blip r:embed="rId13" cstate="print"/>
            <a:srcRect/>
            <a:stretch>
              <a:fillRect/>
            </a:stretch>
          </p:blipFill>
          <p:spPr bwMode="auto">
            <a:xfrm>
              <a:off x="588" y="3848"/>
              <a:ext cx="4644" cy="340"/>
            </a:xfrm>
            <a:prstGeom prst="rect">
              <a:avLst/>
            </a:prstGeom>
            <a:noFill/>
            <a:ln w="9525">
              <a:noFill/>
              <a:miter lim="800000"/>
              <a:headEnd/>
              <a:tailEnd/>
            </a:ln>
          </p:spPr>
        </p:pic>
        <p:pic>
          <p:nvPicPr>
            <p:cNvPr id="52234" name="Picture 10"/>
            <p:cNvPicPr>
              <a:picLocks noChangeAspect="1" noChangeArrowheads="1"/>
            </p:cNvPicPr>
            <p:nvPr userDrawn="1"/>
          </p:nvPicPr>
          <p:blipFill>
            <a:blip r:embed="rId14" cstate="print"/>
            <a:srcRect/>
            <a:stretch>
              <a:fillRect/>
            </a:stretch>
          </p:blipFill>
          <p:spPr bwMode="auto">
            <a:xfrm>
              <a:off x="136" y="768"/>
              <a:ext cx="516" cy="3110"/>
            </a:xfrm>
            <a:prstGeom prst="rect">
              <a:avLst/>
            </a:prstGeom>
            <a:noFill/>
            <a:ln w="9525">
              <a:noFill/>
              <a:miter lim="800000"/>
              <a:headEnd/>
              <a:tailEnd/>
            </a:ln>
          </p:spPr>
        </p:pic>
        <p:pic>
          <p:nvPicPr>
            <p:cNvPr id="52235" name="Picture 11"/>
            <p:cNvPicPr>
              <a:picLocks noChangeAspect="1" noChangeArrowheads="1"/>
            </p:cNvPicPr>
            <p:nvPr userDrawn="1"/>
          </p:nvPicPr>
          <p:blipFill>
            <a:blip r:embed="rId15" cstate="print"/>
            <a:srcRect/>
            <a:stretch>
              <a:fillRect/>
            </a:stretch>
          </p:blipFill>
          <p:spPr bwMode="auto">
            <a:xfrm rot="2678447">
              <a:off x="330" y="3631"/>
              <a:ext cx="483" cy="464"/>
            </a:xfrm>
            <a:prstGeom prst="rect">
              <a:avLst/>
            </a:prstGeom>
            <a:noFill/>
            <a:ln w="9525">
              <a:noFill/>
              <a:miter lim="800000"/>
              <a:headEnd/>
              <a:tailEnd/>
            </a:ln>
          </p:spPr>
        </p:pic>
        <p:pic>
          <p:nvPicPr>
            <p:cNvPr id="52236" name="Picture 12"/>
            <p:cNvPicPr>
              <a:picLocks noChangeAspect="1" noChangeArrowheads="1"/>
            </p:cNvPicPr>
            <p:nvPr userDrawn="1"/>
          </p:nvPicPr>
          <p:blipFill>
            <a:blip r:embed="rId16" cstate="print"/>
            <a:srcRect/>
            <a:stretch>
              <a:fillRect/>
            </a:stretch>
          </p:blipFill>
          <p:spPr bwMode="auto">
            <a:xfrm>
              <a:off x="5136" y="3840"/>
              <a:ext cx="213" cy="163"/>
            </a:xfrm>
            <a:prstGeom prst="rect">
              <a:avLst/>
            </a:prstGeom>
            <a:noFill/>
            <a:ln w="9525">
              <a:noFill/>
              <a:miter lim="800000"/>
              <a:headEnd/>
              <a:tailEnd/>
            </a:ln>
            <a:effectLst/>
          </p:spPr>
        </p:pic>
      </p:grpSp>
      <p:sp>
        <p:nvSpPr>
          <p:cNvPr id="52227" name="Rectangle 3"/>
          <p:cNvSpPr>
            <a:spLocks noGrp="1" noChangeArrowheads="1"/>
          </p:cNvSpPr>
          <p:nvPr>
            <p:ph type="title"/>
          </p:nvPr>
        </p:nvSpPr>
        <p:spPr bwMode="auto">
          <a:xfrm>
            <a:off x="381000" y="228600"/>
            <a:ext cx="8229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2228" name="Rectangle 4"/>
          <p:cNvSpPr>
            <a:spLocks noGrp="1" noChangeArrowheads="1"/>
          </p:cNvSpPr>
          <p:nvPr>
            <p:ph type="body" idx="1"/>
          </p:nvPr>
        </p:nvSpPr>
        <p:spPr bwMode="auto">
          <a:xfrm>
            <a:off x="1066800" y="1371600"/>
            <a:ext cx="7543800"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2229" name="Rectangle 5"/>
          <p:cNvSpPr>
            <a:spLocks noGrp="1" noChangeArrowheads="1"/>
          </p:cNvSpPr>
          <p:nvPr>
            <p:ph type="dt" sz="half" idx="2"/>
          </p:nvPr>
        </p:nvSpPr>
        <p:spPr bwMode="auto">
          <a:xfrm>
            <a:off x="1676400" y="6477000"/>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n-US"/>
          </a:p>
        </p:txBody>
      </p:sp>
      <p:sp>
        <p:nvSpPr>
          <p:cNvPr id="52230" name="Rectangle 6"/>
          <p:cNvSpPr>
            <a:spLocks noGrp="1" noChangeArrowheads="1"/>
          </p:cNvSpPr>
          <p:nvPr>
            <p:ph type="ftr" sz="quarter" idx="3"/>
          </p:nvPr>
        </p:nvSpPr>
        <p:spPr bwMode="auto">
          <a:xfrm>
            <a:off x="3810000" y="6400800"/>
            <a:ext cx="411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52231" name="Rectangle 7"/>
          <p:cNvSpPr>
            <a:spLocks noGrp="1" noChangeArrowheads="1"/>
          </p:cNvSpPr>
          <p:nvPr>
            <p:ph type="sldNum" sz="quarter" idx="4"/>
          </p:nvPr>
        </p:nvSpPr>
        <p:spPr bwMode="auto">
          <a:xfrm>
            <a:off x="80772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D9FAA31-1F10-4D69-AC98-E8D57F5A473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defRPr>
      </a:lvl2pPr>
      <a:lvl3pPr algn="l" rtl="0" eaLnBrk="0" fontAlgn="base" hangingPunct="0">
        <a:spcBef>
          <a:spcPct val="0"/>
        </a:spcBef>
        <a:spcAft>
          <a:spcPct val="0"/>
        </a:spcAft>
        <a:defRPr sz="3200">
          <a:solidFill>
            <a:schemeClr val="tx2"/>
          </a:solidFill>
          <a:latin typeface="Arial" charset="0"/>
        </a:defRPr>
      </a:lvl3pPr>
      <a:lvl4pPr algn="l" rtl="0" eaLnBrk="0" fontAlgn="base" hangingPunct="0">
        <a:spcBef>
          <a:spcPct val="0"/>
        </a:spcBef>
        <a:spcAft>
          <a:spcPct val="0"/>
        </a:spcAft>
        <a:defRPr sz="3200">
          <a:solidFill>
            <a:schemeClr val="tx2"/>
          </a:solidFill>
          <a:latin typeface="Arial" charset="0"/>
        </a:defRPr>
      </a:lvl4pPr>
      <a:lvl5pPr algn="l" rtl="0" eaLnBrk="0" fontAlgn="base" hangingPunct="0">
        <a:spcBef>
          <a:spcPct val="0"/>
        </a:spcBef>
        <a:spcAft>
          <a:spcPct val="0"/>
        </a:spcAft>
        <a:defRPr sz="3200">
          <a:solidFill>
            <a:schemeClr val="tx2"/>
          </a:solidFill>
          <a:latin typeface="Arial" charset="0"/>
        </a:defRPr>
      </a:lvl5pPr>
      <a:lvl6pPr marL="457200" algn="l" rtl="0" eaLnBrk="0" fontAlgn="base" hangingPunct="0">
        <a:spcBef>
          <a:spcPct val="0"/>
        </a:spcBef>
        <a:spcAft>
          <a:spcPct val="0"/>
        </a:spcAft>
        <a:defRPr sz="3200">
          <a:solidFill>
            <a:schemeClr val="tx2"/>
          </a:solidFill>
          <a:latin typeface="Arial" charset="0"/>
        </a:defRPr>
      </a:lvl6pPr>
      <a:lvl7pPr marL="914400" algn="l" rtl="0" eaLnBrk="0" fontAlgn="base" hangingPunct="0">
        <a:spcBef>
          <a:spcPct val="0"/>
        </a:spcBef>
        <a:spcAft>
          <a:spcPct val="0"/>
        </a:spcAft>
        <a:defRPr sz="3200">
          <a:solidFill>
            <a:schemeClr val="tx2"/>
          </a:solidFill>
          <a:latin typeface="Arial" charset="0"/>
        </a:defRPr>
      </a:lvl7pPr>
      <a:lvl8pPr marL="1371600" algn="l" rtl="0" eaLnBrk="0" fontAlgn="base" hangingPunct="0">
        <a:spcBef>
          <a:spcPct val="0"/>
        </a:spcBef>
        <a:spcAft>
          <a:spcPct val="0"/>
        </a:spcAft>
        <a:defRPr sz="3200">
          <a:solidFill>
            <a:schemeClr val="tx2"/>
          </a:solidFill>
          <a:latin typeface="Arial" charset="0"/>
        </a:defRPr>
      </a:lvl8pPr>
      <a:lvl9pPr marL="1828800" algn="l" rtl="0" eaLnBrk="0" fontAlgn="base" hangingPunct="0">
        <a:spcBef>
          <a:spcPct val="0"/>
        </a:spcBef>
        <a:spcAft>
          <a:spcPct val="0"/>
        </a:spcAft>
        <a:defRPr sz="3200">
          <a:solidFill>
            <a:schemeClr val="tx2"/>
          </a:solidFill>
          <a:latin typeface="Arial" charset="0"/>
        </a:defRPr>
      </a:lvl9pPr>
    </p:titleStyle>
    <p:bodyStyle>
      <a:lvl1pPr algn="l" rtl="0" eaLnBrk="0" fontAlgn="base" hangingPunct="0">
        <a:spcBef>
          <a:spcPct val="20000"/>
        </a:spcBef>
        <a:spcAft>
          <a:spcPct val="0"/>
        </a:spcAft>
        <a:defRPr sz="2400" b="1">
          <a:solidFill>
            <a:schemeClr val="tx1"/>
          </a:solidFill>
          <a:latin typeface="+mn-lt"/>
          <a:ea typeface="+mn-ea"/>
          <a:cs typeface="+mn-cs"/>
        </a:defRPr>
      </a:lvl1pPr>
      <a:lvl2pPr marL="385763" indent="-195263" algn="l" rtl="0" eaLnBrk="0" fontAlgn="base" hangingPunct="0">
        <a:spcBef>
          <a:spcPct val="20000"/>
        </a:spcBef>
        <a:spcAft>
          <a:spcPct val="0"/>
        </a:spcAft>
        <a:buChar char="•"/>
        <a:defRPr sz="2400">
          <a:solidFill>
            <a:schemeClr val="tx1"/>
          </a:solidFill>
          <a:latin typeface="+mn-lt"/>
        </a:defRPr>
      </a:lvl2pPr>
      <a:lvl3pPr marL="804863" indent="-228600" algn="l" rtl="0" eaLnBrk="0" fontAlgn="base" hangingPunct="0">
        <a:spcBef>
          <a:spcPct val="20000"/>
        </a:spcBef>
        <a:spcAft>
          <a:spcPct val="0"/>
        </a:spcAft>
        <a:buChar char="—"/>
        <a:defRPr sz="2400">
          <a:solidFill>
            <a:schemeClr val="tx1"/>
          </a:solidFill>
          <a:latin typeface="+mn-lt"/>
        </a:defRPr>
      </a:lvl3pPr>
      <a:lvl4pPr marL="1223963" indent="-228600" algn="l" rtl="0" eaLnBrk="0" fontAlgn="base" hangingPunct="0">
        <a:spcBef>
          <a:spcPct val="20000"/>
        </a:spcBef>
        <a:spcAft>
          <a:spcPct val="0"/>
        </a:spcAft>
        <a:buChar char="-"/>
        <a:defRPr sz="2000">
          <a:solidFill>
            <a:schemeClr val="tx1"/>
          </a:solidFill>
          <a:latin typeface="+mn-lt"/>
        </a:defRPr>
      </a:lvl4pPr>
      <a:lvl5pPr marL="1643063" indent="-228600" algn="l" rtl="0" eaLnBrk="0" fontAlgn="base" hangingPunct="0">
        <a:spcBef>
          <a:spcPct val="20000"/>
        </a:spcBef>
        <a:spcAft>
          <a:spcPct val="0"/>
        </a:spcAft>
        <a:buChar char="»"/>
        <a:defRPr sz="2000">
          <a:solidFill>
            <a:schemeClr val="tx1"/>
          </a:solidFill>
          <a:latin typeface="+mn-lt"/>
        </a:defRPr>
      </a:lvl5pPr>
      <a:lvl6pPr marL="2100263" indent="-228600" algn="l" rtl="0" eaLnBrk="0" fontAlgn="base" hangingPunct="0">
        <a:spcBef>
          <a:spcPct val="20000"/>
        </a:spcBef>
        <a:spcAft>
          <a:spcPct val="0"/>
        </a:spcAft>
        <a:buChar char="»"/>
        <a:defRPr sz="2000">
          <a:solidFill>
            <a:schemeClr val="tx1"/>
          </a:solidFill>
          <a:latin typeface="+mn-lt"/>
        </a:defRPr>
      </a:lvl6pPr>
      <a:lvl7pPr marL="2557463" indent="-228600" algn="l" rtl="0" eaLnBrk="0" fontAlgn="base" hangingPunct="0">
        <a:spcBef>
          <a:spcPct val="20000"/>
        </a:spcBef>
        <a:spcAft>
          <a:spcPct val="0"/>
        </a:spcAft>
        <a:buChar char="»"/>
        <a:defRPr sz="2000">
          <a:solidFill>
            <a:schemeClr val="tx1"/>
          </a:solidFill>
          <a:latin typeface="+mn-lt"/>
        </a:defRPr>
      </a:lvl7pPr>
      <a:lvl8pPr marL="3014663" indent="-228600" algn="l" rtl="0" eaLnBrk="0" fontAlgn="base" hangingPunct="0">
        <a:spcBef>
          <a:spcPct val="20000"/>
        </a:spcBef>
        <a:spcAft>
          <a:spcPct val="0"/>
        </a:spcAft>
        <a:buChar char="»"/>
        <a:defRPr sz="2000">
          <a:solidFill>
            <a:schemeClr val="tx1"/>
          </a:solidFill>
          <a:latin typeface="+mn-lt"/>
        </a:defRPr>
      </a:lvl8pPr>
      <a:lvl9pPr marL="3471863"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sz="1400" b="1" dirty="0"/>
              <a:t>Unit I </a:t>
            </a:r>
          </a:p>
          <a:p>
            <a:pPr>
              <a:lnSpc>
                <a:spcPct val="150000"/>
              </a:lnSpc>
            </a:pPr>
            <a:r>
              <a:rPr lang="en-US" sz="1400" dirty="0"/>
              <a:t>Introduction to Software Engineering</a:t>
            </a:r>
            <a:r>
              <a:rPr lang="en-US" sz="1400" b="0" dirty="0"/>
              <a:t>: Software Engineering Development, Software Life Cycle Models, Standards for developing life cycle models.</a:t>
            </a:r>
          </a:p>
          <a:p>
            <a:pPr>
              <a:lnSpc>
                <a:spcPct val="150000"/>
              </a:lnSpc>
            </a:pPr>
            <a:r>
              <a:rPr lang="en-US" sz="1400" dirty="0"/>
              <a:t> Object Methodology &amp; Requirement Elicitation: </a:t>
            </a:r>
            <a:r>
              <a:rPr lang="en-US" sz="1400" b="0" dirty="0"/>
              <a:t>Introduction to object Oriented Methodology, Overview of Requirements Elicitation, Requirements Model-Action &amp; Use cases, Requirements Elicitation Activities, Managing Requirements Elicitation.</a:t>
            </a:r>
          </a:p>
          <a:p>
            <a:pPr>
              <a:lnSpc>
                <a:spcPct val="150000"/>
              </a:lnSpc>
            </a:pPr>
            <a:r>
              <a:rPr lang="en-US" sz="1400" dirty="0"/>
              <a:t> </a:t>
            </a:r>
            <a:r>
              <a:rPr lang="en-US" sz="1400" b="1" dirty="0"/>
              <a:t>Unit II </a:t>
            </a:r>
          </a:p>
          <a:p>
            <a:pPr>
              <a:lnSpc>
                <a:spcPct val="150000"/>
              </a:lnSpc>
            </a:pPr>
            <a:r>
              <a:rPr lang="en-US" sz="1400" dirty="0"/>
              <a:t>Architecture: </a:t>
            </a:r>
            <a:r>
              <a:rPr lang="en-US" sz="1400" b="0" dirty="0"/>
              <a:t>Model Architecture, Requirements Model, Analysis Model, Design Model, Implementation Model, Test Model</a:t>
            </a:r>
          </a:p>
          <a:p>
            <a:pPr>
              <a:lnSpc>
                <a:spcPct val="150000"/>
              </a:lnSpc>
            </a:pPr>
            <a:r>
              <a:rPr lang="en-US" sz="1400" b="1" dirty="0"/>
              <a:t> Unit III</a:t>
            </a:r>
          </a:p>
          <a:p>
            <a:pPr>
              <a:lnSpc>
                <a:spcPct val="150000"/>
              </a:lnSpc>
            </a:pPr>
            <a:r>
              <a:rPr lang="en-US" sz="1400" dirty="0"/>
              <a:t> Modeling with UML: </a:t>
            </a:r>
            <a:r>
              <a:rPr lang="en-US" sz="1400" b="0" dirty="0"/>
              <a:t>Basic Building Blocks of UML, A conceptual Model of UML, Basic Structural Modeling , UML Diagram System Design: Design concepts &amp; activities, Design Models, Block design, Testing </a:t>
            </a:r>
          </a:p>
          <a:p>
            <a:pPr>
              <a:lnSpc>
                <a:spcPct val="150000"/>
              </a:lnSpc>
            </a:pPr>
            <a:r>
              <a:rPr lang="en-US" sz="1400" b="1" dirty="0"/>
              <a:t>Unit IV </a:t>
            </a:r>
          </a:p>
          <a:p>
            <a:pPr>
              <a:lnSpc>
                <a:spcPct val="150000"/>
              </a:lnSpc>
            </a:pPr>
            <a:r>
              <a:rPr lang="en-US" sz="1400" b="0" dirty="0"/>
              <a:t>Testing Object Oriented Systems: Introduction, Testing Activities &amp; Techniques, The Testing Process, Managing Testing Case Studies </a:t>
            </a:r>
          </a:p>
        </p:txBody>
      </p:sp>
    </p:spTree>
    <p:extLst>
      <p:ext uri="{BB962C8B-B14F-4D97-AF65-F5344CB8AC3E}">
        <p14:creationId xmlns:p14="http://schemas.microsoft.com/office/powerpoint/2010/main" val="4180348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E91548C-B486-4733-BFE7-5E8E933A8DCC}" type="slidenum">
              <a:rPr lang="en-US"/>
              <a:pPr/>
              <a:t>10</a:t>
            </a:fld>
            <a:endParaRPr lang="en-US"/>
          </a:p>
        </p:txBody>
      </p:sp>
      <p:sp>
        <p:nvSpPr>
          <p:cNvPr id="26626" name="Rectangle 2"/>
          <p:cNvSpPr>
            <a:spLocks noGrp="1" noChangeArrowheads="1"/>
          </p:cNvSpPr>
          <p:nvPr>
            <p:ph type="title"/>
          </p:nvPr>
        </p:nvSpPr>
        <p:spPr/>
        <p:txBody>
          <a:bodyPr/>
          <a:lstStyle/>
          <a:p>
            <a:r>
              <a:rPr lang="en-US" dirty="0"/>
              <a:t>Software Quality...</a:t>
            </a:r>
          </a:p>
        </p:txBody>
      </p:sp>
      <p:sp>
        <p:nvSpPr>
          <p:cNvPr id="26627" name="Rectangle 3"/>
          <p:cNvSpPr>
            <a:spLocks noGrp="1" noChangeArrowheads="1"/>
          </p:cNvSpPr>
          <p:nvPr>
            <p:ph type="body" idx="1"/>
          </p:nvPr>
        </p:nvSpPr>
        <p:spPr>
          <a:xfrm>
            <a:off x="467544" y="1219200"/>
            <a:ext cx="8676456" cy="4800600"/>
          </a:xfrm>
        </p:spPr>
        <p:txBody>
          <a:bodyPr/>
          <a:lstStyle/>
          <a:p>
            <a:pPr marL="457200" indent="-457200">
              <a:buFont typeface="+mj-lt"/>
              <a:buAutoNum type="arabicPeriod"/>
            </a:pPr>
            <a:r>
              <a:rPr lang="en-US" dirty="0"/>
              <a:t>Usability</a:t>
            </a:r>
          </a:p>
          <a:p>
            <a:pPr marL="647700" lvl="1" indent="-457200">
              <a:buNone/>
            </a:pPr>
            <a:r>
              <a:rPr lang="en-US" dirty="0"/>
              <a:t>learn it and fast and get their job done easily</a:t>
            </a:r>
          </a:p>
          <a:p>
            <a:pPr marL="457200" indent="-457200">
              <a:buFont typeface="+mj-lt"/>
              <a:buAutoNum type="arabicPeriod"/>
            </a:pPr>
            <a:r>
              <a:rPr lang="en-US" dirty="0"/>
              <a:t>Efficiency</a:t>
            </a:r>
          </a:p>
          <a:p>
            <a:pPr marL="647700" lvl="1" indent="-457200">
              <a:buNone/>
            </a:pPr>
            <a:r>
              <a:rPr lang="en-US" dirty="0"/>
              <a:t>CPU time and memory less usage</a:t>
            </a:r>
          </a:p>
          <a:p>
            <a:pPr marL="457200" indent="-457200">
              <a:buFont typeface="+mj-lt"/>
              <a:buAutoNum type="arabicPeriod"/>
            </a:pPr>
            <a:r>
              <a:rPr lang="en-US" dirty="0"/>
              <a:t>Reliability</a:t>
            </a:r>
          </a:p>
          <a:p>
            <a:pPr marL="647700" lvl="1" indent="-457200">
              <a:buNone/>
            </a:pPr>
            <a:r>
              <a:rPr lang="en-US" dirty="0"/>
              <a:t>It does what it is required to do without failing</a:t>
            </a:r>
          </a:p>
          <a:p>
            <a:pPr marL="457200" indent="-457200">
              <a:buFont typeface="+mj-lt"/>
              <a:buAutoNum type="arabicPeriod"/>
            </a:pPr>
            <a:r>
              <a:rPr lang="en-US" dirty="0"/>
              <a:t>Maintainability</a:t>
            </a:r>
          </a:p>
          <a:p>
            <a:pPr marL="647700" lvl="1" indent="-457200">
              <a:buNone/>
            </a:pPr>
            <a:r>
              <a:rPr lang="en-US" dirty="0"/>
              <a:t>It can be easily changed</a:t>
            </a:r>
          </a:p>
          <a:p>
            <a:pPr marL="457200" indent="-457200">
              <a:buFont typeface="+mj-lt"/>
              <a:buAutoNum type="arabicPeriod"/>
            </a:pPr>
            <a:r>
              <a:rPr lang="en-US" dirty="0"/>
              <a:t>Reusability</a:t>
            </a:r>
          </a:p>
          <a:p>
            <a:pPr marL="647700" lvl="1" indent="-457200">
              <a:buNone/>
            </a:pPr>
            <a:r>
              <a:rPr lang="en-US" dirty="0"/>
              <a:t>reprogramming is not needed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ppt_x"/>
                                          </p:val>
                                        </p:tav>
                                        <p:tav tm="100000">
                                          <p:val>
                                            <p:strVal val="#ppt_x"/>
                                          </p:val>
                                        </p:tav>
                                      </p:tavLst>
                                    </p:anim>
                                    <p:anim calcmode="lin" valueType="num">
                                      <p:cBhvr additive="base">
                                        <p:cTn id="8" dur="500" fill="hold"/>
                                        <p:tgtEl>
                                          <p:spTgt spid="266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7">
                                            <p:txEl>
                                              <p:pRg st="0" end="0"/>
                                            </p:txEl>
                                          </p:spTgt>
                                        </p:tgtEl>
                                        <p:attrNameLst>
                                          <p:attrName>style.visibility</p:attrName>
                                        </p:attrNameLst>
                                      </p:cBhvr>
                                      <p:to>
                                        <p:strVal val="visible"/>
                                      </p:to>
                                    </p:set>
                                    <p:anim calcmode="lin" valueType="num">
                                      <p:cBhvr additive="base">
                                        <p:cTn id="13"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6627">
                                            <p:txEl>
                                              <p:pRg st="1" end="1"/>
                                            </p:txEl>
                                          </p:spTgt>
                                        </p:tgtEl>
                                        <p:attrNameLst>
                                          <p:attrName>style.visibility</p:attrName>
                                        </p:attrNameLst>
                                      </p:cBhvr>
                                      <p:to>
                                        <p:strVal val="visible"/>
                                      </p:to>
                                    </p:set>
                                    <p:anim calcmode="lin" valueType="num">
                                      <p:cBhvr additive="base">
                                        <p:cTn id="17" dur="5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6627">
                                            <p:txEl>
                                              <p:pRg st="2" end="2"/>
                                            </p:txEl>
                                          </p:spTgt>
                                        </p:tgtEl>
                                        <p:attrNameLst>
                                          <p:attrName>style.visibility</p:attrName>
                                        </p:attrNameLst>
                                      </p:cBhvr>
                                      <p:to>
                                        <p:strVal val="visible"/>
                                      </p:to>
                                    </p:set>
                                    <p:anim calcmode="lin" valueType="num">
                                      <p:cBhvr additive="base">
                                        <p:cTn id="23"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627">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6627">
                                            <p:txEl>
                                              <p:pRg st="3" end="3"/>
                                            </p:txEl>
                                          </p:spTgt>
                                        </p:tgtEl>
                                        <p:attrNameLst>
                                          <p:attrName>style.visibility</p:attrName>
                                        </p:attrNameLst>
                                      </p:cBhvr>
                                      <p:to>
                                        <p:strVal val="visible"/>
                                      </p:to>
                                    </p:set>
                                    <p:anim calcmode="lin" valueType="num">
                                      <p:cBhvr additive="base">
                                        <p:cTn id="27"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6627">
                                            <p:txEl>
                                              <p:pRg st="4" end="4"/>
                                            </p:txEl>
                                          </p:spTgt>
                                        </p:tgtEl>
                                        <p:attrNameLst>
                                          <p:attrName>style.visibility</p:attrName>
                                        </p:attrNameLst>
                                      </p:cBhvr>
                                      <p:to>
                                        <p:strVal val="visible"/>
                                      </p:to>
                                    </p:set>
                                    <p:anim calcmode="lin" valueType="num">
                                      <p:cBhvr additive="base">
                                        <p:cTn id="33"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662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6627">
                                            <p:txEl>
                                              <p:pRg st="5" end="5"/>
                                            </p:txEl>
                                          </p:spTgt>
                                        </p:tgtEl>
                                        <p:attrNameLst>
                                          <p:attrName>style.visibility</p:attrName>
                                        </p:attrNameLst>
                                      </p:cBhvr>
                                      <p:to>
                                        <p:strVal val="visible"/>
                                      </p:to>
                                    </p:set>
                                    <p:anim calcmode="lin" valueType="num">
                                      <p:cBhvr additive="base">
                                        <p:cTn id="37" dur="5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6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6627">
                                            <p:txEl>
                                              <p:pRg st="6" end="6"/>
                                            </p:txEl>
                                          </p:spTgt>
                                        </p:tgtEl>
                                        <p:attrNameLst>
                                          <p:attrName>style.visibility</p:attrName>
                                        </p:attrNameLst>
                                      </p:cBhvr>
                                      <p:to>
                                        <p:strVal val="visible"/>
                                      </p:to>
                                    </p:set>
                                    <p:anim calcmode="lin" valueType="num">
                                      <p:cBhvr additive="base">
                                        <p:cTn id="43" dur="500" fill="hold"/>
                                        <p:tgtEl>
                                          <p:spTgt spid="2662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627">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6627">
                                            <p:txEl>
                                              <p:pRg st="7" end="7"/>
                                            </p:txEl>
                                          </p:spTgt>
                                        </p:tgtEl>
                                        <p:attrNameLst>
                                          <p:attrName>style.visibility</p:attrName>
                                        </p:attrNameLst>
                                      </p:cBhvr>
                                      <p:to>
                                        <p:strVal val="visible"/>
                                      </p:to>
                                    </p:set>
                                    <p:anim calcmode="lin" valueType="num">
                                      <p:cBhvr additive="base">
                                        <p:cTn id="47" dur="500" fill="hold"/>
                                        <p:tgtEl>
                                          <p:spTgt spid="26627">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662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6627">
                                            <p:txEl>
                                              <p:pRg st="8" end="8"/>
                                            </p:txEl>
                                          </p:spTgt>
                                        </p:tgtEl>
                                        <p:attrNameLst>
                                          <p:attrName>style.visibility</p:attrName>
                                        </p:attrNameLst>
                                      </p:cBhvr>
                                      <p:to>
                                        <p:strVal val="visible"/>
                                      </p:to>
                                    </p:set>
                                    <p:anim calcmode="lin" valueType="num">
                                      <p:cBhvr additive="base">
                                        <p:cTn id="53" dur="500" fill="hold"/>
                                        <p:tgtEl>
                                          <p:spTgt spid="26627">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6627">
                                            <p:txEl>
                                              <p:pRg st="8" end="8"/>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6627">
                                            <p:txEl>
                                              <p:pRg st="9" end="9"/>
                                            </p:txEl>
                                          </p:spTgt>
                                        </p:tgtEl>
                                        <p:attrNameLst>
                                          <p:attrName>style.visibility</p:attrName>
                                        </p:attrNameLst>
                                      </p:cBhvr>
                                      <p:to>
                                        <p:strVal val="visible"/>
                                      </p:to>
                                    </p:set>
                                    <p:anim calcmode="lin" valueType="num">
                                      <p:cBhvr additive="base">
                                        <p:cTn id="57" dur="500" fill="hold"/>
                                        <p:tgtEl>
                                          <p:spTgt spid="26627">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662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C37DA6F-2B0A-4DF3-9922-C7B6B714A3DA}" type="slidenum">
              <a:rPr lang="en-US" smtClean="0"/>
              <a:pPr/>
              <a:t>11</a:t>
            </a:fld>
            <a:endParaRPr lang="en-US"/>
          </a:p>
        </p:txBody>
      </p:sp>
      <p:sp>
        <p:nvSpPr>
          <p:cNvPr id="5" name="Rectangle 2"/>
          <p:cNvSpPr txBox="1">
            <a:spLocks noChangeArrowheads="1"/>
          </p:cNvSpPr>
          <p:nvPr/>
        </p:nvSpPr>
        <p:spPr bwMode="auto">
          <a:xfrm>
            <a:off x="457200" y="274638"/>
            <a:ext cx="8229600" cy="792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effectLst/>
                <a:uLnTx/>
                <a:uFillTx/>
                <a:latin typeface="+mj-lt"/>
                <a:ea typeface="+mj-ea"/>
                <a:cs typeface="+mj-cs"/>
              </a:rPr>
              <a:t>Exercises</a:t>
            </a:r>
          </a:p>
        </p:txBody>
      </p:sp>
      <p:sp>
        <p:nvSpPr>
          <p:cNvPr id="6" name="Rectangle 3"/>
          <p:cNvSpPr txBox="1">
            <a:spLocks noChangeArrowheads="1"/>
          </p:cNvSpPr>
          <p:nvPr/>
        </p:nvSpPr>
        <p:spPr bwMode="auto">
          <a:xfrm>
            <a:off x="323528" y="1052736"/>
            <a:ext cx="8820472" cy="5530626"/>
          </a:xfrm>
          <a:prstGeom prst="rect">
            <a:avLst/>
          </a:prstGeom>
          <a:solidFill>
            <a:schemeClr val="bg1"/>
          </a:solidFill>
          <a:ln w="9525">
            <a:solidFill>
              <a:schemeClr val="accent1"/>
            </a:solidFill>
            <a:miter lim="800000"/>
            <a:headEnd/>
            <a:tailEnd/>
          </a:ln>
          <a:effectLst/>
        </p:spPr>
        <p:txBody>
          <a:bodyPr vert="horz" wrap="square" lIns="91440" tIns="45720" rIns="91440" bIns="45720" numCol="1" anchor="t" anchorCtr="0" compatLnSpc="1">
            <a:prstTxWarp prst="textNoShape">
              <a:avLst/>
            </a:prstTxWarp>
          </a:bodyPr>
          <a:lstStyle/>
          <a:p>
            <a:r>
              <a:rPr lang="en-US" dirty="0"/>
              <a:t>For each of the following systems, which attributes of quality do you think would be the most important and the least important?</a:t>
            </a:r>
          </a:p>
          <a:p>
            <a:endParaRPr lang="en-US" dirty="0"/>
          </a:p>
          <a:p>
            <a:pPr algn="just">
              <a:lnSpc>
                <a:spcPct val="150000"/>
              </a:lnSpc>
              <a:buFont typeface="Arial" pitchFamily="34" charset="0"/>
              <a:buChar char="•"/>
            </a:pPr>
            <a:r>
              <a:rPr lang="en-US" dirty="0"/>
              <a:t>A program that is being uploaded into the spacecraft that was launched 20 years ago, and has been flying towards Pluto since then. The program will enable the space craft to move into the orbit of Pluto.</a:t>
            </a:r>
          </a:p>
          <a:p>
            <a:pPr algn="just">
              <a:lnSpc>
                <a:spcPct val="150000"/>
              </a:lnSpc>
              <a:buFont typeface="Arial" pitchFamily="34" charset="0"/>
              <a:buChar char="•"/>
            </a:pPr>
            <a:r>
              <a:rPr lang="en-US" dirty="0"/>
              <a:t>A utility package of printing bills</a:t>
            </a:r>
          </a:p>
          <a:p>
            <a:pPr algn="just">
              <a:lnSpc>
                <a:spcPct val="150000"/>
              </a:lnSpc>
              <a:buFont typeface="Arial" pitchFamily="34" charset="0"/>
              <a:buChar char="•"/>
            </a:pPr>
            <a:r>
              <a:rPr lang="en-US" dirty="0"/>
              <a:t>The controller of an automatic transmission in a car.</a:t>
            </a:r>
          </a:p>
          <a:p>
            <a:pPr algn="just">
              <a:lnSpc>
                <a:spcPct val="150000"/>
              </a:lnSpc>
              <a:buFont typeface="Arial" pitchFamily="34" charset="0"/>
              <a:buChar char="•"/>
            </a:pPr>
            <a:r>
              <a:rPr lang="en-US" dirty="0"/>
              <a:t>A system situated in a shopping centre that is used by shoppers to determine which shop sells the product the want.</a:t>
            </a:r>
          </a:p>
          <a:p>
            <a:pPr marL="457200" indent="-457200" algn="just">
              <a:buFont typeface="Arial" pitchFamily="34" charset="0"/>
              <a:buChar cha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bg/>
                                          </p:spTgt>
                                        </p:tgtEl>
                                        <p:attrNameLst>
                                          <p:attrName>style.visibility</p:attrName>
                                        </p:attrNameLst>
                                      </p:cBhvr>
                                      <p:to>
                                        <p:strVal val="visible"/>
                                      </p:to>
                                    </p:set>
                                    <p:anim calcmode="lin" valueType="num">
                                      <p:cBhvr additive="base">
                                        <p:cTn id="15"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6"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 calcmode="lin" valueType="num">
                                      <p:cBhvr additive="base">
                                        <p:cTn id="2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 calcmode="lin" valueType="num">
                                      <p:cBhvr additive="base">
                                        <p:cTn id="3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 calcmode="lin" valueType="num">
                                      <p:cBhvr additive="base">
                                        <p:cTn id="3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 calcmode="lin" valueType="num">
                                      <p:cBhvr additive="base">
                                        <p:cTn id="4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400800"/>
          </a:xfrm>
        </p:spPr>
        <p:txBody>
          <a:bodyPr/>
          <a:lstStyle/>
          <a:p>
            <a:r>
              <a:rPr lang="en-US" sz="3200" dirty="0"/>
              <a:t>Solution :     Spacecraft Software</a:t>
            </a:r>
          </a:p>
          <a:p>
            <a:endParaRPr lang="en-US" sz="2000" b="0" dirty="0"/>
          </a:p>
          <a:p>
            <a:pPr algn="just"/>
            <a:r>
              <a:rPr lang="en-US" sz="2200" dirty="0"/>
              <a:t>Reliability</a:t>
            </a:r>
            <a:r>
              <a:rPr lang="en-US" sz="2200" b="0" dirty="0"/>
              <a:t> will be paramount for the spacecraft software . It would be sad if the spacecraft did not make it into orbit after all that time.</a:t>
            </a:r>
          </a:p>
          <a:p>
            <a:pPr algn="just"/>
            <a:endParaRPr lang="en-US" sz="2200" b="0" dirty="0"/>
          </a:p>
          <a:p>
            <a:pPr algn="just"/>
            <a:r>
              <a:rPr lang="en-US" sz="2200" dirty="0"/>
              <a:t>Efficiency</a:t>
            </a:r>
            <a:r>
              <a:rPr lang="en-US" sz="2200" b="0" dirty="0"/>
              <a:t> might be important.</a:t>
            </a:r>
            <a:endParaRPr lang="pt-BR" sz="2200" b="0" dirty="0"/>
          </a:p>
          <a:p>
            <a:pPr algn="just"/>
            <a:endParaRPr lang="pt-BR" sz="2200" b="0" dirty="0"/>
          </a:p>
          <a:p>
            <a:pPr algn="just"/>
            <a:r>
              <a:rPr lang="pt-BR" sz="2200" dirty="0"/>
              <a:t>Usability</a:t>
            </a:r>
            <a:r>
              <a:rPr lang="pt-BR" sz="2200" b="0" dirty="0"/>
              <a:t> will likely not be an issue </a:t>
            </a:r>
            <a:r>
              <a:rPr lang="en-US" sz="2200" b="0" dirty="0"/>
              <a:t>since the software will run autonomously and report any feedback to experts; furthermore the software cannot be interactive since it takes considerable time to send signals to and from Pluto at the speed of light.</a:t>
            </a:r>
          </a:p>
          <a:p>
            <a:pPr algn="just"/>
            <a:endParaRPr lang="en-US" sz="2200" b="0" dirty="0"/>
          </a:p>
          <a:p>
            <a:pPr algn="just"/>
            <a:r>
              <a:rPr lang="en-US" sz="2200" dirty="0"/>
              <a:t>Maintainability</a:t>
            </a:r>
            <a:r>
              <a:rPr lang="en-US" sz="2200" b="0" dirty="0"/>
              <a:t> is also likely to be a minimal concern since this software is likely to only be used once. However, there remains the possibility that the software could be used on other systems, or will need to be changed as last- minute bugs are fixed.</a:t>
            </a:r>
          </a:p>
        </p:txBody>
      </p:sp>
      <p:sp>
        <p:nvSpPr>
          <p:cNvPr id="4" name="Slide Number Placeholder 3"/>
          <p:cNvSpPr>
            <a:spLocks noGrp="1"/>
          </p:cNvSpPr>
          <p:nvPr>
            <p:ph type="sldNum" sz="quarter" idx="12"/>
          </p:nvPr>
        </p:nvSpPr>
        <p:spPr/>
        <p:txBody>
          <a:bodyPr/>
          <a:lstStyle/>
          <a:p>
            <a:fld id="{0C37DA6F-2B0A-4DF3-9922-C7B6B714A3DA}"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Data Processing Bills</a:t>
            </a:r>
          </a:p>
        </p:txBody>
      </p:sp>
      <p:sp>
        <p:nvSpPr>
          <p:cNvPr id="3" name="Content Placeholder 2"/>
          <p:cNvSpPr>
            <a:spLocks noGrp="1"/>
          </p:cNvSpPr>
          <p:nvPr>
            <p:ph idx="1"/>
          </p:nvPr>
        </p:nvSpPr>
        <p:spPr>
          <a:xfrm>
            <a:off x="0" y="1371600"/>
            <a:ext cx="9144000" cy="4800600"/>
          </a:xfrm>
        </p:spPr>
        <p:txBody>
          <a:bodyPr/>
          <a:lstStyle/>
          <a:p>
            <a:r>
              <a:rPr lang="en-US" dirty="0"/>
              <a:t>Maintainability</a:t>
            </a:r>
            <a:r>
              <a:rPr lang="en-US" b="0" dirty="0"/>
              <a:t> will likely be the most important concern since data processing software tends to evolve.</a:t>
            </a:r>
          </a:p>
          <a:p>
            <a:endParaRPr lang="en-US" b="0" dirty="0"/>
          </a:p>
          <a:p>
            <a:r>
              <a:rPr lang="en-US" dirty="0"/>
              <a:t>Reliability</a:t>
            </a:r>
            <a:r>
              <a:rPr lang="en-US" b="0" dirty="0"/>
              <a:t> will also be of considerable importance : Bill printing must be accurate, since it can be costly to rectify mistakes.</a:t>
            </a:r>
          </a:p>
          <a:p>
            <a:r>
              <a:rPr lang="en-US" b="0" dirty="0"/>
              <a:t> </a:t>
            </a:r>
          </a:p>
          <a:p>
            <a:r>
              <a:rPr lang="en-US" dirty="0"/>
              <a:t>Usability</a:t>
            </a:r>
            <a:r>
              <a:rPr lang="en-US" b="0" dirty="0"/>
              <a:t> of the bills themselves will be important  because </a:t>
            </a:r>
            <a:r>
              <a:rPr lang="en-US" b="0" dirty="0" err="1"/>
              <a:t>ordinar</a:t>
            </a:r>
            <a:r>
              <a:rPr lang="en-US" b="0" dirty="0"/>
              <a:t> y people have to understand them. </a:t>
            </a:r>
          </a:p>
          <a:p>
            <a:endParaRPr lang="en-US" b="0" dirty="0"/>
          </a:p>
          <a:p>
            <a:r>
              <a:rPr lang="en-US" dirty="0"/>
              <a:t>Efficiency</a:t>
            </a:r>
            <a:r>
              <a:rPr lang="en-US" b="0" dirty="0"/>
              <a:t> should not be a concern.</a:t>
            </a:r>
          </a:p>
        </p:txBody>
      </p:sp>
      <p:sp>
        <p:nvSpPr>
          <p:cNvPr id="4" name="Slide Number Placeholder 3"/>
          <p:cNvSpPr>
            <a:spLocks noGrp="1"/>
          </p:cNvSpPr>
          <p:nvPr>
            <p:ph type="sldNum" sz="quarter" idx="12"/>
          </p:nvPr>
        </p:nvSpPr>
        <p:spPr/>
        <p:txBody>
          <a:bodyPr/>
          <a:lstStyle/>
          <a:p>
            <a:fld id="{0C37DA6F-2B0A-4DF3-9922-C7B6B714A3DA}" type="slidenum">
              <a:rPr lang="en-US" smtClean="0"/>
              <a:pPr/>
              <a:t>13</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86EA757-84E2-4DC9-B64C-4B452A05901E}" type="slidenum">
              <a:rPr lang="en-US"/>
              <a:pPr/>
              <a:t>2</a:t>
            </a:fld>
            <a:endParaRPr lang="en-US"/>
          </a:p>
        </p:txBody>
      </p:sp>
      <p:sp>
        <p:nvSpPr>
          <p:cNvPr id="4098" name="Rectangle 2"/>
          <p:cNvSpPr>
            <a:spLocks noGrp="1" noChangeArrowheads="1"/>
          </p:cNvSpPr>
          <p:nvPr>
            <p:ph type="title"/>
          </p:nvPr>
        </p:nvSpPr>
        <p:spPr/>
        <p:txBody>
          <a:bodyPr/>
          <a:lstStyle/>
          <a:p>
            <a:r>
              <a:rPr lang="en-US" dirty="0"/>
              <a:t>The Nature of Software...</a:t>
            </a:r>
          </a:p>
        </p:txBody>
      </p:sp>
      <p:sp>
        <p:nvSpPr>
          <p:cNvPr id="4099" name="Rectangle 3"/>
          <p:cNvSpPr>
            <a:spLocks noGrp="1" noChangeArrowheads="1"/>
          </p:cNvSpPr>
          <p:nvPr>
            <p:ph type="body" idx="1"/>
          </p:nvPr>
        </p:nvSpPr>
        <p:spPr>
          <a:xfrm>
            <a:off x="179512" y="1371600"/>
            <a:ext cx="8964488" cy="4800600"/>
          </a:xfrm>
        </p:spPr>
        <p:txBody>
          <a:bodyPr/>
          <a:lstStyle/>
          <a:p>
            <a:pPr marL="457200" indent="-457200">
              <a:buFont typeface="+mj-lt"/>
              <a:buAutoNum type="arabicPeriod"/>
            </a:pPr>
            <a:r>
              <a:rPr lang="en-US" sz="1400" dirty="0"/>
              <a:t>Software is intangible</a:t>
            </a:r>
          </a:p>
          <a:p>
            <a:pPr lvl="1"/>
            <a:r>
              <a:rPr lang="en-US" sz="1400" dirty="0"/>
              <a:t>Hard to understand development effort</a:t>
            </a:r>
          </a:p>
          <a:p>
            <a:pPr lvl="1"/>
            <a:endParaRPr lang="en-US" sz="1400" dirty="0"/>
          </a:p>
          <a:p>
            <a:pPr marL="457200" indent="-457200">
              <a:buFont typeface="+mj-lt"/>
              <a:buAutoNum type="arabicPeriod"/>
            </a:pPr>
            <a:r>
              <a:rPr lang="en-US" sz="1400" dirty="0"/>
              <a:t>Software is easy to reproduce</a:t>
            </a:r>
          </a:p>
          <a:p>
            <a:pPr lvl="1"/>
            <a:r>
              <a:rPr lang="en-US" sz="1400" dirty="0"/>
              <a:t>Cost is in its </a:t>
            </a:r>
            <a:r>
              <a:rPr lang="en-US" sz="1400" i="1" dirty="0"/>
              <a:t>development</a:t>
            </a:r>
            <a:endParaRPr lang="en-US" sz="1400" dirty="0"/>
          </a:p>
          <a:p>
            <a:pPr lvl="2"/>
            <a:r>
              <a:rPr lang="en-US" sz="1400" dirty="0"/>
              <a:t>in other engineering products, manufacturing is the costly stage</a:t>
            </a:r>
          </a:p>
          <a:p>
            <a:pPr lvl="2"/>
            <a:endParaRPr lang="en-US" sz="1400" dirty="0"/>
          </a:p>
          <a:p>
            <a:pPr marL="457200" indent="-457200">
              <a:buFont typeface="+mj-lt"/>
              <a:buAutoNum type="arabicPeriod"/>
            </a:pPr>
            <a:r>
              <a:rPr lang="en-US" sz="1400" dirty="0"/>
              <a:t>The industry is labor-intensive</a:t>
            </a:r>
          </a:p>
          <a:p>
            <a:pPr lvl="1"/>
            <a:r>
              <a:rPr lang="en-US" sz="1400" dirty="0"/>
              <a:t>Hard to automate</a:t>
            </a:r>
          </a:p>
          <a:p>
            <a:pPr lvl="1"/>
            <a:endParaRPr lang="en-US" sz="1400" dirty="0"/>
          </a:p>
          <a:p>
            <a:pPr marL="457200" indent="-457200"/>
            <a:r>
              <a:rPr lang="en-US" sz="1400" dirty="0"/>
              <a:t>4.  Software is easy to modify</a:t>
            </a:r>
          </a:p>
          <a:p>
            <a:pPr lvl="1"/>
            <a:r>
              <a:rPr lang="en-US" sz="1400" dirty="0"/>
              <a:t>People make changes without fully understanding it</a:t>
            </a:r>
          </a:p>
          <a:p>
            <a:pPr lvl="1"/>
            <a:endParaRPr lang="en-US" sz="1400" dirty="0"/>
          </a:p>
          <a:p>
            <a:r>
              <a:rPr lang="en-US" sz="1400" dirty="0"/>
              <a:t>5. Software does not ‘wear out’</a:t>
            </a:r>
          </a:p>
          <a:p>
            <a:pPr lvl="1"/>
            <a:r>
              <a:rPr lang="en-US" sz="1400" dirty="0"/>
              <a:t>It </a:t>
            </a:r>
            <a:r>
              <a:rPr lang="en-US" sz="1400" i="1" dirty="0"/>
              <a:t>deteriorates</a:t>
            </a:r>
            <a:r>
              <a:rPr lang="en-US" sz="1400" dirty="0"/>
              <a:t> by having its design changed:</a:t>
            </a:r>
          </a:p>
          <a:p>
            <a:pPr lvl="2"/>
            <a:r>
              <a:rPr lang="en-US" sz="1400" dirty="0"/>
              <a:t>erroneously, or</a:t>
            </a:r>
          </a:p>
          <a:p>
            <a:pPr lvl="2"/>
            <a:r>
              <a:rPr lang="en-US" sz="1400" dirty="0"/>
              <a:t>in ways that were not anticipated, thus making it complex</a:t>
            </a:r>
          </a:p>
          <a:p>
            <a:pPr marL="190500" lvl="1" indent="0">
              <a:buNone/>
            </a:pP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9">
                                            <p:txEl>
                                              <p:pRg st="0" end="0"/>
                                            </p:txEl>
                                          </p:spTgt>
                                        </p:tgtEl>
                                        <p:attrNameLst>
                                          <p:attrName>style.visibility</p:attrName>
                                        </p:attrNameLst>
                                      </p:cBhvr>
                                      <p:to>
                                        <p:strVal val="visible"/>
                                      </p:to>
                                    </p:set>
                                    <p:anim calcmode="lin" valueType="num">
                                      <p:cBhvr additive="base">
                                        <p:cTn id="13"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099">
                                            <p:txEl>
                                              <p:pRg st="1" end="1"/>
                                            </p:txEl>
                                          </p:spTgt>
                                        </p:tgtEl>
                                        <p:attrNameLst>
                                          <p:attrName>style.visibility</p:attrName>
                                        </p:attrNameLst>
                                      </p:cBhvr>
                                      <p:to>
                                        <p:strVal val="visible"/>
                                      </p:to>
                                    </p:set>
                                    <p:anim calcmode="lin" valueType="num">
                                      <p:cBhvr additive="base">
                                        <p:cTn id="17"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099">
                                            <p:txEl>
                                              <p:pRg st="3" end="3"/>
                                            </p:txEl>
                                          </p:spTgt>
                                        </p:tgtEl>
                                        <p:attrNameLst>
                                          <p:attrName>style.visibility</p:attrName>
                                        </p:attrNameLst>
                                      </p:cBhvr>
                                      <p:to>
                                        <p:strVal val="visible"/>
                                      </p:to>
                                    </p:set>
                                    <p:anim calcmode="lin" valueType="num">
                                      <p:cBhvr additive="base">
                                        <p:cTn id="23"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9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 calcmode="lin" valueType="num">
                                      <p:cBhvr additive="base">
                                        <p:cTn id="27"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9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099">
                                            <p:txEl>
                                              <p:pRg st="5" end="5"/>
                                            </p:txEl>
                                          </p:spTgt>
                                        </p:tgtEl>
                                        <p:attrNameLst>
                                          <p:attrName>style.visibility</p:attrName>
                                        </p:attrNameLst>
                                      </p:cBhvr>
                                      <p:to>
                                        <p:strVal val="visible"/>
                                      </p:to>
                                    </p:set>
                                    <p:anim calcmode="lin" valueType="num">
                                      <p:cBhvr additive="base">
                                        <p:cTn id="31" dur="500" fill="hold"/>
                                        <p:tgtEl>
                                          <p:spTgt spid="409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099">
                                            <p:txEl>
                                              <p:pRg st="7" end="7"/>
                                            </p:txEl>
                                          </p:spTgt>
                                        </p:tgtEl>
                                        <p:attrNameLst>
                                          <p:attrName>style.visibility</p:attrName>
                                        </p:attrNameLst>
                                      </p:cBhvr>
                                      <p:to>
                                        <p:strVal val="visible"/>
                                      </p:to>
                                    </p:set>
                                    <p:anim calcmode="lin" valueType="num">
                                      <p:cBhvr additive="base">
                                        <p:cTn id="37" dur="500" fill="hold"/>
                                        <p:tgtEl>
                                          <p:spTgt spid="409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9">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099">
                                            <p:txEl>
                                              <p:pRg st="8" end="8"/>
                                            </p:txEl>
                                          </p:spTgt>
                                        </p:tgtEl>
                                        <p:attrNameLst>
                                          <p:attrName>style.visibility</p:attrName>
                                        </p:attrNameLst>
                                      </p:cBhvr>
                                      <p:to>
                                        <p:strVal val="visible"/>
                                      </p:to>
                                    </p:set>
                                    <p:anim calcmode="lin" valueType="num">
                                      <p:cBhvr additive="base">
                                        <p:cTn id="41" dur="500" fill="hold"/>
                                        <p:tgtEl>
                                          <p:spTgt spid="409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09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099">
                                            <p:txEl>
                                              <p:pRg st="10" end="10"/>
                                            </p:txEl>
                                          </p:spTgt>
                                        </p:tgtEl>
                                        <p:attrNameLst>
                                          <p:attrName>style.visibility</p:attrName>
                                        </p:attrNameLst>
                                      </p:cBhvr>
                                      <p:to>
                                        <p:strVal val="visible"/>
                                      </p:to>
                                    </p:set>
                                    <p:anim calcmode="lin" valueType="num">
                                      <p:cBhvr additive="base">
                                        <p:cTn id="47" dur="500" fill="hold"/>
                                        <p:tgtEl>
                                          <p:spTgt spid="4099">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099">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099">
                                            <p:txEl>
                                              <p:pRg st="11" end="11"/>
                                            </p:txEl>
                                          </p:spTgt>
                                        </p:tgtEl>
                                        <p:attrNameLst>
                                          <p:attrName>style.visibility</p:attrName>
                                        </p:attrNameLst>
                                      </p:cBhvr>
                                      <p:to>
                                        <p:strVal val="visible"/>
                                      </p:to>
                                    </p:set>
                                    <p:anim calcmode="lin" valueType="num">
                                      <p:cBhvr additive="base">
                                        <p:cTn id="51" dur="500" fill="hold"/>
                                        <p:tgtEl>
                                          <p:spTgt spid="4099">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09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099">
                                            <p:txEl>
                                              <p:pRg st="13" end="13"/>
                                            </p:txEl>
                                          </p:spTgt>
                                        </p:tgtEl>
                                        <p:attrNameLst>
                                          <p:attrName>style.visibility</p:attrName>
                                        </p:attrNameLst>
                                      </p:cBhvr>
                                      <p:to>
                                        <p:strVal val="visible"/>
                                      </p:to>
                                    </p:set>
                                    <p:anim calcmode="lin" valueType="num">
                                      <p:cBhvr additive="base">
                                        <p:cTn id="57" dur="500" fill="hold"/>
                                        <p:tgtEl>
                                          <p:spTgt spid="4099">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099">
                                            <p:txEl>
                                              <p:pRg st="13" end="13"/>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099">
                                            <p:txEl>
                                              <p:pRg st="14" end="14"/>
                                            </p:txEl>
                                          </p:spTgt>
                                        </p:tgtEl>
                                        <p:attrNameLst>
                                          <p:attrName>style.visibility</p:attrName>
                                        </p:attrNameLst>
                                      </p:cBhvr>
                                      <p:to>
                                        <p:strVal val="visible"/>
                                      </p:to>
                                    </p:set>
                                    <p:anim calcmode="lin" valueType="num">
                                      <p:cBhvr additive="base">
                                        <p:cTn id="61" dur="500" fill="hold"/>
                                        <p:tgtEl>
                                          <p:spTgt spid="4099">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099">
                                            <p:txEl>
                                              <p:pRg st="14" end="14"/>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099">
                                            <p:txEl>
                                              <p:pRg st="15" end="15"/>
                                            </p:txEl>
                                          </p:spTgt>
                                        </p:tgtEl>
                                        <p:attrNameLst>
                                          <p:attrName>style.visibility</p:attrName>
                                        </p:attrNameLst>
                                      </p:cBhvr>
                                      <p:to>
                                        <p:strVal val="visible"/>
                                      </p:to>
                                    </p:set>
                                    <p:anim calcmode="lin" valueType="num">
                                      <p:cBhvr additive="base">
                                        <p:cTn id="65" dur="500" fill="hold"/>
                                        <p:tgtEl>
                                          <p:spTgt spid="4099">
                                            <p:txEl>
                                              <p:pRg st="15" end="1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099">
                                            <p:txEl>
                                              <p:pRg st="15" end="15"/>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4099">
                                            <p:txEl>
                                              <p:pRg st="16" end="16"/>
                                            </p:txEl>
                                          </p:spTgt>
                                        </p:tgtEl>
                                        <p:attrNameLst>
                                          <p:attrName>style.visibility</p:attrName>
                                        </p:attrNameLst>
                                      </p:cBhvr>
                                      <p:to>
                                        <p:strVal val="visible"/>
                                      </p:to>
                                    </p:set>
                                    <p:anim calcmode="lin" valueType="num">
                                      <p:cBhvr additive="base">
                                        <p:cTn id="69" dur="500" fill="hold"/>
                                        <p:tgtEl>
                                          <p:spTgt spid="4099">
                                            <p:txEl>
                                              <p:pRg st="16" end="1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4099">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8A4C329-EE5E-43F2-9A68-1964010FDC8E}" type="slidenum">
              <a:rPr lang="en-US"/>
              <a:pPr/>
              <a:t>3</a:t>
            </a:fld>
            <a:endParaRPr lang="en-US"/>
          </a:p>
        </p:txBody>
      </p:sp>
      <p:sp>
        <p:nvSpPr>
          <p:cNvPr id="6146" name="Rectangle 2"/>
          <p:cNvSpPr>
            <a:spLocks noGrp="1" noChangeArrowheads="1"/>
          </p:cNvSpPr>
          <p:nvPr>
            <p:ph type="title"/>
          </p:nvPr>
        </p:nvSpPr>
        <p:spPr/>
        <p:txBody>
          <a:bodyPr/>
          <a:lstStyle/>
          <a:p>
            <a:r>
              <a:rPr lang="en-US" dirty="0"/>
              <a:t>The Nature of Software</a:t>
            </a:r>
          </a:p>
        </p:txBody>
      </p:sp>
      <p:sp>
        <p:nvSpPr>
          <p:cNvPr id="6147" name="Rectangle 3"/>
          <p:cNvSpPr>
            <a:spLocks noGrp="1" noChangeArrowheads="1"/>
          </p:cNvSpPr>
          <p:nvPr>
            <p:ph type="body" idx="1"/>
          </p:nvPr>
        </p:nvSpPr>
        <p:spPr>
          <a:xfrm>
            <a:off x="209872" y="1196752"/>
            <a:ext cx="8610600" cy="4800600"/>
          </a:xfrm>
        </p:spPr>
        <p:txBody>
          <a:bodyPr/>
          <a:lstStyle/>
          <a:p>
            <a:r>
              <a:rPr lang="en-US" dirty="0"/>
              <a:t>Conclusions</a:t>
            </a:r>
          </a:p>
          <a:p>
            <a:endParaRPr lang="en-US" dirty="0"/>
          </a:p>
          <a:p>
            <a:pPr lvl="1"/>
            <a:r>
              <a:rPr lang="en-US" dirty="0"/>
              <a:t>Much software has poor design and is getting worse</a:t>
            </a:r>
          </a:p>
          <a:p>
            <a:pPr lvl="1"/>
            <a:endParaRPr lang="en-US" dirty="0"/>
          </a:p>
          <a:p>
            <a:pPr lvl="1"/>
            <a:r>
              <a:rPr lang="en-US" dirty="0"/>
              <a:t>Demand for software is high and rising</a:t>
            </a:r>
          </a:p>
          <a:p>
            <a:pPr lvl="1"/>
            <a:endParaRPr lang="en-US" dirty="0"/>
          </a:p>
          <a:p>
            <a:pPr lvl="1"/>
            <a:r>
              <a:rPr lang="en-US" dirty="0"/>
              <a:t>We are in a perpetual ‘software crisis’</a:t>
            </a:r>
          </a:p>
          <a:p>
            <a:pPr lvl="1"/>
            <a:endParaRPr lang="en-US" dirty="0"/>
          </a:p>
          <a:p>
            <a:pPr lvl="1"/>
            <a:r>
              <a:rPr lang="en-US" dirty="0"/>
              <a:t>We have to learn to ‘engineer’ software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pRg st="0" end="0"/>
                                            </p:txEl>
                                          </p:spTgt>
                                        </p:tgtEl>
                                        <p:attrNameLst>
                                          <p:attrName>style.visibility</p:attrName>
                                        </p:attrNameLst>
                                      </p:cBhvr>
                                      <p:to>
                                        <p:strVal val="visible"/>
                                      </p:to>
                                    </p:set>
                                    <p:anim calcmode="lin" valueType="num">
                                      <p:cBhvr additive="base">
                                        <p:cTn id="13"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 calcmode="lin" valueType="num">
                                      <p:cBhvr additive="base">
                                        <p:cTn id="17"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4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147">
                                            <p:txEl>
                                              <p:pRg st="4" end="4"/>
                                            </p:txEl>
                                          </p:spTgt>
                                        </p:tgtEl>
                                        <p:attrNameLst>
                                          <p:attrName>style.visibility</p:attrName>
                                        </p:attrNameLst>
                                      </p:cBhvr>
                                      <p:to>
                                        <p:strVal val="visible"/>
                                      </p:to>
                                    </p:set>
                                    <p:anim calcmode="lin" valueType="num">
                                      <p:cBhvr additive="base">
                                        <p:cTn id="21"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14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147">
                                            <p:txEl>
                                              <p:pRg st="6" end="6"/>
                                            </p:txEl>
                                          </p:spTgt>
                                        </p:tgtEl>
                                        <p:attrNameLst>
                                          <p:attrName>style.visibility</p:attrName>
                                        </p:attrNameLst>
                                      </p:cBhvr>
                                      <p:to>
                                        <p:strVal val="visible"/>
                                      </p:to>
                                    </p:set>
                                    <p:anim calcmode="lin" valueType="num">
                                      <p:cBhvr additive="base">
                                        <p:cTn id="25"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147">
                                            <p:txEl>
                                              <p:pRg st="8" end="8"/>
                                            </p:txEl>
                                          </p:spTgt>
                                        </p:tgtEl>
                                        <p:attrNameLst>
                                          <p:attrName>style.visibility</p:attrName>
                                        </p:attrNameLst>
                                      </p:cBhvr>
                                      <p:to>
                                        <p:strVal val="visible"/>
                                      </p:to>
                                    </p:set>
                                    <p:anim calcmode="lin" valueType="num">
                                      <p:cBhvr additive="base">
                                        <p:cTn id="29" dur="500" fill="hold"/>
                                        <p:tgtEl>
                                          <p:spTgt spid="6147">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4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0CC6F92-0E7F-49B0-A69A-322C1B6394A5}" type="slidenum">
              <a:rPr lang="en-US"/>
              <a:pPr/>
              <a:t>4</a:t>
            </a:fld>
            <a:endParaRPr lang="en-US"/>
          </a:p>
        </p:txBody>
      </p:sp>
      <p:sp>
        <p:nvSpPr>
          <p:cNvPr id="8194" name="Rectangle 2"/>
          <p:cNvSpPr>
            <a:spLocks noGrp="1" noChangeArrowheads="1"/>
          </p:cNvSpPr>
          <p:nvPr>
            <p:ph type="title"/>
          </p:nvPr>
        </p:nvSpPr>
        <p:spPr>
          <a:xfrm>
            <a:off x="395536" y="0"/>
            <a:ext cx="8229600" cy="914400"/>
          </a:xfrm>
        </p:spPr>
        <p:txBody>
          <a:bodyPr/>
          <a:lstStyle/>
          <a:p>
            <a:r>
              <a:rPr lang="en-US" dirty="0"/>
              <a:t>Types of Software</a:t>
            </a:r>
          </a:p>
        </p:txBody>
      </p:sp>
      <p:sp>
        <p:nvSpPr>
          <p:cNvPr id="8195" name="Rectangle 3"/>
          <p:cNvSpPr>
            <a:spLocks noGrp="1" noChangeArrowheads="1"/>
          </p:cNvSpPr>
          <p:nvPr>
            <p:ph type="body" idx="1"/>
          </p:nvPr>
        </p:nvSpPr>
        <p:spPr>
          <a:xfrm>
            <a:off x="0" y="1268760"/>
            <a:ext cx="9144000" cy="5328592"/>
          </a:xfrm>
        </p:spPr>
        <p:txBody>
          <a:bodyPr/>
          <a:lstStyle/>
          <a:p>
            <a:pPr algn="just"/>
            <a:r>
              <a:rPr lang="en-US" dirty="0"/>
              <a:t>1. Custom</a:t>
            </a:r>
          </a:p>
          <a:p>
            <a:pPr lvl="1" algn="just"/>
            <a:r>
              <a:rPr lang="en-US" dirty="0"/>
              <a:t>For a specific customer</a:t>
            </a:r>
          </a:p>
          <a:p>
            <a:pPr lvl="1" algn="just">
              <a:buFont typeface="Arial" pitchFamily="34" charset="0"/>
              <a:buChar char="•"/>
            </a:pPr>
            <a:r>
              <a:rPr lang="en-US" dirty="0"/>
              <a:t>Examples: Web sites, air-traffic control systems</a:t>
            </a:r>
          </a:p>
          <a:p>
            <a:pPr algn="just"/>
            <a:r>
              <a:rPr lang="en-US" dirty="0"/>
              <a:t>2. Generic</a:t>
            </a:r>
          </a:p>
          <a:p>
            <a:pPr lvl="1" algn="just"/>
            <a:r>
              <a:rPr lang="en-US" dirty="0"/>
              <a:t>Sold on open market</a:t>
            </a:r>
          </a:p>
          <a:p>
            <a:pPr lvl="1" algn="just"/>
            <a:r>
              <a:rPr lang="en-US" dirty="0"/>
              <a:t>Examples: word processors, spreadsheets, compilers, web browsers, operating systems, computer games</a:t>
            </a:r>
          </a:p>
          <a:p>
            <a:pPr algn="just"/>
            <a:r>
              <a:rPr lang="en-US" dirty="0"/>
              <a:t>3. Embedded</a:t>
            </a:r>
          </a:p>
          <a:p>
            <a:pPr lvl="1" algn="just"/>
            <a:r>
              <a:rPr lang="en-US" dirty="0"/>
              <a:t>Built into hardware and Hard to change.</a:t>
            </a:r>
          </a:p>
          <a:p>
            <a:pPr lvl="1"/>
            <a:r>
              <a:rPr lang="en-US" dirty="0"/>
              <a:t>Example: washing machines, DVD players, microwave ovens and automobiles.</a:t>
            </a:r>
          </a:p>
          <a:p>
            <a:pPr algn="just"/>
            <a:endParaRPr lang="en-US" dirty="0"/>
          </a:p>
          <a:p>
            <a:pPr lvl="1"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0" end="0"/>
                                            </p:txEl>
                                          </p:spTgt>
                                        </p:tgtEl>
                                        <p:attrNameLst>
                                          <p:attrName>style.visibility</p:attrName>
                                        </p:attrNameLst>
                                      </p:cBhvr>
                                      <p:to>
                                        <p:strVal val="visible"/>
                                      </p:to>
                                    </p:set>
                                    <p:anim calcmode="lin" valueType="num">
                                      <p:cBhvr additive="base">
                                        <p:cTn id="13"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195">
                                            <p:txEl>
                                              <p:pRg st="1" end="1"/>
                                            </p:txEl>
                                          </p:spTgt>
                                        </p:tgtEl>
                                        <p:attrNameLst>
                                          <p:attrName>style.visibility</p:attrName>
                                        </p:attrNameLst>
                                      </p:cBhvr>
                                      <p:to>
                                        <p:strVal val="visible"/>
                                      </p:to>
                                    </p:set>
                                    <p:anim calcmode="lin" valueType="num">
                                      <p:cBhvr additive="base">
                                        <p:cTn id="17"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195">
                                            <p:txEl>
                                              <p:pRg st="2" end="2"/>
                                            </p:txEl>
                                          </p:spTgt>
                                        </p:tgtEl>
                                        <p:attrNameLst>
                                          <p:attrName>style.visibility</p:attrName>
                                        </p:attrNameLst>
                                      </p:cBhvr>
                                      <p:to>
                                        <p:strVal val="visible"/>
                                      </p:to>
                                    </p:set>
                                    <p:anim calcmode="lin" valueType="num">
                                      <p:cBhvr additive="base">
                                        <p:cTn id="21"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195">
                                            <p:txEl>
                                              <p:pRg st="3" end="3"/>
                                            </p:txEl>
                                          </p:spTgt>
                                        </p:tgtEl>
                                        <p:attrNameLst>
                                          <p:attrName>style.visibility</p:attrName>
                                        </p:attrNameLst>
                                      </p:cBhvr>
                                      <p:to>
                                        <p:strVal val="visible"/>
                                      </p:to>
                                    </p:set>
                                    <p:anim calcmode="lin" valueType="num">
                                      <p:cBhvr additive="base">
                                        <p:cTn id="27"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195">
                                            <p:txEl>
                                              <p:pRg st="4" end="4"/>
                                            </p:txEl>
                                          </p:spTgt>
                                        </p:tgtEl>
                                        <p:attrNameLst>
                                          <p:attrName>style.visibility</p:attrName>
                                        </p:attrNameLst>
                                      </p:cBhvr>
                                      <p:to>
                                        <p:strVal val="visible"/>
                                      </p:to>
                                    </p:set>
                                    <p:anim calcmode="lin" valueType="num">
                                      <p:cBhvr additive="base">
                                        <p:cTn id="31"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195">
                                            <p:txEl>
                                              <p:pRg st="5" end="5"/>
                                            </p:txEl>
                                          </p:spTgt>
                                        </p:tgtEl>
                                        <p:attrNameLst>
                                          <p:attrName>style.visibility</p:attrName>
                                        </p:attrNameLst>
                                      </p:cBhvr>
                                      <p:to>
                                        <p:strVal val="visible"/>
                                      </p:to>
                                    </p:set>
                                    <p:anim calcmode="lin" valueType="num">
                                      <p:cBhvr additive="base">
                                        <p:cTn id="35"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195">
                                            <p:txEl>
                                              <p:pRg st="6" end="6"/>
                                            </p:txEl>
                                          </p:spTgt>
                                        </p:tgtEl>
                                        <p:attrNameLst>
                                          <p:attrName>style.visibility</p:attrName>
                                        </p:attrNameLst>
                                      </p:cBhvr>
                                      <p:to>
                                        <p:strVal val="visible"/>
                                      </p:to>
                                    </p:set>
                                    <p:anim calcmode="lin" valueType="num">
                                      <p:cBhvr additive="base">
                                        <p:cTn id="41"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195">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8195">
                                            <p:txEl>
                                              <p:pRg st="7" end="7"/>
                                            </p:txEl>
                                          </p:spTgt>
                                        </p:tgtEl>
                                        <p:attrNameLst>
                                          <p:attrName>style.visibility</p:attrName>
                                        </p:attrNameLst>
                                      </p:cBhvr>
                                      <p:to>
                                        <p:strVal val="visible"/>
                                      </p:to>
                                    </p:set>
                                    <p:anim calcmode="lin" valueType="num">
                                      <p:cBhvr additive="base">
                                        <p:cTn id="45" dur="500" fill="hold"/>
                                        <p:tgtEl>
                                          <p:spTgt spid="8195">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195">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8195">
                                            <p:txEl>
                                              <p:pRg st="8" end="8"/>
                                            </p:txEl>
                                          </p:spTgt>
                                        </p:tgtEl>
                                        <p:attrNameLst>
                                          <p:attrName>style.visibility</p:attrName>
                                        </p:attrNameLst>
                                      </p:cBhvr>
                                      <p:to>
                                        <p:strVal val="visible"/>
                                      </p:to>
                                    </p:set>
                                    <p:anim calcmode="lin" valueType="num">
                                      <p:cBhvr additive="base">
                                        <p:cTn id="49" dur="500" fill="hold"/>
                                        <p:tgtEl>
                                          <p:spTgt spid="819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19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4A896671-2DCF-4697-BD12-1C0DCE06D2A2}" type="slidenum">
              <a:rPr lang="en-US"/>
              <a:pPr/>
              <a:t>5</a:t>
            </a:fld>
            <a:endParaRPr lang="en-US"/>
          </a:p>
        </p:txBody>
      </p:sp>
      <p:sp>
        <p:nvSpPr>
          <p:cNvPr id="12290" name="Rectangle 2"/>
          <p:cNvSpPr>
            <a:spLocks noGrp="1" noChangeArrowheads="1"/>
          </p:cNvSpPr>
          <p:nvPr>
            <p:ph type="title"/>
          </p:nvPr>
        </p:nvSpPr>
        <p:spPr/>
        <p:txBody>
          <a:bodyPr/>
          <a:lstStyle/>
          <a:p>
            <a:r>
              <a:rPr lang="en-US"/>
              <a:t>Types of Software</a:t>
            </a:r>
          </a:p>
        </p:txBody>
      </p:sp>
      <p:sp>
        <p:nvSpPr>
          <p:cNvPr id="12292" name="Rectangle 4"/>
          <p:cNvSpPr>
            <a:spLocks noGrp="1" noChangeArrowheads="1"/>
          </p:cNvSpPr>
          <p:nvPr>
            <p:ph type="body" idx="1"/>
          </p:nvPr>
        </p:nvSpPr>
        <p:spPr>
          <a:xfrm>
            <a:off x="32083" y="1168451"/>
            <a:ext cx="8287072" cy="4800600"/>
          </a:xfrm>
        </p:spPr>
        <p:txBody>
          <a:bodyPr/>
          <a:lstStyle/>
          <a:p>
            <a:r>
              <a:rPr lang="en-US" dirty="0"/>
              <a:t>Differences among custom, generic and embedded software</a:t>
            </a:r>
          </a:p>
        </p:txBody>
      </p:sp>
      <p:graphicFrame>
        <p:nvGraphicFramePr>
          <p:cNvPr id="12361" name="Object 73"/>
          <p:cNvGraphicFramePr>
            <a:graphicFrameLocks noChangeAspect="1"/>
          </p:cNvGraphicFramePr>
          <p:nvPr/>
        </p:nvGraphicFramePr>
        <p:xfrm>
          <a:off x="0" y="2492896"/>
          <a:ext cx="11811000" cy="2906713"/>
        </p:xfrm>
        <a:graphic>
          <a:graphicData uri="http://schemas.openxmlformats.org/presentationml/2006/ole">
            <mc:AlternateContent xmlns:mc="http://schemas.openxmlformats.org/markup-compatibility/2006">
              <mc:Choice xmlns:v="urn:schemas-microsoft-com:vml" Requires="v">
                <p:oleObj name="Document" r:id="rId3" imgW="5632920" imgH="1542960" progId="Word.Document.8">
                  <p:embed/>
                </p:oleObj>
              </mc:Choice>
              <mc:Fallback>
                <p:oleObj name="Document" r:id="rId3" imgW="5632920" imgH="1542960" progId="Word.Document.8">
                  <p:embed/>
                  <p:pic>
                    <p:nvPicPr>
                      <p:cNvPr id="0" name="Picture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92896"/>
                        <a:ext cx="11811000" cy="290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EDCD089-CD18-497D-B01B-CF10840420CF}" type="slidenum">
              <a:rPr lang="en-US"/>
              <a:pPr/>
              <a:t>6</a:t>
            </a:fld>
            <a:endParaRPr lang="en-US"/>
          </a:p>
        </p:txBody>
      </p:sp>
      <p:sp>
        <p:nvSpPr>
          <p:cNvPr id="13314" name="Rectangle 2"/>
          <p:cNvSpPr>
            <a:spLocks noGrp="1" noChangeArrowheads="1"/>
          </p:cNvSpPr>
          <p:nvPr>
            <p:ph type="title"/>
          </p:nvPr>
        </p:nvSpPr>
        <p:spPr>
          <a:xfrm>
            <a:off x="323528" y="0"/>
            <a:ext cx="8229600" cy="836712"/>
          </a:xfrm>
        </p:spPr>
        <p:txBody>
          <a:bodyPr/>
          <a:lstStyle/>
          <a:p>
            <a:r>
              <a:rPr lang="en-US" dirty="0"/>
              <a:t>Types of Software: Another Categorization </a:t>
            </a:r>
          </a:p>
        </p:txBody>
      </p:sp>
      <p:sp>
        <p:nvSpPr>
          <p:cNvPr id="13315" name="Rectangle 3"/>
          <p:cNvSpPr>
            <a:spLocks noGrp="1" noChangeArrowheads="1"/>
          </p:cNvSpPr>
          <p:nvPr>
            <p:ph type="body" idx="1"/>
          </p:nvPr>
        </p:nvSpPr>
        <p:spPr>
          <a:xfrm>
            <a:off x="0" y="980728"/>
            <a:ext cx="8964488" cy="5877272"/>
          </a:xfrm>
        </p:spPr>
        <p:txBody>
          <a:bodyPr/>
          <a:lstStyle/>
          <a:p>
            <a:r>
              <a:rPr lang="en-US" dirty="0"/>
              <a:t>Real time software</a:t>
            </a:r>
          </a:p>
          <a:p>
            <a:pPr lvl="1"/>
            <a:r>
              <a:rPr lang="en-US" dirty="0"/>
              <a:t>Must react immediately</a:t>
            </a:r>
          </a:p>
          <a:p>
            <a:pPr lvl="1"/>
            <a:r>
              <a:rPr lang="en-US" dirty="0"/>
              <a:t>Safety often a concern</a:t>
            </a:r>
          </a:p>
          <a:p>
            <a:pPr lvl="1"/>
            <a:r>
              <a:rPr lang="en-US" dirty="0"/>
              <a:t>E.g. control and monitoring systems, </a:t>
            </a:r>
            <a:r>
              <a:rPr lang="en-US" dirty="0" err="1"/>
              <a:t>whatsapp</a:t>
            </a:r>
            <a:r>
              <a:rPr lang="en-US" dirty="0"/>
              <a:t> chatting or calling over a phone </a:t>
            </a:r>
          </a:p>
          <a:p>
            <a:pPr lvl="1"/>
            <a:r>
              <a:rPr lang="en-US" dirty="0"/>
              <a:t>all embedded systems operate in real time.</a:t>
            </a:r>
          </a:p>
          <a:p>
            <a:pPr marL="190500" lvl="1" indent="0">
              <a:buNone/>
            </a:pPr>
            <a:r>
              <a:rPr lang="en-US" dirty="0"/>
              <a:t> </a:t>
            </a:r>
          </a:p>
          <a:p>
            <a:r>
              <a:rPr lang="en-US" dirty="0"/>
              <a:t>Data processing software</a:t>
            </a:r>
          </a:p>
          <a:p>
            <a:pPr lvl="1"/>
            <a:r>
              <a:rPr lang="en-US" dirty="0"/>
              <a:t>Used to run businesses</a:t>
            </a:r>
          </a:p>
          <a:p>
            <a:pPr lvl="1"/>
            <a:r>
              <a:rPr lang="en-US" dirty="0"/>
              <a:t>Accuracy and security of data are key</a:t>
            </a:r>
          </a:p>
          <a:p>
            <a:r>
              <a:rPr lang="en-US" b="0" dirty="0"/>
              <a:t>Some software has both real-time and data processing aspects. </a:t>
            </a:r>
          </a:p>
          <a:p>
            <a:r>
              <a:rPr lang="en-US" b="0" dirty="0"/>
              <a:t>For example, a telephone system has to manage phone calls in real time, but billing for those calls is a data processing activity.</a:t>
            </a:r>
          </a:p>
          <a:p>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 calcmode="lin" valueType="num">
                                      <p:cBhvr additive="base">
                                        <p:cTn id="15"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 calcmode="lin" valueType="num">
                                      <p:cBhvr additive="base">
                                        <p:cTn id="19"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anim calcmode="lin" valueType="num">
                                      <p:cBhvr additive="base">
                                        <p:cTn id="23"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31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anim calcmode="lin" valueType="num">
                                      <p:cBhvr additive="base">
                                        <p:cTn id="27"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315">
                                            <p:txEl>
                                              <p:pRg st="6" end="6"/>
                                            </p:txEl>
                                          </p:spTgt>
                                        </p:tgtEl>
                                        <p:attrNameLst>
                                          <p:attrName>style.visibility</p:attrName>
                                        </p:attrNameLst>
                                      </p:cBhvr>
                                      <p:to>
                                        <p:strVal val="visible"/>
                                      </p:to>
                                    </p:set>
                                    <p:anim calcmode="lin" valueType="num">
                                      <p:cBhvr additive="base">
                                        <p:cTn id="33"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31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3315">
                                            <p:txEl>
                                              <p:pRg st="7" end="7"/>
                                            </p:txEl>
                                          </p:spTgt>
                                        </p:tgtEl>
                                        <p:attrNameLst>
                                          <p:attrName>style.visibility</p:attrName>
                                        </p:attrNameLst>
                                      </p:cBhvr>
                                      <p:to>
                                        <p:strVal val="visible"/>
                                      </p:to>
                                    </p:set>
                                    <p:anim calcmode="lin" valueType="num">
                                      <p:cBhvr additive="base">
                                        <p:cTn id="37" dur="5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315">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315">
                                            <p:txEl>
                                              <p:pRg st="8" end="8"/>
                                            </p:txEl>
                                          </p:spTgt>
                                        </p:tgtEl>
                                        <p:attrNameLst>
                                          <p:attrName>style.visibility</p:attrName>
                                        </p:attrNameLst>
                                      </p:cBhvr>
                                      <p:to>
                                        <p:strVal val="visible"/>
                                      </p:to>
                                    </p:set>
                                    <p:anim calcmode="lin" valueType="num">
                                      <p:cBhvr additive="base">
                                        <p:cTn id="41" dur="5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3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3315">
                                            <p:txEl>
                                              <p:pRg st="9" end="9"/>
                                            </p:txEl>
                                          </p:spTgt>
                                        </p:tgtEl>
                                        <p:attrNameLst>
                                          <p:attrName>style.visibility</p:attrName>
                                        </p:attrNameLst>
                                      </p:cBhvr>
                                      <p:to>
                                        <p:strVal val="visible"/>
                                      </p:to>
                                    </p:set>
                                    <p:anim calcmode="lin" valueType="num">
                                      <p:cBhvr additive="base">
                                        <p:cTn id="47" dur="5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331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3315">
                                            <p:txEl>
                                              <p:pRg st="10" end="10"/>
                                            </p:txEl>
                                          </p:spTgt>
                                        </p:tgtEl>
                                        <p:attrNameLst>
                                          <p:attrName>style.visibility</p:attrName>
                                        </p:attrNameLst>
                                      </p:cBhvr>
                                      <p:to>
                                        <p:strVal val="visible"/>
                                      </p:to>
                                    </p:set>
                                    <p:anim calcmode="lin" valueType="num">
                                      <p:cBhvr additive="base">
                                        <p:cTn id="53" dur="500" fill="hold"/>
                                        <p:tgtEl>
                                          <p:spTgt spid="13315">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331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F50239D-8F45-452C-8910-CCE437A1057B}" type="slidenum">
              <a:rPr lang="en-US"/>
              <a:pPr/>
              <a:t>7</a:t>
            </a:fld>
            <a:endParaRPr lang="en-US"/>
          </a:p>
        </p:txBody>
      </p:sp>
      <p:sp>
        <p:nvSpPr>
          <p:cNvPr id="16386" name="Rectangle 2"/>
          <p:cNvSpPr>
            <a:spLocks noGrp="1" noChangeArrowheads="1"/>
          </p:cNvSpPr>
          <p:nvPr>
            <p:ph type="title"/>
          </p:nvPr>
        </p:nvSpPr>
        <p:spPr>
          <a:xfrm>
            <a:off x="0" y="0"/>
            <a:ext cx="9144000" cy="1052736"/>
          </a:xfrm>
        </p:spPr>
        <p:txBody>
          <a:bodyPr/>
          <a:lstStyle/>
          <a:p>
            <a:pPr>
              <a:lnSpc>
                <a:spcPct val="90000"/>
              </a:lnSpc>
            </a:pPr>
            <a:br>
              <a:rPr lang="en-US" sz="2600" dirty="0"/>
            </a:br>
            <a:r>
              <a:rPr lang="en-US" sz="2600" dirty="0"/>
              <a:t>What is Software Engineering?...</a:t>
            </a:r>
            <a:br>
              <a:rPr lang="en-US" sz="2600" dirty="0"/>
            </a:br>
            <a:br>
              <a:rPr lang="en-US" sz="2600" dirty="0"/>
            </a:br>
            <a:endParaRPr lang="en-US" sz="2600" dirty="0"/>
          </a:p>
        </p:txBody>
      </p:sp>
      <p:sp>
        <p:nvSpPr>
          <p:cNvPr id="16387" name="Rectangle 3"/>
          <p:cNvSpPr>
            <a:spLocks noGrp="1" noChangeArrowheads="1"/>
          </p:cNvSpPr>
          <p:nvPr>
            <p:ph type="body" idx="1"/>
          </p:nvPr>
        </p:nvSpPr>
        <p:spPr>
          <a:xfrm>
            <a:off x="0" y="549441"/>
            <a:ext cx="9144000" cy="2231487"/>
          </a:xfrm>
        </p:spPr>
        <p:txBody>
          <a:bodyPr/>
          <a:lstStyle/>
          <a:p>
            <a:pPr algn="just"/>
            <a:endParaRPr lang="en-US" dirty="0"/>
          </a:p>
          <a:p>
            <a:pPr lvl="1" algn="just"/>
            <a:r>
              <a:rPr lang="en-US" sz="1800" dirty="0"/>
              <a:t>IEEE: The application of a systematic, disciplined, quantifiable approach to the development, operation, maintenance of software; that is, the application of principle of engineering to software during software development.</a:t>
            </a:r>
          </a:p>
          <a:p>
            <a:pPr lvl="1" algn="just"/>
            <a:r>
              <a:rPr lang="en-US" sz="1800" dirty="0"/>
              <a:t>The systematic activities involved in the design, implementation and testing of software to optimize its production and support.</a:t>
            </a:r>
          </a:p>
          <a:p>
            <a:pPr algn="just"/>
            <a:endParaRPr lang="en-US" dirty="0"/>
          </a:p>
          <a:p>
            <a:pPr algn="just"/>
            <a:r>
              <a:rPr lang="en-US" dirty="0"/>
              <a:t>Solving customers’ problems</a:t>
            </a:r>
          </a:p>
          <a:p>
            <a:pPr lvl="1" algn="just"/>
            <a:r>
              <a:rPr lang="en-US" dirty="0"/>
              <a:t>This is the </a:t>
            </a:r>
            <a:r>
              <a:rPr lang="en-US" i="1" dirty="0"/>
              <a:t>goal</a:t>
            </a:r>
            <a:r>
              <a:rPr lang="en-US" dirty="0"/>
              <a:t> of software engineering</a:t>
            </a:r>
          </a:p>
          <a:p>
            <a:pPr lvl="1" algn="just"/>
            <a:r>
              <a:rPr lang="en-US" dirty="0"/>
              <a:t>Sometimes the solution is to </a:t>
            </a:r>
            <a:r>
              <a:rPr lang="en-US" i="1" dirty="0"/>
              <a:t>buy, not build</a:t>
            </a:r>
            <a:endParaRPr lang="en-US" dirty="0"/>
          </a:p>
          <a:p>
            <a:pPr lvl="1" algn="just"/>
            <a:r>
              <a:rPr lang="en-US" dirty="0"/>
              <a:t>Adding unnecessary features does not help solve the problem</a:t>
            </a:r>
          </a:p>
          <a:p>
            <a:pPr lvl="1" algn="just"/>
            <a:r>
              <a:rPr lang="en-US" dirty="0"/>
              <a:t>Software engineers must </a:t>
            </a:r>
            <a:r>
              <a:rPr lang="en-US" i="1" dirty="0"/>
              <a:t>communicate effectively</a:t>
            </a:r>
            <a:r>
              <a:rPr lang="en-US" dirty="0"/>
              <a:t> to identify and understand the problem</a:t>
            </a:r>
          </a:p>
          <a:p>
            <a:pPr algn="just"/>
            <a:endParaRPr lang="en-US" dirty="0"/>
          </a:p>
          <a:p>
            <a:pPr algn="just"/>
            <a:endParaRPr lang="en-US" dirty="0"/>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 calcmode="lin" valueType="num">
                                      <p:cBhvr additive="base">
                                        <p:cTn id="7"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anim calcmode="lin" valueType="num">
                                      <p:cBhvr additive="base">
                                        <p:cTn id="11"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387">
                                            <p:txEl>
                                              <p:pRg st="4" end="4"/>
                                            </p:txEl>
                                          </p:spTgt>
                                        </p:tgtEl>
                                        <p:attrNameLst>
                                          <p:attrName>style.visibility</p:attrName>
                                        </p:attrNameLst>
                                      </p:cBhvr>
                                      <p:to>
                                        <p:strVal val="visible"/>
                                      </p:to>
                                    </p:set>
                                    <p:anim calcmode="lin" valueType="num">
                                      <p:cBhvr additive="base">
                                        <p:cTn id="17"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387">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387">
                                            <p:txEl>
                                              <p:pRg st="5" end="5"/>
                                            </p:txEl>
                                          </p:spTgt>
                                        </p:tgtEl>
                                        <p:attrNameLst>
                                          <p:attrName>style.visibility</p:attrName>
                                        </p:attrNameLst>
                                      </p:cBhvr>
                                      <p:to>
                                        <p:strVal val="visible"/>
                                      </p:to>
                                    </p:set>
                                    <p:anim calcmode="lin" valueType="num">
                                      <p:cBhvr additive="base">
                                        <p:cTn id="21"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387">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387">
                                            <p:txEl>
                                              <p:pRg st="6" end="6"/>
                                            </p:txEl>
                                          </p:spTgt>
                                        </p:tgtEl>
                                        <p:attrNameLst>
                                          <p:attrName>style.visibility</p:attrName>
                                        </p:attrNameLst>
                                      </p:cBhvr>
                                      <p:to>
                                        <p:strVal val="visible"/>
                                      </p:to>
                                    </p:set>
                                    <p:anim calcmode="lin" valueType="num">
                                      <p:cBhvr additive="base">
                                        <p:cTn id="25" dur="500" fill="hold"/>
                                        <p:tgtEl>
                                          <p:spTgt spid="1638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387">
                                            <p:txEl>
                                              <p:pRg st="7" end="7"/>
                                            </p:txEl>
                                          </p:spTgt>
                                        </p:tgtEl>
                                        <p:attrNameLst>
                                          <p:attrName>style.visibility</p:attrName>
                                        </p:attrNameLst>
                                      </p:cBhvr>
                                      <p:to>
                                        <p:strVal val="visible"/>
                                      </p:to>
                                    </p:set>
                                    <p:anim calcmode="lin" valueType="num">
                                      <p:cBhvr additive="base">
                                        <p:cTn id="29" dur="500" fill="hold"/>
                                        <p:tgtEl>
                                          <p:spTgt spid="16387">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87">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387">
                                            <p:txEl>
                                              <p:pRg st="8" end="8"/>
                                            </p:txEl>
                                          </p:spTgt>
                                        </p:tgtEl>
                                        <p:attrNameLst>
                                          <p:attrName>style.visibility</p:attrName>
                                        </p:attrNameLst>
                                      </p:cBhvr>
                                      <p:to>
                                        <p:strVal val="visible"/>
                                      </p:to>
                                    </p:set>
                                    <p:anim calcmode="lin" valueType="num">
                                      <p:cBhvr additive="base">
                                        <p:cTn id="33" dur="500" fill="hold"/>
                                        <p:tgtEl>
                                          <p:spTgt spid="16387">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38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0E212DF-D735-4188-9742-70C06DEFAC78}" type="slidenum">
              <a:rPr lang="en-US"/>
              <a:pPr/>
              <a:t>8</a:t>
            </a:fld>
            <a:endParaRPr lang="en-US"/>
          </a:p>
        </p:txBody>
      </p:sp>
      <p:sp>
        <p:nvSpPr>
          <p:cNvPr id="18434" name="Rectangle 2"/>
          <p:cNvSpPr>
            <a:spLocks noGrp="1" noChangeArrowheads="1"/>
          </p:cNvSpPr>
          <p:nvPr>
            <p:ph type="title"/>
          </p:nvPr>
        </p:nvSpPr>
        <p:spPr>
          <a:xfrm>
            <a:off x="381000" y="228600"/>
            <a:ext cx="8229600" cy="914400"/>
          </a:xfrm>
        </p:spPr>
        <p:txBody>
          <a:bodyPr/>
          <a:lstStyle/>
          <a:p>
            <a:endParaRPr lang="en-US" dirty="0"/>
          </a:p>
        </p:txBody>
      </p:sp>
      <p:sp>
        <p:nvSpPr>
          <p:cNvPr id="18435" name="Rectangle 3"/>
          <p:cNvSpPr>
            <a:spLocks noGrp="1" noChangeArrowheads="1"/>
          </p:cNvSpPr>
          <p:nvPr>
            <p:ph type="body" idx="1"/>
          </p:nvPr>
        </p:nvSpPr>
        <p:spPr>
          <a:xfrm>
            <a:off x="0" y="1371600"/>
            <a:ext cx="9144000" cy="4800600"/>
          </a:xfrm>
        </p:spPr>
        <p:txBody>
          <a:bodyPr/>
          <a:lstStyle/>
          <a:p>
            <a:pPr algn="just"/>
            <a:r>
              <a:rPr lang="en-US" dirty="0"/>
              <a:t>Large, high quality software systems</a:t>
            </a:r>
          </a:p>
          <a:p>
            <a:pPr lvl="1" algn="just"/>
            <a:r>
              <a:rPr lang="en-US" dirty="0"/>
              <a:t>Software engineering techniques are needed because large systems </a:t>
            </a:r>
            <a:r>
              <a:rPr lang="en-US" i="1" dirty="0"/>
              <a:t>cannot be completely understood</a:t>
            </a:r>
            <a:r>
              <a:rPr lang="en-US" dirty="0"/>
              <a:t> by one person</a:t>
            </a:r>
          </a:p>
          <a:p>
            <a:pPr lvl="1" algn="just"/>
            <a:r>
              <a:rPr lang="en-US" dirty="0"/>
              <a:t>Teamwork and co-ordination are required</a:t>
            </a:r>
          </a:p>
          <a:p>
            <a:pPr lvl="1" algn="just"/>
            <a:r>
              <a:rPr lang="en-US" dirty="0"/>
              <a:t>Key challenge: Dividing up the work and ensuring that the parts of the system work properly together</a:t>
            </a:r>
          </a:p>
          <a:p>
            <a:pPr lvl="1" algn="just"/>
            <a:r>
              <a:rPr lang="en-US" dirty="0"/>
              <a:t>The end-product must be of sufficient quality </a:t>
            </a:r>
          </a:p>
          <a:p>
            <a:pPr marL="190500" lvl="1" indent="0" algn="just">
              <a:buNone/>
            </a:pPr>
            <a:endParaRPr lang="en-US" b="1" dirty="0"/>
          </a:p>
          <a:p>
            <a:pPr marL="190500" lvl="1" indent="0" algn="just">
              <a:buNone/>
            </a:pPr>
            <a:r>
              <a:rPr lang="en-US" b="1" dirty="0"/>
              <a:t>Cost, time and other constraints</a:t>
            </a:r>
          </a:p>
          <a:p>
            <a:pPr marL="190500" lvl="1" indent="0" algn="just">
              <a:buNone/>
            </a:pPr>
            <a:endParaRPr lang="en-US" b="1" dirty="0"/>
          </a:p>
          <a:p>
            <a:pPr marL="190500" lvl="1" indent="0" algn="just">
              <a:buNone/>
            </a:pPr>
            <a:r>
              <a:rPr lang="en-US" b="1" dirty="0"/>
              <a:t>Automation</a:t>
            </a:r>
          </a:p>
          <a:p>
            <a:pPr marL="190500" lvl="1" indent="0" algn="just">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E7A765C-1867-4C79-B613-B3CFEDE9D9FB}" type="slidenum">
              <a:rPr lang="en-US"/>
              <a:pPr/>
              <a:t>9</a:t>
            </a:fld>
            <a:endParaRPr lang="en-US"/>
          </a:p>
        </p:txBody>
      </p:sp>
      <p:sp>
        <p:nvSpPr>
          <p:cNvPr id="24578" name="Rectangle 2"/>
          <p:cNvSpPr>
            <a:spLocks noGrp="1" noChangeArrowheads="1"/>
          </p:cNvSpPr>
          <p:nvPr>
            <p:ph type="title"/>
          </p:nvPr>
        </p:nvSpPr>
        <p:spPr/>
        <p:txBody>
          <a:bodyPr/>
          <a:lstStyle/>
          <a:p>
            <a:r>
              <a:rPr lang="en-US" dirty="0"/>
              <a:t>Stakeholders in Software Engineering</a:t>
            </a:r>
          </a:p>
        </p:txBody>
      </p:sp>
      <p:sp>
        <p:nvSpPr>
          <p:cNvPr id="24579" name="Rectangle 3"/>
          <p:cNvSpPr>
            <a:spLocks noGrp="1" noChangeArrowheads="1"/>
          </p:cNvSpPr>
          <p:nvPr>
            <p:ph type="body" idx="1"/>
          </p:nvPr>
        </p:nvSpPr>
        <p:spPr>
          <a:xfrm>
            <a:off x="323528" y="1371600"/>
            <a:ext cx="8287072" cy="4800600"/>
          </a:xfrm>
        </p:spPr>
        <p:txBody>
          <a:bodyPr/>
          <a:lstStyle/>
          <a:p>
            <a:r>
              <a:rPr lang="en-US" dirty="0"/>
              <a:t>1. Users</a:t>
            </a:r>
          </a:p>
          <a:p>
            <a:pPr lvl="1"/>
            <a:r>
              <a:rPr lang="en-US" dirty="0"/>
              <a:t>Those who use the software</a:t>
            </a:r>
          </a:p>
          <a:p>
            <a:pPr lvl="1"/>
            <a:endParaRPr lang="en-US" dirty="0"/>
          </a:p>
          <a:p>
            <a:r>
              <a:rPr lang="en-US" dirty="0"/>
              <a:t>2. Customers</a:t>
            </a:r>
          </a:p>
          <a:p>
            <a:pPr lvl="1"/>
            <a:r>
              <a:rPr lang="en-US" dirty="0"/>
              <a:t>Those who pay for the software</a:t>
            </a:r>
          </a:p>
          <a:p>
            <a:pPr lvl="1"/>
            <a:endParaRPr lang="en-US" dirty="0"/>
          </a:p>
          <a:p>
            <a:r>
              <a:rPr lang="en-US" dirty="0"/>
              <a:t>3. Software developers</a:t>
            </a:r>
          </a:p>
          <a:p>
            <a:endParaRPr lang="en-US" dirty="0"/>
          </a:p>
          <a:p>
            <a:r>
              <a:rPr lang="en-US" dirty="0"/>
              <a:t>4. Development Managers</a:t>
            </a:r>
          </a:p>
          <a:p>
            <a:endParaRPr lang="en-US" dirty="0"/>
          </a:p>
          <a:p>
            <a:r>
              <a:rPr lang="en-US" dirty="0"/>
              <a:t>All four roles can be fulfilled by the same person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ppt_x"/>
                                          </p:val>
                                        </p:tav>
                                        <p:tav tm="100000">
                                          <p:val>
                                            <p:strVal val="#ppt_x"/>
                                          </p:val>
                                        </p:tav>
                                      </p:tavLst>
                                    </p:anim>
                                    <p:anim calcmode="lin" valueType="num">
                                      <p:cBhvr additive="base">
                                        <p:cTn id="8"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79">
                                            <p:txEl>
                                              <p:pRg st="0" end="0"/>
                                            </p:txEl>
                                          </p:spTgt>
                                        </p:tgtEl>
                                        <p:attrNameLst>
                                          <p:attrName>style.visibility</p:attrName>
                                        </p:attrNameLst>
                                      </p:cBhvr>
                                      <p:to>
                                        <p:strVal val="visible"/>
                                      </p:to>
                                    </p:set>
                                    <p:anim calcmode="lin" valueType="num">
                                      <p:cBhvr additive="base">
                                        <p:cTn id="13" dur="5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9">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4579">
                                            <p:txEl>
                                              <p:pRg st="1" end="1"/>
                                            </p:txEl>
                                          </p:spTgt>
                                        </p:tgtEl>
                                        <p:attrNameLst>
                                          <p:attrName>style.visibility</p:attrName>
                                        </p:attrNameLst>
                                      </p:cBhvr>
                                      <p:to>
                                        <p:strVal val="visible"/>
                                      </p:to>
                                    </p:set>
                                    <p:anim calcmode="lin" valueType="num">
                                      <p:cBhvr additive="base">
                                        <p:cTn id="17"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4579">
                                            <p:txEl>
                                              <p:pRg st="3" end="3"/>
                                            </p:txEl>
                                          </p:spTgt>
                                        </p:tgtEl>
                                        <p:attrNameLst>
                                          <p:attrName>style.visibility</p:attrName>
                                        </p:attrNameLst>
                                      </p:cBhvr>
                                      <p:to>
                                        <p:strVal val="visible"/>
                                      </p:to>
                                    </p:set>
                                    <p:anim calcmode="lin" valueType="num">
                                      <p:cBhvr additive="base">
                                        <p:cTn id="23" dur="5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57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 calcmode="lin" valueType="num">
                                      <p:cBhvr additive="base">
                                        <p:cTn id="27" dur="500" fill="hold"/>
                                        <p:tgtEl>
                                          <p:spTgt spid="2457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45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4579">
                                            <p:txEl>
                                              <p:pRg st="6" end="6"/>
                                            </p:txEl>
                                          </p:spTgt>
                                        </p:tgtEl>
                                        <p:attrNameLst>
                                          <p:attrName>style.visibility</p:attrName>
                                        </p:attrNameLst>
                                      </p:cBhvr>
                                      <p:to>
                                        <p:strVal val="visible"/>
                                      </p:to>
                                    </p:set>
                                    <p:anim calcmode="lin" valueType="num">
                                      <p:cBhvr additive="base">
                                        <p:cTn id="33" dur="500" fill="hold"/>
                                        <p:tgtEl>
                                          <p:spTgt spid="2457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45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4579">
                                            <p:txEl>
                                              <p:pRg st="8" end="8"/>
                                            </p:txEl>
                                          </p:spTgt>
                                        </p:tgtEl>
                                        <p:attrNameLst>
                                          <p:attrName>style.visibility</p:attrName>
                                        </p:attrNameLst>
                                      </p:cBhvr>
                                      <p:to>
                                        <p:strVal val="visible"/>
                                      </p:to>
                                    </p:set>
                                    <p:anim calcmode="lin" valueType="num">
                                      <p:cBhvr additive="base">
                                        <p:cTn id="39" dur="500" fill="hold"/>
                                        <p:tgtEl>
                                          <p:spTgt spid="24579">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45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4579">
                                            <p:txEl>
                                              <p:pRg st="10" end="10"/>
                                            </p:txEl>
                                          </p:spTgt>
                                        </p:tgtEl>
                                        <p:attrNameLst>
                                          <p:attrName>style.visibility</p:attrName>
                                        </p:attrNameLst>
                                      </p:cBhvr>
                                      <p:to>
                                        <p:strVal val="visible"/>
                                      </p:to>
                                    </p:set>
                                    <p:anim calcmode="lin" valueType="num">
                                      <p:cBhvr additive="base">
                                        <p:cTn id="45" dur="500" fill="hold"/>
                                        <p:tgtEl>
                                          <p:spTgt spid="24579">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457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build="p"/>
    </p:bldLst>
  </p:timing>
</p:sld>
</file>

<file path=ppt/theme/theme1.xml><?xml version="1.0" encoding="utf-8"?>
<a:theme xmlns:a="http://schemas.openxmlformats.org/drawingml/2006/main" name="LlosengMaster">
  <a:themeElements>
    <a:clrScheme name="LlosengMaste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losengMaster">
      <a:majorFont>
        <a:latin typeface="Arial"/>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lnDef>
  </a:objectDefaults>
  <a:extraClrSchemeLst>
    <a:extraClrScheme>
      <a:clrScheme name="LlosengMaste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losengMaster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losengMaster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losengMaster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losengMast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losengMast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losengMast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C:\documents\prof\oo\livre\slides\LlosengMaster.pot</Template>
  <TotalTime>2286</TotalTime>
  <Words>1000</Words>
  <Application>Microsoft Office PowerPoint</Application>
  <PresentationFormat>On-screen Show (4:3)</PresentationFormat>
  <Paragraphs>150</Paragraphs>
  <Slides>13</Slides>
  <Notes>9</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7" baseType="lpstr">
      <vt:lpstr>Arial</vt:lpstr>
      <vt:lpstr>Times</vt:lpstr>
      <vt:lpstr>LlosengMaster</vt:lpstr>
      <vt:lpstr>Document</vt:lpstr>
      <vt:lpstr>Syllabus</vt:lpstr>
      <vt:lpstr>The Nature of Software...</vt:lpstr>
      <vt:lpstr>The Nature of Software</vt:lpstr>
      <vt:lpstr>Types of Software</vt:lpstr>
      <vt:lpstr>Types of Software</vt:lpstr>
      <vt:lpstr>Types of Software: Another Categorization </vt:lpstr>
      <vt:lpstr> What is Software Engineering?...  </vt:lpstr>
      <vt:lpstr>PowerPoint Presentation</vt:lpstr>
      <vt:lpstr>Stakeholders in Software Engineering</vt:lpstr>
      <vt:lpstr>Software Quality...</vt:lpstr>
      <vt:lpstr>PowerPoint Presentation</vt:lpstr>
      <vt:lpstr>PowerPoint Presentation</vt:lpstr>
      <vt:lpstr>Solution: Data Processing Bills</vt:lpstr>
    </vt:vector>
  </TitlesOfParts>
  <Company>University of Ottawa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 2100 Software Design II</dc:title>
  <dc:creator>Timothy C. Lethbridge</dc:creator>
  <cp:lastModifiedBy>Nidhi Rathore</cp:lastModifiedBy>
  <cp:revision>68</cp:revision>
  <dcterms:created xsi:type="dcterms:W3CDTF">2000-08-30T16:59:35Z</dcterms:created>
  <dcterms:modified xsi:type="dcterms:W3CDTF">2022-11-29T13:04:00Z</dcterms:modified>
</cp:coreProperties>
</file>