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71" r:id="rId9"/>
    <p:sldId id="272" r:id="rId10"/>
    <p:sldId id="274" r:id="rId11"/>
    <p:sldId id="273" r:id="rId12"/>
    <p:sldId id="264" r:id="rId13"/>
    <p:sldId id="265" r:id="rId14"/>
    <p:sldId id="269" r:id="rId15"/>
    <p:sldId id="266" r:id="rId16"/>
    <p:sldId id="267" r:id="rId17"/>
    <p:sldId id="268" r:id="rId18"/>
    <p:sldId id="26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9A25-3B3D-48CF-B837-A83A25A7C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5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403D-5C13-4ABE-BA8C-0619FF169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2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8D4E-2934-4B8D-92A5-5CC2312110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989B-6C2C-4E25-BFA0-254E17D22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8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635E-3096-4879-B51E-21B625274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D4F7-B241-436D-8C1E-00BBEC5106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E8EB-B94B-4D52-BCF8-20C97DE3A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9DF-C5B5-47BE-91C1-7AAB3BD9EC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63A0-BCBD-4DEE-A9B8-9082719601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B8C4-4978-44C6-B540-9747EB40BE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926F-1ADF-4604-98DF-515C9E6FF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5EC7-81D0-40C1-9D60-D0A7CA1961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6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The Requirements Model</a:t>
            </a:r>
            <a:r>
              <a:rPr lang="en-US"/>
              <a:t> 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0000FF"/>
                </a:solidFill>
              </a:rPr>
              <a:t>I. A use case model:</a:t>
            </a:r>
            <a:r>
              <a:rPr lang="en-US" sz="2600" b="1" dirty="0"/>
              <a:t> Specify </a:t>
            </a:r>
            <a:r>
              <a:rPr lang="en-US" sz="2600" b="1" dirty="0" smtClean="0"/>
              <a:t>the </a:t>
            </a:r>
            <a:r>
              <a:rPr lang="en-US" sz="2600" b="1" dirty="0"/>
              <a:t>functionality the system has to offer from a user’s perspective.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0000FF"/>
                </a:solidFill>
              </a:rPr>
              <a:t>II. Interface descriptions</a:t>
            </a:r>
            <a:r>
              <a:rPr lang="en-US" sz="2600" b="1" dirty="0"/>
              <a:t>: specify what the user interface will look like when the use cases are performed.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0000FF"/>
                </a:solidFill>
              </a:rPr>
              <a:t>III. A problem domain object model:</a:t>
            </a:r>
            <a:r>
              <a:rPr lang="en-US" sz="2600" b="1" dirty="0"/>
              <a:t> to give a conceptual picture and better understanding of the system, objects are used to represent occurrences in problem domain.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Use Case Diagram Symbols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D60093"/>
                </a:solidFill>
              </a:rPr>
              <a:t>Actor </a:t>
            </a:r>
            <a:r>
              <a:rPr lang="en-US" sz="2100" b="1"/>
              <a:t>: Stick figure</a:t>
            </a:r>
          </a:p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D60093"/>
                </a:solidFill>
              </a:rPr>
              <a:t>Use case</a:t>
            </a:r>
            <a:r>
              <a:rPr lang="en-US" sz="2100" b="1"/>
              <a:t>: oval labeled with name.</a:t>
            </a:r>
          </a:p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D60093"/>
                </a:solidFill>
              </a:rPr>
              <a:t>Line</a:t>
            </a:r>
            <a:r>
              <a:rPr lang="en-US" sz="2100" b="1"/>
              <a:t>: Interaction b/w actor and use case</a:t>
            </a:r>
          </a:p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D60093"/>
                </a:solidFill>
              </a:rPr>
              <a:t>Line with arrow</a:t>
            </a:r>
            <a:r>
              <a:rPr lang="en-US" sz="2100" b="1"/>
              <a:t>: Unidirectional association (requester to provider)</a:t>
            </a:r>
          </a:p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D60093"/>
                </a:solidFill>
              </a:rPr>
              <a:t>Double headed arrow</a:t>
            </a:r>
            <a:r>
              <a:rPr lang="en-US" sz="2100" b="1"/>
              <a:t>: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    Actor can generate request of the system or can request the actor to take some action.</a:t>
            </a:r>
          </a:p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D60093"/>
                </a:solidFill>
              </a:rPr>
              <a:t>Use case and actor generalization / specialization:</a:t>
            </a:r>
            <a:r>
              <a:rPr lang="en-US" sz="2100" b="1"/>
              <a:t> The line originates from the specialization and point with the triangle with the generalization.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>
                <a:solidFill>
                  <a:srgbClr val="0000FF"/>
                </a:solidFill>
              </a:rPr>
              <a:t>Template for documenting Use cases</a:t>
            </a:r>
            <a:endParaRPr lang="en-US" sz="3400">
              <a:solidFill>
                <a:srgbClr val="0000FF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Description:</a:t>
            </a:r>
            <a:r>
              <a:rPr lang="en-US" sz="1800" b="1" dirty="0"/>
              <a:t> a one or two sentences description of use  case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Actors</a:t>
            </a:r>
            <a:r>
              <a:rPr lang="en-US" sz="1800" b="1" dirty="0"/>
              <a:t>: identify actors participating in the use case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Includes</a:t>
            </a:r>
            <a:r>
              <a:rPr lang="en-US" sz="1800" b="1" dirty="0"/>
              <a:t>: Identifies the use case that </a:t>
            </a:r>
            <a:r>
              <a:rPr lang="en-US" sz="1800" b="1" dirty="0" smtClean="0"/>
              <a:t>it is an implicit part</a:t>
            </a:r>
            <a:endParaRPr lang="en-US" sz="1800" b="1" dirty="0"/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Extends</a:t>
            </a:r>
            <a:r>
              <a:rPr lang="en-US" sz="1800" b="1" dirty="0"/>
              <a:t>: Identify the use case that it may extend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Preconditions</a:t>
            </a:r>
            <a:r>
              <a:rPr lang="en-US" sz="1800" b="1" dirty="0"/>
              <a:t>: The conditions that must be met to invoke this use case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Details</a:t>
            </a:r>
            <a:r>
              <a:rPr lang="en-US" sz="1800" b="1" dirty="0"/>
              <a:t>: how a system provides some service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Post conditions</a:t>
            </a:r>
            <a:r>
              <a:rPr lang="en-US" sz="1800" b="1" dirty="0"/>
              <a:t>: conditions that are assured to hold at the conclusion of use case. E.g. instance creation or destruction, relations (association and aggregation) formed or broken, value changes in variable, state changes.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Exceptions</a:t>
            </a:r>
            <a:r>
              <a:rPr lang="en-US" sz="1800" b="1" dirty="0"/>
              <a:t>:  that may arise in execution of this use case. e.g. possible errors and specific action to be taken to recover.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Constraints</a:t>
            </a:r>
            <a:r>
              <a:rPr lang="en-US" sz="1800" b="1" dirty="0"/>
              <a:t>: that may apply on values being manipulated, resources allocated to it etc.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Variants</a:t>
            </a:r>
            <a:r>
              <a:rPr lang="en-US" sz="1800" b="1" dirty="0"/>
              <a:t>: that hold for this use case</a:t>
            </a:r>
          </a:p>
          <a:p>
            <a:pPr algn="just">
              <a:lnSpc>
                <a:spcPct val="80000"/>
              </a:lnSpc>
            </a:pPr>
            <a:r>
              <a:rPr lang="en-US" sz="1800" b="1" dirty="0">
                <a:solidFill>
                  <a:srgbClr val="D60093"/>
                </a:solidFill>
              </a:rPr>
              <a:t>Comments</a:t>
            </a:r>
            <a:r>
              <a:rPr lang="en-US" sz="1800" b="1" dirty="0"/>
              <a:t>: additional info. that might be helpful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Classification of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en-US" sz="2100" b="1">
                <a:solidFill>
                  <a:srgbClr val="006600"/>
                </a:solidFill>
              </a:rPr>
              <a:t>Primary vs. secondary:</a:t>
            </a:r>
            <a:r>
              <a:rPr lang="en-US" sz="2100" b="1"/>
              <a:t> primary functions constitute the functions for which the system exist.</a:t>
            </a:r>
          </a:p>
          <a:p>
            <a:pPr marL="966788" lvl="1" indent="-495300">
              <a:lnSpc>
                <a:spcPct val="80000"/>
              </a:lnSpc>
            </a:pPr>
            <a:r>
              <a:rPr lang="en-US" sz="2000" b="1"/>
              <a:t>Secondary fns. deal with rare and exceptional case, necessary for robust system.</a:t>
            </a:r>
          </a:p>
          <a:p>
            <a:pPr marL="571500" indent="-571500">
              <a:lnSpc>
                <a:spcPct val="80000"/>
              </a:lnSpc>
            </a:pPr>
            <a:r>
              <a:rPr lang="en-US" sz="2100" b="1">
                <a:solidFill>
                  <a:srgbClr val="006600"/>
                </a:solidFill>
              </a:rPr>
              <a:t>Essential vs. concrete :</a:t>
            </a:r>
          </a:p>
          <a:p>
            <a:pPr marL="966788" lvl="1" indent="-495300">
              <a:lnSpc>
                <a:spcPct val="80000"/>
              </a:lnSpc>
            </a:pPr>
            <a:r>
              <a:rPr lang="en-US" sz="2000" b="1"/>
              <a:t>Essential are business solutions independent of implementation.</a:t>
            </a:r>
          </a:p>
          <a:p>
            <a:pPr marL="966788" lvl="1" indent="-495300">
              <a:lnSpc>
                <a:spcPct val="80000"/>
              </a:lnSpc>
            </a:pPr>
            <a:r>
              <a:rPr lang="en-US" sz="2000" b="1"/>
              <a:t>Concrete are design dependent.</a:t>
            </a:r>
          </a:p>
          <a:p>
            <a:pPr marL="571500" indent="-571500">
              <a:lnSpc>
                <a:spcPct val="80000"/>
              </a:lnSpc>
            </a:pPr>
            <a:r>
              <a:rPr lang="en-US" sz="2100" b="1">
                <a:solidFill>
                  <a:srgbClr val="006600"/>
                </a:solidFill>
              </a:rPr>
              <a:t>High level vs. low level</a:t>
            </a:r>
            <a:r>
              <a:rPr lang="en-US" sz="2100" b="1"/>
              <a:t>: </a:t>
            </a:r>
          </a:p>
          <a:p>
            <a:pPr marL="966788" lvl="1" indent="-495300">
              <a:lnSpc>
                <a:spcPct val="80000"/>
              </a:lnSpc>
            </a:pPr>
            <a:r>
              <a:rPr lang="en-US" sz="2000" b="1"/>
              <a:t>High level provide general  description of business values provided.</a:t>
            </a:r>
          </a:p>
          <a:p>
            <a:pPr marL="966788" lvl="1" indent="-495300">
              <a:lnSpc>
                <a:spcPct val="80000"/>
              </a:lnSpc>
            </a:pPr>
            <a:r>
              <a:rPr lang="en-US" sz="2000" b="1"/>
              <a:t>Low level provide details showing the exact order of activities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II. Interface description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62000" indent="-762000">
              <a:lnSpc>
                <a:spcPct val="90000"/>
              </a:lnSpc>
            </a:pPr>
            <a:r>
              <a:rPr lang="en-US" sz="2100" b="1"/>
              <a:t>When describing the use cases with the users- describe the interfaces in detail.</a:t>
            </a:r>
          </a:p>
          <a:p>
            <a:pPr marL="762000" indent="-762000">
              <a:lnSpc>
                <a:spcPct val="90000"/>
              </a:lnSpc>
            </a:pPr>
            <a:r>
              <a:rPr lang="en-US" sz="2100" b="1"/>
              <a:t>Involve the users</a:t>
            </a:r>
          </a:p>
          <a:p>
            <a:pPr marL="762000" indent="-762000">
              <a:lnSpc>
                <a:spcPct val="90000"/>
              </a:lnSpc>
            </a:pPr>
            <a:r>
              <a:rPr lang="en-US" sz="2100" b="1"/>
              <a:t>A prototype of the interface is also a perfect tool</a:t>
            </a:r>
          </a:p>
          <a:p>
            <a:pPr marL="762000" indent="-762000">
              <a:lnSpc>
                <a:spcPct val="90000"/>
              </a:lnSpc>
            </a:pPr>
            <a:r>
              <a:rPr lang="en-US" sz="2100" b="1"/>
              <a:t>System interfaces such as communication protocols should also be standardized.</a:t>
            </a:r>
          </a:p>
          <a:p>
            <a:pPr marL="762000" indent="-762000">
              <a:lnSpc>
                <a:spcPct val="90000"/>
              </a:lnSpc>
            </a:pPr>
            <a:r>
              <a:rPr lang="en-US" sz="2100" b="1"/>
              <a:t>If Man-Machine Interface (MMI) :</a:t>
            </a:r>
          </a:p>
          <a:p>
            <a:pPr marL="1131888" lvl="1" indent="-660400">
              <a:lnSpc>
                <a:spcPct val="90000"/>
              </a:lnSpc>
            </a:pPr>
            <a:r>
              <a:rPr lang="en-US" sz="2000" b="1"/>
              <a:t>use sketches of what the user will see on the screen on performing the use case </a:t>
            </a:r>
          </a:p>
          <a:p>
            <a:pPr marL="1131888" lvl="1" indent="-660400">
              <a:lnSpc>
                <a:spcPct val="90000"/>
              </a:lnSpc>
            </a:pPr>
            <a:r>
              <a:rPr lang="en-US" sz="2000" b="1"/>
              <a:t>or provide more sophisticated simulations using a User interface management system (UIMS).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 System interfaces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Customer Interface </a:t>
            </a:r>
          </a:p>
          <a:p>
            <a:pPr lvl="1"/>
            <a:r>
              <a:rPr lang="en-US" b="1"/>
              <a:t>Customer panel including Buttons, Holes, Alarm devices</a:t>
            </a:r>
          </a:p>
          <a:p>
            <a:pPr lvl="1"/>
            <a:r>
              <a:rPr lang="en-US" b="1"/>
              <a:t>Receipt layout</a:t>
            </a:r>
            <a:r>
              <a:rPr lang="en-US"/>
              <a:t> </a:t>
            </a:r>
          </a:p>
          <a:p>
            <a:r>
              <a:rPr lang="en-US" b="1"/>
              <a:t>Operator interface:</a:t>
            </a:r>
          </a:p>
          <a:p>
            <a:pPr lvl="1"/>
            <a:r>
              <a:rPr lang="en-US" b="1"/>
              <a:t>For changing information, resetting alarm, requesting day summaries.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>
                <a:solidFill>
                  <a:schemeClr val="accent2"/>
                </a:solidFill>
              </a:rPr>
              <a:t>III. The Problem domain object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1800"/>
              <a:t>When requirement specifications exist in vague form then it becomes difficult to define the task of the system and especially system boundaries.</a:t>
            </a:r>
          </a:p>
          <a:p>
            <a:pPr algn="just">
              <a:lnSpc>
                <a:spcPct val="90000"/>
              </a:lnSpc>
            </a:pPr>
            <a:r>
              <a:rPr lang="en-US" sz="1800"/>
              <a:t>Problem domain objects help in developing a logical view of the system.</a:t>
            </a:r>
          </a:p>
          <a:p>
            <a:pPr algn="just">
              <a:lnSpc>
                <a:spcPct val="90000"/>
              </a:lnSpc>
            </a:pPr>
            <a:r>
              <a:rPr lang="en-US" sz="1800"/>
              <a:t>PDOs are objects that have a direct counter part in the application environment and the system must know about these objects.</a:t>
            </a:r>
          </a:p>
          <a:p>
            <a:pPr algn="just">
              <a:lnSpc>
                <a:spcPct val="90000"/>
              </a:lnSpc>
            </a:pPr>
            <a:r>
              <a:rPr lang="en-US" sz="1800"/>
              <a:t>PDO model helps in defining the concepts the system should be working with.</a:t>
            </a:r>
          </a:p>
          <a:p>
            <a:pPr algn="just">
              <a:lnSpc>
                <a:spcPct val="90000"/>
              </a:lnSpc>
            </a:pPr>
            <a:r>
              <a:rPr lang="en-US" sz="1800"/>
              <a:t>It helps to develop a noun list which will help in  specifying the use cases.</a:t>
            </a:r>
          </a:p>
          <a:p>
            <a:pPr algn="just">
              <a:lnSpc>
                <a:spcPct val="90000"/>
              </a:lnSpc>
            </a:pPr>
            <a:endParaRPr lang="en-US" sz="1800"/>
          </a:p>
          <a:p>
            <a:pPr algn="just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PDO Model of Example System</a:t>
            </a:r>
          </a:p>
        </p:txBody>
      </p:sp>
      <p:pic>
        <p:nvPicPr>
          <p:cNvPr id="20484" name="Picture 4" descr="scan00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389" y="2780567"/>
            <a:ext cx="5125222" cy="244145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solidFill>
                  <a:srgbClr val="0000FF"/>
                </a:solidFill>
              </a:rPr>
              <a:t>How Extensive should be PDO model?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Object name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Logical Attributes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Static instance associations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Inheritance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Dynamic instance associations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operations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b="1"/>
              <a:t>Refinement of Problem domain Objects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 b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/>
          </a:p>
        </p:txBody>
      </p:sp>
      <p:sp>
        <p:nvSpPr>
          <p:cNvPr id="21509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</a:pPr>
            <a:r>
              <a:rPr lang="en-US" sz="2000"/>
              <a:t>The main purpose is to form a common base of understanding for developing the system and not to define the system entirely</a:t>
            </a:r>
          </a:p>
          <a:p>
            <a:pPr algn="just">
              <a:lnSpc>
                <a:spcPct val="80000"/>
              </a:lnSpc>
            </a:pPr>
            <a:r>
              <a:rPr lang="en-US" sz="2000"/>
              <a:t>Too much work here may result in it being hard to free from the structure while building stable and maintainable analysis model.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762000" y="1752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>
                <a:solidFill>
                  <a:srgbClr val="0000FF"/>
                </a:solidFill>
              </a:rPr>
              <a:t>Use Case Model and other models</a:t>
            </a:r>
          </a:p>
        </p:txBody>
      </p:sp>
      <p:pic>
        <p:nvPicPr>
          <p:cNvPr id="13316" name="Picture 4" descr="scan00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449" y="2151916"/>
            <a:ext cx="6419101" cy="369875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 The Use  Case 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The use case model consists of actors and use cases. </a:t>
            </a:r>
          </a:p>
          <a:p>
            <a:pPr algn="ctr">
              <a:lnSpc>
                <a:spcPct val="80000"/>
              </a:lnSpc>
            </a:pPr>
            <a:r>
              <a:rPr lang="en-US" sz="2400" b="1">
                <a:solidFill>
                  <a:srgbClr val="0000FF"/>
                </a:solidFill>
              </a:rPr>
              <a:t>What are Actors?</a:t>
            </a:r>
          </a:p>
          <a:p>
            <a:pPr>
              <a:lnSpc>
                <a:spcPct val="80000"/>
              </a:lnSpc>
            </a:pPr>
            <a:r>
              <a:rPr lang="en-US" sz="2000" b="1"/>
              <a:t>What interacts with the system?.  </a:t>
            </a:r>
          </a:p>
          <a:p>
            <a:pPr>
              <a:lnSpc>
                <a:spcPct val="80000"/>
              </a:lnSpc>
            </a:pPr>
            <a:r>
              <a:rPr lang="en-US" sz="2000" b="1"/>
              <a:t>Define the role a user can play.</a:t>
            </a:r>
          </a:p>
          <a:p>
            <a:pPr>
              <a:lnSpc>
                <a:spcPct val="80000"/>
              </a:lnSpc>
            </a:pPr>
            <a:r>
              <a:rPr lang="en-US" sz="2000" b="1"/>
              <a:t>Represent everything that needs to exchange information with the system. </a:t>
            </a:r>
          </a:p>
          <a:p>
            <a:pPr>
              <a:lnSpc>
                <a:spcPct val="80000"/>
              </a:lnSpc>
            </a:pPr>
            <a:r>
              <a:rPr lang="en-US" sz="2000" b="1"/>
              <a:t>They constitute anything that is external to the system we are to develop.</a:t>
            </a:r>
          </a:p>
          <a:p>
            <a:pPr>
              <a:lnSpc>
                <a:spcPct val="80000"/>
              </a:lnSpc>
            </a:pPr>
            <a:r>
              <a:rPr lang="en-US" sz="2000" b="1"/>
              <a:t>Difference between actors and users. </a:t>
            </a:r>
          </a:p>
          <a:p>
            <a:pPr>
              <a:lnSpc>
                <a:spcPct val="80000"/>
              </a:lnSpc>
            </a:pPr>
            <a:r>
              <a:rPr lang="en-US" sz="2000" b="1"/>
              <a:t>An actor can make a service request of the system, be requested to provide a service, and interact with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>
                <a:solidFill>
                  <a:srgbClr val="0000FF"/>
                </a:solidFill>
              </a:rPr>
              <a:t>Example System 1- A Recycling Machine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/>
              <a:t>The system controls a recycling machine for returnable bottles, cans and crates. </a:t>
            </a:r>
          </a:p>
          <a:p>
            <a:pPr>
              <a:lnSpc>
                <a:spcPct val="80000"/>
              </a:lnSpc>
            </a:pPr>
            <a:r>
              <a:rPr lang="en-US" sz="1600" b="1"/>
              <a:t>Several customers can use machine at the same time and each customer can return all three types of items on the same occasion.</a:t>
            </a:r>
          </a:p>
          <a:p>
            <a:pPr>
              <a:lnSpc>
                <a:spcPct val="80000"/>
              </a:lnSpc>
            </a:pPr>
            <a:r>
              <a:rPr lang="en-US" sz="1600" b="1"/>
              <a:t>Different types and sizes of bottle and can</a:t>
            </a:r>
          </a:p>
          <a:p>
            <a:pPr>
              <a:lnSpc>
                <a:spcPct val="80000"/>
              </a:lnSpc>
            </a:pPr>
            <a:r>
              <a:rPr lang="en-US" sz="1600" b="1"/>
              <a:t>System has to check, for each item, what type has been returned. </a:t>
            </a:r>
          </a:p>
          <a:p>
            <a:pPr>
              <a:lnSpc>
                <a:spcPct val="80000"/>
              </a:lnSpc>
            </a:pPr>
            <a:r>
              <a:rPr lang="en-US" sz="1600" b="1"/>
              <a:t>System will register how many items each customer returns </a:t>
            </a:r>
          </a:p>
          <a:p>
            <a:pPr>
              <a:lnSpc>
                <a:spcPct val="80000"/>
              </a:lnSpc>
            </a:pPr>
            <a:r>
              <a:rPr lang="en-US" sz="1600" b="1"/>
              <a:t>When the customer asks for a receipt, the system will print out what he or she deposited, the value of the returned items and the total return sum that will be paid to the customer.</a:t>
            </a:r>
          </a:p>
          <a:p>
            <a:pPr>
              <a:lnSpc>
                <a:spcPct val="80000"/>
              </a:lnSpc>
            </a:pPr>
            <a:r>
              <a:rPr lang="en-US" sz="1600" b="1"/>
              <a:t>An operator also uses system.</a:t>
            </a:r>
          </a:p>
          <a:p>
            <a:pPr>
              <a:lnSpc>
                <a:spcPct val="80000"/>
              </a:lnSpc>
            </a:pPr>
            <a:r>
              <a:rPr lang="en-US" sz="1600" b="1"/>
              <a:t>The operator wants to know how many items of each type have been returned during the day.</a:t>
            </a:r>
            <a:r>
              <a:rPr lang="en-US" sz="1600"/>
              <a:t> </a:t>
            </a:r>
            <a:r>
              <a:rPr lang="en-US" sz="1600" b="1"/>
              <a:t>The operator should also be able to change information in the system, such as the deposit values of the items.</a:t>
            </a:r>
          </a:p>
          <a:p>
            <a:pPr>
              <a:lnSpc>
                <a:spcPct val="80000"/>
              </a:lnSpc>
            </a:pPr>
            <a:r>
              <a:rPr lang="en-US" sz="1600" b="1"/>
              <a:t>If there is something amiss, e.g. if a can gets stuck or if the receipt roll is finished, the operator will be called by a special alarm signal.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Actors Contd..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006600"/>
                </a:solidFill>
              </a:rPr>
              <a:t>Example System- Two actors: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b="1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/>
              <a:t>Customer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Operator</a:t>
            </a:r>
          </a:p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006600"/>
                </a:solidFill>
              </a:rPr>
              <a:t>Primary actors</a:t>
            </a:r>
            <a:r>
              <a:rPr lang="en-US" sz="2100" b="1"/>
              <a:t>: The actors who are going to use the system directly are called primary actors. e.g. customer.</a:t>
            </a:r>
          </a:p>
          <a:p>
            <a:pPr>
              <a:lnSpc>
                <a:spcPct val="90000"/>
              </a:lnSpc>
            </a:pPr>
            <a:r>
              <a:rPr lang="en-US" sz="2100" b="1"/>
              <a:t>Primary actors will govern the system structure.</a:t>
            </a:r>
          </a:p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006600"/>
                </a:solidFill>
              </a:rPr>
              <a:t>Secondary actors</a:t>
            </a:r>
            <a:r>
              <a:rPr lang="en-US" sz="2100" b="1"/>
              <a:t>: The actors supervising and maintaining the system.</a:t>
            </a:r>
          </a:p>
          <a:p>
            <a:pPr lvl="1">
              <a:lnSpc>
                <a:spcPct val="90000"/>
              </a:lnSpc>
            </a:pPr>
            <a:r>
              <a:rPr lang="en-US" sz="2000" b="1"/>
              <a:t>They exist so that primary actor can use the system.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>
                <a:solidFill>
                  <a:srgbClr val="0000FF"/>
                </a:solidFill>
              </a:rPr>
              <a:t>Why primary &amp; secondary actors 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System structure should decided in terms of the main functionality. </a:t>
            </a:r>
          </a:p>
          <a:p>
            <a:r>
              <a:rPr lang="en-US" b="1"/>
              <a:t>Primary actors will govern the system structure. </a:t>
            </a:r>
          </a:p>
          <a:p>
            <a:r>
              <a:rPr lang="en-US" b="1"/>
              <a:t>Identifying  use cases- start with the primary actors.</a:t>
            </a:r>
            <a:r>
              <a:rPr lang="en-US"/>
              <a:t> </a:t>
            </a:r>
          </a:p>
          <a:p>
            <a:r>
              <a:rPr lang="en-US" b="1"/>
              <a:t>Changes to the system - mainly  from primary actors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>
                <a:solidFill>
                  <a:srgbClr val="0000FF"/>
                </a:solidFill>
              </a:rPr>
              <a:t>Generalization/Specialization relationship among Actors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b="1"/>
              <a:t>Actors may share common requests.  A generalized actor can encompass common requests.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FF"/>
                </a:solidFill>
              </a:rPr>
              <a:t>Why first identify actors?</a:t>
            </a:r>
            <a:r>
              <a:rPr lang="en-US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/>
              <a:t>Major tool for finding the use cases. Going through all the actors and defining everything they will be able to do, we define the complete functionality of the system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Use Cases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1900" b="1"/>
              <a:t>User performs a behaviorally related sequence of transactions in a dialogue with the system. Such a special sequence is called a use case.</a:t>
            </a:r>
            <a:r>
              <a:rPr lang="en-US" sz="1900"/>
              <a:t> </a:t>
            </a:r>
          </a:p>
          <a:p>
            <a:pPr>
              <a:lnSpc>
                <a:spcPct val="80000"/>
              </a:lnSpc>
            </a:pPr>
            <a:r>
              <a:rPr lang="en-US" sz="1900" b="1"/>
              <a:t>A use case class is a description, which specifies the transaction of the use cases. </a:t>
            </a:r>
          </a:p>
          <a:p>
            <a:pPr>
              <a:lnSpc>
                <a:spcPct val="80000"/>
              </a:lnSpc>
            </a:pPr>
            <a:r>
              <a:rPr lang="en-US" sz="1900" b="1"/>
              <a:t>The set of all use case descriptions specifies the complete functionality of the system.</a:t>
            </a:r>
          </a:p>
          <a:p>
            <a:pPr>
              <a:lnSpc>
                <a:spcPct val="80000"/>
              </a:lnSpc>
            </a:pPr>
            <a:r>
              <a:rPr lang="en-US" sz="1900" b="1"/>
              <a:t>When a user inputs a stimulus, the </a:t>
            </a:r>
            <a:r>
              <a:rPr lang="en-US" sz="1900" b="1">
                <a:solidFill>
                  <a:srgbClr val="0000FF"/>
                </a:solidFill>
              </a:rPr>
              <a:t>use case instance</a:t>
            </a:r>
            <a:r>
              <a:rPr lang="en-US" sz="1900" b="1"/>
              <a:t> executes and starts a transaction belonging to the use case.</a:t>
            </a:r>
            <a:r>
              <a:rPr lang="en-US" sz="1900"/>
              <a:t> </a:t>
            </a:r>
          </a:p>
          <a:p>
            <a:pPr>
              <a:lnSpc>
                <a:spcPct val="80000"/>
              </a:lnSpc>
            </a:pPr>
            <a:r>
              <a:rPr lang="en-US" sz="1900" b="1"/>
              <a:t>Several use cases can begin in a similar way, it is not always possible to decide what use case has been instantiated until it is completed. Example A telephone exchange system. Use cases: A local telephone call, An  Order a wakeup call.</a:t>
            </a:r>
            <a:r>
              <a:rPr lang="en-US" sz="19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 System Use Cases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/>
              <a:t>Customer Use cases:</a:t>
            </a:r>
          </a:p>
          <a:p>
            <a:pPr lvl="1" algn="just">
              <a:lnSpc>
                <a:spcPct val="90000"/>
              </a:lnSpc>
            </a:pPr>
            <a:r>
              <a:rPr lang="en-US" sz="1800" b="1"/>
              <a:t>Returning Item: return items, includes everything until a receipt is received.</a:t>
            </a:r>
            <a:r>
              <a:rPr lang="en-US" sz="1800"/>
              <a:t> </a:t>
            </a:r>
          </a:p>
          <a:p>
            <a:pPr>
              <a:lnSpc>
                <a:spcPct val="90000"/>
              </a:lnSpc>
            </a:pPr>
            <a:r>
              <a:rPr lang="en-US" sz="2200" b="1"/>
              <a:t>Operator Uses Cases</a:t>
            </a:r>
          </a:p>
          <a:p>
            <a:pPr lvl="1" algn="just">
              <a:lnSpc>
                <a:spcPct val="90000"/>
              </a:lnSpc>
            </a:pPr>
            <a:r>
              <a:rPr lang="en-US" sz="1800" b="1"/>
              <a:t>Generate Daily Report : Get a daily report of what items have been deposited today. </a:t>
            </a:r>
          </a:p>
          <a:p>
            <a:pPr lvl="1" algn="just">
              <a:lnSpc>
                <a:spcPct val="90000"/>
              </a:lnSpc>
            </a:pPr>
            <a:r>
              <a:rPr lang="en-US" sz="1800" b="1"/>
              <a:t>Change Item: to modify information in the system (value and size of items).</a:t>
            </a:r>
          </a:p>
        </p:txBody>
      </p:sp>
      <p:pic>
        <p:nvPicPr>
          <p:cNvPr id="26629" name="Picture 5" descr="scan0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3438" y="1905000"/>
            <a:ext cx="3924300" cy="3886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1294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Wingdings</vt:lpstr>
      <vt:lpstr>Office Theme</vt:lpstr>
      <vt:lpstr>The Requirements Model </vt:lpstr>
      <vt:lpstr>I The Use  Case  Model</vt:lpstr>
      <vt:lpstr>Example System 1- A Recycling Machine</vt:lpstr>
      <vt:lpstr>Actors Contd..</vt:lpstr>
      <vt:lpstr>Why primary &amp; secondary actors ?</vt:lpstr>
      <vt:lpstr>Generalization/Specialization relationship among Actors</vt:lpstr>
      <vt:lpstr>Why first identify actors? </vt:lpstr>
      <vt:lpstr>Use Cases</vt:lpstr>
      <vt:lpstr>Example System Use Cases</vt:lpstr>
      <vt:lpstr>Use Case Diagram Symbols</vt:lpstr>
      <vt:lpstr>Template for documenting Use cases</vt:lpstr>
      <vt:lpstr>Classification of Use Cases</vt:lpstr>
      <vt:lpstr>II. Interface description</vt:lpstr>
      <vt:lpstr>Example System interfaces</vt:lpstr>
      <vt:lpstr>III. The Problem domain object model</vt:lpstr>
      <vt:lpstr>PDO Model of Example System</vt:lpstr>
      <vt:lpstr>How Extensive should be PDO model?</vt:lpstr>
      <vt:lpstr>Use Case Model and other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Requirements model</dc:title>
  <dc:creator>mic</dc:creator>
  <cp:lastModifiedBy>Avni Sehrawat</cp:lastModifiedBy>
  <cp:revision>23</cp:revision>
  <dcterms:created xsi:type="dcterms:W3CDTF">2008-08-14T03:12:27Z</dcterms:created>
  <dcterms:modified xsi:type="dcterms:W3CDTF">2021-11-12T08:02:32Z</dcterms:modified>
</cp:coreProperties>
</file>