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Analysis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Classes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7" y="2286000"/>
            <a:ext cx="51101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Associations between Interface Classes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Interface objects must know of each other to be able to solve certain task </a:t>
            </a:r>
          </a:p>
          <a:p>
            <a:pPr algn="just"/>
            <a:r>
              <a:rPr lang="en-IN" dirty="0" smtClean="0"/>
              <a:t>Acquaintance association </a:t>
            </a:r>
          </a:p>
          <a:p>
            <a:pPr algn="just">
              <a:buNone/>
            </a:pPr>
            <a:r>
              <a:rPr lang="en-IN" dirty="0" smtClean="0"/>
              <a:t> 		Solid directed line (</a:t>
            </a:r>
            <a:r>
              <a:rPr lang="en-IN" dirty="0" err="1" smtClean="0"/>
              <a:t>uni</a:t>
            </a:r>
            <a:r>
              <a:rPr lang="en-IN" dirty="0" smtClean="0"/>
              <a:t> directional)</a:t>
            </a:r>
          </a:p>
          <a:p>
            <a:pPr algn="just"/>
            <a:r>
              <a:rPr lang="en-IN" dirty="0" smtClean="0"/>
              <a:t>Having name and cardinality </a:t>
            </a:r>
          </a:p>
          <a:p>
            <a:pPr algn="just"/>
            <a:r>
              <a:rPr lang="en-IN" dirty="0" smtClean="0"/>
              <a:t>Cardinality:  Says how many instances can be associated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Object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58169"/>
            <a:ext cx="70104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Entity Class(Object)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Used to model the information that the system</a:t>
            </a:r>
          </a:p>
          <a:p>
            <a:pPr algn="just">
              <a:buNone/>
            </a:pPr>
            <a:r>
              <a:rPr lang="en-IN" dirty="0" smtClean="0"/>
              <a:t>will handle over a longer period of time</a:t>
            </a:r>
          </a:p>
          <a:p>
            <a:pPr algn="just"/>
            <a:r>
              <a:rPr lang="en-IN" dirty="0" smtClean="0"/>
              <a:t> The information should be kept even if the use</a:t>
            </a:r>
          </a:p>
          <a:p>
            <a:pPr algn="just">
              <a:buNone/>
            </a:pPr>
            <a:r>
              <a:rPr lang="en-IN" dirty="0" smtClean="0"/>
              <a:t>case has been complete</a:t>
            </a:r>
          </a:p>
          <a:p>
            <a:pPr algn="just"/>
            <a:r>
              <a:rPr lang="en-IN" dirty="0" smtClean="0"/>
              <a:t>Also used to allocate the </a:t>
            </a:r>
            <a:r>
              <a:rPr lang="en-IN" dirty="0" err="1" smtClean="0"/>
              <a:t>behavior</a:t>
            </a:r>
            <a:r>
              <a:rPr lang="en-IN" dirty="0" smtClean="0"/>
              <a:t> that naturally belongs to this information</a:t>
            </a:r>
          </a:p>
          <a:p>
            <a:pPr algn="just"/>
            <a:r>
              <a:rPr lang="en-IN" dirty="0" smtClean="0"/>
              <a:t>Entity objects use attributes to store information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Strategies in finding entity objects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IN" sz="1600" b="1" dirty="0" smtClean="0"/>
              <a:t>Identified from the use case description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1600" dirty="0" smtClean="0"/>
              <a:t>Most are found early and obvious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1600" dirty="0" smtClean="0"/>
              <a:t>It’s easy to find entity object, but more difficult to</a:t>
            </a:r>
          </a:p>
          <a:p>
            <a:pPr algn="just">
              <a:lnSpc>
                <a:spcPct val="170000"/>
              </a:lnSpc>
            </a:pPr>
            <a:r>
              <a:rPr lang="en-IN" sz="1600" b="1" dirty="0" smtClean="0"/>
              <a:t>Identify its operations and attributes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1600" dirty="0" smtClean="0"/>
              <a:t> In normal case, operations are not identified in the analysis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1600" dirty="0" smtClean="0"/>
              <a:t>model (but later in the design model)</a:t>
            </a:r>
          </a:p>
          <a:p>
            <a:pPr algn="just">
              <a:lnSpc>
                <a:spcPct val="170000"/>
              </a:lnSpc>
            </a:pPr>
            <a:r>
              <a:rPr lang="en-IN" sz="1600" dirty="0" smtClean="0"/>
              <a:t> </a:t>
            </a:r>
            <a:r>
              <a:rPr lang="en-IN" sz="1600" b="1" dirty="0" smtClean="0"/>
              <a:t>Typical operations that must be offered by an entity object:</a:t>
            </a:r>
          </a:p>
          <a:p>
            <a:pPr marL="571500" indent="-571500" algn="just">
              <a:lnSpc>
                <a:spcPct val="170000"/>
              </a:lnSpc>
              <a:buFont typeface="+mj-lt"/>
              <a:buAutoNum type="romanLcPeriod"/>
            </a:pPr>
            <a:r>
              <a:rPr lang="en-IN" sz="1600" dirty="0" smtClean="0"/>
              <a:t>creating and deleting the entity object</a:t>
            </a:r>
          </a:p>
          <a:p>
            <a:pPr marL="571500" indent="-571500" algn="just">
              <a:lnSpc>
                <a:spcPct val="170000"/>
              </a:lnSpc>
              <a:buFont typeface="+mj-lt"/>
              <a:buAutoNum type="romanLcPeriod"/>
            </a:pPr>
            <a:r>
              <a:rPr lang="en-IN" sz="1600" dirty="0" smtClean="0"/>
              <a:t>storing and fetching information</a:t>
            </a:r>
          </a:p>
          <a:p>
            <a:pPr marL="571500" indent="-571500" algn="just">
              <a:lnSpc>
                <a:spcPct val="170000"/>
              </a:lnSpc>
              <a:buFont typeface="+mj-lt"/>
              <a:buAutoNum type="romanLcPeriod"/>
            </a:pPr>
            <a:r>
              <a:rPr lang="en-IN" sz="1600" dirty="0" err="1" smtClean="0"/>
              <a:t>behavior</a:t>
            </a:r>
            <a:r>
              <a:rPr lang="en-IN" sz="1600" dirty="0" smtClean="0"/>
              <a:t> that must be changed if the entity object is changed</a:t>
            </a:r>
            <a:endParaRPr lang="en-IN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Entity Objects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10569"/>
            <a:ext cx="7162800" cy="393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Association between entity object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 smtClean="0"/>
              <a:t>Communication association</a:t>
            </a:r>
          </a:p>
          <a:p>
            <a:pPr>
              <a:buNone/>
            </a:pPr>
            <a:r>
              <a:rPr lang="en-IN" dirty="0" smtClean="0"/>
              <a:t>     The entity object contact another entity object and asks for information about something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86000"/>
            <a:ext cx="4038600" cy="1093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Object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IN" dirty="0" smtClean="0"/>
              <a:t>Used to model </a:t>
            </a:r>
            <a:r>
              <a:rPr lang="en-IN" dirty="0" err="1" smtClean="0"/>
              <a:t>behavior</a:t>
            </a:r>
            <a:r>
              <a:rPr lang="en-IN" dirty="0" smtClean="0"/>
              <a:t> that is not naturally placed in either of another two objects (interface and entity)</a:t>
            </a:r>
          </a:p>
          <a:p>
            <a:pPr algn="just">
              <a:lnSpc>
                <a:spcPct val="160000"/>
              </a:lnSpc>
              <a:buNone/>
            </a:pPr>
            <a:r>
              <a:rPr lang="en-IN" dirty="0" smtClean="0"/>
              <a:t> </a:t>
            </a:r>
            <a:r>
              <a:rPr lang="en-IN" i="1" dirty="0" smtClean="0"/>
              <a:t>Usually needed in more complex use cases</a:t>
            </a:r>
          </a:p>
          <a:p>
            <a:pPr algn="just">
              <a:lnSpc>
                <a:spcPct val="160000"/>
              </a:lnSpc>
              <a:buNone/>
            </a:pPr>
            <a:r>
              <a:rPr lang="en-IN" i="1" dirty="0" smtClean="0"/>
              <a:t>Typically acts as glue which unites the other objects</a:t>
            </a:r>
          </a:p>
          <a:p>
            <a:pPr algn="just">
              <a:lnSpc>
                <a:spcPct val="160000"/>
              </a:lnSpc>
              <a:buNone/>
            </a:pPr>
            <a:r>
              <a:rPr lang="en-IN" dirty="0" smtClean="0"/>
              <a:t>Type of </a:t>
            </a:r>
            <a:r>
              <a:rPr lang="en-IN" b="1" dirty="0" smtClean="0"/>
              <a:t>functionality placed in the control objects </a:t>
            </a:r>
            <a:r>
              <a:rPr lang="en-IN" dirty="0" smtClean="0"/>
              <a:t>are</a:t>
            </a:r>
          </a:p>
          <a:p>
            <a:pPr algn="just">
              <a:lnSpc>
                <a:spcPct val="160000"/>
              </a:lnSpc>
            </a:pPr>
            <a:r>
              <a:rPr lang="en-IN" dirty="0" smtClean="0"/>
              <a:t> transaction-related </a:t>
            </a:r>
            <a:r>
              <a:rPr lang="en-IN" dirty="0" err="1" smtClean="0"/>
              <a:t>behavior</a:t>
            </a:r>
            <a:r>
              <a:rPr lang="en-IN" dirty="0" smtClean="0"/>
              <a:t>, or</a:t>
            </a:r>
          </a:p>
          <a:p>
            <a:pPr algn="just">
              <a:lnSpc>
                <a:spcPct val="160000"/>
              </a:lnSpc>
            </a:pPr>
            <a:r>
              <a:rPr lang="en-IN" dirty="0" smtClean="0"/>
              <a:t>control sequences specific to one or a few use cases, or</a:t>
            </a:r>
          </a:p>
          <a:p>
            <a:pPr algn="just">
              <a:lnSpc>
                <a:spcPct val="160000"/>
              </a:lnSpc>
            </a:pPr>
            <a:r>
              <a:rPr lang="en-IN" dirty="0" smtClean="0"/>
              <a:t>functionality that separates the entity objects from the interface objects.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Control Objects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86731"/>
            <a:ext cx="69723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analysis objects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82056"/>
            <a:ext cx="6191250" cy="330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OOSE Models and UML Representations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16002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Recycling Machine system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7" y="1686719"/>
            <a:ext cx="63341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To get a clear overview of the system, the objects identified need to be placed in groups called subsystem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The tasks is to package the objects so that complexity is reduced.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The lowest level of subsystem called service Packages.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r>
              <a:rPr lang="en-IN" smtClean="0"/>
              <a:t>: subsystem</a:t>
            </a:r>
            <a:endParaRPr lang="en-IN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7" y="1610519"/>
            <a:ext cx="68294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Model Inputs and Outputs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IN" sz="2200" b="1" dirty="0"/>
              <a:t>Inputs</a:t>
            </a:r>
          </a:p>
          <a:p>
            <a:pPr algn="just">
              <a:lnSpc>
                <a:spcPct val="90000"/>
              </a:lnSpc>
            </a:pPr>
            <a:r>
              <a:rPr lang="en-IN" sz="2200" dirty="0"/>
              <a:t>Use cases and use case model</a:t>
            </a:r>
          </a:p>
          <a:p>
            <a:pPr algn="just">
              <a:lnSpc>
                <a:spcPct val="90000"/>
              </a:lnSpc>
            </a:pPr>
            <a:r>
              <a:rPr lang="en-IN" sz="2200" dirty="0"/>
              <a:t>Problem domain object list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IN" sz="2200" b="1" dirty="0"/>
              <a:t>Outputs</a:t>
            </a:r>
          </a:p>
          <a:p>
            <a:pPr algn="just">
              <a:lnSpc>
                <a:spcPct val="90000"/>
              </a:lnSpc>
            </a:pPr>
            <a:r>
              <a:rPr lang="en-IN" sz="2200" dirty="0"/>
              <a:t>Class roles and responsibilities</a:t>
            </a:r>
          </a:p>
          <a:p>
            <a:pPr algn="just">
              <a:lnSpc>
                <a:spcPct val="90000"/>
              </a:lnSpc>
            </a:pPr>
            <a:r>
              <a:rPr lang="en-IN" sz="2200" dirty="0"/>
              <a:t>Use case description in terms of classes and operations</a:t>
            </a:r>
          </a:p>
          <a:p>
            <a:pPr algn="just">
              <a:lnSpc>
                <a:spcPct val="90000"/>
              </a:lnSpc>
            </a:pPr>
            <a:r>
              <a:rPr lang="en-IN" sz="2200" dirty="0"/>
              <a:t>Complete analysis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IN" dirty="0" smtClean="0"/>
              <a:t>When the requirement model has been developed, and often also signed up by the customers, we can focus on the structuring of the system by developing the analysis model.</a:t>
            </a:r>
          </a:p>
          <a:p>
            <a:pPr algn="just"/>
            <a:r>
              <a:rPr lang="en-IN" dirty="0" smtClean="0"/>
              <a:t> The aims is to create a good platform for the system and also to form the basis of the design</a:t>
            </a:r>
          </a:p>
          <a:p>
            <a:pPr algn="just"/>
            <a:r>
              <a:rPr lang="en-IN" dirty="0" smtClean="0"/>
              <a:t> Developing the analysis model really entails </a:t>
            </a:r>
            <a:r>
              <a:rPr lang="en-IN" b="1" dirty="0" smtClean="0"/>
              <a:t>distributing the </a:t>
            </a:r>
            <a:r>
              <a:rPr lang="en-IN" b="1" dirty="0" err="1" smtClean="0"/>
              <a:t>behavior</a:t>
            </a:r>
            <a:r>
              <a:rPr lang="en-IN" dirty="0" smtClean="0"/>
              <a:t> specified in the use case description among the objects in the analysis model </a:t>
            </a:r>
          </a:p>
          <a:p>
            <a:pPr algn="just">
              <a:buNone/>
            </a:pPr>
            <a:r>
              <a:rPr lang="en-IN" dirty="0" smtClean="0"/>
              <a:t>		 It should be stated explicitly which object is responsible for which </a:t>
            </a:r>
            <a:r>
              <a:rPr lang="en-IN" dirty="0" err="1" smtClean="0"/>
              <a:t>behavior</a:t>
            </a:r>
            <a:r>
              <a:rPr lang="en-IN" dirty="0" smtClean="0"/>
              <a:t> in the use case</a:t>
            </a:r>
          </a:p>
          <a:p>
            <a:pPr algn="just">
              <a:buNone/>
            </a:pPr>
            <a:r>
              <a:rPr lang="en-IN" dirty="0" smtClean="0"/>
              <a:t> Describe the system using three different types of object:</a:t>
            </a:r>
          </a:p>
          <a:p>
            <a:pPr algn="just">
              <a:buNone/>
            </a:pPr>
            <a:r>
              <a:rPr lang="en-IN" dirty="0" smtClean="0"/>
              <a:t> </a:t>
            </a:r>
            <a:r>
              <a:rPr lang="en-IN" b="1" dirty="0" smtClean="0"/>
              <a:t>Entity classes(object) </a:t>
            </a:r>
          </a:p>
          <a:p>
            <a:pPr algn="just">
              <a:buNone/>
            </a:pPr>
            <a:r>
              <a:rPr lang="en-IN" b="1" dirty="0" smtClean="0"/>
              <a:t> Control classes(object)</a:t>
            </a:r>
          </a:p>
          <a:p>
            <a:pPr algn="just">
              <a:buNone/>
            </a:pPr>
            <a:r>
              <a:rPr lang="en-IN" b="1" dirty="0" smtClean="0"/>
              <a:t> Interface classes(object)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Roles of Classes(objects) in OOSE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Classes(Objects)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All functionality specified in the use case description that is directly dependent on the system environment is placed in interface objects </a:t>
            </a:r>
          </a:p>
          <a:p>
            <a:pPr algn="just"/>
            <a:r>
              <a:rPr lang="en-IN" dirty="0" smtClean="0"/>
              <a:t>Actors communicate with the system through these objects</a:t>
            </a:r>
          </a:p>
          <a:p>
            <a:pPr algn="just"/>
            <a:r>
              <a:rPr lang="en-IN" dirty="0" smtClean="0"/>
              <a:t> The task is to translate the actor’s input to the system,  into events in the system, and to translate these events into something which is presented to the actor </a:t>
            </a:r>
          </a:p>
          <a:p>
            <a:pPr algn="just"/>
            <a:r>
              <a:rPr lang="en-IN" dirty="0" smtClean="0"/>
              <a:t>Having identified interface objects, it will be easy to modify an interface in the system </a:t>
            </a:r>
          </a:p>
          <a:p>
            <a:pPr algn="just"/>
            <a:r>
              <a:rPr lang="en-IN" dirty="0" smtClean="0"/>
              <a:t> This is a common situation that must be manageable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Strategies in finding Interface Classes(Objects)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Identified from the system interface description accompanying the requirement models </a:t>
            </a:r>
          </a:p>
          <a:p>
            <a:pPr algn="just"/>
            <a:r>
              <a:rPr lang="en-IN" dirty="0" smtClean="0"/>
              <a:t>Start from the actors</a:t>
            </a:r>
          </a:p>
          <a:p>
            <a:pPr algn="just"/>
            <a:r>
              <a:rPr lang="en-IN" dirty="0" smtClean="0"/>
              <a:t> Read the use case description and extract the functionality that is interface-specific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 – Use Case </a:t>
            </a:r>
            <a:r>
              <a:rPr lang="en-IN" dirty="0" err="1" smtClean="0"/>
              <a:t>Decription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Use Case Returning 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IN" dirty="0" smtClean="0"/>
              <a:t>When the customer returns a deposit item, it is measured by the system. The measurements are used to determine what kind of </a:t>
            </a:r>
            <a:r>
              <a:rPr lang="en-IN" b="1" dirty="0" smtClean="0"/>
              <a:t>can, bottle or crate </a:t>
            </a:r>
            <a:r>
              <a:rPr lang="en-IN" dirty="0" smtClean="0"/>
              <a:t>has been deposited. </a:t>
            </a:r>
          </a:p>
          <a:p>
            <a:pPr algn="just"/>
            <a:r>
              <a:rPr lang="en-IN" dirty="0" smtClean="0"/>
              <a:t>If accepted, the customer total is incremented, as is the daily total for that specific item type.</a:t>
            </a:r>
          </a:p>
          <a:p>
            <a:pPr algn="just"/>
            <a:r>
              <a:rPr lang="en-IN" dirty="0" smtClean="0"/>
              <a:t> If the item is not accepted, the lights for “NOT VALID” is highlighted on the panel. </a:t>
            </a:r>
          </a:p>
          <a:p>
            <a:pPr algn="just"/>
            <a:r>
              <a:rPr lang="en-IN" dirty="0" smtClean="0"/>
              <a:t>When the customer pressed the receipt button, the printer prints the date. </a:t>
            </a:r>
          </a:p>
          <a:p>
            <a:pPr algn="just"/>
            <a:r>
              <a:rPr lang="en-IN" dirty="0" smtClean="0"/>
              <a:t>The customer total is calculated and the following information printed on the receipt for each item type: 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dirty="0" smtClean="0"/>
              <a:t> </a:t>
            </a:r>
            <a:r>
              <a:rPr lang="en-IN" b="1" i="1" dirty="0" smtClean="0"/>
              <a:t>Name </a:t>
            </a:r>
          </a:p>
          <a:p>
            <a:pPr algn="just">
              <a:buNone/>
            </a:pPr>
            <a:r>
              <a:rPr lang="en-IN" b="1" i="1" dirty="0" smtClean="0"/>
              <a:t>Number returned </a:t>
            </a:r>
          </a:p>
          <a:p>
            <a:pPr algn="just">
              <a:buNone/>
            </a:pPr>
            <a:r>
              <a:rPr lang="en-IN" b="1" i="1" dirty="0" smtClean="0"/>
              <a:t> Deposit value</a:t>
            </a:r>
          </a:p>
          <a:p>
            <a:pPr algn="just">
              <a:buNone/>
            </a:pPr>
            <a:r>
              <a:rPr lang="en-IN" b="1" i="1" dirty="0" smtClean="0"/>
              <a:t> Total for this type</a:t>
            </a:r>
          </a:p>
          <a:p>
            <a:pPr algn="just">
              <a:buNone/>
            </a:pPr>
            <a:r>
              <a:rPr lang="en-IN" dirty="0" smtClean="0"/>
              <a:t> Finally the sum that the customer should receive is printed on the receipt.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Study : Recycling Machine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1" y="1600200"/>
            <a:ext cx="6781800" cy="435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711</Words>
  <Application>Microsoft Office PowerPoint</Application>
  <PresentationFormat>On-screen Show (4:3)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Analysis Model</vt:lpstr>
      <vt:lpstr>OOSE Models and UML Representations</vt:lpstr>
      <vt:lpstr>Analysis Model Inputs and Outputs</vt:lpstr>
      <vt:lpstr>Analysis Model</vt:lpstr>
      <vt:lpstr>Roles of Classes(objects) in OOSE</vt:lpstr>
      <vt:lpstr>Interface Classes(Objects)</vt:lpstr>
      <vt:lpstr>Strategies in finding Interface Classes(Objects)</vt:lpstr>
      <vt:lpstr>Example – Use Case Decription  Use Case Returning Item</vt:lpstr>
      <vt:lpstr>Case Study : Recycling Machine</vt:lpstr>
      <vt:lpstr>Interface Classes</vt:lpstr>
      <vt:lpstr>Associations between Interface Classes</vt:lpstr>
      <vt:lpstr>Interface Object</vt:lpstr>
      <vt:lpstr>Entity Class(Object) </vt:lpstr>
      <vt:lpstr>Strategies in finding entity objects </vt:lpstr>
      <vt:lpstr>Example – Entity Objects</vt:lpstr>
      <vt:lpstr>Association between entity object </vt:lpstr>
      <vt:lpstr>Control Object</vt:lpstr>
      <vt:lpstr>Example – Control Objects</vt:lpstr>
      <vt:lpstr>Working with analysis objects</vt:lpstr>
      <vt:lpstr>Recycling Machine system</vt:lpstr>
      <vt:lpstr>Subsystem</vt:lpstr>
      <vt:lpstr>Example : subsystem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Model</dc:title>
  <dc:creator>Ruchi Sehrawat</dc:creator>
  <cp:lastModifiedBy>Microsoft account</cp:lastModifiedBy>
  <cp:revision>19</cp:revision>
  <dcterms:created xsi:type="dcterms:W3CDTF">2006-08-16T00:00:00Z</dcterms:created>
  <dcterms:modified xsi:type="dcterms:W3CDTF">2021-11-16T10:02:14Z</dcterms:modified>
</cp:coreProperties>
</file>