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2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E1C1-0EBB-4598-819B-DFE48AEB719A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35C13-8523-4858-B346-47DF1D46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3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More than one action can be associated with a transition. Because the </a:t>
            </a:r>
            <a:r>
              <a:rPr lang="en-US" dirty="0" smtClean="0"/>
              <a:t>actions all </a:t>
            </a:r>
            <a:r>
              <a:rPr lang="en-US" dirty="0"/>
              <a:t>execute simultaneously, there must not be any interdependencies between </a:t>
            </a:r>
            <a:r>
              <a:rPr lang="en-US" dirty="0" smtClean="0"/>
              <a:t>the actions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it is not correct to have two simultaneous actions such as </a:t>
            </a:r>
            <a:r>
              <a:rPr lang="en-US" dirty="0" smtClean="0"/>
              <a:t>Compute Change </a:t>
            </a:r>
            <a:r>
              <a:rPr lang="en-US" dirty="0"/>
              <a:t>and Display Change. </a:t>
            </a: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there is a sequential dependency </a:t>
            </a:r>
            <a:r>
              <a:rPr lang="en-US" dirty="0" smtClean="0"/>
              <a:t>between the </a:t>
            </a:r>
            <a:r>
              <a:rPr lang="en-US" dirty="0"/>
              <a:t>two actions, the change cannot be displayed before it has been computed. </a:t>
            </a:r>
            <a:endParaRPr lang="en-US" dirty="0" smtClean="0"/>
          </a:p>
          <a:p>
            <a:pPr algn="just"/>
            <a:r>
              <a:rPr lang="en-US" dirty="0" smtClean="0"/>
              <a:t>To avoid </a:t>
            </a:r>
            <a:r>
              <a:rPr lang="en-US" dirty="0"/>
              <a:t>this problem, introduce an intermediate state called Computing Change. </a:t>
            </a:r>
            <a:r>
              <a:rPr lang="en-US" dirty="0" smtClean="0"/>
              <a:t>The Compute </a:t>
            </a:r>
            <a:r>
              <a:rPr lang="en-US" dirty="0"/>
              <a:t>Change action is executed on entry to this state, and the Display </a:t>
            </a:r>
            <a:r>
              <a:rPr lang="en-US" dirty="0" smtClean="0"/>
              <a:t>Change action </a:t>
            </a:r>
            <a:r>
              <a:rPr lang="en-US" dirty="0"/>
              <a:t>is executed on exit from this state.</a:t>
            </a:r>
          </a:p>
        </p:txBody>
      </p:sp>
    </p:spTree>
    <p:extLst>
      <p:ext uri="{BB962C8B-B14F-4D97-AF65-F5344CB8AC3E}">
        <p14:creationId xmlns:p14="http://schemas.microsoft.com/office/powerpoint/2010/main" val="289305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alternative state transitions and 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68" y="2196184"/>
            <a:ext cx="5221951" cy="36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8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Entry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entry action </a:t>
            </a:r>
            <a:r>
              <a:rPr lang="en-US" dirty="0"/>
              <a:t>is an instantaneous action that is performed on transition into </a:t>
            </a:r>
            <a:r>
              <a:rPr lang="en-US" dirty="0" smtClean="0"/>
              <a:t>the state</a:t>
            </a:r>
            <a:r>
              <a:rPr lang="en-US" dirty="0"/>
              <a:t>. An entry action is represented by the reserved word </a:t>
            </a:r>
            <a:r>
              <a:rPr lang="en-US" i="1" dirty="0"/>
              <a:t>entry </a:t>
            </a:r>
            <a:r>
              <a:rPr lang="en-US" dirty="0"/>
              <a:t>and is </a:t>
            </a:r>
            <a:r>
              <a:rPr lang="en-US" dirty="0" smtClean="0"/>
              <a:t>depicted as </a:t>
            </a:r>
            <a:r>
              <a:rPr lang="en-US" i="1" dirty="0"/>
              <a:t>entry/Action </a:t>
            </a:r>
            <a:r>
              <a:rPr lang="en-US" dirty="0"/>
              <a:t>inside the state box. Whereas transition actions (actions </a:t>
            </a:r>
            <a:r>
              <a:rPr lang="en-US" dirty="0" smtClean="0"/>
              <a:t>explicitly depicted </a:t>
            </a:r>
            <a:r>
              <a:rPr lang="en-US" dirty="0"/>
              <a:t>on state transitions) can always be used, entry actions should only be </a:t>
            </a:r>
            <a:r>
              <a:rPr lang="en-US" dirty="0" smtClean="0"/>
              <a:t>used in </a:t>
            </a:r>
            <a:r>
              <a:rPr lang="en-US" dirty="0"/>
              <a:t>certain situations. The best time to use an entry action is when the </a:t>
            </a:r>
            <a:r>
              <a:rPr lang="en-US" dirty="0" smtClean="0"/>
              <a:t>following occur</a:t>
            </a:r>
            <a:r>
              <a:rPr lang="en-US" dirty="0"/>
              <a:t>: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more than one transition into a state.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same action needs to be performed on every transition into this state.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action is performed on entry into this state and not on exit from the </a:t>
            </a:r>
            <a:r>
              <a:rPr lang="en-US" dirty="0" smtClean="0"/>
              <a:t>previous state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79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entry action: </a:t>
            </a:r>
            <a:r>
              <a:rPr lang="en-US" i="1" dirty="0"/>
              <a:t>(a) </a:t>
            </a:r>
            <a:r>
              <a:rPr lang="en-US" dirty="0"/>
              <a:t>Actions on state transitions </a:t>
            </a:r>
            <a:r>
              <a:rPr lang="en-US" i="1" dirty="0"/>
              <a:t>(b) </a:t>
            </a:r>
            <a:r>
              <a:rPr lang="en-US" dirty="0"/>
              <a:t>Entry actions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0218" y="3046450"/>
            <a:ext cx="3517564" cy="19096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49822" y="3082825"/>
            <a:ext cx="3626355" cy="18369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3777" y="5557652"/>
            <a:ext cx="1002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(</a:t>
            </a:r>
            <a:r>
              <a:rPr lang="en-US" dirty="0" smtClean="0"/>
              <a:t>a) and </a:t>
            </a:r>
            <a:r>
              <a:rPr lang="en-US" dirty="0"/>
              <a:t>(</a:t>
            </a:r>
            <a:r>
              <a:rPr lang="en-US" dirty="0" smtClean="0"/>
              <a:t>b) </a:t>
            </a:r>
            <a:r>
              <a:rPr lang="en-US" dirty="0"/>
              <a:t>are semantically equivalent to each other but Figure (</a:t>
            </a:r>
            <a:r>
              <a:rPr lang="en-US" dirty="0" smtClean="0"/>
              <a:t>b) </a:t>
            </a:r>
            <a:r>
              <a:rPr lang="en-US" dirty="0"/>
              <a:t>is </a:t>
            </a:r>
            <a:r>
              <a:rPr lang="en-US" dirty="0" smtClean="0"/>
              <a:t>more concise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61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Exit 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b="1" dirty="0"/>
              <a:t>exit action </a:t>
            </a:r>
            <a:r>
              <a:rPr lang="en-US" dirty="0"/>
              <a:t>is an instantaneous action that is performed on transition out </a:t>
            </a:r>
            <a:r>
              <a:rPr lang="en-US" dirty="0" smtClean="0"/>
              <a:t>of the </a:t>
            </a:r>
            <a:r>
              <a:rPr lang="en-US" dirty="0"/>
              <a:t>state. An exit action is represented by the reserved word </a:t>
            </a:r>
            <a:r>
              <a:rPr lang="en-US" i="1" dirty="0"/>
              <a:t>exit </a:t>
            </a:r>
            <a:r>
              <a:rPr lang="en-US" dirty="0"/>
              <a:t>and is </a:t>
            </a:r>
            <a:r>
              <a:rPr lang="en-US" dirty="0" smtClean="0"/>
              <a:t>depicted </a:t>
            </a:r>
            <a:r>
              <a:rPr lang="en-US" dirty="0"/>
              <a:t>as </a:t>
            </a:r>
            <a:r>
              <a:rPr lang="en-US" i="1" dirty="0"/>
              <a:t>exit/Action </a:t>
            </a:r>
            <a:r>
              <a:rPr lang="en-US" dirty="0"/>
              <a:t>inside the state box. Whereas transition actions (actions </a:t>
            </a:r>
            <a:r>
              <a:rPr lang="en-US" dirty="0" smtClean="0"/>
              <a:t>explicitly depicted </a:t>
            </a:r>
            <a:r>
              <a:rPr lang="en-US" dirty="0"/>
              <a:t>on state transitions) can always be used, exit actions should only be </a:t>
            </a:r>
            <a:r>
              <a:rPr lang="en-US" dirty="0" smtClean="0"/>
              <a:t>used in </a:t>
            </a:r>
            <a:r>
              <a:rPr lang="en-US" dirty="0"/>
              <a:t>certain situations. The best time to use an exit action is when the </a:t>
            </a:r>
            <a:r>
              <a:rPr lang="en-US" dirty="0" smtClean="0"/>
              <a:t>following occur</a:t>
            </a:r>
            <a:r>
              <a:rPr lang="en-US" dirty="0"/>
              <a:t>:</a:t>
            </a:r>
          </a:p>
          <a:p>
            <a:r>
              <a:rPr lang="en-US" dirty="0" smtClean="0"/>
              <a:t>There </a:t>
            </a:r>
            <a:r>
              <a:rPr lang="en-US" dirty="0"/>
              <a:t>is more than one transition out of a state.</a:t>
            </a:r>
          </a:p>
          <a:p>
            <a:r>
              <a:rPr lang="en-US" dirty="0" smtClean="0"/>
              <a:t>The </a:t>
            </a:r>
            <a:r>
              <a:rPr lang="en-US" dirty="0"/>
              <a:t>same action needs to be performed on every transition out of the state.</a:t>
            </a:r>
          </a:p>
          <a:p>
            <a:r>
              <a:rPr lang="en-US" dirty="0" smtClean="0"/>
              <a:t>The </a:t>
            </a:r>
            <a:r>
              <a:rPr lang="en-US" dirty="0"/>
              <a:t>action is performed on exit from this state and not on entry into the </a:t>
            </a:r>
            <a:r>
              <a:rPr lang="en-US" dirty="0" smtClean="0"/>
              <a:t>next state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08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exit action. </a:t>
            </a:r>
            <a:r>
              <a:rPr lang="en-US" i="1" dirty="0"/>
              <a:t>(a) </a:t>
            </a:r>
            <a:r>
              <a:rPr lang="en-US" dirty="0"/>
              <a:t>Actions on state transitions. </a:t>
            </a:r>
            <a:r>
              <a:rPr lang="en-US" i="1" dirty="0"/>
              <a:t>(b) </a:t>
            </a:r>
            <a:r>
              <a:rPr lang="en-US" dirty="0"/>
              <a:t>Exit actions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3954" y="3105559"/>
            <a:ext cx="3590091" cy="179146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6086" y="3228325"/>
            <a:ext cx="3553828" cy="1545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3557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(</a:t>
            </a:r>
            <a:r>
              <a:rPr lang="en-US" i="1" dirty="0" smtClean="0"/>
              <a:t>a)</a:t>
            </a:r>
            <a:r>
              <a:rPr lang="en-US" dirty="0" smtClean="0"/>
              <a:t>and (</a:t>
            </a:r>
            <a:r>
              <a:rPr lang="en-US" i="1" dirty="0" smtClean="0"/>
              <a:t>b)</a:t>
            </a:r>
            <a:r>
              <a:rPr lang="en-US" dirty="0" smtClean="0"/>
              <a:t>are semantically equivalent </a:t>
            </a:r>
            <a:r>
              <a:rPr lang="en-US" dirty="0"/>
              <a:t>to each other but Figure (</a:t>
            </a:r>
            <a:r>
              <a:rPr lang="en-US" dirty="0" smtClean="0"/>
              <a:t>b) </a:t>
            </a:r>
            <a:r>
              <a:rPr lang="en-US" dirty="0"/>
              <a:t>is more concise.</a:t>
            </a:r>
          </a:p>
        </p:txBody>
      </p:sp>
    </p:spTree>
    <p:extLst>
      <p:ext uri="{BB962C8B-B14F-4D97-AF65-F5344CB8AC3E}">
        <p14:creationId xmlns:p14="http://schemas.microsoft.com/office/powerpoint/2010/main" val="354956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Statechart</a:t>
            </a:r>
            <a:r>
              <a:rPr lang="en-US" dirty="0"/>
              <a:t> for ATM Control: Withdraw Funds use case with alternatives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1825625"/>
            <a:ext cx="5961413" cy="45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to draw </a:t>
            </a:r>
            <a:r>
              <a:rPr lang="en-US" dirty="0" err="1" smtClean="0"/>
              <a:t>statechart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A state name must </a:t>
            </a:r>
            <a:r>
              <a:rPr lang="en-US" b="1" i="1" dirty="0"/>
              <a:t>reflect an identifiable situation </a:t>
            </a:r>
            <a:r>
              <a:rPr lang="en-US" dirty="0"/>
              <a:t>or an interval of time </a:t>
            </a:r>
            <a:r>
              <a:rPr lang="en-US" dirty="0" smtClean="0"/>
              <a:t>when something </a:t>
            </a:r>
            <a:r>
              <a:rPr lang="en-US" dirty="0"/>
              <a:t>is </a:t>
            </a:r>
            <a:r>
              <a:rPr lang="en-US" i="1" dirty="0"/>
              <a:t>happening </a:t>
            </a:r>
            <a:r>
              <a:rPr lang="en-US" dirty="0"/>
              <a:t>in the system. Thus, a state name is often an </a:t>
            </a:r>
            <a:r>
              <a:rPr lang="en-US" dirty="0" smtClean="0"/>
              <a:t>adjective (</a:t>
            </a:r>
            <a:r>
              <a:rPr lang="en-US" dirty="0"/>
              <a:t>e.g., Idle), a phrase with an adjective (e.g., ATM Idle</a:t>
            </a:r>
            <a:r>
              <a:rPr lang="en-US" dirty="0" smtClean="0"/>
              <a:t>),etc. </a:t>
            </a:r>
            <a:r>
              <a:rPr lang="en-US" dirty="0"/>
              <a:t>The state name </a:t>
            </a:r>
            <a:r>
              <a:rPr lang="en-US" b="1" i="1" dirty="0"/>
              <a:t>should </a:t>
            </a:r>
            <a:r>
              <a:rPr lang="en-US" b="1" i="1" dirty="0" smtClean="0"/>
              <a:t>not reflect </a:t>
            </a:r>
            <a:r>
              <a:rPr lang="en-US" b="1" i="1" dirty="0"/>
              <a:t>an event </a:t>
            </a:r>
            <a:r>
              <a:rPr lang="en-US" dirty="0"/>
              <a:t>or action such as ATM Dispenses or Dispense Cash, respectively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On a given </a:t>
            </a:r>
            <a:r>
              <a:rPr lang="en-US" dirty="0" err="1"/>
              <a:t>statechart</a:t>
            </a:r>
            <a:r>
              <a:rPr lang="en-US" dirty="0"/>
              <a:t>, each state must have a unique name. It is usually </a:t>
            </a:r>
            <a:r>
              <a:rPr lang="en-US" dirty="0" smtClean="0"/>
              <a:t>ambiguous to </a:t>
            </a:r>
            <a:r>
              <a:rPr lang="en-US" dirty="0"/>
              <a:t>have two states with the same name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must be possible to exit from every state. It is not necessary for a </a:t>
            </a:r>
            <a:r>
              <a:rPr lang="en-US" dirty="0" err="1"/>
              <a:t>statechart</a:t>
            </a:r>
            <a:r>
              <a:rPr lang="en-US" dirty="0"/>
              <a:t> </a:t>
            </a:r>
            <a:r>
              <a:rPr lang="en-US" dirty="0" smtClean="0"/>
              <a:t>to have </a:t>
            </a:r>
            <a:r>
              <a:rPr lang="en-US" dirty="0"/>
              <a:t>a terminating state, because the </a:t>
            </a:r>
            <a:r>
              <a:rPr lang="en-US" dirty="0" err="1"/>
              <a:t>statechart</a:t>
            </a:r>
            <a:r>
              <a:rPr lang="en-US" dirty="0"/>
              <a:t> might exist for the duration </a:t>
            </a:r>
            <a:r>
              <a:rPr lang="en-US" dirty="0" smtClean="0"/>
              <a:t>of the </a:t>
            </a:r>
            <a:r>
              <a:rPr lang="en-US" dirty="0"/>
              <a:t>system or object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statechart</a:t>
            </a:r>
            <a:r>
              <a:rPr lang="en-US" dirty="0"/>
              <a:t> is in only one state at a time. Two </a:t>
            </a:r>
            <a:r>
              <a:rPr lang="en-US" dirty="0" smtClean="0"/>
              <a:t>states cannot </a:t>
            </a:r>
            <a:r>
              <a:rPr lang="en-US" dirty="0"/>
              <a:t>be active </a:t>
            </a:r>
            <a:r>
              <a:rPr lang="en-US" dirty="0" smtClean="0"/>
              <a:t>simultaneously </a:t>
            </a:r>
            <a:r>
              <a:rPr lang="en-US" dirty="0"/>
              <a:t>(e.g., Waiting for PIN and Dispensing). One </a:t>
            </a:r>
            <a:r>
              <a:rPr lang="en-US" dirty="0" smtClean="0"/>
              <a:t>state must </a:t>
            </a:r>
            <a:r>
              <a:rPr lang="en-US" dirty="0"/>
              <a:t>follow sequentially from the other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Do not confuse events and actions. An event is the </a:t>
            </a:r>
            <a:r>
              <a:rPr lang="en-US" i="1" dirty="0"/>
              <a:t>cause </a:t>
            </a:r>
            <a:r>
              <a:rPr lang="en-US" dirty="0"/>
              <a:t>of the state transition</a:t>
            </a:r>
            <a:r>
              <a:rPr lang="en-US" dirty="0" smtClean="0"/>
              <a:t>, and </a:t>
            </a:r>
            <a:r>
              <a:rPr lang="en-US" dirty="0"/>
              <a:t>the action is the </a:t>
            </a:r>
            <a:r>
              <a:rPr lang="en-US" i="1" dirty="0"/>
              <a:t>effect </a:t>
            </a:r>
            <a:r>
              <a:rPr lang="en-US" dirty="0"/>
              <a:t>of the state transition</a:t>
            </a:r>
            <a:r>
              <a:rPr lang="en-US" dirty="0" smtClean="0"/>
              <a:t>.</a:t>
            </a:r>
          </a:p>
          <a:p>
            <a:r>
              <a:rPr lang="en-US" dirty="0"/>
              <a:t>An event happens at a moment in time. The event name indicates that </a:t>
            </a:r>
            <a:r>
              <a:rPr lang="en-US" dirty="0" smtClean="0"/>
              <a:t>something has </a:t>
            </a:r>
            <a:r>
              <a:rPr lang="en-US" dirty="0"/>
              <a:t>just happened (e.g., Card Inserted, Door Closed) or the result of an action </a:t>
            </a:r>
            <a:r>
              <a:rPr lang="en-US" dirty="0" smtClean="0"/>
              <a:t>such as </a:t>
            </a:r>
            <a:r>
              <a:rPr lang="en-US" dirty="0"/>
              <a:t>Valid PIN or Third Invalid</a:t>
            </a:r>
            <a:r>
              <a:rPr lang="en-US" dirty="0" smtClean="0"/>
              <a:t>.</a:t>
            </a:r>
          </a:p>
          <a:p>
            <a:r>
              <a:rPr lang="en-US" dirty="0"/>
              <a:t>An action is a command – for example, Dispense Cash, Start Cooking, Eject.</a:t>
            </a:r>
          </a:p>
          <a:p>
            <a:r>
              <a:rPr lang="en-US" dirty="0" smtClean="0"/>
              <a:t>An </a:t>
            </a:r>
            <a:r>
              <a:rPr lang="en-US" dirty="0"/>
              <a:t>action executes instantaneously. It is possible to have more than </a:t>
            </a:r>
            <a:r>
              <a:rPr lang="en-US" dirty="0" smtClean="0"/>
              <a:t>one action </a:t>
            </a:r>
            <a:r>
              <a:rPr lang="en-US" dirty="0"/>
              <a:t>associated with a state transition</a:t>
            </a:r>
            <a:r>
              <a:rPr lang="en-US" dirty="0" smtClean="0"/>
              <a:t>.</a:t>
            </a:r>
          </a:p>
          <a:p>
            <a:r>
              <a:rPr lang="en-US" dirty="0"/>
              <a:t>A condition is a Boolean value. If a state transition is labeled </a:t>
            </a:r>
            <a:r>
              <a:rPr lang="en-US" b="1" dirty="0"/>
              <a:t>event [condition</a:t>
            </a:r>
            <a:r>
              <a:rPr lang="en-US" b="1" dirty="0" smtClean="0"/>
              <a:t>]</a:t>
            </a:r>
            <a:r>
              <a:rPr lang="en-US" dirty="0" smtClean="0"/>
              <a:t>, a </a:t>
            </a:r>
            <a:r>
              <a:rPr lang="en-US" dirty="0"/>
              <a:t>state transition takes place only if, at the moment the event happens, the </a:t>
            </a:r>
            <a:r>
              <a:rPr lang="en-US" dirty="0" smtClean="0"/>
              <a:t>condition is </a:t>
            </a:r>
            <a:r>
              <a:rPr lang="en-US" i="1" dirty="0"/>
              <a:t>true</a:t>
            </a:r>
            <a:r>
              <a:rPr lang="en-US" dirty="0"/>
              <a:t>. A condition is </a:t>
            </a:r>
            <a:r>
              <a:rPr lang="en-US" i="1" dirty="0"/>
              <a:t>true </a:t>
            </a:r>
            <a:r>
              <a:rPr lang="en-US" dirty="0"/>
              <a:t>for some interval of time</a:t>
            </a:r>
            <a:r>
              <a:rPr lang="en-US" dirty="0" smtClean="0"/>
              <a:t>.</a:t>
            </a:r>
          </a:p>
          <a:p>
            <a:r>
              <a:rPr lang="en-US" dirty="0"/>
              <a:t>Actions and conditions are optional. They should only be used when </a:t>
            </a:r>
            <a:r>
              <a:rPr lang="en-US" dirty="0" smtClean="0"/>
              <a:t>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DEVELOPING A STATECHART FROM A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To develop a </a:t>
            </a:r>
            <a:r>
              <a:rPr lang="en-US" dirty="0" err="1"/>
              <a:t>statechart</a:t>
            </a:r>
            <a:r>
              <a:rPr lang="en-US" dirty="0"/>
              <a:t> from a use case, start with a typical scenario given by the </a:t>
            </a:r>
            <a:r>
              <a:rPr lang="en-US" dirty="0" smtClean="0"/>
              <a:t>use case </a:t>
            </a:r>
            <a:r>
              <a:rPr lang="en-US" dirty="0"/>
              <a:t>– that is, one particular path through the use case. </a:t>
            </a:r>
            <a:endParaRPr lang="en-US" dirty="0" smtClean="0"/>
          </a:p>
          <a:p>
            <a:pPr algn="just"/>
            <a:r>
              <a:rPr lang="en-US" dirty="0" smtClean="0"/>
              <a:t>Ideally</a:t>
            </a:r>
            <a:r>
              <a:rPr lang="en-US" dirty="0"/>
              <a:t>, this scenario </a:t>
            </a:r>
            <a:r>
              <a:rPr lang="en-US" dirty="0" smtClean="0"/>
              <a:t>should be </a:t>
            </a:r>
            <a:r>
              <a:rPr lang="en-US" dirty="0"/>
              <a:t>the main sequence through the use case, involving the most usual sequence </a:t>
            </a:r>
            <a:r>
              <a:rPr lang="en-US" dirty="0" smtClean="0"/>
              <a:t>of interactions </a:t>
            </a:r>
            <a:r>
              <a:rPr lang="en-US" dirty="0"/>
              <a:t>between the actor(s) and the system. </a:t>
            </a:r>
            <a:endParaRPr lang="en-US" dirty="0" smtClean="0"/>
          </a:p>
          <a:p>
            <a:pPr algn="just"/>
            <a:r>
              <a:rPr lang="en-US" dirty="0" smtClean="0"/>
              <a:t>Now </a:t>
            </a:r>
            <a:r>
              <a:rPr lang="en-US" dirty="0"/>
              <a:t>consider the sequence </a:t>
            </a:r>
            <a:r>
              <a:rPr lang="en-US" dirty="0" smtClean="0"/>
              <a:t>of external </a:t>
            </a:r>
            <a:r>
              <a:rPr lang="en-US" dirty="0"/>
              <a:t>events given in the scenario</a:t>
            </a:r>
            <a:r>
              <a:rPr lang="en-US" dirty="0" smtClean="0"/>
              <a:t>.</a:t>
            </a:r>
          </a:p>
          <a:p>
            <a:r>
              <a:rPr lang="en-US" dirty="0"/>
              <a:t>Usually, an input event from the </a:t>
            </a:r>
            <a:r>
              <a:rPr lang="en-US" dirty="0" smtClean="0"/>
              <a:t>external environment </a:t>
            </a:r>
            <a:r>
              <a:rPr lang="en-US" dirty="0"/>
              <a:t>causes a transition to a new state, which is given a name </a:t>
            </a:r>
            <a:r>
              <a:rPr lang="en-US" dirty="0" smtClean="0"/>
              <a:t>corresponding to </a:t>
            </a:r>
            <a:r>
              <a:rPr lang="en-US" dirty="0"/>
              <a:t>what happens in that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an action is associated with the transition, </a:t>
            </a:r>
            <a:r>
              <a:rPr lang="en-US" dirty="0" smtClean="0"/>
              <a:t>the action </a:t>
            </a:r>
            <a:r>
              <a:rPr lang="en-US" dirty="0"/>
              <a:t>occurs in the transition from one state to the other. Actions are </a:t>
            </a:r>
            <a:r>
              <a:rPr lang="en-US" dirty="0" smtClean="0"/>
              <a:t>determined by </a:t>
            </a:r>
            <a:r>
              <a:rPr lang="en-US" dirty="0"/>
              <a:t>considering the response of the system to the input event, as given in the use </a:t>
            </a:r>
            <a:r>
              <a:rPr lang="en-US" dirty="0" smtClean="0"/>
              <a:t>case description.</a:t>
            </a:r>
          </a:p>
          <a:p>
            <a:r>
              <a:rPr lang="en-US" dirty="0"/>
              <a:t>The states depicted on the </a:t>
            </a:r>
            <a:r>
              <a:rPr lang="en-US" dirty="0" err="1"/>
              <a:t>statechart</a:t>
            </a:r>
            <a:r>
              <a:rPr lang="en-US" dirty="0"/>
              <a:t> should all be </a:t>
            </a:r>
            <a:r>
              <a:rPr lang="en-US" dirty="0" smtClean="0"/>
              <a:t>externally visible </a:t>
            </a:r>
            <a:r>
              <a:rPr lang="en-US" dirty="0"/>
              <a:t>states – that is, the actor should be aware of each of these states</a:t>
            </a:r>
            <a:r>
              <a:rPr lang="en-US" dirty="0" smtClean="0"/>
              <a:t>.</a:t>
            </a:r>
          </a:p>
          <a:p>
            <a:r>
              <a:rPr lang="en-US" dirty="0"/>
              <a:t>To complete the </a:t>
            </a:r>
            <a:r>
              <a:rPr lang="en-US" dirty="0" err="1"/>
              <a:t>statechart</a:t>
            </a:r>
            <a:r>
              <a:rPr lang="en-US" dirty="0"/>
              <a:t>, determine all the possible external events that </a:t>
            </a:r>
            <a:r>
              <a:rPr lang="en-US" dirty="0" smtClean="0"/>
              <a:t>could be </a:t>
            </a:r>
            <a:r>
              <a:rPr lang="en-US" dirty="0"/>
              <a:t>input to the </a:t>
            </a:r>
            <a:r>
              <a:rPr lang="en-US" dirty="0" err="1" smtClean="0"/>
              <a:t>statechart</a:t>
            </a:r>
            <a:r>
              <a:rPr lang="en-US" dirty="0" smtClean="0"/>
              <a:t>.(also consider alternative sequences)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an occurrence at a point in time; it is also known as a discrete event</a:t>
            </a:r>
            <a:r>
              <a:rPr lang="en-US" i="1" dirty="0" smtClean="0"/>
              <a:t>, </a:t>
            </a:r>
            <a:r>
              <a:rPr lang="en-US" dirty="0" smtClean="0"/>
              <a:t>discrete </a:t>
            </a:r>
            <a:r>
              <a:rPr lang="en-US" dirty="0"/>
              <a:t>signal, or stimulus. An event is an atomic occurrence (not interruptible) </a:t>
            </a:r>
            <a:r>
              <a:rPr lang="en-US" dirty="0" smtClean="0"/>
              <a:t>and conceptually </a:t>
            </a:r>
            <a:r>
              <a:rPr lang="en-US" dirty="0"/>
              <a:t>has zero duration. </a:t>
            </a:r>
            <a:endParaRPr lang="en-US" dirty="0" smtClean="0"/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of events are Card Inserted, Pin Entered</a:t>
            </a:r>
            <a:r>
              <a:rPr lang="en-US" dirty="0" smtClean="0"/>
              <a:t>, and </a:t>
            </a:r>
            <a:r>
              <a:rPr lang="en-US" dirty="0"/>
              <a:t>Door Opened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Events can depend on each other. For example, the event Card Inserted </a:t>
            </a:r>
            <a:r>
              <a:rPr lang="en-US" dirty="0" smtClean="0"/>
              <a:t>always precedes </a:t>
            </a:r>
            <a:r>
              <a:rPr lang="en-US" dirty="0"/>
              <a:t>Pin Entered for a given sequence of events</a:t>
            </a:r>
          </a:p>
        </p:txBody>
      </p:sp>
    </p:spTree>
    <p:extLst>
      <p:ext uri="{BB962C8B-B14F-4D97-AF65-F5344CB8AC3E}">
        <p14:creationId xmlns:p14="http://schemas.microsoft.com/office/powerpoint/2010/main" val="25986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diagram “Validate PIN” IN ATM(with alternate sequences)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164356"/>
            <a:ext cx="5925787" cy="39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8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Cash </a:t>
            </a:r>
            <a:r>
              <a:rPr lang="en-US" dirty="0"/>
              <a:t>withdrawal scenario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575" y="1955200"/>
            <a:ext cx="6053796" cy="44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</a:t>
            </a:r>
            <a:r>
              <a:rPr lang="en-US" dirty="0"/>
              <a:t>for Microwave Oven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10" y="1980716"/>
            <a:ext cx="5384316" cy="43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Statechart</a:t>
            </a:r>
            <a:r>
              <a:rPr lang="en-US" dirty="0" smtClean="0"/>
              <a:t> for microwave with Guard Condition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29" y="1846075"/>
            <a:ext cx="5107876" cy="46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 on State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47" y="1280819"/>
            <a:ext cx="10515600" cy="4351338"/>
          </a:xfrm>
        </p:spPr>
        <p:txBody>
          <a:bodyPr/>
          <a:lstStyle/>
          <a:p>
            <a:r>
              <a:rPr lang="en-US" dirty="0"/>
              <a:t>A transition action is an action that is a result of a transition from one state </a:t>
            </a:r>
            <a:r>
              <a:rPr lang="en-US" dirty="0" smtClean="0"/>
              <a:t>to another </a:t>
            </a:r>
            <a:r>
              <a:rPr lang="en-US" dirty="0"/>
              <a:t>– it could also happen if the state transitions to itself. To depict a </a:t>
            </a:r>
            <a:r>
              <a:rPr lang="en-US" dirty="0" smtClean="0"/>
              <a:t>transition action </a:t>
            </a:r>
            <a:r>
              <a:rPr lang="en-US" dirty="0"/>
              <a:t>on a </a:t>
            </a:r>
            <a:r>
              <a:rPr lang="en-US" dirty="0" err="1"/>
              <a:t>statechart</a:t>
            </a:r>
            <a:r>
              <a:rPr lang="en-US" dirty="0"/>
              <a:t>, the state transition is labeled </a:t>
            </a:r>
            <a:r>
              <a:rPr lang="en-US" i="1" dirty="0"/>
              <a:t>Event/Action </a:t>
            </a:r>
            <a:r>
              <a:rPr lang="en-US" dirty="0"/>
              <a:t>or </a:t>
            </a:r>
            <a:r>
              <a:rPr lang="en-US" i="1" dirty="0"/>
              <a:t>Event [Condition</a:t>
            </a:r>
            <a:r>
              <a:rPr lang="en-US" i="1" dirty="0" smtClean="0"/>
              <a:t>]/Action.</a:t>
            </a:r>
          </a:p>
          <a:p>
            <a:pPr marL="0" indent="0">
              <a:buNone/>
            </a:pPr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722" y="2873976"/>
            <a:ext cx="3445037" cy="36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1156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Statechart Diagrams</vt:lpstr>
      <vt:lpstr>Guidelines to draw statechart diagrams</vt:lpstr>
      <vt:lpstr>DEVELOPING A STATECHART FROM A USE CASE</vt:lpstr>
      <vt:lpstr>Events</vt:lpstr>
      <vt:lpstr>Statechart diagram “Validate PIN” IN ATM(with alternate sequences)</vt:lpstr>
      <vt:lpstr>ATM Cash withdrawal scenario</vt:lpstr>
      <vt:lpstr>Statechart for Microwave Oven Control</vt:lpstr>
      <vt:lpstr>Statechart for microwave with Guard Condition</vt:lpstr>
      <vt:lpstr>Actions on State Transitions</vt:lpstr>
      <vt:lpstr>Actions</vt:lpstr>
      <vt:lpstr>Example of alternative state transitions and actions</vt:lpstr>
      <vt:lpstr>Entry Actions</vt:lpstr>
      <vt:lpstr>Example of entry action: (a) Actions on state transitions (b) Entry actions</vt:lpstr>
      <vt:lpstr>Exit Actions</vt:lpstr>
      <vt:lpstr>Example of exit action. (a) Actions on state transitions. (b) Exit actions</vt:lpstr>
      <vt:lpstr>Statechart for ATM Control: Withdraw Funds use case with alternatives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Statechart Diagrams</dc:title>
  <dc:creator>Microsoft account</dc:creator>
  <cp:lastModifiedBy>Microsoft account</cp:lastModifiedBy>
  <cp:revision>11</cp:revision>
  <dcterms:created xsi:type="dcterms:W3CDTF">2020-11-24T01:42:20Z</dcterms:created>
  <dcterms:modified xsi:type="dcterms:W3CDTF">2020-11-24T02:45:16Z</dcterms:modified>
</cp:coreProperties>
</file>