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21392-50BC-48C2-8961-2CF9EE0BAF3A}"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146B4-9F4F-4630-830B-FE9D24BD1AB0}" type="slidenum">
              <a:rPr lang="en-US" smtClean="0"/>
              <a:t>‹#›</a:t>
            </a:fld>
            <a:endParaRPr lang="en-US"/>
          </a:p>
        </p:txBody>
      </p:sp>
    </p:spTree>
    <p:extLst>
      <p:ext uri="{BB962C8B-B14F-4D97-AF65-F5344CB8AC3E}">
        <p14:creationId xmlns:p14="http://schemas.microsoft.com/office/powerpoint/2010/main" val="3268453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t>Workshop on "How to find software faults before our customers find them"   Copyright©2007</a:t>
            </a:r>
          </a:p>
        </p:txBody>
      </p:sp>
      <p:sp>
        <p:nvSpPr>
          <p:cNvPr id="5427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3C41176-F055-4653-ABEC-07A95072903A}" type="slidenum">
              <a:rPr lang="en-US"/>
              <a:pPr/>
              <a:t>8</a:t>
            </a:fld>
            <a:endParaRPr lang="en-US"/>
          </a:p>
        </p:txBody>
      </p:sp>
      <p:sp>
        <p:nvSpPr>
          <p:cNvPr id="54276" name="Rectangle 2"/>
          <p:cNvSpPr>
            <a:spLocks noGrp="1" noRot="1" noChangeAspect="1" noChangeArrowheads="1" noTextEdit="1"/>
          </p:cNvSpPr>
          <p:nvPr>
            <p:ph type="sldImg"/>
          </p:nvPr>
        </p:nvSpPr>
        <p:spPr bwMode="auto">
          <a:xfrm>
            <a:off x="379413" y="685800"/>
            <a:ext cx="6097587" cy="3430588"/>
          </a:xfrm>
          <a:noFill/>
          <a:ln>
            <a:solidFill>
              <a:srgbClr val="000000"/>
            </a:solidFill>
            <a:miter lim="800000"/>
            <a:headEnd/>
            <a:tailEnd/>
          </a:ln>
        </p:spPr>
      </p:sp>
      <p:sp>
        <p:nvSpPr>
          <p:cNvPr id="5427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3536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t>Workshop on "How to find software faults before our customers find them"   Copyright©2007</a:t>
            </a:r>
          </a:p>
        </p:txBody>
      </p:sp>
      <p:sp>
        <p:nvSpPr>
          <p:cNvPr id="5529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046DCBD-CBC9-4835-B7F2-BCCF3080C57B}" type="slidenum">
              <a:rPr lang="en-US"/>
              <a:pPr/>
              <a:t>9</a:t>
            </a:fld>
            <a:endParaRPr lang="en-US"/>
          </a:p>
        </p:txBody>
      </p:sp>
      <p:sp>
        <p:nvSpPr>
          <p:cNvPr id="55300" name="Rectangle 2"/>
          <p:cNvSpPr>
            <a:spLocks noGrp="1" noRot="1" noChangeAspect="1" noChangeArrowheads="1" noTextEdit="1"/>
          </p:cNvSpPr>
          <p:nvPr>
            <p:ph type="sldImg"/>
          </p:nvPr>
        </p:nvSpPr>
        <p:spPr bwMode="auto">
          <a:xfrm>
            <a:off x="379413" y="685800"/>
            <a:ext cx="6097587" cy="3430588"/>
          </a:xfrm>
          <a:noFill/>
          <a:ln>
            <a:solidFill>
              <a:srgbClr val="000000"/>
            </a:solidFill>
            <a:miter lim="800000"/>
            <a:headEnd/>
            <a:tailEnd/>
          </a:ln>
        </p:spPr>
      </p:sp>
      <p:sp>
        <p:nvSpPr>
          <p:cNvPr id="5530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38402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t>Workshop on "How to find software faults before our customers find them"   Copyright©2007</a:t>
            </a:r>
          </a:p>
        </p:txBody>
      </p:sp>
      <p:sp>
        <p:nvSpPr>
          <p:cNvPr id="5632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EADBE73-6907-490D-9C64-08140E06A09B}" type="slidenum">
              <a:rPr lang="en-US"/>
              <a:pPr/>
              <a:t>10</a:t>
            </a:fld>
            <a:endParaRPr lang="en-US"/>
          </a:p>
        </p:txBody>
      </p:sp>
      <p:sp>
        <p:nvSpPr>
          <p:cNvPr id="56324" name="Rectangle 2"/>
          <p:cNvSpPr>
            <a:spLocks noGrp="1" noRot="1" noChangeAspect="1" noChangeArrowheads="1" noTextEdit="1"/>
          </p:cNvSpPr>
          <p:nvPr>
            <p:ph type="sldImg"/>
          </p:nvPr>
        </p:nvSpPr>
        <p:spPr bwMode="auto">
          <a:xfrm>
            <a:off x="379413" y="685800"/>
            <a:ext cx="6097587" cy="3430588"/>
          </a:xfrm>
          <a:noFill/>
          <a:ln>
            <a:solidFill>
              <a:srgbClr val="000000"/>
            </a:solidFill>
            <a:miter lim="800000"/>
            <a:headEnd/>
            <a:tailEnd/>
          </a:ln>
        </p:spPr>
      </p:sp>
      <p:sp>
        <p:nvSpPr>
          <p:cNvPr id="5632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8272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E040A0-AD90-4943-94BB-85C5AFB1498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307875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040A0-AD90-4943-94BB-85C5AFB1498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103214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040A0-AD90-4943-94BB-85C5AFB1498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342830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040A0-AD90-4943-94BB-85C5AFB1498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195351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040A0-AD90-4943-94BB-85C5AFB14989}"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217002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E040A0-AD90-4943-94BB-85C5AFB14989}"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205233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E040A0-AD90-4943-94BB-85C5AFB14989}"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289882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E040A0-AD90-4943-94BB-85C5AFB14989}"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22310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040A0-AD90-4943-94BB-85C5AFB14989}"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166759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040A0-AD90-4943-94BB-85C5AFB14989}"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388412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040A0-AD90-4943-94BB-85C5AFB14989}"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B348B-DE8E-4558-A2FA-BCF95217B3D1}" type="slidenum">
              <a:rPr lang="en-US" smtClean="0"/>
              <a:t>‹#›</a:t>
            </a:fld>
            <a:endParaRPr lang="en-US"/>
          </a:p>
        </p:txBody>
      </p:sp>
    </p:spTree>
    <p:extLst>
      <p:ext uri="{BB962C8B-B14F-4D97-AF65-F5344CB8AC3E}">
        <p14:creationId xmlns:p14="http://schemas.microsoft.com/office/powerpoint/2010/main" val="147460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040A0-AD90-4943-94BB-85C5AFB14989}" type="datetimeFigureOut">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B348B-DE8E-4558-A2FA-BCF95217B3D1}" type="slidenum">
              <a:rPr lang="en-US" smtClean="0"/>
              <a:t>‹#›</a:t>
            </a:fld>
            <a:endParaRPr lang="en-US"/>
          </a:p>
        </p:txBody>
      </p:sp>
    </p:spTree>
    <p:extLst>
      <p:ext uri="{BB962C8B-B14F-4D97-AF65-F5344CB8AC3E}">
        <p14:creationId xmlns:p14="http://schemas.microsoft.com/office/powerpoint/2010/main" val="1321003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2133600" y="1295400"/>
            <a:ext cx="7881938" cy="4192588"/>
          </a:xfrm>
        </p:spPr>
        <p:txBody>
          <a:bodyPr/>
          <a:lstStyle/>
          <a:p>
            <a:pPr eaLnBrk="1" hangingPunct="1">
              <a:lnSpc>
                <a:spcPct val="90000"/>
              </a:lnSpc>
            </a:pPr>
            <a:r>
              <a:rPr lang="en-US" dirty="0"/>
              <a:t>Life-cycle model (formerly, process model)</a:t>
            </a:r>
          </a:p>
          <a:p>
            <a:pPr eaLnBrk="1" hangingPunct="1">
              <a:lnSpc>
                <a:spcPct val="90000"/>
              </a:lnSpc>
            </a:pPr>
            <a:r>
              <a:rPr lang="en-US" dirty="0"/>
              <a:t>The steps through which the product progresses</a:t>
            </a:r>
          </a:p>
          <a:p>
            <a:pPr lvl="1" eaLnBrk="1" hangingPunct="1">
              <a:lnSpc>
                <a:spcPct val="90000"/>
              </a:lnSpc>
            </a:pPr>
            <a:r>
              <a:rPr lang="en-US" dirty="0"/>
              <a:t>Requirements phase</a:t>
            </a:r>
          </a:p>
          <a:p>
            <a:pPr lvl="1" eaLnBrk="1" hangingPunct="1">
              <a:lnSpc>
                <a:spcPct val="90000"/>
              </a:lnSpc>
            </a:pPr>
            <a:r>
              <a:rPr lang="en-US" dirty="0"/>
              <a:t>Specification phase</a:t>
            </a:r>
          </a:p>
          <a:p>
            <a:pPr lvl="1" eaLnBrk="1" hangingPunct="1">
              <a:lnSpc>
                <a:spcPct val="90000"/>
              </a:lnSpc>
            </a:pPr>
            <a:r>
              <a:rPr lang="en-US" dirty="0"/>
              <a:t>Design phase</a:t>
            </a:r>
          </a:p>
          <a:p>
            <a:pPr lvl="1" eaLnBrk="1" hangingPunct="1">
              <a:lnSpc>
                <a:spcPct val="90000"/>
              </a:lnSpc>
            </a:pPr>
            <a:r>
              <a:rPr lang="en-US" dirty="0"/>
              <a:t>Implementation phase</a:t>
            </a:r>
          </a:p>
          <a:p>
            <a:pPr lvl="1" eaLnBrk="1" hangingPunct="1">
              <a:lnSpc>
                <a:spcPct val="90000"/>
              </a:lnSpc>
            </a:pPr>
            <a:r>
              <a:rPr lang="en-US" dirty="0"/>
              <a:t>Integration phase</a:t>
            </a:r>
          </a:p>
          <a:p>
            <a:pPr lvl="1" eaLnBrk="1" hangingPunct="1">
              <a:lnSpc>
                <a:spcPct val="90000"/>
              </a:lnSpc>
            </a:pPr>
            <a:r>
              <a:rPr lang="en-US" dirty="0"/>
              <a:t>Maintenance phase</a:t>
            </a:r>
          </a:p>
          <a:p>
            <a:pPr lvl="1" eaLnBrk="1" hangingPunct="1">
              <a:lnSpc>
                <a:spcPct val="90000"/>
              </a:lnSpc>
            </a:pPr>
            <a:r>
              <a:rPr lang="en-US" dirty="0"/>
              <a:t>Retirement</a:t>
            </a:r>
          </a:p>
        </p:txBody>
      </p:sp>
      <p:sp>
        <p:nvSpPr>
          <p:cNvPr id="86018" name="Rectangle 2"/>
          <p:cNvSpPr>
            <a:spLocks noGrp="1" noChangeArrowheads="1"/>
          </p:cNvSpPr>
          <p:nvPr>
            <p:ph type="title"/>
          </p:nvPr>
        </p:nvSpPr>
        <p:spPr/>
        <p:txBody>
          <a:bodyPr/>
          <a:lstStyle/>
          <a:p>
            <a:pPr>
              <a:defRPr/>
            </a:pPr>
            <a:r>
              <a:rPr lang="en-US" dirty="0"/>
              <a:t>Software Life-Cycle Models</a:t>
            </a:r>
            <a:endParaRPr lang="en-US" dirty="0">
              <a:latin typeface="TIMES" charset="0"/>
            </a:endParaRPr>
          </a:p>
        </p:txBody>
      </p:sp>
    </p:spTree>
    <p:extLst>
      <p:ext uri="{BB962C8B-B14F-4D97-AF65-F5344CB8AC3E}">
        <p14:creationId xmlns:p14="http://schemas.microsoft.com/office/powerpoint/2010/main" val="2201779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9CCFE295-8CB4-4E63-AA22-CD0BE21E6F9E}" type="slidenum">
              <a:rPr lang="en-GB" smtClean="0">
                <a:latin typeface="Arial" charset="0"/>
              </a:rPr>
              <a:pPr/>
              <a:t>10</a:t>
            </a:fld>
            <a:endParaRPr lang="en-GB">
              <a:latin typeface="Arial" charset="0"/>
            </a:endParaRPr>
          </a:p>
        </p:txBody>
      </p:sp>
      <p:sp>
        <p:nvSpPr>
          <p:cNvPr id="506882" name="Text Box 2"/>
          <p:cNvSpPr txBox="1">
            <a:spLocks noChangeArrowheads="1"/>
          </p:cNvSpPr>
          <p:nvPr/>
        </p:nvSpPr>
        <p:spPr bwMode="auto">
          <a:xfrm>
            <a:off x="1828800" y="98426"/>
            <a:ext cx="8534400" cy="723275"/>
          </a:xfrm>
          <a:prstGeom prst="rect">
            <a:avLst/>
          </a:prstGeom>
          <a:noFill/>
          <a:ln w="9525">
            <a:noFill/>
            <a:miter lim="800000"/>
            <a:headEnd/>
            <a:tailEnd/>
          </a:ln>
          <a:effectLst/>
        </p:spPr>
        <p:txBody>
          <a:bodyPr>
            <a:spAutoFit/>
          </a:bodyPr>
          <a:lstStyle/>
          <a:p>
            <a:pPr>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V Shaped Software Life cycle Model</a:t>
            </a:r>
          </a:p>
        </p:txBody>
      </p:sp>
      <p:sp>
        <p:nvSpPr>
          <p:cNvPr id="506884" name="Text Box 4"/>
          <p:cNvSpPr txBox="1">
            <a:spLocks noChangeArrowheads="1"/>
          </p:cNvSpPr>
          <p:nvPr/>
        </p:nvSpPr>
        <p:spPr bwMode="auto">
          <a:xfrm>
            <a:off x="952107" y="1371600"/>
            <a:ext cx="10869105" cy="3539430"/>
          </a:xfrm>
          <a:prstGeom prst="rect">
            <a:avLst/>
          </a:prstGeom>
          <a:noFill/>
          <a:ln w="9525">
            <a:noFill/>
            <a:miter lim="800000"/>
            <a:headEnd/>
            <a:tailEnd/>
          </a:ln>
        </p:spPr>
        <p:txBody>
          <a:bodyPr wrap="square" lIns="0" tIns="0" rIns="0" bIns="0">
            <a:spAutoFit/>
          </a:bodyPr>
          <a:lstStyle/>
          <a:p>
            <a:pPr marL="236538" indent="-236538" algn="just">
              <a:spcBef>
                <a:spcPct val="50000"/>
              </a:spcBef>
              <a:buFontTx/>
              <a:buChar char="•"/>
            </a:pPr>
            <a:r>
              <a:rPr lang="en-US" sz="2000" b="1" dirty="0">
                <a:solidFill>
                  <a:srgbClr val="003366"/>
                </a:solidFill>
              </a:rPr>
              <a:t>The model brings the quality into the development of our products</a:t>
            </a:r>
          </a:p>
          <a:p>
            <a:pPr marL="236538" indent="-236538" algn="just">
              <a:spcBef>
                <a:spcPct val="50000"/>
              </a:spcBef>
              <a:buFontTx/>
              <a:buChar char="•"/>
            </a:pPr>
            <a:r>
              <a:rPr lang="en-US" sz="2000" b="1" dirty="0">
                <a:solidFill>
                  <a:srgbClr val="003366"/>
                </a:solidFill>
              </a:rPr>
              <a:t>The encouragement of writing test cases and test plans in the early phases of software development  life cycle is the real strength of this model.</a:t>
            </a:r>
          </a:p>
          <a:p>
            <a:pPr marL="236538" indent="-236538" algn="just">
              <a:spcBef>
                <a:spcPct val="50000"/>
              </a:spcBef>
              <a:buFontTx/>
              <a:buChar char="•"/>
            </a:pPr>
            <a:r>
              <a:rPr lang="en-US" sz="2000" b="1" dirty="0">
                <a:solidFill>
                  <a:srgbClr val="003366"/>
                </a:solidFill>
              </a:rPr>
              <a:t>We require more resources to implement this model as compared to waterfall model.</a:t>
            </a:r>
          </a:p>
          <a:p>
            <a:pPr marL="236538" indent="-236538" algn="just">
              <a:spcBef>
                <a:spcPct val="50000"/>
              </a:spcBef>
            </a:pPr>
            <a:r>
              <a:rPr lang="en-US" sz="2000" b="1" dirty="0">
                <a:solidFill>
                  <a:srgbClr val="A50021"/>
                </a:solidFill>
              </a:rPr>
              <a:t>LIMITATIONS</a:t>
            </a:r>
          </a:p>
          <a:p>
            <a:pPr marL="236538" indent="-236538" algn="just">
              <a:spcBef>
                <a:spcPct val="50000"/>
              </a:spcBef>
              <a:buFontTx/>
              <a:buChar char="•"/>
            </a:pPr>
            <a:r>
              <a:rPr lang="en-US" sz="2000" b="1" dirty="0">
                <a:solidFill>
                  <a:srgbClr val="003366"/>
                </a:solidFill>
              </a:rPr>
              <a:t>This model suffers from many disadvantages of waterfall model like non availability of working version of the product until late in the life cycle, difficult to accommodate any change etc. this model has also limited applications in today’s iterative software processes</a:t>
            </a:r>
          </a:p>
          <a:p>
            <a:pPr marL="236538" indent="-236538" algn="just">
              <a:spcBef>
                <a:spcPct val="50000"/>
              </a:spcBef>
            </a:pPr>
            <a:endParaRPr lang="en-US" sz="2000" b="1" dirty="0">
              <a:solidFill>
                <a:srgbClr val="003366"/>
              </a:solidFill>
            </a:endParaRPr>
          </a:p>
        </p:txBody>
      </p:sp>
    </p:spTree>
    <p:extLst>
      <p:ext uri="{BB962C8B-B14F-4D97-AF65-F5344CB8AC3E}">
        <p14:creationId xmlns:p14="http://schemas.microsoft.com/office/powerpoint/2010/main" val="183849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6884">
                                            <p:txEl>
                                              <p:pRg st="0" end="0"/>
                                            </p:txEl>
                                          </p:spTgt>
                                        </p:tgtEl>
                                        <p:attrNameLst>
                                          <p:attrName>style.visibility</p:attrName>
                                        </p:attrNameLst>
                                      </p:cBhvr>
                                      <p:to>
                                        <p:strVal val="visible"/>
                                      </p:to>
                                    </p:set>
                                    <p:animEffect transition="in" filter="fade">
                                      <p:cBhvr>
                                        <p:cTn id="7" dur="1000"/>
                                        <p:tgtEl>
                                          <p:spTgt spid="5068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6884">
                                            <p:txEl>
                                              <p:pRg st="1" end="1"/>
                                            </p:txEl>
                                          </p:spTgt>
                                        </p:tgtEl>
                                        <p:attrNameLst>
                                          <p:attrName>style.visibility</p:attrName>
                                        </p:attrNameLst>
                                      </p:cBhvr>
                                      <p:to>
                                        <p:strVal val="visible"/>
                                      </p:to>
                                    </p:set>
                                    <p:animEffect transition="in" filter="fade">
                                      <p:cBhvr>
                                        <p:cTn id="12" dur="1000"/>
                                        <p:tgtEl>
                                          <p:spTgt spid="5068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6884">
                                            <p:txEl>
                                              <p:pRg st="2" end="2"/>
                                            </p:txEl>
                                          </p:spTgt>
                                        </p:tgtEl>
                                        <p:attrNameLst>
                                          <p:attrName>style.visibility</p:attrName>
                                        </p:attrNameLst>
                                      </p:cBhvr>
                                      <p:to>
                                        <p:strVal val="visible"/>
                                      </p:to>
                                    </p:set>
                                    <p:animEffect transition="in" filter="fade">
                                      <p:cBhvr>
                                        <p:cTn id="17" dur="1000"/>
                                        <p:tgtEl>
                                          <p:spTgt spid="5068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6884">
                                            <p:txEl>
                                              <p:pRg st="3" end="3"/>
                                            </p:txEl>
                                          </p:spTgt>
                                        </p:tgtEl>
                                        <p:attrNameLst>
                                          <p:attrName>style.visibility</p:attrName>
                                        </p:attrNameLst>
                                      </p:cBhvr>
                                      <p:to>
                                        <p:strVal val="visible"/>
                                      </p:to>
                                    </p:set>
                                    <p:animEffect transition="in" filter="fade">
                                      <p:cBhvr>
                                        <p:cTn id="22" dur="1000"/>
                                        <p:tgtEl>
                                          <p:spTgt spid="5068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6884">
                                            <p:txEl>
                                              <p:pRg st="4" end="4"/>
                                            </p:txEl>
                                          </p:spTgt>
                                        </p:tgtEl>
                                        <p:attrNameLst>
                                          <p:attrName>style.visibility</p:attrName>
                                        </p:attrNameLst>
                                      </p:cBhvr>
                                      <p:to>
                                        <p:strVal val="visible"/>
                                      </p:to>
                                    </p:set>
                                    <p:animEffect transition="in" filter="fade">
                                      <p:cBhvr>
                                        <p:cTn id="27" dur="1000"/>
                                        <p:tgtEl>
                                          <p:spTgt spid="5068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2135188" y="1403926"/>
            <a:ext cx="6724650" cy="4693661"/>
          </a:xfrm>
        </p:spPr>
        <p:txBody>
          <a:bodyPr/>
          <a:lstStyle/>
          <a:p>
            <a:pPr eaLnBrk="1" hangingPunct="1"/>
            <a:r>
              <a:rPr lang="en-US" dirty="0"/>
              <a:t>Different life-cycle models</a:t>
            </a:r>
          </a:p>
          <a:p>
            <a:pPr eaLnBrk="1" hangingPunct="1"/>
            <a:r>
              <a:rPr lang="en-US" dirty="0"/>
              <a:t>Each with own strengths</a:t>
            </a:r>
          </a:p>
          <a:p>
            <a:pPr eaLnBrk="1" hangingPunct="1"/>
            <a:r>
              <a:rPr lang="en-US" dirty="0"/>
              <a:t>Each with own weaknesses</a:t>
            </a:r>
          </a:p>
          <a:p>
            <a:pPr eaLnBrk="1" hangingPunct="1"/>
            <a:r>
              <a:rPr lang="en-US" dirty="0"/>
              <a:t>Criteria for deciding on a model include</a:t>
            </a:r>
          </a:p>
          <a:p>
            <a:pPr lvl="1" eaLnBrk="1" hangingPunct="1"/>
            <a:r>
              <a:rPr lang="en-US" dirty="0"/>
              <a:t>The organization</a:t>
            </a:r>
          </a:p>
          <a:p>
            <a:pPr lvl="1" eaLnBrk="1" hangingPunct="1"/>
            <a:r>
              <a:rPr lang="en-US" dirty="0"/>
              <a:t>Its management</a:t>
            </a:r>
          </a:p>
          <a:p>
            <a:pPr lvl="1" eaLnBrk="1" hangingPunct="1"/>
            <a:r>
              <a:rPr lang="en-US" dirty="0"/>
              <a:t>Skills of the employees</a:t>
            </a:r>
          </a:p>
          <a:p>
            <a:pPr lvl="1" eaLnBrk="1" hangingPunct="1"/>
            <a:r>
              <a:rPr lang="en-US" dirty="0"/>
              <a:t>The nature of the product</a:t>
            </a:r>
          </a:p>
          <a:p>
            <a:pPr eaLnBrk="1" hangingPunct="1"/>
            <a:r>
              <a:rPr lang="en-US" dirty="0"/>
              <a:t>Best suggestion</a:t>
            </a:r>
          </a:p>
          <a:p>
            <a:pPr lvl="1" eaLnBrk="1" hangingPunct="1"/>
            <a:r>
              <a:rPr lang="en-US" dirty="0"/>
              <a:t>“Mix-and-match” life-cycle model</a:t>
            </a:r>
          </a:p>
          <a:p>
            <a:pPr lvl="1" eaLnBrk="1" hangingPunct="1"/>
            <a:endParaRPr lang="en-US" dirty="0"/>
          </a:p>
        </p:txBody>
      </p:sp>
      <p:sp>
        <p:nvSpPr>
          <p:cNvPr id="104450" name="Rectangle 2"/>
          <p:cNvSpPr>
            <a:spLocks noGrp="1" noChangeArrowheads="1"/>
          </p:cNvSpPr>
          <p:nvPr>
            <p:ph type="title"/>
          </p:nvPr>
        </p:nvSpPr>
        <p:spPr/>
        <p:txBody>
          <a:bodyPr/>
          <a:lstStyle/>
          <a:p>
            <a:pPr>
              <a:defRPr/>
            </a:pPr>
            <a:r>
              <a:rPr lang="en-US"/>
              <a:t>Conclusions</a:t>
            </a:r>
          </a:p>
        </p:txBody>
      </p:sp>
    </p:spTree>
    <p:extLst>
      <p:ext uri="{BB962C8B-B14F-4D97-AF65-F5344CB8AC3E}">
        <p14:creationId xmlns:p14="http://schemas.microsoft.com/office/powerpoint/2010/main" val="42501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defRPr/>
            </a:pPr>
            <a:r>
              <a:rPr lang="en-US"/>
              <a:t>Conclusions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72411341"/>
              </p:ext>
            </p:extLst>
          </p:nvPr>
        </p:nvGraphicFramePr>
        <p:xfrm>
          <a:off x="2133599" y="1295400"/>
          <a:ext cx="8848627" cy="4822596"/>
        </p:xfrm>
        <a:graphic>
          <a:graphicData uri="http://schemas.openxmlformats.org/drawingml/2006/table">
            <a:tbl>
              <a:tblPr firstRow="1" bandRow="1">
                <a:tableStyleId>{5C22544A-7EE6-4342-B048-85BDC9FD1C3A}</a:tableStyleId>
              </a:tblPr>
              <a:tblGrid>
                <a:gridCol w="2749088">
                  <a:extLst>
                    <a:ext uri="{9D8B030D-6E8A-4147-A177-3AD203B41FA5}">
                      <a16:colId xmlns:a16="http://schemas.microsoft.com/office/drawing/2014/main" val="20000"/>
                    </a:ext>
                  </a:extLst>
                </a:gridCol>
                <a:gridCol w="3436360">
                  <a:extLst>
                    <a:ext uri="{9D8B030D-6E8A-4147-A177-3AD203B41FA5}">
                      <a16:colId xmlns:a16="http://schemas.microsoft.com/office/drawing/2014/main" val="20001"/>
                    </a:ext>
                  </a:extLst>
                </a:gridCol>
                <a:gridCol w="2663179">
                  <a:extLst>
                    <a:ext uri="{9D8B030D-6E8A-4147-A177-3AD203B41FA5}">
                      <a16:colId xmlns:a16="http://schemas.microsoft.com/office/drawing/2014/main" val="20002"/>
                    </a:ext>
                  </a:extLst>
                </a:gridCol>
              </a:tblGrid>
              <a:tr h="476386">
                <a:tc>
                  <a:txBody>
                    <a:bodyPr/>
                    <a:lstStyle/>
                    <a:p>
                      <a:r>
                        <a:rPr lang="en-US" dirty="0"/>
                        <a:t>Life cycle model</a:t>
                      </a:r>
                    </a:p>
                  </a:txBody>
                  <a:tcPr/>
                </a:tc>
                <a:tc>
                  <a:txBody>
                    <a:bodyPr/>
                    <a:lstStyle/>
                    <a:p>
                      <a:r>
                        <a:rPr lang="en-US" dirty="0"/>
                        <a:t>Strengths </a:t>
                      </a:r>
                    </a:p>
                  </a:txBody>
                  <a:tcPr/>
                </a:tc>
                <a:tc>
                  <a:txBody>
                    <a:bodyPr/>
                    <a:lstStyle/>
                    <a:p>
                      <a:r>
                        <a:rPr lang="en-US" dirty="0"/>
                        <a:t>Weaknesses</a:t>
                      </a:r>
                    </a:p>
                  </a:txBody>
                  <a:tcPr/>
                </a:tc>
                <a:extLst>
                  <a:ext uri="{0D108BD9-81ED-4DB2-BD59-A6C34878D82A}">
                    <a16:rowId xmlns:a16="http://schemas.microsoft.com/office/drawing/2014/main" val="10000"/>
                  </a:ext>
                </a:extLst>
              </a:tr>
              <a:tr h="1174651">
                <a:tc>
                  <a:txBody>
                    <a:bodyPr/>
                    <a:lstStyle/>
                    <a:p>
                      <a:r>
                        <a:rPr lang="en-US" dirty="0"/>
                        <a:t>Build and fix</a:t>
                      </a:r>
                    </a:p>
                  </a:txBody>
                  <a:tcPr/>
                </a:tc>
                <a:tc>
                  <a:txBody>
                    <a:bodyPr/>
                    <a:lstStyle/>
                    <a:p>
                      <a:r>
                        <a:rPr lang="en-US" dirty="0"/>
                        <a:t>Fine for short programs that will not require any maintenance</a:t>
                      </a:r>
                    </a:p>
                  </a:txBody>
                  <a:tcPr/>
                </a:tc>
                <a:tc>
                  <a:txBody>
                    <a:bodyPr/>
                    <a:lstStyle/>
                    <a:p>
                      <a:r>
                        <a:rPr lang="en-US" dirty="0"/>
                        <a:t>Totally unsatisfactory for</a:t>
                      </a:r>
                      <a:r>
                        <a:rPr lang="en-US" baseline="0" dirty="0"/>
                        <a:t> nontrivial programs</a:t>
                      </a:r>
                      <a:endParaRPr lang="en-US" dirty="0"/>
                    </a:p>
                  </a:txBody>
                  <a:tcPr/>
                </a:tc>
                <a:extLst>
                  <a:ext uri="{0D108BD9-81ED-4DB2-BD59-A6C34878D82A}">
                    <a16:rowId xmlns:a16="http://schemas.microsoft.com/office/drawing/2014/main" val="10001"/>
                  </a:ext>
                </a:extLst>
              </a:tr>
              <a:tr h="822256">
                <a:tc>
                  <a:txBody>
                    <a:bodyPr/>
                    <a:lstStyle/>
                    <a:p>
                      <a:r>
                        <a:rPr lang="en-US" dirty="0"/>
                        <a:t>Waterfall model</a:t>
                      </a:r>
                    </a:p>
                  </a:txBody>
                  <a:tcPr/>
                </a:tc>
                <a:tc>
                  <a:txBody>
                    <a:bodyPr/>
                    <a:lstStyle/>
                    <a:p>
                      <a:r>
                        <a:rPr lang="en-US" dirty="0"/>
                        <a:t>Disciplined approach </a:t>
                      </a:r>
                    </a:p>
                    <a:p>
                      <a:r>
                        <a:rPr lang="en-US" dirty="0"/>
                        <a:t>Document driven</a:t>
                      </a:r>
                    </a:p>
                  </a:txBody>
                  <a:tcPr/>
                </a:tc>
                <a:tc>
                  <a:txBody>
                    <a:bodyPr/>
                    <a:lstStyle/>
                    <a:p>
                      <a:r>
                        <a:rPr lang="en-US" dirty="0"/>
                        <a:t>Delivered</a:t>
                      </a:r>
                      <a:r>
                        <a:rPr lang="en-US" baseline="0" dirty="0"/>
                        <a:t> product may not meet client’s needs</a:t>
                      </a:r>
                      <a:endParaRPr lang="en-US" dirty="0"/>
                    </a:p>
                  </a:txBody>
                  <a:tcPr/>
                </a:tc>
                <a:extLst>
                  <a:ext uri="{0D108BD9-81ED-4DB2-BD59-A6C34878D82A}">
                    <a16:rowId xmlns:a16="http://schemas.microsoft.com/office/drawing/2014/main" val="10002"/>
                  </a:ext>
                </a:extLst>
              </a:tr>
              <a:tr h="822256">
                <a:tc>
                  <a:txBody>
                    <a:bodyPr/>
                    <a:lstStyle/>
                    <a:p>
                      <a:r>
                        <a:rPr lang="en-US" dirty="0"/>
                        <a:t>Rapid prototype model</a:t>
                      </a:r>
                    </a:p>
                  </a:txBody>
                  <a:tcPr/>
                </a:tc>
                <a:tc>
                  <a:txBody>
                    <a:bodyPr/>
                    <a:lstStyle/>
                    <a:p>
                      <a:r>
                        <a:rPr lang="en-US" dirty="0"/>
                        <a:t>Ensure that delivered product meets client’s needs</a:t>
                      </a:r>
                    </a:p>
                  </a:txBody>
                  <a:tcPr/>
                </a:tc>
                <a:tc>
                  <a:txBody>
                    <a:bodyPr/>
                    <a:lstStyle/>
                    <a:p>
                      <a:r>
                        <a:rPr lang="en-US" dirty="0"/>
                        <a:t>Not yet proven beyond all doubt</a:t>
                      </a:r>
                    </a:p>
                  </a:txBody>
                  <a:tcPr/>
                </a:tc>
                <a:extLst>
                  <a:ext uri="{0D108BD9-81ED-4DB2-BD59-A6C34878D82A}">
                    <a16:rowId xmlns:a16="http://schemas.microsoft.com/office/drawing/2014/main" val="10003"/>
                  </a:ext>
                </a:extLst>
              </a:tr>
              <a:tr h="1527047">
                <a:tc>
                  <a:txBody>
                    <a:bodyPr/>
                    <a:lstStyle/>
                    <a:p>
                      <a:r>
                        <a:rPr lang="en-US" dirty="0"/>
                        <a:t>Incremental model</a:t>
                      </a:r>
                    </a:p>
                  </a:txBody>
                  <a:tcPr/>
                </a:tc>
                <a:tc>
                  <a:txBody>
                    <a:bodyPr/>
                    <a:lstStyle/>
                    <a:p>
                      <a:r>
                        <a:rPr lang="en-US" dirty="0"/>
                        <a:t>Maximizes early return on investment</a:t>
                      </a:r>
                    </a:p>
                    <a:p>
                      <a:r>
                        <a:rPr lang="en-US" dirty="0"/>
                        <a:t>Promotes maintainability</a:t>
                      </a:r>
                    </a:p>
                  </a:txBody>
                  <a:tcPr/>
                </a:tc>
                <a:tc>
                  <a:txBody>
                    <a:bodyPr/>
                    <a:lstStyle/>
                    <a:p>
                      <a:r>
                        <a:rPr lang="en-US" dirty="0"/>
                        <a:t>Requires open architecture</a:t>
                      </a:r>
                    </a:p>
                    <a:p>
                      <a:r>
                        <a:rPr lang="en-US" dirty="0"/>
                        <a:t>May degenerate into build-and-fix</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6698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defRPr/>
            </a:pPr>
            <a:r>
              <a:rPr lang="en-US"/>
              <a:t>Conclusions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30217500"/>
              </p:ext>
            </p:extLst>
          </p:nvPr>
        </p:nvGraphicFramePr>
        <p:xfrm>
          <a:off x="1981200" y="1371600"/>
          <a:ext cx="9067015" cy="4901885"/>
        </p:xfrm>
        <a:graphic>
          <a:graphicData uri="http://schemas.openxmlformats.org/drawingml/2006/table">
            <a:tbl>
              <a:tblPr firstRow="1" bandRow="1">
                <a:tableStyleId>{5C22544A-7EE6-4342-B048-85BDC9FD1C3A}</a:tableStyleId>
              </a:tblPr>
              <a:tblGrid>
                <a:gridCol w="2686523">
                  <a:extLst>
                    <a:ext uri="{9D8B030D-6E8A-4147-A177-3AD203B41FA5}">
                      <a16:colId xmlns:a16="http://schemas.microsoft.com/office/drawing/2014/main" val="20000"/>
                    </a:ext>
                  </a:extLst>
                </a:gridCol>
                <a:gridCol w="3190246">
                  <a:extLst>
                    <a:ext uri="{9D8B030D-6E8A-4147-A177-3AD203B41FA5}">
                      <a16:colId xmlns:a16="http://schemas.microsoft.com/office/drawing/2014/main" val="20001"/>
                    </a:ext>
                  </a:extLst>
                </a:gridCol>
                <a:gridCol w="3190246">
                  <a:extLst>
                    <a:ext uri="{9D8B030D-6E8A-4147-A177-3AD203B41FA5}">
                      <a16:colId xmlns:a16="http://schemas.microsoft.com/office/drawing/2014/main" val="20002"/>
                    </a:ext>
                  </a:extLst>
                </a:gridCol>
              </a:tblGrid>
              <a:tr h="340676">
                <a:tc>
                  <a:txBody>
                    <a:bodyPr/>
                    <a:lstStyle/>
                    <a:p>
                      <a:r>
                        <a:rPr lang="en-US" dirty="0"/>
                        <a:t>Life cycle model</a:t>
                      </a:r>
                    </a:p>
                  </a:txBody>
                  <a:tcPr/>
                </a:tc>
                <a:tc>
                  <a:txBody>
                    <a:bodyPr/>
                    <a:lstStyle/>
                    <a:p>
                      <a:r>
                        <a:rPr lang="en-US" dirty="0"/>
                        <a:t>Strengths </a:t>
                      </a:r>
                    </a:p>
                  </a:txBody>
                  <a:tcPr/>
                </a:tc>
                <a:tc>
                  <a:txBody>
                    <a:bodyPr/>
                    <a:lstStyle/>
                    <a:p>
                      <a:r>
                        <a:rPr lang="en-US" dirty="0"/>
                        <a:t>Weaknesses</a:t>
                      </a:r>
                    </a:p>
                  </a:txBody>
                  <a:tcPr/>
                </a:tc>
                <a:extLst>
                  <a:ext uri="{0D108BD9-81ED-4DB2-BD59-A6C34878D82A}">
                    <a16:rowId xmlns:a16="http://schemas.microsoft.com/office/drawing/2014/main" val="10000"/>
                  </a:ext>
                </a:extLst>
              </a:tr>
              <a:tr h="1344037">
                <a:tc>
                  <a:txBody>
                    <a:bodyPr/>
                    <a:lstStyle/>
                    <a:p>
                      <a:r>
                        <a:rPr lang="en-US" dirty="0"/>
                        <a:t>Extreme programming</a:t>
                      </a:r>
                    </a:p>
                  </a:txBody>
                  <a:tcPr/>
                </a:tc>
                <a:tc>
                  <a:txBody>
                    <a:bodyPr/>
                    <a:lstStyle/>
                    <a:p>
                      <a:r>
                        <a:rPr lang="en-US" dirty="0"/>
                        <a:t>Maximizes early return on investment</a:t>
                      </a:r>
                    </a:p>
                    <a:p>
                      <a:r>
                        <a:rPr lang="en-US" dirty="0"/>
                        <a:t>Works well when client’s requirement are vague</a:t>
                      </a:r>
                    </a:p>
                  </a:txBody>
                  <a:tcPr/>
                </a:tc>
                <a:tc>
                  <a:txBody>
                    <a:bodyPr/>
                    <a:lstStyle/>
                    <a:p>
                      <a:r>
                        <a:rPr lang="en-US" dirty="0"/>
                        <a:t>Has not yet been widely</a:t>
                      </a:r>
                      <a:r>
                        <a:rPr lang="en-US" baseline="0" dirty="0"/>
                        <a:t> used</a:t>
                      </a:r>
                      <a:endParaRPr lang="en-US" dirty="0"/>
                    </a:p>
                  </a:txBody>
                  <a:tcPr/>
                </a:tc>
                <a:extLst>
                  <a:ext uri="{0D108BD9-81ED-4DB2-BD59-A6C34878D82A}">
                    <a16:rowId xmlns:a16="http://schemas.microsoft.com/office/drawing/2014/main" val="10001"/>
                  </a:ext>
                </a:extLst>
              </a:tr>
              <a:tr h="1344037">
                <a:tc>
                  <a:txBody>
                    <a:bodyPr/>
                    <a:lstStyle/>
                    <a:p>
                      <a:r>
                        <a:rPr lang="en-US" dirty="0"/>
                        <a:t>Synchronize and </a:t>
                      </a:r>
                      <a:r>
                        <a:rPr lang="en-US" baseline="0" dirty="0"/>
                        <a:t> </a:t>
                      </a:r>
                      <a:r>
                        <a:rPr lang="en-US" baseline="0" dirty="0" err="1"/>
                        <a:t>stablize</a:t>
                      </a:r>
                      <a:r>
                        <a:rPr lang="en-US" baseline="0" dirty="0"/>
                        <a:t> model</a:t>
                      </a:r>
                      <a:endParaRPr lang="en-US" dirty="0"/>
                    </a:p>
                  </a:txBody>
                  <a:tcPr/>
                </a:tc>
                <a:tc>
                  <a:txBody>
                    <a:bodyPr/>
                    <a:lstStyle/>
                    <a:p>
                      <a:r>
                        <a:rPr lang="en-US" dirty="0"/>
                        <a:t>Future user’s needs are met</a:t>
                      </a:r>
                    </a:p>
                    <a:p>
                      <a:r>
                        <a:rPr lang="en-US" dirty="0"/>
                        <a:t>Ensures components can be successfully integrated</a:t>
                      </a:r>
                    </a:p>
                  </a:txBody>
                  <a:tcPr/>
                </a:tc>
                <a:tc>
                  <a:txBody>
                    <a:bodyPr/>
                    <a:lstStyle/>
                    <a:p>
                      <a:r>
                        <a:rPr lang="en-US" dirty="0"/>
                        <a:t>Has not been widely used other than Microsoft.</a:t>
                      </a:r>
                    </a:p>
                  </a:txBody>
                  <a:tcPr/>
                </a:tc>
                <a:extLst>
                  <a:ext uri="{0D108BD9-81ED-4DB2-BD59-A6C34878D82A}">
                    <a16:rowId xmlns:a16="http://schemas.microsoft.com/office/drawing/2014/main" val="10002"/>
                  </a:ext>
                </a:extLst>
              </a:tr>
              <a:tr h="1848051">
                <a:tc>
                  <a:txBody>
                    <a:bodyPr/>
                    <a:lstStyle/>
                    <a:p>
                      <a:r>
                        <a:rPr lang="en-US" dirty="0"/>
                        <a:t>Spiral model</a:t>
                      </a:r>
                    </a:p>
                  </a:txBody>
                  <a:tcPr/>
                </a:tc>
                <a:tc>
                  <a:txBody>
                    <a:bodyPr/>
                    <a:lstStyle/>
                    <a:p>
                      <a:r>
                        <a:rPr lang="en-US" dirty="0"/>
                        <a:t>Incorporates features of all the models</a:t>
                      </a:r>
                    </a:p>
                  </a:txBody>
                  <a:tcPr/>
                </a:tc>
                <a:tc>
                  <a:txBody>
                    <a:bodyPr/>
                    <a:lstStyle/>
                    <a:p>
                      <a:r>
                        <a:rPr lang="en-US" dirty="0"/>
                        <a:t>Can</a:t>
                      </a:r>
                      <a:r>
                        <a:rPr lang="en-US" baseline="0" dirty="0"/>
                        <a:t> be used only for large scale in-house products</a:t>
                      </a:r>
                    </a:p>
                    <a:p>
                      <a:r>
                        <a:rPr lang="en-US" baseline="0" dirty="0"/>
                        <a:t>Developers have to be competent in risk analysis and risk resolution</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4736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defRPr/>
            </a:pPr>
            <a:r>
              <a:rPr lang="en-US"/>
              <a:t>Conclusions</a:t>
            </a:r>
          </a:p>
        </p:txBody>
      </p:sp>
      <p:graphicFrame>
        <p:nvGraphicFramePr>
          <p:cNvPr id="5" name="Content Placeholder 4"/>
          <p:cNvGraphicFramePr>
            <a:graphicFrameLocks noGrp="1"/>
          </p:cNvGraphicFramePr>
          <p:nvPr>
            <p:ph idx="1"/>
          </p:nvPr>
        </p:nvGraphicFramePr>
        <p:xfrm>
          <a:off x="1981200" y="1481138"/>
          <a:ext cx="7848600" cy="19253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r>
                        <a:rPr lang="en-US" dirty="0"/>
                        <a:t>Life cycle model</a:t>
                      </a:r>
                    </a:p>
                  </a:txBody>
                  <a:tcPr/>
                </a:tc>
                <a:tc>
                  <a:txBody>
                    <a:bodyPr/>
                    <a:lstStyle/>
                    <a:p>
                      <a:r>
                        <a:rPr lang="en-US" dirty="0"/>
                        <a:t>Strengths </a:t>
                      </a:r>
                    </a:p>
                  </a:txBody>
                  <a:tcPr/>
                </a:tc>
                <a:tc>
                  <a:txBody>
                    <a:bodyPr/>
                    <a:lstStyle/>
                    <a:p>
                      <a:r>
                        <a:rPr lang="en-US" dirty="0"/>
                        <a:t>Weaknesses</a:t>
                      </a:r>
                    </a:p>
                  </a:txBody>
                  <a:tcPr/>
                </a:tc>
                <a:extLst>
                  <a:ext uri="{0D108BD9-81ED-4DB2-BD59-A6C34878D82A}">
                    <a16:rowId xmlns:a16="http://schemas.microsoft.com/office/drawing/2014/main" val="10000"/>
                  </a:ext>
                </a:extLst>
              </a:tr>
              <a:tr h="370840">
                <a:tc>
                  <a:txBody>
                    <a:bodyPr/>
                    <a:lstStyle/>
                    <a:p>
                      <a:r>
                        <a:rPr lang="en-US" dirty="0"/>
                        <a:t>V shaped model</a:t>
                      </a:r>
                    </a:p>
                  </a:txBody>
                  <a:tcPr/>
                </a:tc>
                <a:tc>
                  <a:txBody>
                    <a:bodyPr/>
                    <a:lstStyle/>
                    <a:p>
                      <a:r>
                        <a:rPr lang="en-US" dirty="0"/>
                        <a:t>Incorporates testing at each phase</a:t>
                      </a:r>
                    </a:p>
                  </a:txBody>
                  <a:tcPr/>
                </a:tc>
                <a:tc>
                  <a:txBody>
                    <a:bodyPr/>
                    <a:lstStyle/>
                    <a:p>
                      <a:r>
                        <a:rPr lang="en-US" dirty="0"/>
                        <a:t>Usable product will be deliver very late</a:t>
                      </a:r>
                    </a:p>
                  </a:txBody>
                  <a:tcPr/>
                </a:tc>
                <a:extLst>
                  <a:ext uri="{0D108BD9-81ED-4DB2-BD59-A6C34878D82A}">
                    <a16:rowId xmlns:a16="http://schemas.microsoft.com/office/drawing/2014/main" val="10001"/>
                  </a:ext>
                </a:extLst>
              </a:tr>
              <a:tr h="370840">
                <a:tc>
                  <a:txBody>
                    <a:bodyPr/>
                    <a:lstStyle/>
                    <a:p>
                      <a:r>
                        <a:rPr lang="en-US" dirty="0"/>
                        <a:t>Object-oriented models</a:t>
                      </a:r>
                    </a:p>
                  </a:txBody>
                  <a:tcPr/>
                </a:tc>
                <a:tc>
                  <a:txBody>
                    <a:bodyPr/>
                    <a:lstStyle/>
                    <a:p>
                      <a:r>
                        <a:rPr lang="en-US" dirty="0"/>
                        <a:t>Support iteration within phases, parallelism</a:t>
                      </a:r>
                      <a:r>
                        <a:rPr lang="en-US" baseline="0" dirty="0"/>
                        <a:t> between phases</a:t>
                      </a:r>
                      <a:endParaRPr lang="en-US" dirty="0"/>
                    </a:p>
                  </a:txBody>
                  <a:tcPr/>
                </a:tc>
                <a:tc>
                  <a:txBody>
                    <a:bodyPr/>
                    <a:lstStyle/>
                    <a:p>
                      <a:r>
                        <a:rPr lang="en-US" dirty="0"/>
                        <a:t>May degenerate into</a:t>
                      </a:r>
                      <a:r>
                        <a:rPr lang="en-US" baseline="0" dirty="0"/>
                        <a:t> code a bit test a bit (CABTAB)</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3437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1065229" y="1690687"/>
            <a:ext cx="8839185" cy="4351893"/>
          </a:xfrm>
        </p:spPr>
        <p:txBody>
          <a:bodyPr>
            <a:normAutofit fontScale="85000" lnSpcReduction="20000"/>
          </a:bodyPr>
          <a:lstStyle/>
          <a:p>
            <a:pPr eaLnBrk="1" hangingPunct="1"/>
            <a:r>
              <a:rPr lang="en-US" dirty="0"/>
              <a:t>Somewhat controversial new approach</a:t>
            </a:r>
          </a:p>
          <a:p>
            <a:pPr eaLnBrk="1" hangingPunct="1"/>
            <a:r>
              <a:rPr lang="en-US" dirty="0"/>
              <a:t>Software development team determines the various features (Stories)</a:t>
            </a:r>
          </a:p>
          <a:p>
            <a:pPr eaLnBrk="1" hangingPunct="1"/>
            <a:r>
              <a:rPr lang="en-US" dirty="0"/>
              <a:t>Estimate duration and cost of each feature</a:t>
            </a:r>
          </a:p>
          <a:p>
            <a:pPr eaLnBrk="1" hangingPunct="1"/>
            <a:r>
              <a:rPr lang="en-US" dirty="0"/>
              <a:t>Client select features for next build using cost benefit analysis</a:t>
            </a:r>
          </a:p>
          <a:p>
            <a:pPr eaLnBrk="1" hangingPunct="1"/>
            <a:r>
              <a:rPr lang="en-US" dirty="0"/>
              <a:t>Each build is divided into tasks</a:t>
            </a:r>
          </a:p>
          <a:p>
            <a:pPr eaLnBrk="1" hangingPunct="1"/>
            <a:r>
              <a:rPr lang="en-US" dirty="0"/>
              <a:t>Test cases for task are drawn up first</a:t>
            </a:r>
          </a:p>
          <a:p>
            <a:pPr eaLnBrk="1" hangingPunct="1"/>
            <a:r>
              <a:rPr lang="en-US" dirty="0"/>
              <a:t>Pair programming (working with a partner on one screen)</a:t>
            </a:r>
          </a:p>
          <a:p>
            <a:pPr eaLnBrk="1" hangingPunct="1"/>
            <a:r>
              <a:rPr lang="en-US" dirty="0"/>
              <a:t>Continuous integration of tasks</a:t>
            </a:r>
          </a:p>
          <a:p>
            <a:pPr eaLnBrk="1" hangingPunct="1"/>
            <a:r>
              <a:rPr lang="en-US" dirty="0"/>
              <a:t>Tasks are  integrated into the current version of the product</a:t>
            </a:r>
          </a:p>
          <a:p>
            <a:pPr eaLnBrk="1" hangingPunct="1"/>
            <a:r>
              <a:rPr lang="en-US" dirty="0"/>
              <a:t>Test cases used for the tasks are retained and utilized in all further integration testing</a:t>
            </a:r>
          </a:p>
          <a:p>
            <a:pPr eaLnBrk="1" hangingPunct="1"/>
            <a:endParaRPr lang="en-US" dirty="0"/>
          </a:p>
        </p:txBody>
      </p:sp>
      <p:sp>
        <p:nvSpPr>
          <p:cNvPr id="105474" name="Rectangle 2"/>
          <p:cNvSpPr>
            <a:spLocks noGrp="1" noChangeArrowheads="1"/>
          </p:cNvSpPr>
          <p:nvPr>
            <p:ph type="title"/>
          </p:nvPr>
        </p:nvSpPr>
        <p:spPr/>
        <p:txBody>
          <a:bodyPr/>
          <a:lstStyle/>
          <a:p>
            <a:pPr>
              <a:defRPr/>
            </a:pPr>
            <a:r>
              <a:rPr lang="en-US" dirty="0"/>
              <a:t>Extreme Programming</a:t>
            </a:r>
          </a:p>
        </p:txBody>
      </p:sp>
    </p:spTree>
    <p:extLst>
      <p:ext uri="{BB962C8B-B14F-4D97-AF65-F5344CB8AC3E}">
        <p14:creationId xmlns:p14="http://schemas.microsoft.com/office/powerpoint/2010/main" val="409335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367645" y="1295400"/>
            <a:ext cx="11123629" cy="5444765"/>
          </a:xfrm>
        </p:spPr>
        <p:txBody>
          <a:bodyPr>
            <a:normAutofit/>
          </a:bodyPr>
          <a:lstStyle/>
          <a:p>
            <a:pPr eaLnBrk="1" hangingPunct="1">
              <a:lnSpc>
                <a:spcPct val="90000"/>
              </a:lnSpc>
            </a:pPr>
            <a:r>
              <a:rPr lang="en-US" dirty="0"/>
              <a:t>Computers are put in center of large room lined with small cubicles</a:t>
            </a:r>
          </a:p>
          <a:p>
            <a:pPr eaLnBrk="1" hangingPunct="1">
              <a:lnSpc>
                <a:spcPct val="90000"/>
              </a:lnSpc>
            </a:pPr>
            <a:r>
              <a:rPr lang="en-US" dirty="0"/>
              <a:t>Client representative is always present</a:t>
            </a:r>
          </a:p>
          <a:p>
            <a:pPr eaLnBrk="1" hangingPunct="1">
              <a:lnSpc>
                <a:spcPct val="90000"/>
              </a:lnSpc>
            </a:pPr>
            <a:r>
              <a:rPr lang="en-US" dirty="0"/>
              <a:t>No individual can work overtime for 2 successive weeks</a:t>
            </a:r>
          </a:p>
          <a:p>
            <a:pPr eaLnBrk="1" hangingPunct="1">
              <a:lnSpc>
                <a:spcPct val="90000"/>
              </a:lnSpc>
            </a:pPr>
            <a:r>
              <a:rPr lang="en-US" dirty="0"/>
              <a:t>No specialization. All members of XP team work on specifications, design, code and testing</a:t>
            </a:r>
          </a:p>
          <a:p>
            <a:pPr eaLnBrk="1" hangingPunct="1">
              <a:lnSpc>
                <a:spcPct val="90000"/>
              </a:lnSpc>
            </a:pPr>
            <a:r>
              <a:rPr lang="en-US" dirty="0"/>
              <a:t>There is no overall design is modified while the product is being built. The design is modified while product is being built. This procedure is known as refactoring.</a:t>
            </a:r>
          </a:p>
          <a:p>
            <a:pPr eaLnBrk="1" hangingPunct="1">
              <a:lnSpc>
                <a:spcPct val="90000"/>
              </a:lnSpc>
            </a:pPr>
            <a:r>
              <a:rPr lang="en-US" dirty="0"/>
              <a:t>XP has had some successes on small and medium sized projects</a:t>
            </a:r>
          </a:p>
          <a:p>
            <a:pPr eaLnBrk="1" hangingPunct="1">
              <a:lnSpc>
                <a:spcPct val="90000"/>
              </a:lnSpc>
            </a:pPr>
            <a:r>
              <a:rPr lang="en-US" dirty="0"/>
              <a:t>Good when requirements are vague or changing</a:t>
            </a:r>
          </a:p>
          <a:p>
            <a:pPr eaLnBrk="1" hangingPunct="1">
              <a:lnSpc>
                <a:spcPct val="90000"/>
              </a:lnSpc>
            </a:pPr>
            <a:r>
              <a:rPr lang="en-US" dirty="0"/>
              <a:t>Too soon to evaluate XP</a:t>
            </a:r>
          </a:p>
        </p:txBody>
      </p:sp>
      <p:sp>
        <p:nvSpPr>
          <p:cNvPr id="106498" name="Rectangle 2"/>
          <p:cNvSpPr>
            <a:spLocks noGrp="1" noChangeArrowheads="1"/>
          </p:cNvSpPr>
          <p:nvPr>
            <p:ph type="title"/>
          </p:nvPr>
        </p:nvSpPr>
        <p:spPr/>
        <p:txBody>
          <a:bodyPr/>
          <a:lstStyle/>
          <a:p>
            <a:pPr>
              <a:defRPr/>
            </a:pPr>
            <a:r>
              <a:rPr lang="en-US"/>
              <a:t>Unusual Features of XP</a:t>
            </a:r>
          </a:p>
        </p:txBody>
      </p:sp>
    </p:spTree>
    <p:extLst>
      <p:ext uri="{BB962C8B-B14F-4D97-AF65-F5344CB8AC3E}">
        <p14:creationId xmlns:p14="http://schemas.microsoft.com/office/powerpoint/2010/main" val="157931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593889" y="1219201"/>
            <a:ext cx="10074111" cy="4506913"/>
          </a:xfrm>
        </p:spPr>
        <p:txBody>
          <a:bodyPr>
            <a:normAutofit/>
          </a:bodyPr>
          <a:lstStyle/>
          <a:p>
            <a:pPr eaLnBrk="1" hangingPunct="1"/>
            <a:r>
              <a:rPr lang="en-US" dirty="0"/>
              <a:t>Microsoft’s life-cycle model</a:t>
            </a:r>
          </a:p>
          <a:p>
            <a:pPr eaLnBrk="1" hangingPunct="1"/>
            <a:r>
              <a:rPr lang="en-US" dirty="0"/>
              <a:t>Requirements analysis—interview potential customers and extract a list of features with priorities set up by the customers</a:t>
            </a:r>
          </a:p>
          <a:p>
            <a:pPr eaLnBrk="1" hangingPunct="1"/>
            <a:r>
              <a:rPr lang="en-US" dirty="0"/>
              <a:t>Draw up specifications</a:t>
            </a:r>
          </a:p>
          <a:p>
            <a:pPr eaLnBrk="1" hangingPunct="1"/>
            <a:r>
              <a:rPr lang="en-US" dirty="0"/>
              <a:t>Divide project into 3 or 4 builds</a:t>
            </a:r>
          </a:p>
          <a:p>
            <a:pPr eaLnBrk="1" hangingPunct="1"/>
            <a:r>
              <a:rPr lang="en-US" dirty="0"/>
              <a:t>First build consists of the most critical features, the second build consists of the next most critical features and so on.</a:t>
            </a:r>
          </a:p>
          <a:p>
            <a:pPr eaLnBrk="1" hangingPunct="1"/>
            <a:r>
              <a:rPr lang="en-US" dirty="0"/>
              <a:t>Each build is carried out by small teams working in parallel</a:t>
            </a:r>
          </a:p>
        </p:txBody>
      </p:sp>
      <p:sp>
        <p:nvSpPr>
          <p:cNvPr id="107522" name="Rectangle 2"/>
          <p:cNvSpPr>
            <a:spLocks noGrp="1" noChangeArrowheads="1"/>
          </p:cNvSpPr>
          <p:nvPr>
            <p:ph type="title"/>
          </p:nvPr>
        </p:nvSpPr>
        <p:spPr/>
        <p:txBody>
          <a:bodyPr>
            <a:normAutofit/>
          </a:bodyPr>
          <a:lstStyle/>
          <a:p>
            <a:pPr>
              <a:defRPr/>
            </a:pPr>
            <a:r>
              <a:rPr lang="en-US"/>
              <a:t>Synchronize-and Stabilize Model</a:t>
            </a:r>
          </a:p>
        </p:txBody>
      </p:sp>
    </p:spTree>
    <p:extLst>
      <p:ext uri="{BB962C8B-B14F-4D97-AF65-F5344CB8AC3E}">
        <p14:creationId xmlns:p14="http://schemas.microsoft.com/office/powerpoint/2010/main" val="267568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1981201" y="1524000"/>
            <a:ext cx="8228013" cy="3505200"/>
          </a:xfrm>
        </p:spPr>
        <p:txBody>
          <a:bodyPr>
            <a:normAutofit fontScale="92500" lnSpcReduction="10000"/>
          </a:bodyPr>
          <a:lstStyle/>
          <a:p>
            <a:pPr eaLnBrk="1" hangingPunct="1"/>
            <a:r>
              <a:rPr lang="en-US" dirty="0"/>
              <a:t>At the end of the day all the teams—put together the partially completed components and synchronize (test and debug)</a:t>
            </a:r>
          </a:p>
          <a:p>
            <a:pPr eaLnBrk="1" hangingPunct="1"/>
            <a:r>
              <a:rPr lang="en-US" dirty="0"/>
              <a:t>At the end of the build—stabilize (freeze build i.e. any remaining faults that have been detected are fixed). </a:t>
            </a:r>
          </a:p>
          <a:p>
            <a:pPr eaLnBrk="1" hangingPunct="1"/>
            <a:r>
              <a:rPr lang="en-US" dirty="0"/>
              <a:t>Repeated synchronization steps ensure that the components always work together</a:t>
            </a:r>
          </a:p>
          <a:p>
            <a:pPr eaLnBrk="1" hangingPunct="1"/>
            <a:r>
              <a:rPr lang="en-US" sz="2800" dirty="0"/>
              <a:t>Developers get early insights into operation of product and can modify the requirements.</a:t>
            </a:r>
          </a:p>
        </p:txBody>
      </p:sp>
      <p:sp>
        <p:nvSpPr>
          <p:cNvPr id="118786" name="Rectangle 2"/>
          <p:cNvSpPr>
            <a:spLocks noGrp="1" noChangeArrowheads="1"/>
          </p:cNvSpPr>
          <p:nvPr>
            <p:ph type="title"/>
          </p:nvPr>
        </p:nvSpPr>
        <p:spPr/>
        <p:txBody>
          <a:bodyPr>
            <a:normAutofit/>
          </a:bodyPr>
          <a:lstStyle/>
          <a:p>
            <a:pPr>
              <a:defRPr/>
            </a:pPr>
            <a:r>
              <a:rPr lang="en-US"/>
              <a:t>Synchronize-and Stabilize Model (contd)</a:t>
            </a:r>
          </a:p>
        </p:txBody>
      </p:sp>
    </p:spTree>
    <p:extLst>
      <p:ext uri="{BB962C8B-B14F-4D97-AF65-F5344CB8AC3E}">
        <p14:creationId xmlns:p14="http://schemas.microsoft.com/office/powerpoint/2010/main" val="268153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2135188" y="1068388"/>
            <a:ext cx="8228012" cy="5408612"/>
          </a:xfrm>
        </p:spPr>
        <p:txBody>
          <a:bodyPr/>
          <a:lstStyle/>
          <a:p>
            <a:pPr eaLnBrk="1" hangingPunct="1"/>
            <a:r>
              <a:rPr lang="en-US" dirty="0"/>
              <a:t>Need for iteration within and between phases</a:t>
            </a:r>
          </a:p>
          <a:p>
            <a:pPr lvl="1" eaLnBrk="1" hangingPunct="1"/>
            <a:r>
              <a:rPr lang="en-US" dirty="0"/>
              <a:t>Fountain model</a:t>
            </a:r>
          </a:p>
          <a:p>
            <a:pPr lvl="1" eaLnBrk="1" hangingPunct="1"/>
            <a:r>
              <a:rPr lang="en-US" dirty="0"/>
              <a:t>Recursive/parallel life cycle</a:t>
            </a:r>
          </a:p>
          <a:p>
            <a:pPr lvl="1" eaLnBrk="1" hangingPunct="1"/>
            <a:r>
              <a:rPr lang="en-US" dirty="0"/>
              <a:t>Round-trip gestalt</a:t>
            </a:r>
          </a:p>
          <a:p>
            <a:pPr lvl="1" eaLnBrk="1" hangingPunct="1"/>
            <a:r>
              <a:rPr lang="en-US" dirty="0"/>
              <a:t>Unified software development process</a:t>
            </a:r>
          </a:p>
          <a:p>
            <a:pPr eaLnBrk="1" hangingPunct="1"/>
            <a:r>
              <a:rPr lang="en-US" dirty="0"/>
              <a:t>All incorporate some form of</a:t>
            </a:r>
          </a:p>
          <a:p>
            <a:pPr lvl="1" eaLnBrk="1" hangingPunct="1"/>
            <a:r>
              <a:rPr lang="en-US" dirty="0"/>
              <a:t>Iteration</a:t>
            </a:r>
          </a:p>
          <a:p>
            <a:pPr lvl="1" eaLnBrk="1" hangingPunct="1"/>
            <a:r>
              <a:rPr lang="en-US" dirty="0"/>
              <a:t>Parallelism</a:t>
            </a:r>
          </a:p>
          <a:p>
            <a:pPr lvl="1" eaLnBrk="1" hangingPunct="1"/>
            <a:r>
              <a:rPr lang="en-US" dirty="0"/>
              <a:t>Incremental development</a:t>
            </a:r>
          </a:p>
        </p:txBody>
      </p:sp>
      <p:sp>
        <p:nvSpPr>
          <p:cNvPr id="102402" name="Rectangle 2"/>
          <p:cNvSpPr>
            <a:spLocks noGrp="1" noChangeArrowheads="1"/>
          </p:cNvSpPr>
          <p:nvPr>
            <p:ph type="title"/>
          </p:nvPr>
        </p:nvSpPr>
        <p:spPr/>
        <p:txBody>
          <a:bodyPr>
            <a:normAutofit/>
          </a:bodyPr>
          <a:lstStyle/>
          <a:p>
            <a:pPr>
              <a:defRPr/>
            </a:pPr>
            <a:r>
              <a:rPr lang="en-US" dirty="0"/>
              <a:t>Object-Oriented Life-Cycle Models</a:t>
            </a:r>
            <a:br>
              <a:rPr lang="en-US" dirty="0"/>
            </a:br>
            <a:endParaRPr lang="en-US" dirty="0"/>
          </a:p>
        </p:txBody>
      </p:sp>
    </p:spTree>
    <p:extLst>
      <p:ext uri="{BB962C8B-B14F-4D97-AF65-F5344CB8AC3E}">
        <p14:creationId xmlns:p14="http://schemas.microsoft.com/office/powerpoint/2010/main" val="300116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2135188" y="1068388"/>
            <a:ext cx="3759200" cy="2416046"/>
          </a:xfrm>
        </p:spPr>
        <p:txBody>
          <a:bodyPr>
            <a:spAutoFit/>
          </a:bodyPr>
          <a:lstStyle/>
          <a:p>
            <a:pPr marL="109537" indent="0">
              <a:buNone/>
            </a:pPr>
            <a:r>
              <a:rPr lang="en-US" dirty="0"/>
              <a:t>Features</a:t>
            </a:r>
          </a:p>
          <a:p>
            <a:pPr eaLnBrk="1" hangingPunct="1"/>
            <a:r>
              <a:rPr lang="en-US" dirty="0"/>
              <a:t>Overlap (parallelism)</a:t>
            </a:r>
          </a:p>
          <a:p>
            <a:pPr eaLnBrk="1" hangingPunct="1"/>
            <a:r>
              <a:rPr lang="en-US" dirty="0"/>
              <a:t>Arrows (iteration)</a:t>
            </a:r>
          </a:p>
          <a:p>
            <a:pPr eaLnBrk="1" hangingPunct="1"/>
            <a:r>
              <a:rPr lang="en-US" dirty="0"/>
              <a:t>Smaller maintenance circle</a:t>
            </a:r>
          </a:p>
        </p:txBody>
      </p:sp>
      <p:sp>
        <p:nvSpPr>
          <p:cNvPr id="103426" name="Rectangle 2"/>
          <p:cNvSpPr>
            <a:spLocks noGrp="1" noChangeArrowheads="1"/>
          </p:cNvSpPr>
          <p:nvPr>
            <p:ph type="title"/>
          </p:nvPr>
        </p:nvSpPr>
        <p:spPr/>
        <p:txBody>
          <a:bodyPr/>
          <a:lstStyle/>
          <a:p>
            <a:pPr>
              <a:defRPr/>
            </a:pPr>
            <a:r>
              <a:rPr lang="en-US" dirty="0"/>
              <a:t>Fountain Model</a:t>
            </a:r>
            <a:br>
              <a:rPr lang="en-US" dirty="0"/>
            </a:br>
            <a:endParaRPr lang="en-US" dirty="0"/>
          </a:p>
        </p:txBody>
      </p:sp>
      <p:graphicFrame>
        <p:nvGraphicFramePr>
          <p:cNvPr id="14338" name="Object 5"/>
          <p:cNvGraphicFramePr>
            <a:graphicFrameLocks noChangeAspect="1"/>
          </p:cNvGraphicFramePr>
          <p:nvPr>
            <p:extLst>
              <p:ext uri="{D42A27DB-BD31-4B8C-83A1-F6EECF244321}">
                <p14:modId xmlns:p14="http://schemas.microsoft.com/office/powerpoint/2010/main" val="434507856"/>
              </p:ext>
            </p:extLst>
          </p:nvPr>
        </p:nvGraphicFramePr>
        <p:xfrm>
          <a:off x="5740924" y="441819"/>
          <a:ext cx="4698477" cy="6111381"/>
        </p:xfrm>
        <a:graphic>
          <a:graphicData uri="http://schemas.openxmlformats.org/presentationml/2006/ole">
            <mc:AlternateContent xmlns:mc="http://schemas.openxmlformats.org/markup-compatibility/2006">
              <mc:Choice xmlns:v="urn:schemas-microsoft-com:vml" Requires="v">
                <p:oleObj name="Photo Editor Photo" r:id="rId2" imgW="3772427" imgH="4904762" progId="MSPhotoEd.3">
                  <p:embed/>
                </p:oleObj>
              </mc:Choice>
              <mc:Fallback>
                <p:oleObj name="Photo Editor Photo" r:id="rId2" imgW="3772427" imgH="4904762" progId="MSPhotoEd.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924" y="441819"/>
                        <a:ext cx="4698477" cy="611138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8669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B9A2E336-2174-41F8-ABB1-084DC6972B84}" type="slidenum">
              <a:rPr lang="en-GB" smtClean="0">
                <a:latin typeface="Arial" charset="0"/>
              </a:rPr>
              <a:pPr/>
              <a:t>8</a:t>
            </a:fld>
            <a:endParaRPr lang="en-GB">
              <a:latin typeface="Arial" charset="0"/>
            </a:endParaRPr>
          </a:p>
        </p:txBody>
      </p:sp>
      <p:sp>
        <p:nvSpPr>
          <p:cNvPr id="502786" name="Text Box 2"/>
          <p:cNvSpPr txBox="1">
            <a:spLocks noChangeArrowheads="1"/>
          </p:cNvSpPr>
          <p:nvPr/>
        </p:nvSpPr>
        <p:spPr bwMode="auto">
          <a:xfrm>
            <a:off x="1828800" y="98426"/>
            <a:ext cx="8534400" cy="723275"/>
          </a:xfrm>
          <a:prstGeom prst="rect">
            <a:avLst/>
          </a:prstGeom>
          <a:noFill/>
          <a:ln w="9525">
            <a:noFill/>
            <a:miter lim="800000"/>
            <a:headEnd/>
            <a:tailEnd/>
          </a:ln>
          <a:effectLst/>
        </p:spPr>
        <p:txBody>
          <a:bodyPr>
            <a:spAutoFit/>
          </a:bodyPr>
          <a:lstStyle/>
          <a:p>
            <a:pPr>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V Shaped Software Life cycle Model</a:t>
            </a:r>
          </a:p>
        </p:txBody>
      </p:sp>
      <p:sp>
        <p:nvSpPr>
          <p:cNvPr id="502789" name="Text Box 5"/>
          <p:cNvSpPr txBox="1">
            <a:spLocks noChangeArrowheads="1"/>
          </p:cNvSpPr>
          <p:nvPr/>
        </p:nvSpPr>
        <p:spPr bwMode="auto">
          <a:xfrm>
            <a:off x="1905001" y="1371600"/>
            <a:ext cx="8442325" cy="4154984"/>
          </a:xfrm>
          <a:prstGeom prst="rect">
            <a:avLst/>
          </a:prstGeom>
          <a:noFill/>
          <a:ln w="9525">
            <a:noFill/>
            <a:miter lim="800000"/>
            <a:headEnd/>
            <a:tailEnd/>
          </a:ln>
        </p:spPr>
        <p:txBody>
          <a:bodyPr lIns="0" tIns="0" rIns="0" bIns="0">
            <a:spAutoFit/>
          </a:bodyPr>
          <a:lstStyle/>
          <a:p>
            <a:pPr marL="236538" indent="-236538" algn="just">
              <a:spcBef>
                <a:spcPct val="50000"/>
              </a:spcBef>
              <a:buFontTx/>
              <a:buChar char="•"/>
            </a:pPr>
            <a:r>
              <a:rPr lang="en-US" sz="2000" dirty="0">
                <a:solidFill>
                  <a:srgbClr val="003366"/>
                </a:solidFill>
              </a:rPr>
              <a:t>There is a shift in testing activities from validation to verification where we want to review/inspect every activity of software development life cycle.</a:t>
            </a:r>
          </a:p>
          <a:p>
            <a:pPr marL="236538" indent="-236538" algn="just">
              <a:spcBef>
                <a:spcPct val="50000"/>
              </a:spcBef>
              <a:buFontTx/>
              <a:buChar char="•"/>
            </a:pPr>
            <a:r>
              <a:rPr lang="en-US" sz="2000" dirty="0">
                <a:solidFill>
                  <a:srgbClr val="003366"/>
                </a:solidFill>
              </a:rPr>
              <a:t>These verification activities are treated as error preventive exercises and are applied at requirements analysis and specification phase, high level design, detailed design phase, implementation phase.</a:t>
            </a:r>
          </a:p>
          <a:p>
            <a:pPr marL="236538" indent="-236538" algn="just">
              <a:spcBef>
                <a:spcPct val="50000"/>
              </a:spcBef>
              <a:buFontTx/>
              <a:buChar char="•"/>
            </a:pPr>
            <a:r>
              <a:rPr lang="en-US" sz="2000" dirty="0">
                <a:solidFill>
                  <a:srgbClr val="003366"/>
                </a:solidFill>
              </a:rPr>
              <a:t>We not only want to improve the quality of end products of all phases but also want to design test cases and test plans during these phases.</a:t>
            </a:r>
          </a:p>
          <a:p>
            <a:pPr marL="236538" indent="-236538" algn="just">
              <a:spcBef>
                <a:spcPct val="50000"/>
              </a:spcBef>
            </a:pPr>
            <a:r>
              <a:rPr lang="en-US" sz="2000" b="1" dirty="0">
                <a:solidFill>
                  <a:srgbClr val="FF0000"/>
                </a:solidFill>
              </a:rPr>
              <a:t>    </a:t>
            </a:r>
          </a:p>
          <a:p>
            <a:pPr marL="236538" indent="-236538" algn="just">
              <a:spcBef>
                <a:spcPct val="50000"/>
              </a:spcBef>
            </a:pPr>
            <a:r>
              <a:rPr lang="en-US" sz="2000" b="1" dirty="0">
                <a:solidFill>
                  <a:srgbClr val="FF0000"/>
                </a:solidFill>
              </a:rPr>
              <a:t>    </a:t>
            </a:r>
            <a:r>
              <a:rPr lang="en-US" b="1" dirty="0">
                <a:solidFill>
                  <a:srgbClr val="FF0000"/>
                </a:solidFill>
              </a:rPr>
              <a:t>V shaped model is the modified form of waterfall model with a special focus on testing activities at every phase</a:t>
            </a:r>
            <a:r>
              <a:rPr lang="en-US" sz="2000" b="1" dirty="0">
                <a:solidFill>
                  <a:srgbClr val="FF0000"/>
                </a:solidFill>
              </a:rPr>
              <a:t>.</a:t>
            </a:r>
            <a:endParaRPr lang="en-US" sz="2000" b="1" dirty="0">
              <a:solidFill>
                <a:srgbClr val="003366"/>
              </a:solidFill>
            </a:endParaRPr>
          </a:p>
          <a:p>
            <a:pPr marL="236538" indent="-236538" algn="just">
              <a:spcBef>
                <a:spcPct val="50000"/>
              </a:spcBef>
            </a:pPr>
            <a:endParaRPr lang="en-US" sz="2000" b="1" dirty="0">
              <a:solidFill>
                <a:srgbClr val="003366"/>
              </a:solidFill>
            </a:endParaRPr>
          </a:p>
        </p:txBody>
      </p:sp>
    </p:spTree>
    <p:extLst>
      <p:ext uri="{BB962C8B-B14F-4D97-AF65-F5344CB8AC3E}">
        <p14:creationId xmlns:p14="http://schemas.microsoft.com/office/powerpoint/2010/main" val="354323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2789">
                                            <p:txEl>
                                              <p:pRg st="0" end="0"/>
                                            </p:txEl>
                                          </p:spTgt>
                                        </p:tgtEl>
                                        <p:attrNameLst>
                                          <p:attrName>style.visibility</p:attrName>
                                        </p:attrNameLst>
                                      </p:cBhvr>
                                      <p:to>
                                        <p:strVal val="visible"/>
                                      </p:to>
                                    </p:set>
                                    <p:animEffect transition="in" filter="fade">
                                      <p:cBhvr>
                                        <p:cTn id="7" dur="1000"/>
                                        <p:tgtEl>
                                          <p:spTgt spid="502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2789">
                                            <p:txEl>
                                              <p:pRg st="1" end="1"/>
                                            </p:txEl>
                                          </p:spTgt>
                                        </p:tgtEl>
                                        <p:attrNameLst>
                                          <p:attrName>style.visibility</p:attrName>
                                        </p:attrNameLst>
                                      </p:cBhvr>
                                      <p:to>
                                        <p:strVal val="visible"/>
                                      </p:to>
                                    </p:set>
                                    <p:animEffect transition="in" filter="fade">
                                      <p:cBhvr>
                                        <p:cTn id="12" dur="1000"/>
                                        <p:tgtEl>
                                          <p:spTgt spid="502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2789">
                                            <p:txEl>
                                              <p:pRg st="2" end="2"/>
                                            </p:txEl>
                                          </p:spTgt>
                                        </p:tgtEl>
                                        <p:attrNameLst>
                                          <p:attrName>style.visibility</p:attrName>
                                        </p:attrNameLst>
                                      </p:cBhvr>
                                      <p:to>
                                        <p:strVal val="visible"/>
                                      </p:to>
                                    </p:set>
                                    <p:animEffect transition="in" filter="fade">
                                      <p:cBhvr>
                                        <p:cTn id="17" dur="1000"/>
                                        <p:tgtEl>
                                          <p:spTgt spid="5027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2789">
                                            <p:txEl>
                                              <p:pRg st="3" end="3"/>
                                            </p:txEl>
                                          </p:spTgt>
                                        </p:tgtEl>
                                        <p:attrNameLst>
                                          <p:attrName>style.visibility</p:attrName>
                                        </p:attrNameLst>
                                      </p:cBhvr>
                                      <p:to>
                                        <p:strVal val="visible"/>
                                      </p:to>
                                    </p:set>
                                    <p:animEffect transition="in" filter="fade">
                                      <p:cBhvr>
                                        <p:cTn id="22" dur="1000"/>
                                        <p:tgtEl>
                                          <p:spTgt spid="5027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2789">
                                            <p:txEl>
                                              <p:pRg st="4" end="4"/>
                                            </p:txEl>
                                          </p:spTgt>
                                        </p:tgtEl>
                                        <p:attrNameLst>
                                          <p:attrName>style.visibility</p:attrName>
                                        </p:attrNameLst>
                                      </p:cBhvr>
                                      <p:to>
                                        <p:strVal val="visible"/>
                                      </p:to>
                                    </p:set>
                                    <p:animEffect transition="in" filter="fade">
                                      <p:cBhvr>
                                        <p:cTn id="27" dur="1000"/>
                                        <p:tgtEl>
                                          <p:spTgt spid="5027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C4BEAA51-2A25-4FDF-A9EA-001BC8F0FAB4}" type="slidenum">
              <a:rPr lang="en-GB" smtClean="0">
                <a:latin typeface="Arial" charset="0"/>
              </a:rPr>
              <a:pPr/>
              <a:t>9</a:t>
            </a:fld>
            <a:endParaRPr lang="en-GB">
              <a:latin typeface="Arial" charset="0"/>
            </a:endParaRPr>
          </a:p>
        </p:txBody>
      </p:sp>
      <p:sp>
        <p:nvSpPr>
          <p:cNvPr id="504834" name="Text Box 2"/>
          <p:cNvSpPr txBox="1">
            <a:spLocks noChangeArrowheads="1"/>
          </p:cNvSpPr>
          <p:nvPr/>
        </p:nvSpPr>
        <p:spPr bwMode="auto">
          <a:xfrm>
            <a:off x="1828800" y="1"/>
            <a:ext cx="8534400" cy="723275"/>
          </a:xfrm>
          <a:prstGeom prst="rect">
            <a:avLst/>
          </a:prstGeom>
          <a:noFill/>
          <a:ln w="9525">
            <a:noFill/>
            <a:miter lim="800000"/>
            <a:headEnd/>
            <a:tailEnd/>
          </a:ln>
          <a:effectLst/>
        </p:spPr>
        <p:txBody>
          <a:bodyPr>
            <a:spAutoFit/>
          </a:bodyPr>
          <a:lstStyle/>
          <a:p>
            <a:pPr>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V Shaped Software Life cycle Model</a:t>
            </a:r>
          </a:p>
        </p:txBody>
      </p:sp>
      <p:grpSp>
        <p:nvGrpSpPr>
          <p:cNvPr id="2" name="Group 31"/>
          <p:cNvGrpSpPr>
            <a:grpSpLocks/>
          </p:cNvGrpSpPr>
          <p:nvPr/>
        </p:nvGrpSpPr>
        <p:grpSpPr bwMode="auto">
          <a:xfrm>
            <a:off x="1508125" y="784225"/>
            <a:ext cx="9144000" cy="5029200"/>
            <a:chOff x="0" y="494"/>
            <a:chExt cx="5760" cy="3168"/>
          </a:xfrm>
        </p:grpSpPr>
        <p:sp>
          <p:nvSpPr>
            <p:cNvPr id="47110" name="Line 17"/>
            <p:cNvSpPr>
              <a:spLocks noChangeShapeType="1"/>
            </p:cNvSpPr>
            <p:nvPr/>
          </p:nvSpPr>
          <p:spPr bwMode="auto">
            <a:xfrm flipH="1">
              <a:off x="3648" y="2016"/>
              <a:ext cx="384" cy="528"/>
            </a:xfrm>
            <a:prstGeom prst="line">
              <a:avLst/>
            </a:prstGeom>
            <a:noFill/>
            <a:ln w="88900">
              <a:solidFill>
                <a:schemeClr val="tx1"/>
              </a:solidFill>
              <a:round/>
              <a:headEnd type="triangle" w="med" len="med"/>
              <a:tailEnd/>
            </a:ln>
          </p:spPr>
          <p:txBody>
            <a:bodyPr>
              <a:spAutoFit/>
            </a:bodyPr>
            <a:lstStyle/>
            <a:p>
              <a:endParaRPr lang="en-US"/>
            </a:p>
          </p:txBody>
        </p:sp>
        <p:grpSp>
          <p:nvGrpSpPr>
            <p:cNvPr id="47111" name="Group 29"/>
            <p:cNvGrpSpPr>
              <a:grpSpLocks/>
            </p:cNvGrpSpPr>
            <p:nvPr/>
          </p:nvGrpSpPr>
          <p:grpSpPr bwMode="auto">
            <a:xfrm>
              <a:off x="0" y="494"/>
              <a:ext cx="5760" cy="3168"/>
              <a:chOff x="0" y="925"/>
              <a:chExt cx="5760" cy="3168"/>
            </a:xfrm>
          </p:grpSpPr>
          <p:sp>
            <p:nvSpPr>
              <p:cNvPr id="47112" name="Rectangle 5"/>
              <p:cNvSpPr>
                <a:spLocks noChangeArrowheads="1"/>
              </p:cNvSpPr>
              <p:nvPr/>
            </p:nvSpPr>
            <p:spPr bwMode="auto">
              <a:xfrm>
                <a:off x="480" y="1224"/>
                <a:ext cx="2177" cy="446"/>
              </a:xfrm>
              <a:prstGeom prst="rect">
                <a:avLst/>
              </a:prstGeom>
              <a:solidFill>
                <a:schemeClr val="accent1"/>
              </a:solidFill>
              <a:ln w="9525">
                <a:solidFill>
                  <a:schemeClr val="tx1"/>
                </a:solidFill>
                <a:miter lim="800000"/>
                <a:headEnd/>
                <a:tailEnd/>
              </a:ln>
            </p:spPr>
            <p:txBody>
              <a:bodyPr anchor="ctr">
                <a:spAutoFit/>
              </a:bodyPr>
              <a:lstStyle/>
              <a:p>
                <a:pPr algn="ctr"/>
                <a:r>
                  <a:rPr lang="en-US" sz="2000" dirty="0"/>
                  <a:t>Requirements Analysis and Specification </a:t>
                </a:r>
              </a:p>
            </p:txBody>
          </p:sp>
          <p:sp>
            <p:nvSpPr>
              <p:cNvPr id="47113" name="Rectangle 6"/>
              <p:cNvSpPr>
                <a:spLocks noChangeArrowheads="1"/>
              </p:cNvSpPr>
              <p:nvPr/>
            </p:nvSpPr>
            <p:spPr bwMode="auto">
              <a:xfrm>
                <a:off x="3312" y="1286"/>
                <a:ext cx="2177" cy="252"/>
              </a:xfrm>
              <a:prstGeom prst="rect">
                <a:avLst/>
              </a:prstGeom>
              <a:solidFill>
                <a:schemeClr val="accent1"/>
              </a:solidFill>
              <a:ln w="9525">
                <a:solidFill>
                  <a:schemeClr val="tx1"/>
                </a:solidFill>
                <a:miter lim="800000"/>
                <a:headEnd/>
                <a:tailEnd/>
              </a:ln>
            </p:spPr>
            <p:txBody>
              <a:bodyPr anchor="ctr">
                <a:spAutoFit/>
              </a:bodyPr>
              <a:lstStyle/>
              <a:p>
                <a:pPr algn="ctr"/>
                <a:r>
                  <a:rPr lang="en-US" sz="2000" dirty="0"/>
                  <a:t>Acceptance Testing </a:t>
                </a:r>
              </a:p>
            </p:txBody>
          </p:sp>
          <p:sp>
            <p:nvSpPr>
              <p:cNvPr id="47114" name="Rectangle 7"/>
              <p:cNvSpPr>
                <a:spLocks noChangeArrowheads="1"/>
              </p:cNvSpPr>
              <p:nvPr/>
            </p:nvSpPr>
            <p:spPr bwMode="auto">
              <a:xfrm>
                <a:off x="1248" y="2216"/>
                <a:ext cx="1536" cy="252"/>
              </a:xfrm>
              <a:prstGeom prst="rect">
                <a:avLst/>
              </a:prstGeom>
              <a:solidFill>
                <a:schemeClr val="accent1"/>
              </a:solidFill>
              <a:ln w="9525">
                <a:solidFill>
                  <a:schemeClr val="tx1"/>
                </a:solidFill>
                <a:miter lim="800000"/>
                <a:headEnd/>
                <a:tailEnd/>
              </a:ln>
            </p:spPr>
            <p:txBody>
              <a:bodyPr anchor="ctr">
                <a:spAutoFit/>
              </a:bodyPr>
              <a:lstStyle/>
              <a:p>
                <a:pPr algn="ctr"/>
                <a:r>
                  <a:rPr lang="en-US" sz="2000"/>
                  <a:t>High level design </a:t>
                </a:r>
              </a:p>
            </p:txBody>
          </p:sp>
          <p:sp>
            <p:nvSpPr>
              <p:cNvPr id="47115" name="Rectangle 8"/>
              <p:cNvSpPr>
                <a:spLocks noChangeArrowheads="1"/>
              </p:cNvSpPr>
              <p:nvPr/>
            </p:nvSpPr>
            <p:spPr bwMode="auto">
              <a:xfrm>
                <a:off x="3360" y="2208"/>
                <a:ext cx="1536" cy="252"/>
              </a:xfrm>
              <a:prstGeom prst="rect">
                <a:avLst/>
              </a:prstGeom>
              <a:solidFill>
                <a:schemeClr val="accent1"/>
              </a:solidFill>
              <a:ln w="9525">
                <a:solidFill>
                  <a:schemeClr val="tx1"/>
                </a:solidFill>
                <a:miter lim="800000"/>
                <a:headEnd/>
                <a:tailEnd/>
              </a:ln>
            </p:spPr>
            <p:txBody>
              <a:bodyPr anchor="ctr">
                <a:spAutoFit/>
              </a:bodyPr>
              <a:lstStyle/>
              <a:p>
                <a:pPr algn="ctr"/>
                <a:r>
                  <a:rPr lang="en-US" sz="2000" dirty="0"/>
                  <a:t>System testing </a:t>
                </a:r>
              </a:p>
            </p:txBody>
          </p:sp>
          <p:sp>
            <p:nvSpPr>
              <p:cNvPr id="47116" name="Rectangle 9"/>
              <p:cNvSpPr>
                <a:spLocks noChangeArrowheads="1"/>
              </p:cNvSpPr>
              <p:nvPr/>
            </p:nvSpPr>
            <p:spPr bwMode="auto">
              <a:xfrm>
                <a:off x="1536" y="3024"/>
                <a:ext cx="1246" cy="252"/>
              </a:xfrm>
              <a:prstGeom prst="rect">
                <a:avLst/>
              </a:prstGeom>
              <a:solidFill>
                <a:schemeClr val="accent1"/>
              </a:solidFill>
              <a:ln w="9525">
                <a:solidFill>
                  <a:schemeClr val="tx1"/>
                </a:solidFill>
                <a:miter lim="800000"/>
                <a:headEnd/>
                <a:tailEnd/>
              </a:ln>
            </p:spPr>
            <p:txBody>
              <a:bodyPr anchor="ctr">
                <a:spAutoFit/>
              </a:bodyPr>
              <a:lstStyle/>
              <a:p>
                <a:pPr algn="ctr"/>
                <a:r>
                  <a:rPr lang="en-US" sz="2000" dirty="0"/>
                  <a:t>Detailed design </a:t>
                </a:r>
              </a:p>
            </p:txBody>
          </p:sp>
          <p:sp>
            <p:nvSpPr>
              <p:cNvPr id="47117" name="Rectangle 10"/>
              <p:cNvSpPr>
                <a:spLocks noChangeArrowheads="1"/>
              </p:cNvSpPr>
              <p:nvPr/>
            </p:nvSpPr>
            <p:spPr bwMode="auto">
              <a:xfrm>
                <a:off x="3312" y="2938"/>
                <a:ext cx="1440" cy="446"/>
              </a:xfrm>
              <a:prstGeom prst="rect">
                <a:avLst/>
              </a:prstGeom>
              <a:solidFill>
                <a:schemeClr val="accent1"/>
              </a:solidFill>
              <a:ln w="9525">
                <a:solidFill>
                  <a:schemeClr val="tx1"/>
                </a:solidFill>
                <a:miter lim="800000"/>
                <a:headEnd/>
                <a:tailEnd/>
              </a:ln>
            </p:spPr>
            <p:txBody>
              <a:bodyPr anchor="ctr">
                <a:spAutoFit/>
              </a:bodyPr>
              <a:lstStyle/>
              <a:p>
                <a:pPr algn="ctr"/>
                <a:r>
                  <a:rPr lang="en-US" sz="2000" dirty="0"/>
                  <a:t>Unit and Integration testing </a:t>
                </a:r>
              </a:p>
            </p:txBody>
          </p:sp>
          <p:sp>
            <p:nvSpPr>
              <p:cNvPr id="47118" name="Line 11"/>
              <p:cNvSpPr>
                <a:spLocks noChangeShapeType="1"/>
              </p:cNvSpPr>
              <p:nvPr/>
            </p:nvSpPr>
            <p:spPr bwMode="auto">
              <a:xfrm>
                <a:off x="2640" y="1392"/>
                <a:ext cx="672" cy="0"/>
              </a:xfrm>
              <a:prstGeom prst="line">
                <a:avLst/>
              </a:prstGeom>
              <a:noFill/>
              <a:ln w="63500">
                <a:solidFill>
                  <a:schemeClr val="tx1"/>
                </a:solidFill>
                <a:prstDash val="sysDot"/>
                <a:round/>
                <a:headEnd/>
                <a:tailEnd type="triangle" w="med" len="med"/>
              </a:ln>
            </p:spPr>
            <p:txBody>
              <a:bodyPr>
                <a:spAutoFit/>
              </a:bodyPr>
              <a:lstStyle/>
              <a:p>
                <a:endParaRPr lang="en-US"/>
              </a:p>
            </p:txBody>
          </p:sp>
          <p:sp>
            <p:nvSpPr>
              <p:cNvPr id="47119" name="Line 12"/>
              <p:cNvSpPr>
                <a:spLocks noChangeShapeType="1"/>
              </p:cNvSpPr>
              <p:nvPr/>
            </p:nvSpPr>
            <p:spPr bwMode="auto">
              <a:xfrm>
                <a:off x="2784" y="2352"/>
                <a:ext cx="576" cy="0"/>
              </a:xfrm>
              <a:prstGeom prst="line">
                <a:avLst/>
              </a:prstGeom>
              <a:noFill/>
              <a:ln w="63500">
                <a:solidFill>
                  <a:schemeClr val="tx1"/>
                </a:solidFill>
                <a:prstDash val="sysDot"/>
                <a:round/>
                <a:headEnd/>
                <a:tailEnd type="triangle" w="med" len="med"/>
              </a:ln>
            </p:spPr>
            <p:txBody>
              <a:bodyPr>
                <a:spAutoFit/>
              </a:bodyPr>
              <a:lstStyle/>
              <a:p>
                <a:endParaRPr lang="en-US"/>
              </a:p>
            </p:txBody>
          </p:sp>
          <p:sp>
            <p:nvSpPr>
              <p:cNvPr id="47120" name="Line 13"/>
              <p:cNvSpPr>
                <a:spLocks noChangeShapeType="1"/>
              </p:cNvSpPr>
              <p:nvPr/>
            </p:nvSpPr>
            <p:spPr bwMode="auto">
              <a:xfrm>
                <a:off x="2784" y="3120"/>
                <a:ext cx="528" cy="0"/>
              </a:xfrm>
              <a:prstGeom prst="line">
                <a:avLst/>
              </a:prstGeom>
              <a:noFill/>
              <a:ln w="53975">
                <a:solidFill>
                  <a:schemeClr val="tx1"/>
                </a:solidFill>
                <a:prstDash val="sysDot"/>
                <a:round/>
                <a:headEnd/>
                <a:tailEnd type="triangle" w="med" len="med"/>
              </a:ln>
            </p:spPr>
            <p:txBody>
              <a:bodyPr>
                <a:spAutoFit/>
              </a:bodyPr>
              <a:lstStyle/>
              <a:p>
                <a:endParaRPr lang="en-US"/>
              </a:p>
            </p:txBody>
          </p:sp>
          <p:sp>
            <p:nvSpPr>
              <p:cNvPr id="47121" name="Line 14"/>
              <p:cNvSpPr>
                <a:spLocks noChangeShapeType="1"/>
              </p:cNvSpPr>
              <p:nvPr/>
            </p:nvSpPr>
            <p:spPr bwMode="auto">
              <a:xfrm>
                <a:off x="1488" y="1632"/>
                <a:ext cx="432" cy="576"/>
              </a:xfrm>
              <a:prstGeom prst="line">
                <a:avLst/>
              </a:prstGeom>
              <a:noFill/>
              <a:ln w="88900">
                <a:solidFill>
                  <a:schemeClr val="tx1"/>
                </a:solidFill>
                <a:round/>
                <a:headEnd/>
                <a:tailEnd type="triangle" w="med" len="med"/>
              </a:ln>
            </p:spPr>
            <p:txBody>
              <a:bodyPr>
                <a:spAutoFit/>
              </a:bodyPr>
              <a:lstStyle/>
              <a:p>
                <a:endParaRPr lang="en-US"/>
              </a:p>
            </p:txBody>
          </p:sp>
          <p:sp>
            <p:nvSpPr>
              <p:cNvPr id="47122" name="Line 15"/>
              <p:cNvSpPr>
                <a:spLocks noChangeShapeType="1"/>
              </p:cNvSpPr>
              <p:nvPr/>
            </p:nvSpPr>
            <p:spPr bwMode="auto">
              <a:xfrm flipH="1">
                <a:off x="4128" y="1536"/>
                <a:ext cx="432" cy="672"/>
              </a:xfrm>
              <a:prstGeom prst="line">
                <a:avLst/>
              </a:prstGeom>
              <a:noFill/>
              <a:ln w="88900">
                <a:solidFill>
                  <a:schemeClr val="tx1"/>
                </a:solidFill>
                <a:round/>
                <a:headEnd type="triangle" w="med" len="med"/>
                <a:tailEnd/>
              </a:ln>
            </p:spPr>
            <p:txBody>
              <a:bodyPr>
                <a:spAutoFit/>
              </a:bodyPr>
              <a:lstStyle/>
              <a:p>
                <a:endParaRPr lang="en-US"/>
              </a:p>
            </p:txBody>
          </p:sp>
          <p:sp>
            <p:nvSpPr>
              <p:cNvPr id="47123" name="Line 16"/>
              <p:cNvSpPr>
                <a:spLocks noChangeShapeType="1"/>
              </p:cNvSpPr>
              <p:nvPr/>
            </p:nvSpPr>
            <p:spPr bwMode="auto">
              <a:xfrm>
                <a:off x="1968" y="2448"/>
                <a:ext cx="432" cy="576"/>
              </a:xfrm>
              <a:prstGeom prst="line">
                <a:avLst/>
              </a:prstGeom>
              <a:noFill/>
              <a:ln w="88900">
                <a:solidFill>
                  <a:schemeClr val="tx1"/>
                </a:solidFill>
                <a:round/>
                <a:headEnd/>
                <a:tailEnd type="triangle" w="med" len="med"/>
              </a:ln>
            </p:spPr>
            <p:txBody>
              <a:bodyPr>
                <a:spAutoFit/>
              </a:bodyPr>
              <a:lstStyle/>
              <a:p>
                <a:endParaRPr lang="en-US"/>
              </a:p>
            </p:txBody>
          </p:sp>
          <p:sp>
            <p:nvSpPr>
              <p:cNvPr id="47124" name="Rectangle 18"/>
              <p:cNvSpPr>
                <a:spLocks noChangeArrowheads="1"/>
              </p:cNvSpPr>
              <p:nvPr/>
            </p:nvSpPr>
            <p:spPr bwMode="auto">
              <a:xfrm>
                <a:off x="2448" y="3841"/>
                <a:ext cx="1201" cy="252"/>
              </a:xfrm>
              <a:prstGeom prst="rect">
                <a:avLst/>
              </a:prstGeom>
              <a:solidFill>
                <a:schemeClr val="accent1"/>
              </a:solidFill>
              <a:ln w="9525">
                <a:solidFill>
                  <a:schemeClr val="tx1"/>
                </a:solidFill>
                <a:miter lim="800000"/>
                <a:headEnd/>
                <a:tailEnd/>
              </a:ln>
            </p:spPr>
            <p:txBody>
              <a:bodyPr anchor="ctr">
                <a:spAutoFit/>
              </a:bodyPr>
              <a:lstStyle/>
              <a:p>
                <a:pPr algn="ctr"/>
                <a:r>
                  <a:rPr lang="en-US" sz="2000"/>
                  <a:t>Implementation</a:t>
                </a:r>
              </a:p>
            </p:txBody>
          </p:sp>
          <p:sp>
            <p:nvSpPr>
              <p:cNvPr id="47125" name="Line 20"/>
              <p:cNvSpPr>
                <a:spLocks noChangeShapeType="1"/>
              </p:cNvSpPr>
              <p:nvPr/>
            </p:nvSpPr>
            <p:spPr bwMode="auto">
              <a:xfrm flipH="1">
                <a:off x="3120" y="3360"/>
                <a:ext cx="432" cy="384"/>
              </a:xfrm>
              <a:prstGeom prst="line">
                <a:avLst/>
              </a:prstGeom>
              <a:noFill/>
              <a:ln w="88900">
                <a:solidFill>
                  <a:schemeClr val="tx1"/>
                </a:solidFill>
                <a:round/>
                <a:headEnd type="triangle" w="med" len="med"/>
                <a:tailEnd/>
              </a:ln>
            </p:spPr>
            <p:txBody>
              <a:bodyPr>
                <a:spAutoFit/>
              </a:bodyPr>
              <a:lstStyle/>
              <a:p>
                <a:endParaRPr lang="en-US"/>
              </a:p>
            </p:txBody>
          </p:sp>
          <p:sp>
            <p:nvSpPr>
              <p:cNvPr id="47126" name="Line 21"/>
              <p:cNvSpPr>
                <a:spLocks noChangeShapeType="1"/>
              </p:cNvSpPr>
              <p:nvPr/>
            </p:nvSpPr>
            <p:spPr bwMode="auto">
              <a:xfrm>
                <a:off x="2592" y="3264"/>
                <a:ext cx="480" cy="480"/>
              </a:xfrm>
              <a:prstGeom prst="line">
                <a:avLst/>
              </a:prstGeom>
              <a:noFill/>
              <a:ln w="88900">
                <a:solidFill>
                  <a:schemeClr val="tx1"/>
                </a:solidFill>
                <a:round/>
                <a:headEnd/>
                <a:tailEnd type="triangle" w="med" len="med"/>
              </a:ln>
            </p:spPr>
            <p:txBody>
              <a:bodyPr>
                <a:spAutoFit/>
              </a:bodyPr>
              <a:lstStyle/>
              <a:p>
                <a:endParaRPr lang="en-US"/>
              </a:p>
            </p:txBody>
          </p:sp>
          <p:sp>
            <p:nvSpPr>
              <p:cNvPr id="47127" name="Oval 22"/>
              <p:cNvSpPr>
                <a:spLocks noChangeArrowheads="1"/>
              </p:cNvSpPr>
              <p:nvPr/>
            </p:nvSpPr>
            <p:spPr bwMode="auto">
              <a:xfrm>
                <a:off x="2832" y="925"/>
                <a:ext cx="336" cy="354"/>
              </a:xfrm>
              <a:prstGeom prst="ellipse">
                <a:avLst/>
              </a:prstGeom>
              <a:solidFill>
                <a:srgbClr val="FFFFFF"/>
              </a:solidFill>
              <a:ln w="9525">
                <a:solidFill>
                  <a:schemeClr val="tx1"/>
                </a:solidFill>
                <a:round/>
                <a:headEnd/>
                <a:tailEnd/>
              </a:ln>
            </p:spPr>
            <p:txBody>
              <a:bodyPr anchor="ctr">
                <a:spAutoFit/>
              </a:bodyPr>
              <a:lstStyle/>
              <a:p>
                <a:pPr algn="ctr"/>
                <a:r>
                  <a:rPr lang="en-US" sz="2000" b="1"/>
                  <a:t>A</a:t>
                </a:r>
              </a:p>
            </p:txBody>
          </p:sp>
          <p:sp>
            <p:nvSpPr>
              <p:cNvPr id="47128" name="Oval 23"/>
              <p:cNvSpPr>
                <a:spLocks noChangeArrowheads="1"/>
              </p:cNvSpPr>
              <p:nvPr/>
            </p:nvSpPr>
            <p:spPr bwMode="auto">
              <a:xfrm>
                <a:off x="2832" y="1920"/>
                <a:ext cx="336" cy="354"/>
              </a:xfrm>
              <a:prstGeom prst="ellipse">
                <a:avLst/>
              </a:prstGeom>
              <a:solidFill>
                <a:srgbClr val="FFFFFF"/>
              </a:solidFill>
              <a:ln w="9525">
                <a:solidFill>
                  <a:schemeClr val="tx1"/>
                </a:solidFill>
                <a:round/>
                <a:headEnd/>
                <a:tailEnd/>
              </a:ln>
            </p:spPr>
            <p:txBody>
              <a:bodyPr anchor="ctr">
                <a:spAutoFit/>
              </a:bodyPr>
              <a:lstStyle/>
              <a:p>
                <a:pPr algn="ctr"/>
                <a:r>
                  <a:rPr lang="en-US" sz="2000" b="1"/>
                  <a:t>B</a:t>
                </a:r>
              </a:p>
            </p:txBody>
          </p:sp>
          <p:sp>
            <p:nvSpPr>
              <p:cNvPr id="47129" name="Oval 24"/>
              <p:cNvSpPr>
                <a:spLocks noChangeArrowheads="1"/>
              </p:cNvSpPr>
              <p:nvPr/>
            </p:nvSpPr>
            <p:spPr bwMode="auto">
              <a:xfrm>
                <a:off x="2832" y="2688"/>
                <a:ext cx="336" cy="354"/>
              </a:xfrm>
              <a:prstGeom prst="ellipse">
                <a:avLst/>
              </a:prstGeom>
              <a:solidFill>
                <a:srgbClr val="FFFFFF"/>
              </a:solidFill>
              <a:ln w="9525">
                <a:solidFill>
                  <a:schemeClr val="tx1"/>
                </a:solidFill>
                <a:round/>
                <a:headEnd/>
                <a:tailEnd/>
              </a:ln>
            </p:spPr>
            <p:txBody>
              <a:bodyPr anchor="ctr">
                <a:spAutoFit/>
              </a:bodyPr>
              <a:lstStyle/>
              <a:p>
                <a:pPr algn="ctr"/>
                <a:r>
                  <a:rPr lang="en-US" sz="2000" b="1"/>
                  <a:t>C</a:t>
                </a:r>
              </a:p>
            </p:txBody>
          </p:sp>
          <p:sp>
            <p:nvSpPr>
              <p:cNvPr id="47130" name="Line 25"/>
              <p:cNvSpPr>
                <a:spLocks noChangeShapeType="1"/>
              </p:cNvSpPr>
              <p:nvPr/>
            </p:nvSpPr>
            <p:spPr bwMode="auto">
              <a:xfrm>
                <a:off x="384" y="1920"/>
                <a:ext cx="1536" cy="1920"/>
              </a:xfrm>
              <a:prstGeom prst="line">
                <a:avLst/>
              </a:prstGeom>
              <a:noFill/>
              <a:ln w="38100">
                <a:solidFill>
                  <a:schemeClr val="tx1"/>
                </a:solidFill>
                <a:round/>
                <a:headEnd/>
                <a:tailEnd type="triangle" w="med" len="med"/>
              </a:ln>
            </p:spPr>
            <p:txBody>
              <a:bodyPr>
                <a:spAutoFit/>
              </a:bodyPr>
              <a:lstStyle/>
              <a:p>
                <a:endParaRPr lang="en-US"/>
              </a:p>
            </p:txBody>
          </p:sp>
          <p:sp>
            <p:nvSpPr>
              <p:cNvPr id="47131" name="Line 26"/>
              <p:cNvSpPr>
                <a:spLocks noChangeShapeType="1"/>
              </p:cNvSpPr>
              <p:nvPr/>
            </p:nvSpPr>
            <p:spPr bwMode="auto">
              <a:xfrm flipV="1">
                <a:off x="4512" y="1968"/>
                <a:ext cx="1104" cy="1920"/>
              </a:xfrm>
              <a:prstGeom prst="line">
                <a:avLst/>
              </a:prstGeom>
              <a:noFill/>
              <a:ln w="38100">
                <a:solidFill>
                  <a:schemeClr val="tx1"/>
                </a:solidFill>
                <a:round/>
                <a:headEnd/>
                <a:tailEnd type="triangle" w="med" len="med"/>
              </a:ln>
            </p:spPr>
            <p:txBody>
              <a:bodyPr>
                <a:spAutoFit/>
              </a:bodyPr>
              <a:lstStyle/>
              <a:p>
                <a:endParaRPr lang="en-US"/>
              </a:p>
            </p:txBody>
          </p:sp>
          <p:sp>
            <p:nvSpPr>
              <p:cNvPr id="47132" name="Rectangle 27"/>
              <p:cNvSpPr>
                <a:spLocks noChangeArrowheads="1"/>
              </p:cNvSpPr>
              <p:nvPr/>
            </p:nvSpPr>
            <p:spPr bwMode="auto">
              <a:xfrm>
                <a:off x="0" y="2928"/>
                <a:ext cx="1056" cy="446"/>
              </a:xfrm>
              <a:prstGeom prst="rect">
                <a:avLst/>
              </a:prstGeom>
              <a:solidFill>
                <a:schemeClr val="bg1"/>
              </a:solidFill>
              <a:ln w="9525">
                <a:solidFill>
                  <a:schemeClr val="bg1"/>
                </a:solidFill>
                <a:miter lim="800000"/>
                <a:headEnd/>
                <a:tailEnd/>
              </a:ln>
            </p:spPr>
            <p:txBody>
              <a:bodyPr anchor="ctr">
                <a:spAutoFit/>
              </a:bodyPr>
              <a:lstStyle/>
              <a:p>
                <a:pPr algn="ctr"/>
                <a:r>
                  <a:rPr lang="en-US" sz="2000"/>
                  <a:t>Development Part</a:t>
                </a:r>
              </a:p>
            </p:txBody>
          </p:sp>
          <p:sp>
            <p:nvSpPr>
              <p:cNvPr id="47133" name="Rectangle 28"/>
              <p:cNvSpPr>
                <a:spLocks noChangeArrowheads="1"/>
              </p:cNvSpPr>
              <p:nvPr/>
            </p:nvSpPr>
            <p:spPr bwMode="auto">
              <a:xfrm>
                <a:off x="4848" y="3543"/>
                <a:ext cx="912" cy="252"/>
              </a:xfrm>
              <a:prstGeom prst="rect">
                <a:avLst/>
              </a:prstGeom>
              <a:solidFill>
                <a:schemeClr val="bg1"/>
              </a:solidFill>
              <a:ln w="9525">
                <a:solidFill>
                  <a:schemeClr val="bg1"/>
                </a:solidFill>
                <a:miter lim="800000"/>
                <a:headEnd/>
                <a:tailEnd/>
              </a:ln>
            </p:spPr>
            <p:txBody>
              <a:bodyPr anchor="ctr">
                <a:spAutoFit/>
              </a:bodyPr>
              <a:lstStyle/>
              <a:p>
                <a:pPr algn="ctr"/>
                <a:r>
                  <a:rPr lang="en-US" sz="2000"/>
                  <a:t>Testing Part</a:t>
                </a:r>
              </a:p>
            </p:txBody>
          </p:sp>
        </p:grpSp>
      </p:grpSp>
      <p:sp>
        <p:nvSpPr>
          <p:cNvPr id="504862" name="Rectangle 30"/>
          <p:cNvSpPr>
            <a:spLocks noChangeArrowheads="1"/>
          </p:cNvSpPr>
          <p:nvPr/>
        </p:nvSpPr>
        <p:spPr bwMode="auto">
          <a:xfrm>
            <a:off x="1673225" y="5644347"/>
            <a:ext cx="3657600" cy="954107"/>
          </a:xfrm>
          <a:prstGeom prst="rect">
            <a:avLst/>
          </a:prstGeom>
          <a:solidFill>
            <a:schemeClr val="bg1"/>
          </a:solidFill>
          <a:ln w="9525">
            <a:solidFill>
              <a:schemeClr val="tx1"/>
            </a:solidFill>
            <a:miter lim="800000"/>
            <a:headEnd/>
            <a:tailEnd/>
          </a:ln>
        </p:spPr>
        <p:txBody>
          <a:bodyPr anchor="ctr">
            <a:spAutoFit/>
          </a:bodyPr>
          <a:lstStyle/>
          <a:p>
            <a:r>
              <a:rPr lang="en-US" sz="1400" b="1"/>
              <a:t>A: Acceptance test cases design and planning</a:t>
            </a:r>
          </a:p>
          <a:p>
            <a:r>
              <a:rPr lang="en-US" sz="1400" b="1"/>
              <a:t>B: System test cases design and planning</a:t>
            </a:r>
          </a:p>
          <a:p>
            <a:r>
              <a:rPr lang="en-US" sz="1400" b="1"/>
              <a:t>C: Unit and integration test cases design and planning</a:t>
            </a:r>
          </a:p>
        </p:txBody>
      </p:sp>
    </p:spTree>
    <p:extLst>
      <p:ext uri="{BB962C8B-B14F-4D97-AF65-F5344CB8AC3E}">
        <p14:creationId xmlns:p14="http://schemas.microsoft.com/office/powerpoint/2010/main" val="428218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62"/>
                                        </p:tgtEl>
                                        <p:attrNameLst>
                                          <p:attrName>style.visibility</p:attrName>
                                        </p:attrNameLst>
                                      </p:cBhvr>
                                      <p:to>
                                        <p:strVal val="visible"/>
                                      </p:to>
                                    </p:set>
                                    <p:animEffect transition="in" filter="blinds(horizontal)">
                                      <p:cBhvr>
                                        <p:cTn id="12" dur="500"/>
                                        <p:tgtEl>
                                          <p:spTgt spid="504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6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971</Words>
  <Application>Microsoft Office PowerPoint</Application>
  <PresentationFormat>Widescreen</PresentationFormat>
  <Paragraphs>150</Paragraphs>
  <Slides>14</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Calibri Light</vt:lpstr>
      <vt:lpstr>TIMES</vt:lpstr>
      <vt:lpstr>Office Theme</vt:lpstr>
      <vt:lpstr>Photo Editor Photo</vt:lpstr>
      <vt:lpstr>Software Life-Cycle Models</vt:lpstr>
      <vt:lpstr>Extreme Programming</vt:lpstr>
      <vt:lpstr>Unusual Features of XP</vt:lpstr>
      <vt:lpstr>Synchronize-and Stabilize Model</vt:lpstr>
      <vt:lpstr>Synchronize-and Stabilize Model (contd)</vt:lpstr>
      <vt:lpstr>Object-Oriented Life-Cycle Models </vt:lpstr>
      <vt:lpstr>Fountain Model </vt:lpstr>
      <vt:lpstr>PowerPoint Presentation</vt:lpstr>
      <vt:lpstr>PowerPoint Presentation</vt:lpstr>
      <vt:lpstr>PowerPoint Presentation</vt:lpstr>
      <vt:lpstr>Conclusions</vt:lpstr>
      <vt:lpstr>Conclusions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Life-Cycle Models</dc:title>
  <dc:creator>Microsoft account</dc:creator>
  <cp:lastModifiedBy>Nidhi Rathore</cp:lastModifiedBy>
  <cp:revision>3</cp:revision>
  <dcterms:created xsi:type="dcterms:W3CDTF">2020-08-24T06:29:05Z</dcterms:created>
  <dcterms:modified xsi:type="dcterms:W3CDTF">2022-11-29T17:13:48Z</dcterms:modified>
</cp:coreProperties>
</file>